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5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94" r:id="rId2"/>
    <p:sldMasterId id="2147483725" r:id="rId3"/>
    <p:sldMasterId id="2147483756" r:id="rId4"/>
    <p:sldMasterId id="2147483787" r:id="rId5"/>
    <p:sldMasterId id="2147483818" r:id="rId6"/>
  </p:sldMasterIdLst>
  <p:notesMasterIdLst>
    <p:notesMasterId r:id="rId27"/>
  </p:notesMasterIdLst>
  <p:sldIdLst>
    <p:sldId id="311" r:id="rId7"/>
    <p:sldId id="278" r:id="rId8"/>
    <p:sldId id="3185" r:id="rId9"/>
    <p:sldId id="3191" r:id="rId10"/>
    <p:sldId id="3192" r:id="rId11"/>
    <p:sldId id="3193" r:id="rId12"/>
    <p:sldId id="3194" r:id="rId13"/>
    <p:sldId id="3195" r:id="rId14"/>
    <p:sldId id="313" r:id="rId15"/>
    <p:sldId id="3183" r:id="rId16"/>
    <p:sldId id="304" r:id="rId17"/>
    <p:sldId id="312" r:id="rId18"/>
    <p:sldId id="3184" r:id="rId19"/>
    <p:sldId id="314" r:id="rId20"/>
    <p:sldId id="3187" r:id="rId21"/>
    <p:sldId id="277" r:id="rId22"/>
    <p:sldId id="3188" r:id="rId23"/>
    <p:sldId id="305" r:id="rId24"/>
    <p:sldId id="288" r:id="rId25"/>
    <p:sldId id="315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10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5E3F"/>
    <a:srgbClr val="F0B9B8"/>
    <a:srgbClr val="F4CFB4"/>
    <a:srgbClr val="F5B64A"/>
    <a:srgbClr val="59C496"/>
    <a:srgbClr val="FFC002"/>
    <a:srgbClr val="9CC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270" autoAdjust="0"/>
  </p:normalViewPr>
  <p:slideViewPr>
    <p:cSldViewPr snapToGrid="0">
      <p:cViewPr varScale="1">
        <p:scale>
          <a:sx n="64" d="100"/>
          <a:sy n="64" d="100"/>
        </p:scale>
        <p:origin x="822" y="78"/>
      </p:cViewPr>
      <p:guideLst>
        <p:guide orient="horz" pos="3288"/>
        <p:guide pos="10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11328-E932-4978-B593-20E892005615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81C92-FB04-4531-AA7B-867E9634C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6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613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896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692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13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719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60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995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040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05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125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53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món</a:t>
            </a:r>
            <a:r>
              <a:rPr lang="en-US" b="1" dirty="0"/>
              <a:t> </a:t>
            </a:r>
            <a:r>
              <a:rPr lang="en-US" b="1" dirty="0" err="1"/>
              <a:t>ăn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, </a:t>
            </a:r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mũi</a:t>
            </a:r>
            <a:r>
              <a:rPr lang="en-US" b="1" dirty="0"/>
              <a:t> </a:t>
            </a:r>
            <a:r>
              <a:rPr lang="en-US" b="1" dirty="0" err="1"/>
              <a:t>tên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 smtClean="0"/>
              <a:t>mới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801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7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59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300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24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4000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419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3777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138713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37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7159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6534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626714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128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4466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97376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8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6045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0313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3124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4614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0353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8850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125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0845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478728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52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783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760718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4154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560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85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7806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6050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2229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4063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4130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8815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2924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8029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5151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96395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3098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9028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1139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820851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6171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4223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4914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07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64937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0436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1039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5614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76273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1181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1875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45271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502212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017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581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5464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85950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17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83710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9903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07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99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xmlns="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5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8465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5347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2983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751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946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4236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837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643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24386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66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88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06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413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80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29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997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1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4869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522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94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01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2693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339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8157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45387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729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58829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8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92576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247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719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696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65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661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6497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59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508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7250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3842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986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9331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3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502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7285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7528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2242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32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558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59099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5833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69731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1382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8648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48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1172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1160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99974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0266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7225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873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340121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814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415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6267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20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16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6734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4220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22297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87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9108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5345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678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041038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8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3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4138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828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9051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8199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8006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9985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0818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1454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4093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8920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32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image" Target="../media/image10.png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image" Target="../media/image9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26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112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slideLayout" Target="../slideLayouts/slideLayout116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29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24" Type="http://schemas.openxmlformats.org/officeDocument/2006/relationships/slideLayout" Target="../slideLayouts/slideLayout115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slideLayout" Target="../slideLayouts/slideLayout114.xml"/><Relationship Id="rId28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Relationship Id="rId27" Type="http://schemas.openxmlformats.org/officeDocument/2006/relationships/slideLayout" Target="../slideLayouts/slideLayout118.xml"/><Relationship Id="rId30" Type="http://schemas.openxmlformats.org/officeDocument/2006/relationships/slideLayout" Target="../slideLayouts/slideLayout12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29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theme" Target="../theme/theme6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497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7136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445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051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817" r:id="rId3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60377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9.xml"/><Relationship Id="rId3" Type="http://schemas.openxmlformats.org/officeDocument/2006/relationships/slide" Target="slide5.xml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6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slide" Target="slide7.xml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4.xml"/><Relationship Id="rId3" Type="http://schemas.microsoft.com/office/2007/relationships/media" Target="../media/media2.mp3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33.png"/><Relationship Id="rId4" Type="http://schemas.openxmlformats.org/officeDocument/2006/relationships/audio" Target="../media/media2.mp3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88.xml"/><Relationship Id="rId10" Type="http://schemas.openxmlformats.org/officeDocument/2006/relationships/image" Target="../media/image35.png"/><Relationship Id="rId4" Type="http://schemas.openxmlformats.org/officeDocument/2006/relationships/audio" Target="../media/media2.mp3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18.xml"/><Relationship Id="rId10" Type="http://schemas.openxmlformats.org/officeDocument/2006/relationships/image" Target="../media/image35.png"/><Relationship Id="rId4" Type="http://schemas.openxmlformats.org/officeDocument/2006/relationships/audio" Target="../media/media2.mp3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122.xml"/><Relationship Id="rId10" Type="http://schemas.openxmlformats.org/officeDocument/2006/relationships/image" Target="../media/image35.png"/><Relationship Id="rId4" Type="http://schemas.openxmlformats.org/officeDocument/2006/relationships/audio" Target="../media/media2.mp3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1420972" y="412372"/>
            <a:ext cx="10350500" cy="6044380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514C8EED-8ACE-F2C4-7AB0-0CFA60E0B2F9}"/>
              </a:ext>
            </a:extLst>
          </p:cNvPr>
          <p:cNvGrpSpPr/>
          <p:nvPr/>
        </p:nvGrpSpPr>
        <p:grpSpPr>
          <a:xfrm>
            <a:off x="3371367" y="5005004"/>
            <a:ext cx="5864285" cy="1604989"/>
            <a:chOff x="3606799" y="3165544"/>
            <a:chExt cx="5864285" cy="1604989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xmlns="" id="{732047CB-9E5F-FF0A-22B4-8D64CBB01C3D}"/>
                </a:ext>
              </a:extLst>
            </p:cNvPr>
            <p:cNvSpPr/>
            <p:nvPr/>
          </p:nvSpPr>
          <p:spPr>
            <a:xfrm>
              <a:off x="3606799" y="3812769"/>
              <a:ext cx="4978400" cy="523220"/>
            </a:xfrm>
            <a:prstGeom prst="roundRect">
              <a:avLst>
                <a:gd name="adj" fmla="val 50000"/>
              </a:avLst>
            </a:prstGeom>
            <a:solidFill>
              <a:srgbClr val="FFC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162号-元气酪酪体" panose="00000500000000000000" pitchFamily="2" charset="-122"/>
                <a:ea typeface="字魂162号-元气酪酪体" panose="00000500000000000000" pitchFamily="2" charset="-122"/>
                <a:cs typeface="字体管家棉花糖" panose="00020600040101010101" charset="-122"/>
                <a:sym typeface="+mn-ea"/>
              </a:endParaRPr>
            </a:p>
          </p:txBody>
        </p: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xmlns="" id="{068E6151-850B-ED2C-5D88-E1BB01669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095" y="3165544"/>
              <a:ext cx="1604989" cy="1604989"/>
            </a:xfrm>
            <a:prstGeom prst="rect">
              <a:avLst/>
            </a:prstGeom>
          </p:spPr>
        </p:pic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95" y="4074379"/>
            <a:ext cx="4059807" cy="40598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340" y="29066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xmlns="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3371367" y="5499833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B1EAD35E-A6A9-1409-C3E1-5FAE61B5ACF3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xmlns="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sp>
        <p:nvSpPr>
          <p:cNvPr id="18" name="Google Shape;1910;p31">
            <a:extLst>
              <a:ext uri="{FF2B5EF4-FFF2-40B4-BE49-F238E27FC236}">
                <a16:creationId xmlns:a16="http://schemas.microsoft.com/office/drawing/2014/main" xmlns="" id="{E4CC77B8-F17E-79E4-B3C9-5B07D794B153}"/>
              </a:ext>
            </a:extLst>
          </p:cNvPr>
          <p:cNvSpPr txBox="1">
            <a:spLocks/>
          </p:cNvSpPr>
          <p:nvPr/>
        </p:nvSpPr>
        <p:spPr>
          <a:xfrm rot="20963174">
            <a:off x="6864220" y="2128254"/>
            <a:ext cx="3724803" cy="203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E77"/>
              </a:buClr>
              <a:buSzPts val="3600"/>
              <a:buFont typeface="Chango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sym typeface="Chango"/>
              </a:rPr>
              <a:t>Toán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sym typeface="Chango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-74414"/>
            <a:ext cx="1523956" cy="1508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4595" y="1758025"/>
            <a:ext cx="8480271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07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07FB4F63-BB19-856C-83E4-BE0B640B4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8315" y="2396785"/>
            <a:ext cx="5056150" cy="505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03" y="2869272"/>
            <a:ext cx="7189386" cy="382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xmlns="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-340423" y="798139"/>
            <a:ext cx="6536047" cy="26680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227" y="1381526"/>
            <a:ext cx="471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 bạn, Trái Đất</a:t>
            </a: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Mặt Trời bao nhiêu km?</a:t>
            </a:r>
            <a:endParaRPr lang="en-US" sz="2400" b="1" dirty="0">
              <a:solidFill>
                <a:srgbClr val="002060"/>
              </a:solidFill>
              <a:latin typeface="Californian FB" panose="0207040306080B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6352674" y="673404"/>
            <a:ext cx="5753883" cy="23365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68242" y="12584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 Đất cách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</a:t>
            </a:r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 </a:t>
            </a:r>
          </a:p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  </a:t>
            </a:r>
            <a:r>
              <a:rPr lang="vi-VN" sz="2800" b="1" dirty="0" smtClean="0">
                <a:solidFill>
                  <a:srgbClr val="C15E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149 697 876</a:t>
            </a:r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km.</a:t>
            </a:r>
            <a:endParaRPr lang="en-US" sz="2800" b="1" dirty="0">
              <a:solidFill>
                <a:srgbClr val="002060"/>
              </a:solidFill>
              <a:latin typeface="Californian FB" panose="0207040306080B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335" y="1659798"/>
            <a:ext cx="471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này đọc như thế nào? </a:t>
            </a: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những hàng, lớp nào nhỉ?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xmlns="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-382639" y="808834"/>
            <a:ext cx="6536047" cy="26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16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: 圆角 35">
            <a:extLst>
              <a:ext uri="{FF2B5EF4-FFF2-40B4-BE49-F238E27FC236}">
                <a16:creationId xmlns:a16="http://schemas.microsoft.com/office/drawing/2014/main" xmlns="" id="{5C031FD2-B058-6638-CA55-E76D5B7CD1F6}"/>
              </a:ext>
            </a:extLst>
          </p:cNvPr>
          <p:cNvSpPr/>
          <p:nvPr/>
        </p:nvSpPr>
        <p:spPr>
          <a:xfrm>
            <a:off x="4143436" y="1021950"/>
            <a:ext cx="3820389" cy="718052"/>
          </a:xfrm>
          <a:prstGeom prst="roundRect">
            <a:avLst>
              <a:gd name="adj" fmla="val 50000"/>
            </a:avLst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162号-元气酪酪体" panose="00000500000000000000" pitchFamily="2" charset="-122"/>
              <a:ea typeface="字魂162号-元气酪酪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grpSp>
        <p:nvGrpSpPr>
          <p:cNvPr id="21" name="Group 18"/>
          <p:cNvGrpSpPr/>
          <p:nvPr/>
        </p:nvGrpSpPr>
        <p:grpSpPr>
          <a:xfrm>
            <a:off x="10709953" y="1959671"/>
            <a:ext cx="1041875" cy="1040504"/>
            <a:chOff x="0" y="0"/>
            <a:chExt cx="6350000" cy="6350000"/>
          </a:xfrm>
        </p:grpSpPr>
        <p:sp>
          <p:nvSpPr>
            <p:cNvPr id="23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sp>
        <p:nvSpPr>
          <p:cNvPr id="24" name="TextBox 20"/>
          <p:cNvSpPr txBox="1"/>
          <p:nvPr/>
        </p:nvSpPr>
        <p:spPr>
          <a:xfrm>
            <a:off x="10906883" y="2233091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25" name="Group 26"/>
          <p:cNvGrpSpPr/>
          <p:nvPr/>
        </p:nvGrpSpPr>
        <p:grpSpPr>
          <a:xfrm>
            <a:off x="8524624" y="1939853"/>
            <a:ext cx="1032598" cy="1031240"/>
            <a:chOff x="0" y="0"/>
            <a:chExt cx="6350000" cy="6350000"/>
          </a:xfrm>
        </p:grpSpPr>
        <p:sp>
          <p:nvSpPr>
            <p:cNvPr id="29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30" name="Group 34"/>
          <p:cNvGrpSpPr/>
          <p:nvPr/>
        </p:nvGrpSpPr>
        <p:grpSpPr>
          <a:xfrm>
            <a:off x="9639761" y="1945753"/>
            <a:ext cx="1037226" cy="1035862"/>
            <a:chOff x="0" y="0"/>
            <a:chExt cx="6350000" cy="6350000"/>
          </a:xfrm>
        </p:grpSpPr>
        <p:sp>
          <p:nvSpPr>
            <p:cNvPr id="31" name="Freeform 3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D6F"/>
            </a:solidFill>
          </p:spPr>
        </p:sp>
      </p:grpSp>
      <p:sp>
        <p:nvSpPr>
          <p:cNvPr id="32" name="TextBox 20">
            <a:extLst>
              <a:ext uri="{FF2B5EF4-FFF2-40B4-BE49-F238E27FC236}">
                <a16:creationId xmlns:a16="http://schemas.microsoft.com/office/drawing/2014/main" xmlns="" id="{8A88E43A-9DBE-42CA-B3B4-6D302533F7CB}"/>
              </a:ext>
            </a:extLst>
          </p:cNvPr>
          <p:cNvSpPr txBox="1"/>
          <p:nvPr/>
        </p:nvSpPr>
        <p:spPr>
          <a:xfrm>
            <a:off x="9858686" y="2220027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xmlns="" id="{05CE3392-8639-47A4-A87D-9D6EA5262AD6}"/>
              </a:ext>
            </a:extLst>
          </p:cNvPr>
          <p:cNvSpPr txBox="1"/>
          <p:nvPr/>
        </p:nvSpPr>
        <p:spPr>
          <a:xfrm>
            <a:off x="8723002" y="2282320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6B94192-0601-4FFF-A619-25D15CF27FFA}"/>
              </a:ext>
            </a:extLst>
          </p:cNvPr>
          <p:cNvSpPr txBox="1"/>
          <p:nvPr/>
        </p:nvSpPr>
        <p:spPr>
          <a:xfrm>
            <a:off x="4383004" y="961239"/>
            <a:ext cx="3390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149 597 876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6" name="Callout: Up Arrow 44">
            <a:extLst>
              <a:ext uri="{FF2B5EF4-FFF2-40B4-BE49-F238E27FC236}">
                <a16:creationId xmlns:a16="http://schemas.microsoft.com/office/drawing/2014/main" xmlns="" id="{49328A3C-0163-4C9D-A7C8-28C3978AE54C}"/>
              </a:ext>
            </a:extLst>
          </p:cNvPr>
          <p:cNvSpPr/>
          <p:nvPr/>
        </p:nvSpPr>
        <p:spPr>
          <a:xfrm>
            <a:off x="7172410" y="3160196"/>
            <a:ext cx="1118036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7" name="Callout: Up Arrow 45">
            <a:extLst>
              <a:ext uri="{FF2B5EF4-FFF2-40B4-BE49-F238E27FC236}">
                <a16:creationId xmlns:a16="http://schemas.microsoft.com/office/drawing/2014/main" xmlns="" id="{573B645F-1BF3-4B60-BB9C-34D550626787}"/>
              </a:ext>
            </a:extLst>
          </p:cNvPr>
          <p:cNvSpPr/>
          <p:nvPr/>
        </p:nvSpPr>
        <p:spPr>
          <a:xfrm>
            <a:off x="4682586" y="3112527"/>
            <a:ext cx="1137361" cy="26002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r>
              <a:rPr kumimoji="0" lang="vi-VN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8" name="Callout: Up Arrow 46">
            <a:extLst>
              <a:ext uri="{FF2B5EF4-FFF2-40B4-BE49-F238E27FC236}">
                <a16:creationId xmlns:a16="http://schemas.microsoft.com/office/drawing/2014/main" xmlns="" id="{6E6618C0-849F-4F00-A321-7224BA6F8D3C}"/>
              </a:ext>
            </a:extLst>
          </p:cNvPr>
          <p:cNvSpPr/>
          <p:nvPr/>
        </p:nvSpPr>
        <p:spPr>
          <a:xfrm>
            <a:off x="5972464" y="3146748"/>
            <a:ext cx="1104678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r>
              <a:rPr kumimoji="0" lang="vi-VN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39" name="Group 18">
            <a:extLst>
              <a:ext uri="{FF2B5EF4-FFF2-40B4-BE49-F238E27FC236}">
                <a16:creationId xmlns:a16="http://schemas.microsoft.com/office/drawing/2014/main" xmlns="" id="{18AA5B04-07E2-4FCF-ABDE-49DE20C50BF1}"/>
              </a:ext>
            </a:extLst>
          </p:cNvPr>
          <p:cNvGrpSpPr/>
          <p:nvPr/>
        </p:nvGrpSpPr>
        <p:grpSpPr>
          <a:xfrm>
            <a:off x="7131357" y="1978872"/>
            <a:ext cx="1041875" cy="1040504"/>
            <a:chOff x="0" y="0"/>
            <a:chExt cx="6350000" cy="635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xmlns="" id="{5D9567E8-CDC3-4CC9-A85F-A7D9C83350CB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1" name="TextBox 20">
            <a:extLst>
              <a:ext uri="{FF2B5EF4-FFF2-40B4-BE49-F238E27FC236}">
                <a16:creationId xmlns:a16="http://schemas.microsoft.com/office/drawing/2014/main" xmlns="" id="{2B977839-A7FA-468B-B28A-340CA87C67DB}"/>
              </a:ext>
            </a:extLst>
          </p:cNvPr>
          <p:cNvSpPr txBox="1"/>
          <p:nvPr/>
        </p:nvSpPr>
        <p:spPr>
          <a:xfrm>
            <a:off x="7313595" y="2258847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42" name="Group 26">
            <a:extLst>
              <a:ext uri="{FF2B5EF4-FFF2-40B4-BE49-F238E27FC236}">
                <a16:creationId xmlns:a16="http://schemas.microsoft.com/office/drawing/2014/main" xmlns="" id="{EB3EE76E-6F03-42A8-A9C9-6CA742A8933E}"/>
              </a:ext>
            </a:extLst>
          </p:cNvPr>
          <p:cNvGrpSpPr/>
          <p:nvPr/>
        </p:nvGrpSpPr>
        <p:grpSpPr>
          <a:xfrm>
            <a:off x="4845357" y="1989774"/>
            <a:ext cx="1032598" cy="1031240"/>
            <a:chOff x="0" y="0"/>
            <a:chExt cx="6350000" cy="63500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xmlns="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4" name="Group 34">
            <a:extLst>
              <a:ext uri="{FF2B5EF4-FFF2-40B4-BE49-F238E27FC236}">
                <a16:creationId xmlns:a16="http://schemas.microsoft.com/office/drawing/2014/main" xmlns="" id="{5B194701-6282-4B3C-8EB1-5119C31B7ED3}"/>
              </a:ext>
            </a:extLst>
          </p:cNvPr>
          <p:cNvGrpSpPr/>
          <p:nvPr/>
        </p:nvGrpSpPr>
        <p:grpSpPr>
          <a:xfrm>
            <a:off x="6013232" y="1987463"/>
            <a:ext cx="1037226" cy="1035862"/>
            <a:chOff x="0" y="0"/>
            <a:chExt cx="6350000" cy="635000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xmlns="" id="{1A00592D-BC88-4634-935E-E6AFEC0E01B7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7" name="TextBox 20">
            <a:extLst>
              <a:ext uri="{FF2B5EF4-FFF2-40B4-BE49-F238E27FC236}">
                <a16:creationId xmlns:a16="http://schemas.microsoft.com/office/drawing/2014/main" xmlns="" id="{F388B823-3E34-4ACE-92C8-E59A5E040DD9}"/>
              </a:ext>
            </a:extLst>
          </p:cNvPr>
          <p:cNvSpPr txBox="1"/>
          <p:nvPr/>
        </p:nvSpPr>
        <p:spPr>
          <a:xfrm>
            <a:off x="6259748" y="2272476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48" name="TextBox 20">
            <a:extLst>
              <a:ext uri="{FF2B5EF4-FFF2-40B4-BE49-F238E27FC236}">
                <a16:creationId xmlns:a16="http://schemas.microsoft.com/office/drawing/2014/main" xmlns="" id="{FFAF3B8C-ABDC-432D-B7DD-9F883EE8B316}"/>
              </a:ext>
            </a:extLst>
          </p:cNvPr>
          <p:cNvSpPr txBox="1"/>
          <p:nvPr/>
        </p:nvSpPr>
        <p:spPr>
          <a:xfrm>
            <a:off x="5077924" y="2282290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49" name="9Slide.vn 2">
            <a:extLst>
              <a:ext uri="{FF2B5EF4-FFF2-40B4-BE49-F238E27FC236}">
                <a16:creationId xmlns:a16="http://schemas.microsoft.com/office/drawing/2014/main" xmlns="" id="{EAFF34A5-C0B6-4A83-A96F-36A72E20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18" y="5809666"/>
            <a:ext cx="3931522" cy="91099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7CA1203-6334-42F0-B3E6-91A44F7C6BF3}"/>
              </a:ext>
            </a:extLst>
          </p:cNvPr>
          <p:cNvSpPr txBox="1"/>
          <p:nvPr/>
        </p:nvSpPr>
        <p:spPr>
          <a:xfrm>
            <a:off x="4926976" y="5954888"/>
            <a:ext cx="3226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51" name="9Slide.vn 1">
            <a:extLst>
              <a:ext uri="{FF2B5EF4-FFF2-40B4-BE49-F238E27FC236}">
                <a16:creationId xmlns:a16="http://schemas.microsoft.com/office/drawing/2014/main" xmlns="" id="{8ABFEA3A-393B-4340-B082-24BE3958B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015" y="5726270"/>
            <a:ext cx="4031008" cy="98911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18DD247-9C6D-4846-B552-3934949C1200}"/>
              </a:ext>
            </a:extLst>
          </p:cNvPr>
          <p:cNvSpPr txBox="1"/>
          <p:nvPr/>
        </p:nvSpPr>
        <p:spPr>
          <a:xfrm>
            <a:off x="7837304" y="5968336"/>
            <a:ext cx="4692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đơn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vị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5" name="Callout: Up Arrow 44">
            <a:extLst>
              <a:ext uri="{FF2B5EF4-FFF2-40B4-BE49-F238E27FC236}">
                <a16:creationId xmlns:a16="http://schemas.microsoft.com/office/drawing/2014/main" xmlns="" id="{49328A3C-0163-4C9D-A7C8-28C3978AE54C}"/>
              </a:ext>
            </a:extLst>
          </p:cNvPr>
          <p:cNvSpPr/>
          <p:nvPr/>
        </p:nvSpPr>
        <p:spPr>
          <a:xfrm>
            <a:off x="10690527" y="3193683"/>
            <a:ext cx="1097075" cy="245004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đơn vị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6" name="Callout: Up Arrow 45">
            <a:extLst>
              <a:ext uri="{FF2B5EF4-FFF2-40B4-BE49-F238E27FC236}">
                <a16:creationId xmlns:a16="http://schemas.microsoft.com/office/drawing/2014/main" xmlns="" id="{573B645F-1BF3-4B60-BB9C-34D550626787}"/>
              </a:ext>
            </a:extLst>
          </p:cNvPr>
          <p:cNvSpPr/>
          <p:nvPr/>
        </p:nvSpPr>
        <p:spPr>
          <a:xfrm>
            <a:off x="8473197" y="3186288"/>
            <a:ext cx="1096233" cy="249696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7" name="Callout: Up Arrow 46">
            <a:extLst>
              <a:ext uri="{FF2B5EF4-FFF2-40B4-BE49-F238E27FC236}">
                <a16:creationId xmlns:a16="http://schemas.microsoft.com/office/drawing/2014/main" xmlns="" id="{6E6618C0-849F-4F00-A321-7224BA6F8D3C}"/>
              </a:ext>
            </a:extLst>
          </p:cNvPr>
          <p:cNvSpPr/>
          <p:nvPr/>
        </p:nvSpPr>
        <p:spPr>
          <a:xfrm>
            <a:off x="9590483" y="3198021"/>
            <a:ext cx="1073407" cy="248523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8" name="Callout: Up Arrow 44">
            <a:extLst>
              <a:ext uri="{FF2B5EF4-FFF2-40B4-BE49-F238E27FC236}">
                <a16:creationId xmlns:a16="http://schemas.microsoft.com/office/drawing/2014/main" xmlns="" id="{49328A3C-0163-4C9D-A7C8-28C3978AE54C}"/>
              </a:ext>
            </a:extLst>
          </p:cNvPr>
          <p:cNvSpPr/>
          <p:nvPr/>
        </p:nvSpPr>
        <p:spPr>
          <a:xfrm>
            <a:off x="3283335" y="3102840"/>
            <a:ext cx="1118036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9" name="Callout: Up Arrow 45">
            <a:extLst>
              <a:ext uri="{FF2B5EF4-FFF2-40B4-BE49-F238E27FC236}">
                <a16:creationId xmlns:a16="http://schemas.microsoft.com/office/drawing/2014/main" xmlns="" id="{573B645F-1BF3-4B60-BB9C-34D550626787}"/>
              </a:ext>
            </a:extLst>
          </p:cNvPr>
          <p:cNvSpPr/>
          <p:nvPr/>
        </p:nvSpPr>
        <p:spPr>
          <a:xfrm>
            <a:off x="793511" y="3055171"/>
            <a:ext cx="1137361" cy="26002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60" name="Callout: Up Arrow 46">
            <a:extLst>
              <a:ext uri="{FF2B5EF4-FFF2-40B4-BE49-F238E27FC236}">
                <a16:creationId xmlns:a16="http://schemas.microsoft.com/office/drawing/2014/main" xmlns="" id="{6E6618C0-849F-4F00-A321-7224BA6F8D3C}"/>
              </a:ext>
            </a:extLst>
          </p:cNvPr>
          <p:cNvSpPr/>
          <p:nvPr/>
        </p:nvSpPr>
        <p:spPr>
          <a:xfrm>
            <a:off x="2083389" y="3089392"/>
            <a:ext cx="1104678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61" name="9Slide.vn 2">
            <a:extLst>
              <a:ext uri="{FF2B5EF4-FFF2-40B4-BE49-F238E27FC236}">
                <a16:creationId xmlns:a16="http://schemas.microsoft.com/office/drawing/2014/main" xmlns="" id="{EAFF34A5-C0B6-4A83-A96F-36A72E20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22" y="5780474"/>
            <a:ext cx="3931522" cy="910997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7CA1203-6334-42F0-B3E6-91A44F7C6BF3}"/>
              </a:ext>
            </a:extLst>
          </p:cNvPr>
          <p:cNvSpPr txBox="1"/>
          <p:nvPr/>
        </p:nvSpPr>
        <p:spPr>
          <a:xfrm>
            <a:off x="867683" y="5971245"/>
            <a:ext cx="3226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 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66" name="Group 26">
            <a:extLst>
              <a:ext uri="{FF2B5EF4-FFF2-40B4-BE49-F238E27FC236}">
                <a16:creationId xmlns:a16="http://schemas.microsoft.com/office/drawing/2014/main" xmlns="" id="{EB3EE76E-6F03-42A8-A9C9-6CA742A8933E}"/>
              </a:ext>
            </a:extLst>
          </p:cNvPr>
          <p:cNvGrpSpPr/>
          <p:nvPr/>
        </p:nvGrpSpPr>
        <p:grpSpPr>
          <a:xfrm>
            <a:off x="3365270" y="1994424"/>
            <a:ext cx="1032598" cy="1031240"/>
            <a:chOff x="0" y="0"/>
            <a:chExt cx="6350000" cy="6350000"/>
          </a:xfrm>
          <a:solidFill>
            <a:srgbClr val="F5B64A"/>
          </a:solidFill>
        </p:grpSpPr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xmlns="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8" name="TextBox 20">
            <a:extLst>
              <a:ext uri="{FF2B5EF4-FFF2-40B4-BE49-F238E27FC236}">
                <a16:creationId xmlns:a16="http://schemas.microsoft.com/office/drawing/2014/main" xmlns="" id="{FFAF3B8C-ABDC-432D-B7DD-9F883EE8B316}"/>
              </a:ext>
            </a:extLst>
          </p:cNvPr>
          <p:cNvSpPr txBox="1"/>
          <p:nvPr/>
        </p:nvSpPr>
        <p:spPr>
          <a:xfrm>
            <a:off x="3579563" y="2254781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69" name="Group 26">
            <a:extLst>
              <a:ext uri="{FF2B5EF4-FFF2-40B4-BE49-F238E27FC236}">
                <a16:creationId xmlns:a16="http://schemas.microsoft.com/office/drawing/2014/main" xmlns="" id="{EB3EE76E-6F03-42A8-A9C9-6CA742A8933E}"/>
              </a:ext>
            </a:extLst>
          </p:cNvPr>
          <p:cNvGrpSpPr/>
          <p:nvPr/>
        </p:nvGrpSpPr>
        <p:grpSpPr>
          <a:xfrm>
            <a:off x="2149100" y="1992085"/>
            <a:ext cx="1032598" cy="1031240"/>
            <a:chOff x="0" y="0"/>
            <a:chExt cx="6350000" cy="6350000"/>
          </a:xfrm>
          <a:solidFill>
            <a:srgbClr val="F4CFB4"/>
          </a:solidFill>
        </p:grpSpPr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xmlns="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1" name="TextBox 20">
            <a:extLst>
              <a:ext uri="{FF2B5EF4-FFF2-40B4-BE49-F238E27FC236}">
                <a16:creationId xmlns:a16="http://schemas.microsoft.com/office/drawing/2014/main" xmlns="" id="{FFAF3B8C-ABDC-432D-B7DD-9F883EE8B316}"/>
              </a:ext>
            </a:extLst>
          </p:cNvPr>
          <p:cNvSpPr txBox="1"/>
          <p:nvPr/>
        </p:nvSpPr>
        <p:spPr>
          <a:xfrm>
            <a:off x="2363393" y="2252442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72" name="Group 26">
            <a:extLst>
              <a:ext uri="{FF2B5EF4-FFF2-40B4-BE49-F238E27FC236}">
                <a16:creationId xmlns:a16="http://schemas.microsoft.com/office/drawing/2014/main" xmlns="" id="{EB3EE76E-6F03-42A8-A9C9-6CA742A8933E}"/>
              </a:ext>
            </a:extLst>
          </p:cNvPr>
          <p:cNvGrpSpPr/>
          <p:nvPr/>
        </p:nvGrpSpPr>
        <p:grpSpPr>
          <a:xfrm>
            <a:off x="847934" y="1959671"/>
            <a:ext cx="1032598" cy="1031240"/>
            <a:chOff x="0" y="0"/>
            <a:chExt cx="6350000" cy="6350000"/>
          </a:xfrm>
          <a:solidFill>
            <a:srgbClr val="F0B9B8"/>
          </a:solidFill>
        </p:grpSpPr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xmlns="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4" name="TextBox 20">
            <a:extLst>
              <a:ext uri="{FF2B5EF4-FFF2-40B4-BE49-F238E27FC236}">
                <a16:creationId xmlns:a16="http://schemas.microsoft.com/office/drawing/2014/main" xmlns="" id="{FFAF3B8C-ABDC-432D-B7DD-9F883EE8B316}"/>
              </a:ext>
            </a:extLst>
          </p:cNvPr>
          <p:cNvSpPr txBox="1"/>
          <p:nvPr/>
        </p:nvSpPr>
        <p:spPr>
          <a:xfrm>
            <a:off x="1062227" y="2220028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0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24" grpId="0"/>
      <p:bldP spid="32" grpId="0"/>
      <p:bldP spid="33" grpId="0"/>
      <p:bldP spid="35" grpId="0"/>
      <p:bldP spid="36" grpId="0" animBg="1"/>
      <p:bldP spid="37" grpId="0" animBg="1"/>
      <p:bldP spid="38" grpId="0" animBg="1"/>
      <p:bldP spid="41" grpId="0"/>
      <p:bldP spid="47" grpId="0"/>
      <p:bldP spid="48" grpId="0"/>
      <p:bldP spid="50" grpId="0"/>
      <p:bldP spid="52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/>
      <p:bldP spid="68" grpId="0"/>
      <p:bldP spid="71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-243791" y="43659"/>
            <a:ext cx="12616702" cy="635627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xmlns="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28" y="4072685"/>
            <a:ext cx="3170827" cy="3170827"/>
          </a:xfrm>
          <a:prstGeom prst="rect">
            <a:avLst/>
          </a:prstGeom>
        </p:spPr>
      </p:pic>
      <p:sp>
        <p:nvSpPr>
          <p:cNvPr id="23" name="矩形: 圆角 35">
            <a:extLst>
              <a:ext uri="{FF2B5EF4-FFF2-40B4-BE49-F238E27FC236}">
                <a16:creationId xmlns:a16="http://schemas.microsoft.com/office/drawing/2014/main" xmlns="" id="{5C031FD2-B058-6638-CA55-E76D5B7CD1F6}"/>
              </a:ext>
            </a:extLst>
          </p:cNvPr>
          <p:cNvSpPr/>
          <p:nvPr/>
        </p:nvSpPr>
        <p:spPr>
          <a:xfrm>
            <a:off x="45718" y="2269131"/>
            <a:ext cx="3766860" cy="636025"/>
          </a:xfrm>
          <a:prstGeom prst="roundRect">
            <a:avLst>
              <a:gd name="adj" fmla="val 50000"/>
            </a:avLst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162号-元气酪酪体" panose="00000500000000000000" pitchFamily="2" charset="-122"/>
              <a:ea typeface="字魂162号-元气酪酪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6B94192-0601-4FFF-A619-25D15CF27FFA}"/>
              </a:ext>
            </a:extLst>
          </p:cNvPr>
          <p:cNvSpPr txBox="1"/>
          <p:nvPr/>
        </p:nvSpPr>
        <p:spPr>
          <a:xfrm>
            <a:off x="103807" y="2321696"/>
            <a:ext cx="35397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Số 149 597 876 gồm: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63245" y="2752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43559" y="2156382"/>
            <a:ext cx="8337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1 trăm triệu, 4 chục triệu, 9 triệu, 5 trăm nghìn, </a:t>
            </a:r>
          </a:p>
          <a:p>
            <a:pPr algn="ctr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mươi nghìn, 7 nghìn, 8 trăm, 7 chục và 6 đơn vị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28455" y="3681632"/>
            <a:ext cx="8678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Đọc là: Một trăm bốn mươi chín triệu năm trăm chín mươi bảy nghìn tám trăm bảy mươi sáu</a:t>
            </a:r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6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/>
      <p:bldP spid="4" grpId="0"/>
      <p:bldP spid="32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-243791" y="43659"/>
            <a:ext cx="12616702" cy="635627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114393" y="-395704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xmlns="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28" y="4072685"/>
            <a:ext cx="3170827" cy="3170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63245" y="2752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36816" y="2037734"/>
            <a:ext cx="80467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04500" y="1944741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81954" y="1943138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42288" y="1988057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52878" y="1943138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24136" y="2180776"/>
            <a:ext cx="227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999 999 997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72630" y="2194825"/>
            <a:ext cx="208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999 999 998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4720" y="2185626"/>
            <a:ext cx="208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999 999 999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15470" y="2155794"/>
            <a:ext cx="259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7553" y="2894663"/>
            <a:ext cx="551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liền sau số 999 999 999 là số nào?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9422" y="3540717"/>
            <a:ext cx="8557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liền sau số 999 999 999 là số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2446" y="3488412"/>
            <a:ext cx="55687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 </a:t>
            </a:r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đọc là: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tỉ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28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  <p:bldP spid="27" grpId="1"/>
      <p:bldP spid="28" grpId="0"/>
      <p:bldP spid="28" grpId="1"/>
      <p:bldP spid="12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xmlns="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2384" y="1938399"/>
            <a:ext cx="6267231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3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xmlns="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Đọc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dân (theo Tổng hợp dữ liệu của Ban Dân số năm 2019) của mỗi nước dưới đây.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" r="72747" b="6256"/>
          <a:stretch/>
        </p:blipFill>
        <p:spPr>
          <a:xfrm>
            <a:off x="474765" y="2871403"/>
            <a:ext cx="3217253" cy="2015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0382" y="4953042"/>
            <a:ext cx="21808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 Bản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6359" y="3478654"/>
            <a:ext cx="7739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 dân ở Nhật Bản năm 2019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là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 trăm hai mươi sáu triệu bốn trăm bảy mươi sáu nghìn bốn trăm </a:t>
            </a:r>
            <a:r>
              <a:rPr kumimoji="0" lang="vi-VN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sáu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mươi mốt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96857" y="2798606"/>
            <a:ext cx="3098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126 476 461</a:t>
            </a:r>
            <a:endParaRPr lang="en-US" sz="3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56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" grpId="0"/>
      <p:bldP spid="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xmlns="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1. Đọc 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số dân (theo Tổng hợp dữ liệu của Ban Dân số năm 2019) của mỗi nước dưới đây.</a:t>
            </a:r>
            <a:endParaRPr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0" r="36852"/>
          <a:stretch/>
        </p:blipFill>
        <p:spPr>
          <a:xfrm>
            <a:off x="610238" y="2774827"/>
            <a:ext cx="3216051" cy="22623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36257" y="5083151"/>
            <a:ext cx="2180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Việt Nam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1" y="3328825"/>
            <a:ext cx="7717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Số dân ở Việt Nam năm 2019 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là: </a:t>
            </a:r>
            <a:r>
              <a:rPr lang="vi-VN" sz="36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bảy triệu ba trăm ba mươi tám nghìn </a:t>
            </a:r>
            <a:r>
              <a:rPr lang="vi-VN" sz="36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</a:t>
            </a:r>
            <a:r>
              <a:rPr lang="vi-VN" sz="36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chín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9816" y="2774827"/>
            <a:ext cx="544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97 338 579 người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4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xmlns="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Đọc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dân (theo Tổng hợp dữ liệu của Ban Dân số năm 2019) của mỗi nước dưới đây.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6" r="845"/>
          <a:stretch/>
        </p:blipFill>
        <p:spPr>
          <a:xfrm>
            <a:off x="725868" y="2742095"/>
            <a:ext cx="3519460" cy="23726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50733" y="5199378"/>
            <a:ext cx="34887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In-đô-nê-xi-a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6431" y="3395462"/>
            <a:ext cx="7254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Số dân ở In-đô-nê-xi-a năm 2019 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bảy mươi ba 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 năm trăm hai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ba nghìn 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 lăm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5674" y="2791875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273 523 615 người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0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1">
            <a:extLst>
              <a:ext uri="{FF2B5EF4-FFF2-40B4-BE49-F238E27FC236}">
                <a16:creationId xmlns:a16="http://schemas.microsoft.com/office/drawing/2014/main" xmlns="" id="{DE44C76A-A692-0314-728C-F65AE42DBDD2}"/>
              </a:ext>
            </a:extLst>
          </p:cNvPr>
          <p:cNvSpPr/>
          <p:nvPr/>
        </p:nvSpPr>
        <p:spPr bwMode="auto">
          <a:xfrm>
            <a:off x="2125132" y="415109"/>
            <a:ext cx="8429379" cy="905603"/>
          </a:xfrm>
          <a:prstGeom prst="roundRect">
            <a:avLst>
              <a:gd name="adj" fmla="val 6422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lvl="0" algn="ctr"/>
            <a:r>
              <a:rPr lang="vi-VN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41" y="1797949"/>
            <a:ext cx="9919724" cy="3087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110" y="4839061"/>
            <a:ext cx="114727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109 140 903 = 100 000 000 + 9 000 000 + 100 000 + 40 000 + 900 +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110" y="5467342"/>
            <a:ext cx="99222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3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045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302   =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3 000 000 + 40 000 + 5 000 + 300 +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136">
            <a:extLst>
              <a:ext uri="{FF2B5EF4-FFF2-40B4-BE49-F238E27FC236}">
                <a16:creationId xmlns:a16="http://schemas.microsoft.com/office/drawing/2014/main" xmlns="" id="{40862FB7-9F3C-4F68-8D76-01BD7923A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330525"/>
              </p:ext>
            </p:extLst>
          </p:nvPr>
        </p:nvGraphicFramePr>
        <p:xfrm>
          <a:off x="367990" y="2898927"/>
          <a:ext cx="11473814" cy="2767408"/>
        </p:xfrm>
        <a:graphic>
          <a:graphicData uri="http://schemas.openxmlformats.org/drawingml/2006/table">
            <a:tbl>
              <a:tblPr/>
              <a:tblGrid>
                <a:gridCol w="2016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1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4534">
                  <a:extLst>
                    <a:ext uri="{9D8B030D-6E8A-4147-A177-3AD203B41FA5}">
                      <a16:colId xmlns:a16="http://schemas.microsoft.com/office/drawing/2014/main" xmlns="" val="3029120153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873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30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63 7</a:t>
                      </a: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2 910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</a:t>
                      </a: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9 000 038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9 300 0</a:t>
                      </a: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39 111 003</a:t>
                      </a:r>
                      <a:endParaRPr kumimoji="0" 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498855"/>
                  </a:ext>
                </a:extLst>
              </a:tr>
            </a:tbl>
          </a:graphicData>
        </a:graphic>
      </p:graphicFrame>
      <p:sp>
        <p:nvSpPr>
          <p:cNvPr id="14" name="Text Box 120">
            <a:extLst>
              <a:ext uri="{FF2B5EF4-FFF2-40B4-BE49-F238E27FC236}">
                <a16:creationId xmlns:a16="http://schemas.microsoft.com/office/drawing/2014/main" xmlns="" id="{7F8C1FEC-11DE-4F45-9D6A-59884D209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25" y="4157234"/>
            <a:ext cx="21903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 số gạch chân thuộc hàng, lớp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xmlns="" id="{9346DB84-5A91-4BF6-B39E-4F82A8D7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65" y="1139623"/>
            <a:ext cx="121005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lvl="0" algn="ctr" defTabSz="609630" eaLnBrk="1" hangingPunct="1">
              <a:spcBef>
                <a:spcPct val="50000"/>
              </a:spcBef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kumimoji="0" lang="vi-V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chữ số được gạch chân dưới đây thuộc </a:t>
            </a:r>
            <a:r>
              <a:rPr lang="vi-VN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 </a:t>
            </a:r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nào, lớp nào?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4481" y="4378241"/>
            <a:ext cx="2620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 triệu, lớp triệu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13452" y="4372086"/>
            <a:ext cx="2574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 nghìn, lớp nghìn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85298" y="4384396"/>
            <a:ext cx="2307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chục, </a:t>
            </a:r>
          </a:p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đơn vị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329600" y="4404749"/>
            <a:ext cx="267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trăm triệu,</a:t>
            </a:r>
          </a:p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triệu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27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AF946AC-E53A-CD39-4EFF-B51975F08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68" y="513537"/>
            <a:ext cx="3327645" cy="3327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8945" y="2548467"/>
            <a:ext cx="86021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HS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69" y="407865"/>
            <a:ext cx="6542419" cy="2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65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673382" y="404255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3321" y="-335814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xmlns="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6496" y="1718922"/>
            <a:ext cx="5633192" cy="31519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xmlns="" id="{6A2457EB-267F-1864-E5A4-D0CC0AD404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62" y="110144"/>
            <a:ext cx="7255860" cy="6334780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xmlns="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2150" y="3353316"/>
            <a:ext cx="3395457" cy="33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5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xmlns="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2461" y="1604675"/>
            <a:ext cx="7321735" cy="35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1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395" name="Picture 394">
            <a:extLst>
              <a:ext uri="{FF2B5EF4-FFF2-40B4-BE49-F238E27FC236}">
                <a16:creationId xmlns:a16="http://schemas.microsoft.com/office/drawing/2014/main" xmlns="" id="{B0D4D271-4BF8-93D7-DE25-90A6F403F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65" y="150042"/>
            <a:ext cx="10818332" cy="1918437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xmlns="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xmlns="" id="{8496083C-68B3-DDA8-F2D7-F4A2A1FB9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5437" y="1756367"/>
            <a:ext cx="2991363" cy="2080948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3975" y="4081111"/>
            <a:ext cx="2869005" cy="1824269"/>
          </a:xfrm>
          <a:prstGeom prst="rect">
            <a:avLst/>
          </a:prstGeom>
        </p:spPr>
      </p:pic>
      <p:pic>
        <p:nvPicPr>
          <p:cNvPr id="574" name="Picture 573">
            <a:extLst>
              <a:ext uri="{FF2B5EF4-FFF2-40B4-BE49-F238E27FC236}">
                <a16:creationId xmlns:a16="http://schemas.microsoft.com/office/drawing/2014/main" xmlns="" id="{91D3474E-FC59-B305-FDE4-F8E1447169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9394" y="1307335"/>
            <a:ext cx="5263868" cy="3981120"/>
          </a:xfrm>
          <a:prstGeom prst="rect">
            <a:avLst/>
          </a:prstGeom>
        </p:spPr>
      </p:pic>
      <p:sp>
        <p:nvSpPr>
          <p:cNvPr id="25" name="Arrow: Right 2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9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xmlns="" id="{6CE35F12-4351-1A54-E37A-8FF340574C21}"/>
              </a:ext>
            </a:extLst>
          </p:cNvPr>
          <p:cNvGrpSpPr/>
          <p:nvPr/>
        </p:nvGrpSpPr>
        <p:grpSpPr>
          <a:xfrm>
            <a:off x="259063" y="2370145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xmlns="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5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xmlns="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xmlns="" id="{FC2074F1-C648-0591-217D-14105F86A1FC}"/>
                </a:ext>
              </a:extLst>
            </p:cNvPr>
            <p:cNvSpPr txBox="1"/>
            <p:nvPr/>
          </p:nvSpPr>
          <p:spPr>
            <a:xfrm>
              <a:off x="1356184" y="2131439"/>
              <a:ext cx="2209415" cy="47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500" b="1" kern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Hàng nghìn</a:t>
              </a:r>
              <a:endParaRPr lang="en-US" sz="35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xmlns="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xmlns="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xmlns="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="" xmlns:ask="http://schemas.microsoft.com/office/drawing/2018/sketchyshapes" sd="17092603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xmlns="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xmlns="" id="{1FC9217A-F002-4CBC-34C1-FD13B89B137E}"/>
                </a:ext>
              </a:extLst>
            </p:cNvPr>
            <p:cNvSpPr txBox="1"/>
            <p:nvPr/>
          </p:nvSpPr>
          <p:spPr>
            <a:xfrm>
              <a:off x="2527885" y="282156"/>
              <a:ext cx="51438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500" b="1" kern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Chữ số 3 trong số 73 490 thuộc hàng nào?</a:t>
              </a:r>
              <a:endParaRPr lang="en-US" sz="45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xmlns="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xmlns="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xmlns="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xmlns="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642953" y="2131203"/>
                <a:ext cx="220941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trăm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xmlns="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xmlns="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xmlns="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xmlns="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xmlns="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503619" y="2159830"/>
                <a:ext cx="2777588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chục nghìn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xmlns="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xmlns="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xmlns="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xmlns="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xmlns="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691726" y="2111704"/>
                <a:ext cx="220941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chục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xmlns="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xmlns="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xmlns="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xmlns="" id="{CB540447-907D-D3B7-91A9-C01FF5AD243A}"/>
              </a:ext>
            </a:extLst>
          </p:cNvPr>
          <p:cNvSpPr/>
          <p:nvPr/>
        </p:nvSpPr>
        <p:spPr>
          <a:xfrm>
            <a:off x="4801268" y="4616279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xmlns="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4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xmlns="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xmlns="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B494022-3221-5D16-8C2C-703C5BF7F076}"/>
                </a:ext>
              </a:extLst>
            </p:cNvPr>
            <p:cNvSpPr txBox="1"/>
            <p:nvPr/>
          </p:nvSpPr>
          <p:spPr>
            <a:xfrm>
              <a:off x="1302472" y="2007151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60 000</a:t>
              </a:r>
              <a:endParaRPr lang="en-US" sz="58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xmlns="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xmlns="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F45AD69-A862-76F9-5540-526CA2F98A71}"/>
                  </a:ext>
                </a:extLst>
              </p:cNvPr>
              <p:cNvSpPr txBox="1"/>
              <p:nvPr/>
            </p:nvSpPr>
            <p:spPr>
              <a:xfrm>
                <a:off x="5504152" y="1990666"/>
                <a:ext cx="2630249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600 000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xmlns="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xmlns="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6EC9EC8-F568-5227-6107-1679A1DAA7F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6 000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xmlns="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xmlns="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B591463F-02B8-8C6B-1D1B-A843E4E78173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xmlns="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xmlns="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xmlns="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xmlns="" id="{3EA526AE-E9F7-781D-7E77-0BCE3E7D6090}"/>
              </a:ext>
            </a:extLst>
          </p:cNvPr>
          <p:cNvSpPr/>
          <p:nvPr/>
        </p:nvSpPr>
        <p:spPr>
          <a:xfrm>
            <a:off x="10614402" y="2651027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BD5E713-0279-5DFE-BA4C-5D5EA9094E13}"/>
              </a:ext>
            </a:extLst>
          </p:cNvPr>
          <p:cNvGrpSpPr/>
          <p:nvPr/>
        </p:nvGrpSpPr>
        <p:grpSpPr>
          <a:xfrm>
            <a:off x="106050" y="174968"/>
            <a:ext cx="11953036" cy="2071327"/>
            <a:chOff x="79537" y="131226"/>
            <a:chExt cx="8964777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6C34B99-D977-FC9C-68DE-F325BAD58187}"/>
                </a:ext>
              </a:extLst>
            </p:cNvPr>
            <p:cNvGrpSpPr/>
            <p:nvPr/>
          </p:nvGrpSpPr>
          <p:grpSpPr>
            <a:xfrm>
              <a:off x="472034" y="131226"/>
              <a:ext cx="8572280" cy="1553496"/>
              <a:chOff x="335020" y="36527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0" y="36527"/>
                <a:ext cx="8572280" cy="1553496"/>
                <a:chOff x="335020" y="36527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xmlns="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0" y="36527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xmlns="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6D5B4796-33E4-274F-7BBF-FC1FF6FF05BC}"/>
                  </a:ext>
                </a:extLst>
              </p:cNvPr>
              <p:cNvSpPr txBox="1"/>
              <p:nvPr/>
            </p:nvSpPr>
            <p:spPr>
              <a:xfrm>
                <a:off x="1859089" y="295007"/>
                <a:ext cx="6306091" cy="1107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Giá trị của chữ số 6 trong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vi-VN" sz="4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 607 981 là?</a:t>
                </a:r>
                <a:endParaRPr lang="en-US" sz="4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0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xmlns="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xmlns="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81A7CBE-7527-7E3A-1D3B-BA1A628D1E4A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10 000</a:t>
              </a:r>
              <a:endPara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xmlns="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xmlns="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4A3E6116-F297-8401-838D-C8EB1DFBD34F}"/>
                  </a:ext>
                </a:extLst>
              </p:cNvPr>
              <p:cNvSpPr txBox="1"/>
              <p:nvPr/>
            </p:nvSpPr>
            <p:spPr>
              <a:xfrm>
                <a:off x="5615261" y="2086829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1 000 000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xmlns="" id="{1C89DB19-33AD-B4B3-CD0D-2CB96072B02C}"/>
              </a:ext>
            </a:extLst>
          </p:cNvPr>
          <p:cNvGrpSpPr/>
          <p:nvPr/>
        </p:nvGrpSpPr>
        <p:grpSpPr>
          <a:xfrm>
            <a:off x="310421" y="4455579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xmlns="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96C6FB73-F489-A40D-8F1D-BE14FBAE218C}"/>
                  </a:ext>
                </a:extLst>
              </p:cNvPr>
              <p:cNvSpPr txBox="1"/>
              <p:nvPr/>
            </p:nvSpPr>
            <p:spPr>
              <a:xfrm>
                <a:off x="5692827" y="2030084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10 000 000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xmlns="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xmlns="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8620868A-BB3C-3E74-F0A5-8A727BBE62A7}"/>
                  </a:ext>
                </a:extLst>
              </p:cNvPr>
              <p:cNvSpPr txBox="1"/>
              <p:nvPr/>
            </p:nvSpPr>
            <p:spPr>
              <a:xfrm>
                <a:off x="5721816" y="2082850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xmlns="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xmlns="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xmlns="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xmlns="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xmlns="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4000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xmlns="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4000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E8DBEAB0-948F-9EED-3662-1F00C434F7CC}"/>
                  </a:ext>
                </a:extLst>
              </p:cNvPr>
              <p:cNvSpPr txBox="1"/>
              <p:nvPr/>
            </p:nvSpPr>
            <p:spPr>
              <a:xfrm>
                <a:off x="2092189" y="491158"/>
                <a:ext cx="62461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Mười triệu được viết là?</a:t>
                </a:r>
                <a:endParaRPr lang="en-US" sz="5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A6BE28-FA0B-ADDD-2E56-91F4D563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08C51A-FCF6-8288-AC65-A3ADE7C4D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A">
            <a:extLst>
              <a:ext uri="{FF2B5EF4-FFF2-40B4-BE49-F238E27FC236}">
                <a16:creationId xmlns:a16="http://schemas.microsoft.com/office/drawing/2014/main" xmlns="" id="{B58527A4-71BE-EB63-9639-0655BA44F14D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5" name="Google Shape;1182;p42">
              <a:extLst>
                <a:ext uri="{FF2B5EF4-FFF2-40B4-BE49-F238E27FC236}">
                  <a16:creationId xmlns:a16="http://schemas.microsoft.com/office/drawing/2014/main" xmlns="" id="{493790B4-9DC8-D8F4-CA52-9B37DAF6ADE0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D711F55-3348-72A8-7D07-68E07D8BD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7CA16E3-770C-A59A-DD37-6C47213412E2}"/>
                </a:ext>
              </a:extLst>
            </p:cNvPr>
            <p:cNvSpPr txBox="1"/>
            <p:nvPr/>
          </p:nvSpPr>
          <p:spPr>
            <a:xfrm>
              <a:off x="1351652" y="2045337"/>
              <a:ext cx="2209415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14 297</a:t>
              </a:r>
              <a:endPara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" name="B">
            <a:extLst>
              <a:ext uri="{FF2B5EF4-FFF2-40B4-BE49-F238E27FC236}">
                <a16:creationId xmlns:a16="http://schemas.microsoft.com/office/drawing/2014/main" xmlns="" id="{E035AB84-8B70-5CCA-7DBD-35B26D7B64A2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A4EC35F6-4C57-1676-49A7-89DEA113B214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1" name="Google Shape;1182;p42">
                <a:extLst>
                  <a:ext uri="{FF2B5EF4-FFF2-40B4-BE49-F238E27FC236}">
                    <a16:creationId xmlns:a16="http://schemas.microsoft.com/office/drawing/2014/main" xmlns="" id="{21A9D59A-BC60-05EA-BD12-6A6C59B7CF6A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A188083-AF7E-5469-83ED-8FBAD48CA07E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F6DA1CA4-A20E-64AE-4E2E-C54835020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3" name="C">
            <a:extLst>
              <a:ext uri="{FF2B5EF4-FFF2-40B4-BE49-F238E27FC236}">
                <a16:creationId xmlns:a16="http://schemas.microsoft.com/office/drawing/2014/main" xmlns="" id="{1827FB6E-FDEF-4057-9581-1A20698C54D4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4A069F14-1047-201A-7B24-BDA0E14FB19E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6" name="Google Shape;1182;p42">
                <a:extLst>
                  <a:ext uri="{FF2B5EF4-FFF2-40B4-BE49-F238E27FC236}">
                    <a16:creationId xmlns:a16="http://schemas.microsoft.com/office/drawing/2014/main" xmlns="" id="{DA7B4626-EE68-05F0-6A15-A149A107A85E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DA79A417-BF08-A570-A36B-F3C7E729E434}"/>
                  </a:ext>
                </a:extLst>
              </p:cNvPr>
              <p:cNvSpPr txBox="1"/>
              <p:nvPr/>
            </p:nvSpPr>
            <p:spPr>
              <a:xfrm>
                <a:off x="5622658" y="2034120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140 973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02812BF-6617-C059-0F8F-0FBA0D4D1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8" name="D">
            <a:extLst>
              <a:ext uri="{FF2B5EF4-FFF2-40B4-BE49-F238E27FC236}">
                <a16:creationId xmlns:a16="http://schemas.microsoft.com/office/drawing/2014/main" xmlns="" id="{42B8F96D-9877-81A4-B298-0F3D057E0A65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9F147932-499D-F25F-B6F4-74F17A57FD52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1" name="Google Shape;1182;p42">
                <a:extLst>
                  <a:ext uri="{FF2B5EF4-FFF2-40B4-BE49-F238E27FC236}">
                    <a16:creationId xmlns:a16="http://schemas.microsoft.com/office/drawing/2014/main" xmlns="" id="{4A5A293A-8AF6-A619-204A-1F2F4046A13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0E9C5C17-941E-E5D4-D20A-A0B860AB1937}"/>
                  </a:ext>
                </a:extLst>
              </p:cNvPr>
              <p:cNvSpPr txBox="1"/>
              <p:nvPr/>
            </p:nvSpPr>
            <p:spPr>
              <a:xfrm>
                <a:off x="5928093" y="1984674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142 973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9890427B-D363-9272-0F81-D055C0119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xmlns="" id="{07015E32-9A31-B7D8-7996-5025CE31ADA8}"/>
              </a:ext>
            </a:extLst>
          </p:cNvPr>
          <p:cNvSpPr/>
          <p:nvPr/>
        </p:nvSpPr>
        <p:spPr>
          <a:xfrm>
            <a:off x="10033205" y="2127570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xmlns="" id="{D8371EE0-DE72-32D0-BB55-B432D87C8AB8}"/>
              </a:ext>
            </a:extLst>
          </p:cNvPr>
          <p:cNvSpPr/>
          <p:nvPr/>
        </p:nvSpPr>
        <p:spPr>
          <a:xfrm>
            <a:off x="4179664" y="2105397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xmlns="" id="{B0A05383-C3FA-D8A1-1952-08F8140ACE30}"/>
              </a:ext>
            </a:extLst>
          </p:cNvPr>
          <p:cNvSpPr/>
          <p:nvPr/>
        </p:nvSpPr>
        <p:spPr>
          <a:xfrm>
            <a:off x="4352179" y="4223587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xmlns="" id="{0C068BBD-EEE1-4641-BF86-B72445BB4FEC}"/>
              </a:ext>
            </a:extLst>
          </p:cNvPr>
          <p:cNvSpPr/>
          <p:nvPr/>
        </p:nvSpPr>
        <p:spPr>
          <a:xfrm>
            <a:off x="10444683" y="4121153"/>
            <a:ext cx="1477047" cy="1288019"/>
          </a:xfrm>
          <a:prstGeom prst="heart">
            <a:avLst/>
          </a:prstGeom>
          <a:solidFill>
            <a:srgbClr val="FF6A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3A6DF03D-CB61-4052-6F5F-AC1E03E18B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566C9933-2F6F-C5E6-0FA8-56F5E2C552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A1BAA0BA-5041-78EC-BDE8-B8A6416604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4DCB0BB6-6FE5-93ED-A083-5760A139D6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4BECC536-57E3-B979-75D1-5E1F6E40B696}"/>
              </a:ext>
            </a:extLst>
          </p:cNvPr>
          <p:cNvGrpSpPr/>
          <p:nvPr/>
        </p:nvGrpSpPr>
        <p:grpSpPr>
          <a:xfrm>
            <a:off x="132211" y="114654"/>
            <a:ext cx="11865908" cy="2085975"/>
            <a:chOff x="99158" y="85990"/>
            <a:chExt cx="8899431" cy="156448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4BC71C06-3AE0-FF90-E01B-FC787E21150D}"/>
                </a:ext>
              </a:extLst>
            </p:cNvPr>
            <p:cNvGrpSpPr/>
            <p:nvPr/>
          </p:nvGrpSpPr>
          <p:grpSpPr>
            <a:xfrm>
              <a:off x="426309" y="85990"/>
              <a:ext cx="8572280" cy="1553496"/>
              <a:chOff x="335021" y="23792"/>
              <a:chExt cx="8572280" cy="1553496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xmlns="" id="{9A1D3AC5-2FF0-0D17-51AB-75C0D26CB0EC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6" name="Google Shape;2105;p47">
                  <a:extLst>
                    <a:ext uri="{FF2B5EF4-FFF2-40B4-BE49-F238E27FC236}">
                      <a16:creationId xmlns:a16="http://schemas.microsoft.com/office/drawing/2014/main" xmlns="" id="{2F08A507-008F-8C14-4F06-5C6555E6BA22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4000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xmlns="" id="{9D27BBFE-BE6A-5112-BFFC-F7758F2C040A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4000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E45EA588-165B-34AB-D105-7F930D259FCD}"/>
                  </a:ext>
                </a:extLst>
              </p:cNvPr>
              <p:cNvSpPr txBox="1"/>
              <p:nvPr/>
            </p:nvSpPr>
            <p:spPr>
              <a:xfrm>
                <a:off x="2544651" y="305456"/>
                <a:ext cx="5819083" cy="99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i="1" kern="0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Một trăm bốn mươi hai nghìn chín trăm bảy mươi ba </a:t>
                </a: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viết là?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C4579AB6-91E4-B622-F206-20D2FA09B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158" y="89760"/>
              <a:ext cx="2243522" cy="1560711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751F47B1-3589-7A04-D709-3C261853BA74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02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2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12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44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xmlns="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7789" y="1515835"/>
            <a:ext cx="7937739" cy="40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ULTRA_SCORM_COURSE_ID" val="5DAF2E25-EA18-41A1-8480-6F9B328187E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ULTRA_SCORM_SLIDE_COUNT" val="1"/>
  <p:tag name="ISPRING_SCORM_RATE_QUIZZES" val="0"/>
  <p:tag name="ISPRING_SCORM_PASSING_SCORE" val="2.702703"/>
  <p:tag name="ISPRING_PRESENTATION_TITLE" val="2061廉政"/>
</p:tagLst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4461</TotalTime>
  <Words>588</Words>
  <Application>Microsoft Office PowerPoint</Application>
  <PresentationFormat>Widescreen</PresentationFormat>
  <Paragraphs>111</Paragraphs>
  <Slides>20</Slides>
  <Notes>17</Notes>
  <HiddenSlides>0</HiddenSlides>
  <MMClips>16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53" baseType="lpstr">
      <vt:lpstr>宋体</vt:lpstr>
      <vt:lpstr>#9Slide05 Aphrodite Pro</vt:lpstr>
      <vt:lpstr>#9Slide05 Bodega Script</vt:lpstr>
      <vt:lpstr>#9Slide07 HoneyCream</vt:lpstr>
      <vt:lpstr>Alef</vt:lpstr>
      <vt:lpstr>Arial</vt:lpstr>
      <vt:lpstr>Bowlby One SC</vt:lpstr>
      <vt:lpstr>Calibri</vt:lpstr>
      <vt:lpstr>Californian FB</vt:lpstr>
      <vt:lpstr>Cambria</vt:lpstr>
      <vt:lpstr>Chango</vt:lpstr>
      <vt:lpstr>Comfortaa Medium</vt:lpstr>
      <vt:lpstr>Dosis</vt:lpstr>
      <vt:lpstr>Lora</vt:lpstr>
      <vt:lpstr>Manjari</vt:lpstr>
      <vt:lpstr>Open Sans</vt:lpstr>
      <vt:lpstr>Pacifico</vt:lpstr>
      <vt:lpstr>Patrick Hand</vt:lpstr>
      <vt:lpstr>Quicksand Medium</vt:lpstr>
      <vt:lpstr>SVN-Newton</vt:lpstr>
      <vt:lpstr>Times New Roman</vt:lpstr>
      <vt:lpstr>印品囧囧体（非商用）</vt:lpstr>
      <vt:lpstr>字体管家棉花糖</vt:lpstr>
      <vt:lpstr>字魂162号-元气酪酪体</vt:lpstr>
      <vt:lpstr>思源黑体 CN Bold</vt:lpstr>
      <vt:lpstr>思源黑体 CN Medium</vt:lpstr>
      <vt:lpstr>思源黑体 CN Normal</vt:lpstr>
      <vt:lpstr>Office 主题</vt:lpstr>
      <vt:lpstr>Fast Food Digital Menu Board by Slidesgo</vt:lpstr>
      <vt:lpstr>1_Fast Food Digital Menu Board by Slidesgo</vt:lpstr>
      <vt:lpstr>2_Fast Food Digital Menu Board by Slidesgo</vt:lpstr>
      <vt:lpstr>3_Fast Food Digital Menu Board by Slidesgo</vt:lpstr>
      <vt:lpstr>4_Fast Food Digital Menu Board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MĂNG NON TEAM</dc:creator>
  <cp:keywords>MĂNG NON TEAM</cp:keywords>
  <cp:lastModifiedBy>Admin</cp:lastModifiedBy>
  <cp:revision>567</cp:revision>
  <dcterms:created xsi:type="dcterms:W3CDTF">2016-07-17T01:36:55Z</dcterms:created>
  <dcterms:modified xsi:type="dcterms:W3CDTF">2023-09-28T09:22:41Z</dcterms:modified>
</cp:coreProperties>
</file>