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sldIdLst>
    <p:sldId id="332" r:id="rId2"/>
    <p:sldId id="333" r:id="rId3"/>
    <p:sldId id="334" r:id="rId4"/>
    <p:sldId id="7305" r:id="rId5"/>
    <p:sldId id="7311" r:id="rId6"/>
    <p:sldId id="259" r:id="rId7"/>
    <p:sldId id="7307" r:id="rId8"/>
    <p:sldId id="321" r:id="rId9"/>
    <p:sldId id="322" r:id="rId10"/>
    <p:sldId id="7308" r:id="rId11"/>
    <p:sldId id="7309" r:id="rId12"/>
    <p:sldId id="7310" r:id="rId13"/>
    <p:sldId id="335" r:id="rId14"/>
    <p:sldId id="7306" r:id="rId15"/>
  </p:sldIdLst>
  <p:sldSz cx="12192000" cy="6858000"/>
  <p:notesSz cx="6858000" cy="9144000"/>
  <p:embeddedFontLst>
    <p:embeddedFont>
      <p:font typeface="Cambria" panose="02040503050406030204" pitchFamily="18" charset="0"/>
      <p:regular r:id="rId17"/>
      <p:bold r:id="rId18"/>
      <p:italic r:id="rId19"/>
      <p:boldItalic r:id="rId20"/>
    </p:embeddedFont>
    <p:embeddedFont>
      <p:font typeface="#9Slide07 HoneyCream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Vogue-ExtraBold" panose="020B0500000000000000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5338"/>
    <a:srgbClr val="36A42B"/>
    <a:srgbClr val="84C665"/>
    <a:srgbClr val="923722"/>
    <a:srgbClr val="E0C09C"/>
    <a:srgbClr val="AE76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3" autoAdjust="0"/>
    <p:restoredTop sz="94660"/>
  </p:normalViewPr>
  <p:slideViewPr>
    <p:cSldViewPr snapToGrid="0">
      <p:cViewPr varScale="1">
        <p:scale>
          <a:sx n="64" d="100"/>
          <a:sy n="64" d="100"/>
        </p:scale>
        <p:origin x="7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32C5FE-20BC-4836-A07A-F5E03E668C4B}" type="datetimeFigureOut">
              <a:rPr lang="en-US" smtClean="0"/>
              <a:t>28/9/2023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644BA3-CA6A-44A6-B501-014A52123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0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44BA3-CA6A-44A6-B501-014A521239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68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4134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5763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40081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2070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4171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6670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0307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17B5EDA-34D1-FB29-DB9C-334FD1D4F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6DD855D9-C736-171D-1D48-2BAA108AE36B}"/>
              </a:ext>
            </a:extLst>
          </p:cNvPr>
          <p:cNvSpPr/>
          <p:nvPr userDrawn="1"/>
        </p:nvSpPr>
        <p:spPr>
          <a:xfrm>
            <a:off x="452438" y="488950"/>
            <a:ext cx="11287125" cy="5867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4398EA6-E0FF-4FF3-7FDD-A4A588437C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247" y="4873071"/>
            <a:ext cx="1510653" cy="152137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EFD8F2D-9A05-67CF-7F52-905C750B99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450850"/>
            <a:ext cx="1376362" cy="1376362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232E3316-6888-6233-3A84-44842C1F7D91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57C41101-B6F8-AD99-666E-6CAEC78E104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5D8A312-2238-7FE7-F238-7D81BA28B00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1E24878-4676-9E1C-5AF7-D23B973D54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B3D1150-B787-66E6-18E9-463BCA27548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C60CE52-D442-AED1-4F2D-1940D368B1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5FFA6098-E75B-76DE-0D92-86C8BC1494BE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EC116BC0-9731-D126-863F-DE78648A4F97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A434F71-A82B-EA8D-AAB0-7C042F39D19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384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12746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941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阿里巴巴普惠体" panose="00020600040101010101" charset="-122"/>
                <a:ea typeface="阿里巴巴普惠体" panose="00020600040101010101" charset="-122"/>
                <a:cs typeface="阿里巴巴普惠体" panose="0002060004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阿里巴巴普惠体" panose="00020600040101010101" charset="-122"/>
                <a:ea typeface="阿里巴巴普惠体" panose="00020600040101010101" charset="-122"/>
                <a:cs typeface="阿里巴巴普惠体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阿里巴巴普惠体" panose="00020600040101010101" charset="-122"/>
                <a:ea typeface="阿里巴巴普惠体" panose="00020600040101010101" charset="-122"/>
                <a:cs typeface="阿里巴巴普惠体" panose="00020600040101010101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83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xmlns="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565213C0-F7FF-B551-759E-22944805F50E}"/>
              </a:ext>
            </a:extLst>
          </p:cNvPr>
          <p:cNvGrpSpPr/>
          <p:nvPr/>
        </p:nvGrpSpPr>
        <p:grpSpPr>
          <a:xfrm>
            <a:off x="6555738" y="1935909"/>
            <a:ext cx="1689904" cy="570719"/>
            <a:chOff x="3587697" y="3958134"/>
            <a:chExt cx="1374735" cy="483228"/>
          </a:xfrm>
          <a:noFill/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xmlns="" id="{324C1376-AC16-ED44-0951-3D5D06D056A8}"/>
                </a:ext>
              </a:extLst>
            </p:cNvPr>
            <p:cNvSpPr/>
            <p:nvPr/>
          </p:nvSpPr>
          <p:spPr>
            <a:xfrm>
              <a:off x="3587697" y="3965411"/>
              <a:ext cx="1374735" cy="475951"/>
            </a:xfrm>
            <a:prstGeom prst="roundRect">
              <a:avLst>
                <a:gd name="adj" fmla="val 50000"/>
              </a:avLst>
            </a:prstGeom>
            <a:solidFill>
              <a:srgbClr val="AE7637"/>
            </a:solidFill>
            <a:ln w="19050">
              <a:solidFill>
                <a:srgbClr val="6853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xmlns="" id="{88984202-ADC9-E352-1E12-D0BF95DC6F5B}"/>
                </a:ext>
              </a:extLst>
            </p:cNvPr>
            <p:cNvSpPr txBox="1"/>
            <p:nvPr/>
          </p:nvSpPr>
          <p:spPr>
            <a:xfrm>
              <a:off x="4565482" y="3958134"/>
              <a:ext cx="173390" cy="338235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57" name="图片 56">
            <a:extLst>
              <a:ext uri="{FF2B5EF4-FFF2-40B4-BE49-F238E27FC236}">
                <a16:creationId xmlns:a16="http://schemas.microsoft.com/office/drawing/2014/main" xmlns="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sp>
        <p:nvSpPr>
          <p:cNvPr id="2" name="矩形: 圆角 26">
            <a:extLst>
              <a:ext uri="{FF2B5EF4-FFF2-40B4-BE49-F238E27FC236}">
                <a16:creationId xmlns:a16="http://schemas.microsoft.com/office/drawing/2014/main" xmlns="" id="{D1F489CB-0B7C-2EDB-1F6A-7FFCCDA9D80F}"/>
              </a:ext>
            </a:extLst>
          </p:cNvPr>
          <p:cNvSpPr/>
          <p:nvPr/>
        </p:nvSpPr>
        <p:spPr>
          <a:xfrm>
            <a:off x="5906225" y="4686300"/>
            <a:ext cx="2527436" cy="562124"/>
          </a:xfrm>
          <a:prstGeom prst="roundRect">
            <a:avLst>
              <a:gd name="adj" fmla="val 5000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(Trang 39)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685338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A2948C-5F30-CC1B-43EC-C6E3B63E74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91" y="-104046"/>
            <a:ext cx="1406027" cy="1406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213DE7B-AA3F-1FD8-44CF-C358A3F93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0231" y="1342590"/>
            <a:ext cx="8967993" cy="44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267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xmlns="" id="{9AFD2146-A94B-D5D5-5989-9D5FF3581C99}"/>
              </a:ext>
            </a:extLst>
          </p:cNvPr>
          <p:cNvSpPr/>
          <p:nvPr/>
        </p:nvSpPr>
        <p:spPr>
          <a:xfrm>
            <a:off x="1435637" y="813407"/>
            <a:ext cx="1769611" cy="638824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Bài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4: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6AE7575-85A4-B44D-F60E-112EECDE1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442" y="1557645"/>
            <a:ext cx="8661556" cy="22678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46F4D8C-B70B-8F53-200A-C510D5DDA16F}"/>
              </a:ext>
            </a:extLst>
          </p:cNvPr>
          <p:cNvSpPr txBox="1"/>
          <p:nvPr/>
        </p:nvSpPr>
        <p:spPr>
          <a:xfrm>
            <a:off x="3295907" y="569842"/>
            <a:ext cx="80335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Giá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tiền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của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món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hàng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được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cho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như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dưới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7FC67E0-70D9-D59D-8D1B-51B9F60AD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221" y="3997079"/>
            <a:ext cx="8033558" cy="2291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8939EE5-F385-63ED-4D67-12F0F12BE07D}"/>
              </a:ext>
            </a:extLst>
          </p:cNvPr>
          <p:cNvSpPr txBox="1"/>
          <p:nvPr/>
        </p:nvSpPr>
        <p:spPr>
          <a:xfrm>
            <a:off x="354982" y="3607715"/>
            <a:ext cx="80335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giỏ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quà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giá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nhiêu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tiền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6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02148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A055933-D3E0-D798-19C1-748D6C725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859" y="1389290"/>
            <a:ext cx="10299886" cy="29374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6BBE964-685A-C2C0-23C0-860DBBD1E162}"/>
              </a:ext>
            </a:extLst>
          </p:cNvPr>
          <p:cNvSpPr txBox="1"/>
          <p:nvPr/>
        </p:nvSpPr>
        <p:spPr>
          <a:xfrm>
            <a:off x="934255" y="4240775"/>
            <a:ext cx="32199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32 000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đồng</a:t>
            </a:r>
            <a:endParaRPr lang="en-US" sz="36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6F4693D-D4BA-98F5-CB9E-1975B77C2038}"/>
              </a:ext>
            </a:extLst>
          </p:cNvPr>
          <p:cNvSpPr txBox="1"/>
          <p:nvPr/>
        </p:nvSpPr>
        <p:spPr>
          <a:xfrm>
            <a:off x="1255527" y="742959"/>
            <a:ext cx="80335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giỏ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quà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giá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nhiêu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tiền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6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5DFF104-BFC2-224F-854B-F3DC7309D90E}"/>
              </a:ext>
            </a:extLst>
          </p:cNvPr>
          <p:cNvSpPr txBox="1"/>
          <p:nvPr/>
        </p:nvSpPr>
        <p:spPr>
          <a:xfrm>
            <a:off x="5087165" y="4326700"/>
            <a:ext cx="20412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704 000 </a:t>
            </a:r>
            <a:r>
              <a:rPr lang="en-US" sz="36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đồng</a:t>
            </a:r>
            <a:endParaRPr lang="en-US" sz="36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A460FDC-A91D-AE98-1149-795B19F558EF}"/>
              </a:ext>
            </a:extLst>
          </p:cNvPr>
          <p:cNvSpPr txBox="1"/>
          <p:nvPr/>
        </p:nvSpPr>
        <p:spPr>
          <a:xfrm>
            <a:off x="8204509" y="4240775"/>
            <a:ext cx="32527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1 000 000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đồng</a:t>
            </a:r>
            <a:endParaRPr lang="en-US" sz="36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6220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167E2FE-E809-4E07-3694-E11595563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5054" y="3075057"/>
            <a:ext cx="3429000" cy="3095625"/>
          </a:xfrm>
          <a:prstGeom prst="rect">
            <a:avLst/>
          </a:prstGeom>
        </p:spPr>
      </p:pic>
      <p:sp>
        <p:nvSpPr>
          <p:cNvPr id="2" name="矩形: 圆角 10">
            <a:extLst>
              <a:ext uri="{FF2B5EF4-FFF2-40B4-BE49-F238E27FC236}">
                <a16:creationId xmlns:a16="http://schemas.microsoft.com/office/drawing/2014/main" xmlns="" id="{6F136FD9-6CB6-5632-1125-910370685A81}"/>
              </a:ext>
            </a:extLst>
          </p:cNvPr>
          <p:cNvSpPr/>
          <p:nvPr/>
        </p:nvSpPr>
        <p:spPr>
          <a:xfrm>
            <a:off x="1435637" y="813407"/>
            <a:ext cx="1769611" cy="638824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Bài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5: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DCD2126-B4F5-B388-E521-62DB666F0A92}"/>
              </a:ext>
            </a:extLst>
          </p:cNvPr>
          <p:cNvSpPr txBox="1"/>
          <p:nvPr/>
        </p:nvSpPr>
        <p:spPr>
          <a:xfrm>
            <a:off x="3205248" y="729826"/>
            <a:ext cx="82164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Hãy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lập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một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chẵn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sáu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chữ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thỏa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mãn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điều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kiện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:</a:t>
            </a:r>
            <a:endParaRPr lang="en-US" sz="40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7AE6090-8479-A949-C84B-E0FF6F3B29CD}"/>
              </a:ext>
            </a:extLst>
          </p:cNvPr>
          <p:cNvSpPr txBox="1"/>
          <p:nvPr/>
        </p:nvSpPr>
        <p:spPr>
          <a:xfrm>
            <a:off x="547947" y="2283590"/>
            <a:ext cx="82164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-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Lớp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nghìn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gồm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chữ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0, 0, 3;</a:t>
            </a:r>
            <a:endParaRPr lang="en-US" sz="40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6CE10F6-B3F5-9851-02F3-C5FAB0390C36}"/>
              </a:ext>
            </a:extLst>
          </p:cNvPr>
          <p:cNvSpPr txBox="1"/>
          <p:nvPr/>
        </p:nvSpPr>
        <p:spPr>
          <a:xfrm>
            <a:off x="547946" y="3075057"/>
            <a:ext cx="82164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-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Lớp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đơn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vị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gồm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chữ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8, 1, 1.</a:t>
            </a:r>
            <a:endParaRPr lang="en-US" sz="40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8" name="矩形: 圆角 10">
            <a:extLst>
              <a:ext uri="{FF2B5EF4-FFF2-40B4-BE49-F238E27FC236}">
                <a16:creationId xmlns:a16="http://schemas.microsoft.com/office/drawing/2014/main" xmlns="" id="{E4CDF791-3D61-DD8A-AB3D-D33524BB36F7}"/>
              </a:ext>
            </a:extLst>
          </p:cNvPr>
          <p:cNvSpPr/>
          <p:nvPr/>
        </p:nvSpPr>
        <p:spPr>
          <a:xfrm>
            <a:off x="1599059" y="4241721"/>
            <a:ext cx="4755775" cy="1470183"/>
          </a:xfrm>
          <a:prstGeom prst="roundRect">
            <a:avLst>
              <a:gd name="adj" fmla="val 50000"/>
            </a:avLst>
          </a:prstGeom>
          <a:solidFill>
            <a:srgbClr val="84C665"/>
          </a:solidFill>
          <a:ln w="19050">
            <a:solidFill>
              <a:srgbClr val="36A4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300 118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02730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D3D0F553-ACC7-9E3B-03E1-0C55CE5385BD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xmlns="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276" y="1521861"/>
            <a:ext cx="5405709" cy="5444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E85DC38-403B-71E5-525A-39F8C1DC9E79}"/>
              </a:ext>
            </a:extLst>
          </p:cNvPr>
          <p:cNvSpPr txBox="1"/>
          <p:nvPr/>
        </p:nvSpPr>
        <p:spPr>
          <a:xfrm>
            <a:off x="3308951" y="2375880"/>
            <a:ext cx="63543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 b="1" i="0" dirty="0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Chia </a:t>
            </a:r>
            <a:r>
              <a:rPr lang="en-US" sz="4000" b="1" i="0" dirty="0" err="1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sẻ</a:t>
            </a:r>
            <a:r>
              <a:rPr lang="en-US" sz="4000" b="1" i="0" dirty="0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lang="en-US" sz="4000" b="1" i="0" dirty="0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học</a:t>
            </a:r>
            <a:r>
              <a:rPr lang="en-US" sz="4000" b="1" i="0" dirty="0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với</a:t>
            </a:r>
            <a:r>
              <a:rPr lang="en-US" sz="4000" b="1" i="0" dirty="0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người</a:t>
            </a:r>
            <a:r>
              <a:rPr lang="en-US" sz="4000" b="1" i="0" dirty="0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thân</a:t>
            </a:r>
            <a:r>
              <a:rPr lang="en-US" sz="4000" b="1" i="0" dirty="0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Chuẩn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mới</a:t>
            </a:r>
            <a:r>
              <a:rPr lang="en-US" sz="4000" b="1" i="0" dirty="0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 </a:t>
            </a:r>
            <a:endParaRPr lang="en-US" sz="4000" b="1" dirty="0">
              <a:solidFill>
                <a:srgbClr val="685338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431B3DF-B3F7-8AAA-34D0-890B49E35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5088" y="1396964"/>
            <a:ext cx="396274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416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xmlns="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xmlns="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710AE18-2E4A-FABD-A98F-6A222FF09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716" y="1090176"/>
            <a:ext cx="8913124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737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C2ABBBE-7F5E-3762-2517-DFA2A02A82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646"/>
          <a:stretch/>
        </p:blipFill>
        <p:spPr>
          <a:xfrm>
            <a:off x="-471070" y="-264948"/>
            <a:ext cx="12192000" cy="6870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84C19EA-D242-0719-0515-6E441315C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7109" y="1864943"/>
            <a:ext cx="2834886" cy="4993057"/>
          </a:xfrm>
          <a:prstGeom prst="rect">
            <a:avLst/>
          </a:prstGeom>
        </p:spPr>
      </p:pic>
      <p:grpSp>
        <p:nvGrpSpPr>
          <p:cNvPr id="2" name="组合 23">
            <a:extLst>
              <a:ext uri="{FF2B5EF4-FFF2-40B4-BE49-F238E27FC236}">
                <a16:creationId xmlns:a16="http://schemas.microsoft.com/office/drawing/2014/main" xmlns="" id="{BB063406-9CE5-88A1-F33C-016D72949097}"/>
              </a:ext>
            </a:extLst>
          </p:cNvPr>
          <p:cNvGrpSpPr/>
          <p:nvPr/>
        </p:nvGrpSpPr>
        <p:grpSpPr>
          <a:xfrm>
            <a:off x="3617841" y="769718"/>
            <a:ext cx="5277156" cy="570719"/>
            <a:chOff x="3770312" y="3958134"/>
            <a:chExt cx="1192120" cy="483228"/>
          </a:xfrm>
          <a:noFill/>
        </p:grpSpPr>
        <p:sp>
          <p:nvSpPr>
            <p:cNvPr id="4" name="矩形: 圆角 26">
              <a:extLst>
                <a:ext uri="{FF2B5EF4-FFF2-40B4-BE49-F238E27FC236}">
                  <a16:creationId xmlns:a16="http://schemas.microsoft.com/office/drawing/2014/main" xmlns="" id="{0D1A5A33-3B32-AF16-E266-B8A1ADD54FE8}"/>
                </a:ext>
              </a:extLst>
            </p:cNvPr>
            <p:cNvSpPr/>
            <p:nvPr/>
          </p:nvSpPr>
          <p:spPr>
            <a:xfrm>
              <a:off x="3770312" y="3965411"/>
              <a:ext cx="1192120" cy="475951"/>
            </a:xfrm>
            <a:prstGeom prst="roundRect">
              <a:avLst>
                <a:gd name="adj" fmla="val 50000"/>
              </a:avLst>
            </a:prstGeom>
            <a:solidFill>
              <a:srgbClr val="AE7637"/>
            </a:solidFill>
            <a:ln w="19050">
              <a:solidFill>
                <a:srgbClr val="6853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YÊU CẦU CẦN ĐẠT</a:t>
              </a:r>
              <a:endParaRPr kumimoji="0" lang="zh-CN" altLang="en-US" sz="32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5" name="文本框 28">
              <a:extLst>
                <a:ext uri="{FF2B5EF4-FFF2-40B4-BE49-F238E27FC236}">
                  <a16:creationId xmlns:a16="http://schemas.microsoft.com/office/drawing/2014/main" xmlns="" id="{4DBF358B-1373-2BD1-EEC5-7E2AEA3C28D2}"/>
                </a:ext>
              </a:extLst>
            </p:cNvPr>
            <p:cNvSpPr txBox="1"/>
            <p:nvPr/>
          </p:nvSpPr>
          <p:spPr>
            <a:xfrm>
              <a:off x="4565482" y="3958134"/>
              <a:ext cx="173390" cy="338235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 panose="00020600040101010101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F06CCB-8A6C-F26E-B2EE-C6C6D7D69181}"/>
              </a:ext>
            </a:extLst>
          </p:cNvPr>
          <p:cNvSpPr txBox="1"/>
          <p:nvPr/>
        </p:nvSpPr>
        <p:spPr>
          <a:xfrm>
            <a:off x="1346473" y="1667060"/>
            <a:ext cx="855691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i="0" dirty="0" err="1">
                <a:effectLst/>
                <a:latin typeface="Cambria" panose="02040503050406030204" pitchFamily="18" charset="0"/>
              </a:rPr>
              <a:t>Nhận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biết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được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lớp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triệu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lớp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nghìn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lớp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đơn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vị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4000" b="1" dirty="0" err="1">
                <a:latin typeface="Cambria" panose="02040503050406030204" pitchFamily="18" charset="0"/>
              </a:rPr>
              <a:t>Nhận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biết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được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hang </a:t>
            </a:r>
            <a:r>
              <a:rPr lang="en-US" sz="4000" b="1" dirty="0" err="1">
                <a:latin typeface="Cambria" panose="02040503050406030204" pitchFamily="18" charset="0"/>
              </a:rPr>
              <a:t>tương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ứng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trong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mỗi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lớp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4000" b="1" dirty="0" err="1">
                <a:latin typeface="Cambria" panose="02040503050406030204" pitchFamily="18" charset="0"/>
              </a:rPr>
              <a:t>Nhận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biết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được</a:t>
            </a:r>
            <a:r>
              <a:rPr lang="en-US" sz="4000" b="1" dirty="0"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latin typeface="Cambria" panose="02040503050406030204" pitchFamily="18" charset="0"/>
              </a:rPr>
              <a:t>viết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được</a:t>
            </a:r>
            <a:r>
              <a:rPr lang="en-US" sz="4000" b="1" dirty="0"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latin typeface="Cambria" panose="02040503050406030204" pitchFamily="18" charset="0"/>
              </a:rPr>
              <a:t>đọc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được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tròn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chục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r>
              <a:rPr lang="en-US" sz="4000" b="1" dirty="0"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latin typeface="Cambria" panose="02040503050406030204" pitchFamily="18" charset="0"/>
              </a:rPr>
              <a:t>tròn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trăm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386271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xmlns="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A6D3B12-E548-CB50-42B6-27B3DCA74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133" y="438292"/>
            <a:ext cx="947400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689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Nhạc thiếu nhi cho bé  NHẢY MÚA NÀO BẠN ƠI  Nhạc thiếu nhi vui nhộn  POMPOM4kids_1080p">
            <a:hlinkClick r:id="" action="ppaction://media"/>
            <a:extLst>
              <a:ext uri="{FF2B5EF4-FFF2-40B4-BE49-F238E27FC236}">
                <a16:creationId xmlns:a16="http://schemas.microsoft.com/office/drawing/2014/main" xmlns="" id="{2381901B-A079-1BDB-DF82-726C12F9CF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276" y="443404"/>
            <a:ext cx="10468303" cy="588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445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xmlns="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630AB1-7856-C9B7-0E8B-D0D825275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4359" y="438292"/>
            <a:ext cx="896799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195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xmlns="" id="{3FC374EA-004D-72E8-874C-F3E8B3481512}"/>
              </a:ext>
            </a:extLst>
          </p:cNvPr>
          <p:cNvSpPr/>
          <p:nvPr/>
        </p:nvSpPr>
        <p:spPr>
          <a:xfrm>
            <a:off x="1435638" y="880413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1: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C0BDEE9-6ED8-B529-1D8F-7A1E025BC7EC}"/>
              </a:ext>
            </a:extLst>
          </p:cNvPr>
          <p:cNvSpPr txBox="1"/>
          <p:nvPr/>
        </p:nvSpPr>
        <p:spPr>
          <a:xfrm>
            <a:off x="2822864" y="735067"/>
            <a:ext cx="85569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Đọc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sau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rồi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cho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biết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chữ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8 ở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thuộc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hàng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lớp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28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7" name="矩形: 圆角 10">
            <a:extLst>
              <a:ext uri="{FF2B5EF4-FFF2-40B4-BE49-F238E27FC236}">
                <a16:creationId xmlns:a16="http://schemas.microsoft.com/office/drawing/2014/main" xmlns="" id="{B6F33B25-B022-6228-B074-0F81DFF175B6}"/>
              </a:ext>
            </a:extLst>
          </p:cNvPr>
          <p:cNvSpPr/>
          <p:nvPr/>
        </p:nvSpPr>
        <p:spPr>
          <a:xfrm>
            <a:off x="1887796" y="2049409"/>
            <a:ext cx="2687475" cy="802178"/>
          </a:xfrm>
          <a:prstGeom prst="roundRect">
            <a:avLst>
              <a:gd name="adj" fmla="val 50000"/>
            </a:avLst>
          </a:prstGeom>
          <a:solidFill>
            <a:srgbClr val="E0C09C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16 182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9" name="矩形: 圆角 10">
            <a:extLst>
              <a:ext uri="{FF2B5EF4-FFF2-40B4-BE49-F238E27FC236}">
                <a16:creationId xmlns:a16="http://schemas.microsoft.com/office/drawing/2014/main" xmlns="" id="{C64EE41A-3C55-07F6-9ADD-416F935896AA}"/>
              </a:ext>
            </a:extLst>
          </p:cNvPr>
          <p:cNvSpPr/>
          <p:nvPr/>
        </p:nvSpPr>
        <p:spPr>
          <a:xfrm>
            <a:off x="7124163" y="1943468"/>
            <a:ext cx="2687475" cy="802178"/>
          </a:xfrm>
          <a:prstGeom prst="roundRect">
            <a:avLst>
              <a:gd name="adj" fmla="val 50000"/>
            </a:avLst>
          </a:prstGeom>
          <a:solidFill>
            <a:srgbClr val="E0C09C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538 772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10" name="矩形: 圆角 10">
            <a:extLst>
              <a:ext uri="{FF2B5EF4-FFF2-40B4-BE49-F238E27FC236}">
                <a16:creationId xmlns:a16="http://schemas.microsoft.com/office/drawing/2014/main" xmlns="" id="{3B89C0DE-631B-CA61-E450-39E0F07764AA}"/>
              </a:ext>
            </a:extLst>
          </p:cNvPr>
          <p:cNvSpPr/>
          <p:nvPr/>
        </p:nvSpPr>
        <p:spPr>
          <a:xfrm>
            <a:off x="1887796" y="4191507"/>
            <a:ext cx="2687475" cy="802178"/>
          </a:xfrm>
          <a:prstGeom prst="roundRect">
            <a:avLst>
              <a:gd name="adj" fmla="val 50000"/>
            </a:avLst>
          </a:prstGeom>
          <a:solidFill>
            <a:srgbClr val="E0C09C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800 000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12" name="矩形: 圆角 10">
            <a:extLst>
              <a:ext uri="{FF2B5EF4-FFF2-40B4-BE49-F238E27FC236}">
                <a16:creationId xmlns:a16="http://schemas.microsoft.com/office/drawing/2014/main" xmlns="" id="{97429978-19C0-9233-5AFB-15A56EBA18E0}"/>
              </a:ext>
            </a:extLst>
          </p:cNvPr>
          <p:cNvSpPr/>
          <p:nvPr/>
        </p:nvSpPr>
        <p:spPr>
          <a:xfrm>
            <a:off x="7124163" y="4150655"/>
            <a:ext cx="2687475" cy="802178"/>
          </a:xfrm>
          <a:prstGeom prst="roundRect">
            <a:avLst>
              <a:gd name="adj" fmla="val 50000"/>
            </a:avLst>
          </a:prstGeom>
          <a:solidFill>
            <a:srgbClr val="E0C09C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32 238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A19894A-0022-E16A-95EE-FBC87D86E986}"/>
              </a:ext>
            </a:extLst>
          </p:cNvPr>
          <p:cNvSpPr txBox="1"/>
          <p:nvPr/>
        </p:nvSpPr>
        <p:spPr>
          <a:xfrm>
            <a:off x="1252757" y="2843949"/>
            <a:ext cx="39575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Mười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sáu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nghìn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một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trăm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tám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mươi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hai</a:t>
            </a:r>
            <a:endParaRPr lang="en-US" sz="2800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F8AD3B6-E638-FB93-5146-F813C1F6BE31}"/>
              </a:ext>
            </a:extLst>
          </p:cNvPr>
          <p:cNvSpPr txBox="1"/>
          <p:nvPr/>
        </p:nvSpPr>
        <p:spPr>
          <a:xfrm>
            <a:off x="6272993" y="2843950"/>
            <a:ext cx="46662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Năm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trăm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ba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mươi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tám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nghìn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bảy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trăm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bảy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mươi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hai</a:t>
            </a:r>
            <a:endParaRPr lang="en-US" sz="2800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2060E0B-66AB-862E-A2E1-D6A15821327E}"/>
              </a:ext>
            </a:extLst>
          </p:cNvPr>
          <p:cNvSpPr txBox="1"/>
          <p:nvPr/>
        </p:nvSpPr>
        <p:spPr>
          <a:xfrm>
            <a:off x="1125641" y="5125526"/>
            <a:ext cx="3957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Tám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trăm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nghìn</a:t>
            </a:r>
            <a:endParaRPr lang="en-US" sz="2800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421BEAF-3711-DED4-6AD5-4CD617BFC17C}"/>
              </a:ext>
            </a:extLst>
          </p:cNvPr>
          <p:cNvSpPr txBox="1"/>
          <p:nvPr/>
        </p:nvSpPr>
        <p:spPr>
          <a:xfrm>
            <a:off x="6096000" y="5023480"/>
            <a:ext cx="46662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Ba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mươi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hai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nghìn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hai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trăm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ba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mươi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tám</a:t>
            </a:r>
            <a:endParaRPr lang="en-US" sz="2800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 animBg="1"/>
      <p:bldP spid="9" grpId="0" animBg="1"/>
      <p:bldP spid="10" grpId="0" animBg="1"/>
      <p:bldP spid="12" grpId="0" animBg="1"/>
      <p:bldP spid="15" grpId="0"/>
      <p:bldP spid="16" grpId="0"/>
      <p:bldP spid="18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xmlns="" id="{3FC374EA-004D-72E8-874C-F3E8B3481512}"/>
              </a:ext>
            </a:extLst>
          </p:cNvPr>
          <p:cNvSpPr/>
          <p:nvPr/>
        </p:nvSpPr>
        <p:spPr>
          <a:xfrm>
            <a:off x="1435638" y="813407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1: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C0BDEE9-6ED8-B529-1D8F-7A1E025BC7EC}"/>
              </a:ext>
            </a:extLst>
          </p:cNvPr>
          <p:cNvSpPr txBox="1"/>
          <p:nvPr/>
        </p:nvSpPr>
        <p:spPr>
          <a:xfrm>
            <a:off x="2822864" y="634578"/>
            <a:ext cx="85569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Đọc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sau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rồi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cho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biết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chữ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8 ở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thuộc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hàng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lớp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28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7" name="矩形: 圆角 10">
            <a:extLst>
              <a:ext uri="{FF2B5EF4-FFF2-40B4-BE49-F238E27FC236}">
                <a16:creationId xmlns:a16="http://schemas.microsoft.com/office/drawing/2014/main" xmlns="" id="{B6F33B25-B022-6228-B074-0F81DFF175B6}"/>
              </a:ext>
            </a:extLst>
          </p:cNvPr>
          <p:cNvSpPr/>
          <p:nvPr/>
        </p:nvSpPr>
        <p:spPr>
          <a:xfrm>
            <a:off x="1887796" y="2049409"/>
            <a:ext cx="2687475" cy="802178"/>
          </a:xfrm>
          <a:prstGeom prst="roundRect">
            <a:avLst>
              <a:gd name="adj" fmla="val 50000"/>
            </a:avLst>
          </a:prstGeom>
          <a:solidFill>
            <a:srgbClr val="E0C09C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16 1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8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9" name="矩形: 圆角 10">
            <a:extLst>
              <a:ext uri="{FF2B5EF4-FFF2-40B4-BE49-F238E27FC236}">
                <a16:creationId xmlns:a16="http://schemas.microsoft.com/office/drawing/2014/main" xmlns="" id="{C64EE41A-3C55-07F6-9ADD-416F935896AA}"/>
              </a:ext>
            </a:extLst>
          </p:cNvPr>
          <p:cNvSpPr/>
          <p:nvPr/>
        </p:nvSpPr>
        <p:spPr>
          <a:xfrm>
            <a:off x="7124163" y="1943468"/>
            <a:ext cx="2687475" cy="802178"/>
          </a:xfrm>
          <a:prstGeom prst="roundRect">
            <a:avLst>
              <a:gd name="adj" fmla="val 50000"/>
            </a:avLst>
          </a:prstGeom>
          <a:solidFill>
            <a:srgbClr val="E0C09C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53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8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772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10" name="矩形: 圆角 10">
            <a:extLst>
              <a:ext uri="{FF2B5EF4-FFF2-40B4-BE49-F238E27FC236}">
                <a16:creationId xmlns:a16="http://schemas.microsoft.com/office/drawing/2014/main" xmlns="" id="{3B89C0DE-631B-CA61-E450-39E0F07764AA}"/>
              </a:ext>
            </a:extLst>
          </p:cNvPr>
          <p:cNvSpPr/>
          <p:nvPr/>
        </p:nvSpPr>
        <p:spPr>
          <a:xfrm>
            <a:off x="1887796" y="4191507"/>
            <a:ext cx="2687475" cy="802178"/>
          </a:xfrm>
          <a:prstGeom prst="roundRect">
            <a:avLst>
              <a:gd name="adj" fmla="val 50000"/>
            </a:avLst>
          </a:prstGeom>
          <a:solidFill>
            <a:srgbClr val="E0C09C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8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00 000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12" name="矩形: 圆角 10">
            <a:extLst>
              <a:ext uri="{FF2B5EF4-FFF2-40B4-BE49-F238E27FC236}">
                <a16:creationId xmlns:a16="http://schemas.microsoft.com/office/drawing/2014/main" xmlns="" id="{97429978-19C0-9233-5AFB-15A56EBA18E0}"/>
              </a:ext>
            </a:extLst>
          </p:cNvPr>
          <p:cNvSpPr/>
          <p:nvPr/>
        </p:nvSpPr>
        <p:spPr>
          <a:xfrm>
            <a:off x="7124163" y="4150655"/>
            <a:ext cx="2687475" cy="802178"/>
          </a:xfrm>
          <a:prstGeom prst="roundRect">
            <a:avLst>
              <a:gd name="adj" fmla="val 50000"/>
            </a:avLst>
          </a:prstGeom>
          <a:solidFill>
            <a:srgbClr val="E0C09C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32 23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8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A19894A-0022-E16A-95EE-FBC87D86E986}"/>
              </a:ext>
            </a:extLst>
          </p:cNvPr>
          <p:cNvSpPr txBox="1"/>
          <p:nvPr/>
        </p:nvSpPr>
        <p:spPr>
          <a:xfrm>
            <a:off x="1039897" y="2817718"/>
            <a:ext cx="43832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thuộc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hàng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chục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lớp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đơn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vị</a:t>
            </a:r>
            <a:endParaRPr lang="en-US" sz="32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F8AD3B6-E638-FB93-5146-F813C1F6BE31}"/>
              </a:ext>
            </a:extLst>
          </p:cNvPr>
          <p:cNvSpPr txBox="1"/>
          <p:nvPr/>
        </p:nvSpPr>
        <p:spPr>
          <a:xfrm>
            <a:off x="6537075" y="2817718"/>
            <a:ext cx="43832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8 </a:t>
            </a:r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thuộc</a:t>
            </a:r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hàng</a:t>
            </a:r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lớp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nghìn</a:t>
            </a:r>
            <a:endParaRPr lang="en-US" sz="32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2060E0B-66AB-862E-A2E1-D6A15821327E}"/>
              </a:ext>
            </a:extLst>
          </p:cNvPr>
          <p:cNvSpPr txBox="1"/>
          <p:nvPr/>
        </p:nvSpPr>
        <p:spPr>
          <a:xfrm>
            <a:off x="493529" y="5080415"/>
            <a:ext cx="54760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8 </a:t>
            </a:r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thuộc</a:t>
            </a:r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hàng</a:t>
            </a:r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trăm</a:t>
            </a:r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nghìn</a:t>
            </a:r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lớp</a:t>
            </a:r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nghìn</a:t>
            </a:r>
            <a:endParaRPr lang="en-US" sz="32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421BEAF-3711-DED4-6AD5-4CD617BFC17C}"/>
              </a:ext>
            </a:extLst>
          </p:cNvPr>
          <p:cNvSpPr txBox="1"/>
          <p:nvPr/>
        </p:nvSpPr>
        <p:spPr>
          <a:xfrm>
            <a:off x="6096000" y="5023480"/>
            <a:ext cx="46662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thuộc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hàng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923722"/>
                </a:solidFill>
                <a:latin typeface="Cambria" panose="02040503050406030204" pitchFamily="18" charset="0"/>
              </a:rPr>
              <a:t>đơn</a:t>
            </a:r>
            <a:r>
              <a:rPr lang="en-US" sz="3200" b="1" dirty="0" smtClean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923722"/>
                </a:solidFill>
                <a:latin typeface="Cambria" panose="02040503050406030204" pitchFamily="18" charset="0"/>
              </a:rPr>
              <a:t>vị</a:t>
            </a:r>
            <a:r>
              <a:rPr lang="en-US" sz="3200" b="1" dirty="0" smtClean="0">
                <a:solidFill>
                  <a:srgbClr val="923722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lớp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đơn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vị</a:t>
            </a:r>
            <a:endParaRPr lang="en-US" sz="32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7871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xmlns="" id="{BBD07D16-B1CE-B9F2-6859-36128E368631}"/>
              </a:ext>
            </a:extLst>
          </p:cNvPr>
          <p:cNvSpPr/>
          <p:nvPr/>
        </p:nvSpPr>
        <p:spPr>
          <a:xfrm>
            <a:off x="1435638" y="813407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0DF41B4-F1F2-7DB0-C3DE-07B00D51B165}"/>
              </a:ext>
            </a:extLst>
          </p:cNvPr>
          <p:cNvSpPr txBox="1"/>
          <p:nvPr/>
        </p:nvSpPr>
        <p:spPr>
          <a:xfrm>
            <a:off x="2822864" y="634578"/>
            <a:ext cx="855691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Chọn câu trả lời đúng.</a:t>
            </a:r>
          </a:p>
          <a:p>
            <a:r>
              <a:rPr lang="vi-VN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 nào dưới đây thoả mãn các điều kiện:</a:t>
            </a:r>
          </a:p>
          <a:p>
            <a:r>
              <a:rPr lang="vi-VN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- Gồm các chữ số khác nhau;</a:t>
            </a:r>
          </a:p>
          <a:p>
            <a:r>
              <a:rPr lang="vi-VN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- Không chứa chữ só 0 ở lớp đơn vị;</a:t>
            </a:r>
          </a:p>
          <a:p>
            <a:r>
              <a:rPr lang="vi-VN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- Chứa chữ số 5 ở lớp nghìn.</a:t>
            </a:r>
            <a:endParaRPr lang="en-US" sz="32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EE380D6-C0EC-7883-8FC1-D5B0DD3AFE00}"/>
              </a:ext>
            </a:extLst>
          </p:cNvPr>
          <p:cNvGrpSpPr/>
          <p:nvPr/>
        </p:nvGrpSpPr>
        <p:grpSpPr>
          <a:xfrm>
            <a:off x="6868855" y="5093536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2DF867AC-F995-B768-8FD8-5B26398D8380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44291C70-E6AB-0767-7B0E-7DBB91A475CE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0788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405 239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6094AC5E-8E61-1696-BA23-01E995415480}"/>
              </a:ext>
            </a:extLst>
          </p:cNvPr>
          <p:cNvGrpSpPr/>
          <p:nvPr/>
        </p:nvGrpSpPr>
        <p:grpSpPr>
          <a:xfrm>
            <a:off x="6843427" y="3388196"/>
            <a:ext cx="4537107" cy="1129886"/>
            <a:chOff x="981375" y="2864057"/>
            <a:chExt cx="4537107" cy="1129886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FF2C3202-99AC-BFF6-ACFB-0DB518E7275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28463160-38FA-98F4-1007-D1274E3E8AE4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207 495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1A4A28DA-8E10-8EE5-8BBB-14066C088678}"/>
              </a:ext>
            </a:extLst>
          </p:cNvPr>
          <p:cNvGrpSpPr/>
          <p:nvPr/>
        </p:nvGrpSpPr>
        <p:grpSpPr>
          <a:xfrm>
            <a:off x="895630" y="5216071"/>
            <a:ext cx="4537107" cy="1129886"/>
            <a:chOff x="981375" y="4872764"/>
            <a:chExt cx="4537107" cy="112988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2AD9E0DB-2914-80B0-A9C3-FB8BDCAF2CB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C5CAF9C-4ABA-E9C4-4510-85499DC97E85}"/>
                </a:ext>
              </a:extLst>
            </p:cNvPr>
            <p:cNvSpPr txBox="1"/>
            <p:nvPr/>
          </p:nvSpPr>
          <p:spPr>
            <a:xfrm>
              <a:off x="1510005" y="504233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371 905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31B7B86E-EA0A-B255-269A-D29CD70FDCC3}"/>
              </a:ext>
            </a:extLst>
          </p:cNvPr>
          <p:cNvGrpSpPr/>
          <p:nvPr/>
        </p:nvGrpSpPr>
        <p:grpSpPr>
          <a:xfrm>
            <a:off x="1021850" y="3374483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9599043C-CC81-11B8-2B90-1B18F6B7B659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CE5815DA-B05E-EF01-7FB9-5410EF62CBE1}"/>
                </a:ext>
              </a:extLst>
            </p:cNvPr>
            <p:cNvSpPr txBox="1"/>
            <p:nvPr/>
          </p:nvSpPr>
          <p:spPr>
            <a:xfrm>
              <a:off x="7414170" y="4909556"/>
              <a:ext cx="33162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500 374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9691A7C3-50F4-05F8-3FA2-230843E1C2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65541" y="5297547"/>
            <a:ext cx="953350" cy="85753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A62732F2-7F10-D688-2E06-F24DAB41F2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0322" y="3441394"/>
            <a:ext cx="891076" cy="89646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79C87654-7D5C-501E-B9C4-28C4E2F7EF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67111" y="5346632"/>
            <a:ext cx="891076" cy="89646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D41DA114-6D08-0EC3-279A-479F7CC4A1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30247" y="3491194"/>
            <a:ext cx="891076" cy="89646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7A91DD7A-0BEA-234A-423A-75B342C7A9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325" y="3197454"/>
            <a:ext cx="1475271" cy="149203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A89954E-D220-92FD-8D79-CB35B24E44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278714" y="3287745"/>
            <a:ext cx="1385564" cy="140086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091AF003-E5AB-E8C5-DD31-5153AAC16D8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0" y="5009471"/>
            <a:ext cx="1487889" cy="157078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13BE2F33-08D7-2836-8774-211C6D1F38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9911" y="4924976"/>
            <a:ext cx="1365186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269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xmlns="" id="{21F4E2F7-65DE-4731-FC5C-EE62C1B2C93E}"/>
              </a:ext>
            </a:extLst>
          </p:cNvPr>
          <p:cNvSpPr/>
          <p:nvPr/>
        </p:nvSpPr>
        <p:spPr>
          <a:xfrm>
            <a:off x="1435637" y="813407"/>
            <a:ext cx="1769611" cy="638824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Bài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3: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76C78E0-6DA5-34EC-44D2-680DDE7D1982}"/>
              </a:ext>
            </a:extLst>
          </p:cNvPr>
          <p:cNvSpPr txBox="1"/>
          <p:nvPr/>
        </p:nvSpPr>
        <p:spPr>
          <a:xfrm>
            <a:off x="3338253" y="752722"/>
            <a:ext cx="12669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?</a:t>
            </a:r>
            <a:endParaRPr lang="en-US" sz="48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2D39F75-3074-D1C7-9EDD-4229E3334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818" y="1849726"/>
            <a:ext cx="10538363" cy="36532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0A0A168-1609-30A9-7854-3E7AF84FAF74}"/>
              </a:ext>
            </a:extLst>
          </p:cNvPr>
          <p:cNvSpPr txBox="1"/>
          <p:nvPr/>
        </p:nvSpPr>
        <p:spPr>
          <a:xfrm>
            <a:off x="8695700" y="1945857"/>
            <a:ext cx="206608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9 000 000</a:t>
            </a:r>
            <a:endParaRPr lang="en-US" sz="32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FAC40-B4BF-AD72-0A29-81D03F817D03}"/>
              </a:ext>
            </a:extLst>
          </p:cNvPr>
          <p:cNvSpPr txBox="1"/>
          <p:nvPr/>
        </p:nvSpPr>
        <p:spPr>
          <a:xfrm>
            <a:off x="3205248" y="3826573"/>
            <a:ext cx="256418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200 000 000</a:t>
            </a:r>
            <a:endParaRPr lang="en-US" sz="32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0051BAB-DAB3-EAD4-B074-BCC6EA35BF3D}"/>
              </a:ext>
            </a:extLst>
          </p:cNvPr>
          <p:cNvSpPr txBox="1"/>
          <p:nvPr/>
        </p:nvSpPr>
        <p:spPr>
          <a:xfrm>
            <a:off x="8446652" y="3826573"/>
            <a:ext cx="256418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900 000 000</a:t>
            </a:r>
            <a:endParaRPr lang="en-US" sz="32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1059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</TotalTime>
  <Words>355</Words>
  <Application>Microsoft Office PowerPoint</Application>
  <PresentationFormat>Widescreen</PresentationFormat>
  <Paragraphs>56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Cambria</vt:lpstr>
      <vt:lpstr>SVN-Newton</vt:lpstr>
      <vt:lpstr>标小智龙珠体</vt:lpstr>
      <vt:lpstr>阿里巴巴普惠体</vt:lpstr>
      <vt:lpstr>SVN-Ready</vt:lpstr>
      <vt:lpstr>#9Slide07 HoneyCream</vt:lpstr>
      <vt:lpstr>Calibri</vt:lpstr>
      <vt:lpstr>Arial</vt:lpstr>
      <vt:lpstr>Times New Roman</vt:lpstr>
      <vt:lpstr>Vogue-ExtraBold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MANGNONTEAM;MNT</cp:keywords>
  <cp:lastModifiedBy>Admin</cp:lastModifiedBy>
  <cp:revision>18</cp:revision>
  <dcterms:created xsi:type="dcterms:W3CDTF">2023-06-19T12:53:35Z</dcterms:created>
  <dcterms:modified xsi:type="dcterms:W3CDTF">2023-09-28T08:58:56Z</dcterms:modified>
</cp:coreProperties>
</file>