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83" r:id="rId4"/>
    <p:sldId id="285" r:id="rId5"/>
    <p:sldId id="286" r:id="rId6"/>
    <p:sldId id="259" r:id="rId7"/>
    <p:sldId id="264" r:id="rId8"/>
    <p:sldId id="287" r:id="rId9"/>
    <p:sldId id="288" r:id="rId10"/>
    <p:sldId id="267" r:id="rId11"/>
    <p:sldId id="268" r:id="rId12"/>
    <p:sldId id="269" r:id="rId13"/>
    <p:sldId id="270" r:id="rId14"/>
    <p:sldId id="271" r:id="rId15"/>
    <p:sldId id="289" r:id="rId16"/>
    <p:sldId id="290" r:id="rId17"/>
    <p:sldId id="291" r:id="rId18"/>
    <p:sldId id="263" r:id="rId19"/>
    <p:sldId id="275" r:id="rId20"/>
    <p:sldId id="276" r:id="rId21"/>
    <p:sldId id="277" r:id="rId22"/>
    <p:sldId id="292" r:id="rId23"/>
    <p:sldId id="280" r:id="rId24"/>
    <p:sldId id="284" r:id="rId25"/>
    <p:sldId id="282" r:id="rId26"/>
    <p:sldId id="279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78" y="174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8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AD8240-3148-4746-BA4B-7B32B016BA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51CC32A-496B-42D5-8EC6-30D10EB5C1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0F25E7C-B1D9-4999-8D1F-ED84C4EE9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18A7BBD-E847-449A-AA53-B3DBD3F53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1910074-A50B-4F6C-9D3A-997C16815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16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19222988-F7A5-40D8-93C2-FFC76DD6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A2CC75-8280-4D50-8556-C2874ADEF9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2023/9/25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09A7AB5-A93E-4BB9-B456-29E36D7D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6456C9-71B0-4254-B323-89F5CF60F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190E77-D57C-49F8-ADC2-FB99C50EBC2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75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页面-上">
            <a:extLst>
              <a:ext uri="{FF2B5EF4-FFF2-40B4-BE49-F238E27FC236}">
                <a16:creationId xmlns:a16="http://schemas.microsoft.com/office/drawing/2014/main" xmlns="" id="{287EAB18-0589-4427-A798-FDBA81E27588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面-下">
            <a:extLst>
              <a:ext uri="{FF2B5EF4-FFF2-40B4-BE49-F238E27FC236}">
                <a16:creationId xmlns:a16="http://schemas.microsoft.com/office/drawing/2014/main" xmlns="" id="{8F155A47-E696-4AF1-A58C-155C08617DCC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xmlns="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9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67" y="-38507"/>
            <a:ext cx="3967894" cy="1400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5" y="-92589"/>
            <a:ext cx="1523956" cy="15088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74" y="1725020"/>
            <a:ext cx="11674852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22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786" y="-872674"/>
            <a:ext cx="12591569" cy="82480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3381" y="2034450"/>
            <a:ext cx="1074523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Để phân biệt mức độ của gió, nhiều nước trên thế giới trong đó có Việt Nam đã chia mức độ mạnh của gió thành 18  cấp từ cấp 0 đến cấp 1. Gió lên đến cấp 6,7 gọi là áp thấp nhiệt đới, </a:t>
            </a:r>
          </a:p>
          <a:p>
            <a:pPr algn="ctr"/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gió từ cấp 8 trở lên gọi là bão. 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10225" y="1097964"/>
            <a:ext cx="6147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THÔNG TIN SAU:</a:t>
            </a:r>
            <a:endParaRPr lang="en-US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6670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16" y="1554480"/>
            <a:ext cx="8501379" cy="5060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5" y="78054"/>
            <a:ext cx="1910831" cy="662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7000" y="740681"/>
            <a:ext cx="105041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Bảng mô tả tác động của gió so với các cấp: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2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559" y="1779847"/>
            <a:ext cx="6435271" cy="4189499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Flowchart: Alternate Process 2"/>
          <p:cNvSpPr/>
          <p:nvPr/>
        </p:nvSpPr>
        <p:spPr>
          <a:xfrm>
            <a:off x="205559" y="472525"/>
            <a:ext cx="3663775" cy="1021556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</a:t>
            </a:r>
            <a:r>
              <a:rPr lang="en-US" sz="36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uan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61810" y="1681688"/>
            <a:ext cx="5167631" cy="438581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1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</a:t>
            </a:r>
            <a:r>
              <a:rPr lang="en-US" sz="31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algn="just"/>
            <a:r>
              <a:rPr lang="vi-VN" sz="31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1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1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1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</a:t>
            </a:r>
            <a:r>
              <a:rPr lang="vi-VN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1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1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100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100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100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6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5D8027-2685-45CE-BD0B-8411BD7F3DDE}"/>
              </a:ext>
            </a:extLst>
          </p:cNvPr>
          <p:cNvSpPr txBox="1"/>
          <p:nvPr/>
        </p:nvSpPr>
        <p:spPr>
          <a:xfrm>
            <a:off x="613272" y="411615"/>
            <a:ext cx="10889244" cy="1707692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1330"/>
          <a:stretch/>
        </p:blipFill>
        <p:spPr>
          <a:xfrm>
            <a:off x="6130468" y="2499640"/>
            <a:ext cx="5372048" cy="3262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5911" y="768300"/>
            <a:ext cx="10067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3200" b="1" i="1" dirty="0" smtClean="0"/>
              <a:t> </a:t>
            </a:r>
            <a:endParaRPr kumimoji="0" lang="en-US" sz="3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524" y="3906201"/>
            <a:ext cx="5482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dáng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đứng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ngói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ngôi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để so sánh mức độ gió.</a:t>
            </a: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>
              <a:defRPr/>
            </a:pPr>
            <a:endParaRPr lang="en-US" sz="28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dirty="0"/>
          </a:p>
        </p:txBody>
      </p:sp>
      <p:sp>
        <p:nvSpPr>
          <p:cNvPr id="7" name="Google Shape;117;p2"/>
          <p:cNvSpPr/>
          <p:nvPr/>
        </p:nvSpPr>
        <p:spPr>
          <a:xfrm>
            <a:off x="613272" y="2456563"/>
            <a:ext cx="5288764" cy="972438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1704" y="2456562"/>
            <a:ext cx="50181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tăng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5e. 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800" dirty="0"/>
          </a:p>
        </p:txBody>
      </p:sp>
      <p:sp>
        <p:nvSpPr>
          <p:cNvPr id="9" name="Google Shape;117;p2"/>
          <p:cNvSpPr/>
          <p:nvPr/>
        </p:nvSpPr>
        <p:spPr>
          <a:xfrm>
            <a:off x="585118" y="3841557"/>
            <a:ext cx="5545350" cy="1881575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>
                <a:lumMod val="75000"/>
              </a:schemeClr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667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7" grpId="0" animBg="1"/>
      <p:bldP spid="8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pic>
        <p:nvPicPr>
          <p:cNvPr id="2" name="Picture 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148" t="158" r="9833" b="54229"/>
          <a:stretch/>
        </p:blipFill>
        <p:spPr>
          <a:xfrm>
            <a:off x="2956560" y="1485914"/>
            <a:ext cx="6088148" cy="22199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5D8027-2685-45CE-BD0B-8411BD7F3DDE}"/>
              </a:ext>
            </a:extLst>
          </p:cNvPr>
          <p:cNvSpPr txBox="1"/>
          <p:nvPr/>
        </p:nvSpPr>
        <p:spPr>
          <a:xfrm>
            <a:off x="2318325" y="174615"/>
            <a:ext cx="8301645" cy="1199692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58289" y="258137"/>
            <a:ext cx="7843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Dự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hình.</a:t>
            </a:r>
            <a:endParaRPr lang="en-US" sz="32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46544" r="1330" b="5405"/>
          <a:stretch/>
        </p:blipFill>
        <p:spPr>
          <a:xfrm>
            <a:off x="2251618" y="3959700"/>
            <a:ext cx="7850192" cy="23895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89315" y="3174321"/>
            <a:ext cx="234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Cấp độ 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0 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– 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47195" y="3174321"/>
            <a:ext cx="2345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Cấp độ 4- 5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57305" y="5769238"/>
            <a:ext cx="234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Cấp độ 6-7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3090" y="5744822"/>
            <a:ext cx="234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Cấp độ 7-8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9383" y="5738100"/>
            <a:ext cx="2346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Cấp độ10 -11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43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sp>
        <p:nvSpPr>
          <p:cNvPr id="12" name="Round Diagonal Corner Rectangle 11"/>
          <p:cNvSpPr/>
          <p:nvPr/>
        </p:nvSpPr>
        <p:spPr>
          <a:xfrm>
            <a:off x="5546936" y="3880273"/>
            <a:ext cx="5344122" cy="2114206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5485033" y="952411"/>
            <a:ext cx="5344122" cy="2114206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268" r="47127" b="54696"/>
          <a:stretch/>
        </p:blipFill>
        <p:spPr>
          <a:xfrm>
            <a:off x="1666239" y="757987"/>
            <a:ext cx="3258128" cy="25030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33830" y="3261042"/>
            <a:ext cx="232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Cấp độ </a:t>
            </a:r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0 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– 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23130" y="1459951"/>
            <a:ext cx="5467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Sự vật không có sự thay đổi, không chuyển động lớn.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001" r="10078" b="54696"/>
          <a:stretch/>
        </p:blipFill>
        <p:spPr>
          <a:xfrm>
            <a:off x="1666239" y="3880273"/>
            <a:ext cx="3258128" cy="234548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36585" y="6152495"/>
            <a:ext cx="172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Cấp độ 4- 5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49421" y="4429544"/>
            <a:ext cx="5015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á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bay,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cây.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8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  <p:bldP spid="16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sp>
        <p:nvSpPr>
          <p:cNvPr id="20" name="Round Diagonal Corner Rectangle 19"/>
          <p:cNvSpPr/>
          <p:nvPr/>
        </p:nvSpPr>
        <p:spPr>
          <a:xfrm>
            <a:off x="3622488" y="657138"/>
            <a:ext cx="5652655" cy="1634499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452834" y="902060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kern="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Lá</a:t>
            </a:r>
            <a:r>
              <a:rPr lang="en-US" sz="2800" kern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cờ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căng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kern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US" sz="2800" kern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bay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ngói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lợp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lung lay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cửa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sổ</a:t>
            </a:r>
            <a:r>
              <a:rPr lang="en-US" sz="2800" kern="0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1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49" t="47886" r="65160" b="6769"/>
          <a:stretch/>
        </p:blipFill>
        <p:spPr>
          <a:xfrm>
            <a:off x="1007124" y="657138"/>
            <a:ext cx="2224064" cy="17918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TextBox 22"/>
          <p:cNvSpPr txBox="1"/>
          <p:nvPr/>
        </p:nvSpPr>
        <p:spPr>
          <a:xfrm>
            <a:off x="1388671" y="2342838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Cấp độ 6-7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605" t="46544" r="31432" b="6826"/>
          <a:stretch/>
        </p:blipFill>
        <p:spPr>
          <a:xfrm>
            <a:off x="8125893" y="2508009"/>
            <a:ext cx="2615364" cy="204136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92325" y="4106829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Cấp độ 7-8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ound Diagonal Corner Rectangle 25"/>
          <p:cNvSpPr/>
          <p:nvPr/>
        </p:nvSpPr>
        <p:spPr>
          <a:xfrm>
            <a:off x="2334500" y="2709342"/>
            <a:ext cx="5652655" cy="1634499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29893" y="283137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àm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bay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sổ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rung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endParaRPr lang="vi-VN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rách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cờ.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8" name="Picture 27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972" t="48152" r="2545" b="8427"/>
          <a:stretch/>
        </p:blipFill>
        <p:spPr>
          <a:xfrm>
            <a:off x="809327" y="4495582"/>
            <a:ext cx="2454637" cy="194580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73045" y="6076817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Cấp độ 10 -11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 Diagonal Corner Rectangle 29"/>
          <p:cNvSpPr/>
          <p:nvPr/>
        </p:nvSpPr>
        <p:spPr>
          <a:xfrm>
            <a:off x="3656303" y="4733622"/>
            <a:ext cx="5652655" cy="1634499"/>
          </a:xfrm>
          <a:prstGeom prst="round2DiagRect">
            <a:avLst/>
          </a:prstGeom>
          <a:solidFill>
            <a:srgbClr val="DBEAF1">
              <a:alpha val="92000"/>
            </a:srgb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12827" y="5037103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vi-VN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hưởng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endParaRPr lang="vi-VN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đổ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cối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24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  <p:bldP spid="25" grpId="0"/>
      <p:bldP spid="26" grpId="0" animBg="1"/>
      <p:bldP spid="27" grpId="0"/>
      <p:bldP spid="29" grpId="0"/>
      <p:bldP spid="30" grpId="0" animBg="1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0" y="423606"/>
            <a:ext cx="11020830" cy="6190554"/>
          </a:xfrm>
          <a:prstGeom prst="rect">
            <a:avLst/>
          </a:prstGeom>
        </p:spPr>
      </p:pic>
      <p:sp>
        <p:nvSpPr>
          <p:cNvPr id="15" name="Round Diagonal Corner Rectangle 14"/>
          <p:cNvSpPr/>
          <p:nvPr/>
        </p:nvSpPr>
        <p:spPr>
          <a:xfrm>
            <a:off x="877454" y="2900357"/>
            <a:ext cx="5855855" cy="2161170"/>
          </a:xfrm>
          <a:prstGeom prst="round2DiagRect">
            <a:avLst/>
          </a:prstGeom>
          <a:solidFill>
            <a:schemeClr val="accent5">
              <a:lumMod val="20000"/>
              <a:lumOff val="80000"/>
              <a:alpha val="92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en-US" b="1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85D8027-2685-45CE-BD0B-8411BD7F3DDE}"/>
              </a:ext>
            </a:extLst>
          </p:cNvPr>
          <p:cNvSpPr txBox="1"/>
          <p:nvPr/>
        </p:nvSpPr>
        <p:spPr>
          <a:xfrm>
            <a:off x="729673" y="826797"/>
            <a:ext cx="7065819" cy="1550953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45" y="1068204"/>
            <a:ext cx="70750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2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600" b="1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87547" y="3288003"/>
            <a:ext cx="47844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cấp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 – 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ra.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4605" t="46544" r="31432" b="6826"/>
          <a:stretch/>
        </p:blipFill>
        <p:spPr>
          <a:xfrm>
            <a:off x="7052558" y="2605354"/>
            <a:ext cx="3906982" cy="299242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196143" y="5456047"/>
            <a:ext cx="2049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Cấp độ 7-8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7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/>
      <p:bldP spid="18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32970" y="1843141"/>
            <a:ext cx="5270506" cy="527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8268" y="2047435"/>
            <a:ext cx="14479255" cy="131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85D8027-2685-45CE-BD0B-8411BD7F3DDE}"/>
              </a:ext>
            </a:extLst>
          </p:cNvPr>
          <p:cNvSpPr txBox="1"/>
          <p:nvPr/>
        </p:nvSpPr>
        <p:spPr>
          <a:xfrm>
            <a:off x="377764" y="407684"/>
            <a:ext cx="6153268" cy="2554559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05600" y="805394"/>
            <a:ext cx="5338615" cy="34943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4252" y="849010"/>
            <a:ext cx="55602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Đọc bản tin dự báo thời tiết ở hình 6 và cho biết ở thời điểm nào trong ngày chúng ta cần đề phòng tác hại do bão gây ra? 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84738" y="2872911"/>
            <a:ext cx="4139136" cy="41391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63271" y="4590194"/>
            <a:ext cx="6742547" cy="147732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sớm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giật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cấp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8.</a:t>
            </a:r>
            <a:endParaRPr lang="en-US" sz="30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735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3" t="28048" r="11422" b="19003"/>
          <a:stretch/>
        </p:blipFill>
        <p:spPr>
          <a:xfrm>
            <a:off x="748145" y="803564"/>
            <a:ext cx="11117341" cy="612832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703" y="3644305"/>
            <a:ext cx="3213695" cy="32136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36168" y="1482174"/>
            <a:ext cx="100044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kern="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1.  </a:t>
            </a:r>
            <a:r>
              <a:rPr lang="en-US" sz="4400" kern="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Nhận</a:t>
            </a:r>
            <a:r>
              <a:rPr lang="en-US" sz="4400" kern="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xét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so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sánh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mức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mạnh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gió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thổi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qua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sát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tế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tranh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ảnh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video </a:t>
            </a:r>
            <a:r>
              <a:rPr lang="en-US" sz="4400" kern="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clip.</a:t>
            </a:r>
          </a:p>
          <a:p>
            <a:pPr algn="just"/>
            <a:r>
              <a:rPr lang="en-US" sz="4400" kern="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</a:t>
            </a:r>
            <a:r>
              <a:rPr lang="en-US" sz="4400" kern="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êu</a:t>
            </a:r>
            <a:r>
              <a:rPr lang="en-US" sz="4400" kern="0" dirty="0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thực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cần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tránh</a:t>
            </a:r>
            <a:r>
              <a:rPr lang="en-US" sz="4400" kern="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kern="0" dirty="0" err="1" smtClean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bão</a:t>
            </a:r>
            <a:endParaRPr lang="vi-VN" sz="4400" kern="0" dirty="0" smtClean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just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700703" y="-358458"/>
            <a:ext cx="651973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9600" dirty="0" smtClean="0">
                <a:ln w="2857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effectLst/>
                <a:latin typeface="SVN-Lobster" panose="02040603050506020204" pitchFamily="18" charset="0"/>
              </a:rPr>
              <a:t>Yêu cầu cần đạt</a:t>
            </a:r>
            <a:endParaRPr lang="en-US" sz="9600" dirty="0">
              <a:ln w="28575"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bg1"/>
              </a:solidFill>
              <a:effectLst/>
              <a:latin typeface="SVN-Lobster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32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85D8027-2685-45CE-BD0B-8411BD7F3DDE}"/>
              </a:ext>
            </a:extLst>
          </p:cNvPr>
          <p:cNvSpPr txBox="1"/>
          <p:nvPr/>
        </p:nvSpPr>
        <p:spPr>
          <a:xfrm>
            <a:off x="1491670" y="1896444"/>
            <a:ext cx="6890330" cy="1733447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5452" y="2255335"/>
            <a:ext cx="67333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thiệt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hại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000" dirty="0" smtClean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85D8027-2685-45CE-BD0B-8411BD7F3DDE}"/>
              </a:ext>
            </a:extLst>
          </p:cNvPr>
          <p:cNvSpPr txBox="1"/>
          <p:nvPr/>
        </p:nvSpPr>
        <p:spPr>
          <a:xfrm>
            <a:off x="1570179" y="1868733"/>
            <a:ext cx="6890330" cy="1733447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1670" y="2416971"/>
            <a:ext cx="6733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Mời các em cùng xem video sau: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Thiệt hại do bão số 4 (Noru) gây ra tại miền Trung - VTV24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45800"/>
            <a:ext cx="12192001" cy="681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6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 animBg="1"/>
      <p:bldP spid="2" grpId="1" animBg="1"/>
      <p:bldP spid="3" grpId="0"/>
      <p:bldP spid="3" grpId="1"/>
      <p:bldP spid="4" grpId="0" animBg="1"/>
      <p:bldP spid="4" grpId="1" animBg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373379"/>
            <a:ext cx="11277600" cy="6035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95913" y="1382496"/>
            <a:ext cx="10486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bão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73" y="2140211"/>
            <a:ext cx="10640254" cy="3259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94573" y="5326562"/>
            <a:ext cx="2253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cố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cửa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7184" y="5326562"/>
            <a:ext cx="2837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Cưa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bớt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64241" y="5326562"/>
            <a:ext cx="2674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Neo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bến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502" y="236988"/>
            <a:ext cx="691346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526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57200" y="272914"/>
            <a:ext cx="11277600" cy="61355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560080" y="272914"/>
            <a:ext cx="93060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8" y="1414747"/>
            <a:ext cx="3731492" cy="21021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146" y="1414747"/>
            <a:ext cx="3588616" cy="215317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399" y="3929463"/>
            <a:ext cx="3261302" cy="23899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60079" y="3558648"/>
            <a:ext cx="382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Theo dõi bản tin dự báo thời tiết</a:t>
            </a:r>
            <a:endParaRPr 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18527" y="3558648"/>
            <a:ext cx="382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Di chuyển tới vùng trú ẩn an toàn</a:t>
            </a:r>
            <a:endParaRPr 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41119" y="5962582"/>
            <a:ext cx="38238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Ngắt các thiết bị điện</a:t>
            </a:r>
            <a:endParaRPr lang="en-US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9114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5D8027-2685-45CE-BD0B-8411BD7F3DDE}"/>
              </a:ext>
            </a:extLst>
          </p:cNvPr>
          <p:cNvSpPr txBox="1"/>
          <p:nvPr/>
        </p:nvSpPr>
        <p:spPr>
          <a:xfrm>
            <a:off x="2525856" y="1885372"/>
            <a:ext cx="7624908" cy="3011055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25856" y="2421403"/>
            <a:ext cx="76249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40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bão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i="1" dirty="0" smtClean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giảm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thiệt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i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22134" y="1885372"/>
            <a:ext cx="5270506" cy="527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435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KI- Ứng phó khi gặp bão- Kỹ năng sống POK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1" y="1502295"/>
            <a:ext cx="5654872" cy="3882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25" y="1502295"/>
            <a:ext cx="5610251" cy="3882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742921" y="3007183"/>
            <a:ext cx="8043103" cy="116955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Em đã làm gì để giúp đỡ </a:t>
            </a:r>
          </a:p>
          <a:p>
            <a:pPr algn="ctr"/>
            <a:r>
              <a:rPr lang="vi-VN" sz="35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các bạn khắc phục hậu quả sau bão.</a:t>
            </a:r>
            <a:endParaRPr lang="en-US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6017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272914"/>
            <a:ext cx="11567160" cy="62498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xmlns="" id="{3CF1269B-D9F1-4F9A-AE86-BC3AE30EA714}"/>
              </a:ext>
            </a:extLst>
          </p:cNvPr>
          <p:cNvSpPr txBox="1"/>
          <p:nvPr/>
        </p:nvSpPr>
        <p:spPr>
          <a:xfrm>
            <a:off x="4092355" y="339609"/>
            <a:ext cx="41798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vi-VN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6603A"/>
                </a:solidFill>
                <a:effectLst/>
                <a:uLnTx/>
                <a:uFillTx/>
                <a:latin typeface="SVN-Hole Hearted" panose="020B0A06020104020203" pitchFamily="34" charset="0"/>
                <a:ea typeface="思源黑体 CN Bold" panose="020B0800000000000000" pitchFamily="34" charset="-122"/>
                <a:cs typeface="字魂105号-简雅黑" panose="00000500000000000000" charset="-122"/>
                <a:sym typeface="思源黑体 CN" panose="020B0500000000000000" pitchFamily="34" charset="-122"/>
              </a:rPr>
              <a:t>EM ĐÃ HỌC</a:t>
            </a:r>
            <a:endParaRPr kumimoji="1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96603A"/>
              </a:solidFill>
              <a:effectLst/>
              <a:uLnTx/>
              <a:uFillTx/>
              <a:latin typeface="SVN-Hole Hearted" panose="020B0A06020104020203" pitchFamily="34" charset="0"/>
              <a:ea typeface="思源黑体 CN Bold" panose="020B0800000000000000" pitchFamily="34" charset="-122"/>
              <a:cs typeface="字魂105号-简雅黑" panose="00000500000000000000" charset="-122"/>
              <a:sym typeface="思源黑体 CN" panose="020B0500000000000000" pitchFamily="34" charset="-12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1973" y="1464143"/>
            <a:ext cx="114095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3200" b="1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khí chuyển động từ nơi lạnh sang nơi nóng, sự chuyển động của không khí sinh ra gió.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31972" y="4303455"/>
            <a:ext cx="114095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3200" b="1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Gió càng mạnh càng gây thiệt hại về người và tài sản. Vì vậy, cần có một số biện pháp phòng chống bão như: theo dõi bản tin dự báo thời tiết, gia cố nhà cửa, cưa bớt cành cây to, neo đậu tàu thuyền, ngắt các thiết bị điện,...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1973" y="2650232"/>
            <a:ext cx="1140950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vi-VN" sz="3200" b="1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khí chuyển động càng mạnh tạo ra gió càng lớn. Mức độ mạnh của gió được chia làm 18 cấp từ 0- 17. Gió từ cấp 8 trở lên gọi là bão.</a:t>
            </a:r>
          </a:p>
          <a:p>
            <a:pPr marL="457200" indent="-45720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57187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85D8027-2685-45CE-BD0B-8411BD7F3DDE}"/>
              </a:ext>
            </a:extLst>
          </p:cNvPr>
          <p:cNvSpPr txBox="1"/>
          <p:nvPr/>
        </p:nvSpPr>
        <p:spPr>
          <a:xfrm>
            <a:off x="3018567" y="2290854"/>
            <a:ext cx="8666503" cy="2926040"/>
          </a:xfrm>
          <a:custGeom>
            <a:avLst/>
            <a:gdLst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0 w 3007536"/>
              <a:gd name="connsiteY7" fmla="*/ 936423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3007536 w 3007536"/>
              <a:gd name="connsiteY4" fmla="*/ 936423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820247 w 3007536"/>
              <a:gd name="connsiteY2" fmla="*/ 0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820247 w 3007536"/>
              <a:gd name="connsiteY5" fmla="*/ 1123712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1123712"/>
              <a:gd name="connsiteX1" fmla="*/ 187289 w 3007536"/>
              <a:gd name="connsiteY1" fmla="*/ 0 h 1123712"/>
              <a:gd name="connsiteX2" fmla="*/ 2793353 w 3007536"/>
              <a:gd name="connsiteY2" fmla="*/ 71718 h 1123712"/>
              <a:gd name="connsiteX3" fmla="*/ 3007536 w 3007536"/>
              <a:gd name="connsiteY3" fmla="*/ 187289 h 1123712"/>
              <a:gd name="connsiteX4" fmla="*/ 2864101 w 3007536"/>
              <a:gd name="connsiteY4" fmla="*/ 900564 h 1123712"/>
              <a:gd name="connsiteX5" fmla="*/ 2282364 w 3007536"/>
              <a:gd name="connsiteY5" fmla="*/ 917524 h 1123712"/>
              <a:gd name="connsiteX6" fmla="*/ 187289 w 3007536"/>
              <a:gd name="connsiteY6" fmla="*/ 1123712 h 1123712"/>
              <a:gd name="connsiteX7" fmla="*/ 98612 w 3007536"/>
              <a:gd name="connsiteY7" fmla="*/ 945388 h 1123712"/>
              <a:gd name="connsiteX8" fmla="*/ 0 w 3007536"/>
              <a:gd name="connsiteY8" fmla="*/ 187289 h 1123712"/>
              <a:gd name="connsiteX0" fmla="*/ 0 w 3007536"/>
              <a:gd name="connsiteY0" fmla="*/ 187289 h 993528"/>
              <a:gd name="connsiteX1" fmla="*/ 187289 w 3007536"/>
              <a:gd name="connsiteY1" fmla="*/ 0 h 993528"/>
              <a:gd name="connsiteX2" fmla="*/ 2793353 w 3007536"/>
              <a:gd name="connsiteY2" fmla="*/ 71718 h 993528"/>
              <a:gd name="connsiteX3" fmla="*/ 3007536 w 3007536"/>
              <a:gd name="connsiteY3" fmla="*/ 187289 h 993528"/>
              <a:gd name="connsiteX4" fmla="*/ 2864101 w 3007536"/>
              <a:gd name="connsiteY4" fmla="*/ 900564 h 993528"/>
              <a:gd name="connsiteX5" fmla="*/ 2282364 w 3007536"/>
              <a:gd name="connsiteY5" fmla="*/ 917524 h 993528"/>
              <a:gd name="connsiteX6" fmla="*/ 438300 w 3007536"/>
              <a:gd name="connsiteY6" fmla="*/ 953382 h 993528"/>
              <a:gd name="connsiteX7" fmla="*/ 98612 w 3007536"/>
              <a:gd name="connsiteY7" fmla="*/ 945388 h 993528"/>
              <a:gd name="connsiteX8" fmla="*/ 0 w 3007536"/>
              <a:gd name="connsiteY8" fmla="*/ 187289 h 993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7536" h="993528">
                <a:moveTo>
                  <a:pt x="0" y="187289"/>
                </a:moveTo>
                <a:cubicBezTo>
                  <a:pt x="0" y="83852"/>
                  <a:pt x="83852" y="0"/>
                  <a:pt x="187289" y="0"/>
                </a:cubicBezTo>
                <a:lnTo>
                  <a:pt x="2793353" y="71718"/>
                </a:lnTo>
                <a:cubicBezTo>
                  <a:pt x="2896790" y="71718"/>
                  <a:pt x="3007536" y="83852"/>
                  <a:pt x="3007536" y="187289"/>
                </a:cubicBezTo>
                <a:lnTo>
                  <a:pt x="2864101" y="900564"/>
                </a:lnTo>
                <a:cubicBezTo>
                  <a:pt x="2864101" y="1004001"/>
                  <a:pt x="2385801" y="917524"/>
                  <a:pt x="2282364" y="917524"/>
                </a:cubicBezTo>
                <a:lnTo>
                  <a:pt x="438300" y="953382"/>
                </a:lnTo>
                <a:cubicBezTo>
                  <a:pt x="334863" y="953382"/>
                  <a:pt x="98612" y="1048825"/>
                  <a:pt x="98612" y="945388"/>
                </a:cubicBezTo>
                <a:cubicBezTo>
                  <a:pt x="98612" y="695677"/>
                  <a:pt x="0" y="437000"/>
                  <a:pt x="0" y="18728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000" b="1" i="0" u="none" strike="noStrike" kern="1200" cap="none" spc="0" normalizeH="0" baseline="0" noProof="0" dirty="0">
              <a:ln w="28575">
                <a:solidFill>
                  <a:prstClr val="black">
                    <a:lumMod val="65000"/>
                    <a:lumOff val="35000"/>
                  </a:prstClr>
                </a:solidFill>
              </a:ln>
              <a:solidFill>
                <a:srgbClr val="4472C4">
                  <a:lumMod val="40000"/>
                  <a:lumOff val="6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14077" y="2769042"/>
            <a:ext cx="78754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3600" b="1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 xuyên theo dõ bản tin dự báo thời tiết và thực hiện các biện pháp phòng chống bão kịp thời.</a:t>
            </a:r>
            <a:endParaRPr lang="en-US" sz="36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22134" y="1885372"/>
            <a:ext cx="5270506" cy="5270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42" y="1071548"/>
            <a:ext cx="14485351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4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0700" y="1993900"/>
            <a:ext cx="5270506" cy="527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2164166"/>
            <a:ext cx="144805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0000" dirty="0" smtClean="0">
                <a:ln w="38100">
                  <a:solidFill>
                    <a:prstClr val="black">
                      <a:lumMod val="85000"/>
                      <a:lumOff val="15000"/>
                    </a:prst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UTM Colossalis" panose="02040603050506020204" pitchFamily="18" charset="0"/>
              </a:rPr>
              <a:t>KHỞI ĐỘNG</a:t>
            </a:r>
            <a:endParaRPr kumimoji="0" lang="en-US" sz="10000" b="0" i="0" u="none" strike="noStrike" kern="1200" cap="none" spc="0" normalizeH="0" baseline="0" noProof="0" dirty="0">
              <a:ln w="38100">
                <a:solidFill>
                  <a:prstClr val="black">
                    <a:lumMod val="85000"/>
                    <a:lumOff val="15000"/>
                  </a:prstClr>
                </a:solidFill>
                <a:prstDash val="sysDash"/>
              </a:ln>
              <a:solidFill>
                <a:srgbClr val="FEE65B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UTM Colossali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90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ảy KIMI NO TORIKO - Khối mầm non - 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9998" y="490887"/>
            <a:ext cx="9976174" cy="560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9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0700" y="1993900"/>
            <a:ext cx="5270506" cy="527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2164166"/>
            <a:ext cx="144805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0000" b="0" i="0" u="none" strike="noStrike" kern="1200" cap="none" spc="0" normalizeH="0" baseline="0" noProof="0" dirty="0" smtClean="0">
                <a:ln w="38100">
                  <a:solidFill>
                    <a:prstClr val="black">
                      <a:lumMod val="85000"/>
                      <a:lumOff val="15000"/>
                    </a:prst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Colossalis" panose="02040603050506020204" pitchFamily="18" charset="0"/>
                <a:ea typeface="+mn-ea"/>
                <a:cs typeface="+mn-cs"/>
              </a:rPr>
              <a:t>KHÁM PHÁ</a:t>
            </a:r>
            <a:endParaRPr kumimoji="0" lang="en-US" sz="10000" b="0" i="0" u="none" strike="noStrike" kern="1200" cap="none" spc="0" normalizeH="0" baseline="0" noProof="0" dirty="0">
              <a:ln w="38100">
                <a:solidFill>
                  <a:prstClr val="black">
                    <a:lumMod val="85000"/>
                    <a:lumOff val="15000"/>
                  </a:prstClr>
                </a:solidFill>
                <a:prstDash val="sysDash"/>
              </a:ln>
              <a:solidFill>
                <a:srgbClr val="FEE65B"/>
              </a:solidFill>
              <a:effectLst>
                <a:glow rad="1397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UTM Colossali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30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r="1060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0700" y="1993900"/>
            <a:ext cx="5270506" cy="52705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7"/>
          <a:stretch/>
        </p:blipFill>
        <p:spPr>
          <a:xfrm rot="856226">
            <a:off x="4807706" y="4366666"/>
            <a:ext cx="6407688" cy="33339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75887" y="1793627"/>
            <a:ext cx="144805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dirty="0" smtClean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</a:rPr>
              <a:t>2. MỨC ĐỘ MẠNH </a:t>
            </a:r>
          </a:p>
          <a:p>
            <a:pPr algn="ctr"/>
            <a:r>
              <a:rPr lang="vi-VN" sz="8000" dirty="0" smtClean="0">
                <a:ln w="38100">
                  <a:solidFill>
                    <a:schemeClr val="tx1">
                      <a:lumMod val="85000"/>
                      <a:lumOff val="15000"/>
                    </a:schemeClr>
                  </a:solidFill>
                  <a:prstDash val="sysDash"/>
                </a:ln>
                <a:solidFill>
                  <a:srgbClr val="FEE65B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</a:rPr>
              <a:t>CỦA GIÓ</a:t>
            </a:r>
            <a:endParaRPr lang="en-US" sz="8000" dirty="0">
              <a:ln w="38100">
                <a:solidFill>
                  <a:schemeClr val="tx1">
                    <a:lumMod val="85000"/>
                    <a:lumOff val="15000"/>
                  </a:schemeClr>
                </a:solidFill>
                <a:prstDash val="sysDash"/>
              </a:ln>
              <a:solidFill>
                <a:srgbClr val="FEE65B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latin typeface="UTM Colossali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88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45596" y="398924"/>
            <a:ext cx="11038788" cy="5869901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14">
            <a:extLst>
              <a:ext uri="{FF2B5EF4-FFF2-40B4-BE49-F238E27FC236}">
                <a16:creationId xmlns:a16="http://schemas.microsoft.com/office/drawing/2014/main" xmlns="" id="{F5566188-607A-4A03-A245-99606F2CFA2A}"/>
              </a:ext>
            </a:extLst>
          </p:cNvPr>
          <p:cNvSpPr/>
          <p:nvPr/>
        </p:nvSpPr>
        <p:spPr>
          <a:xfrm>
            <a:off x="1648029" y="2209769"/>
            <a:ext cx="3244011" cy="876331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400" b="1" dirty="0" smtClean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字魂160号-檀宋" panose="00000500000000000000" pitchFamily="2" charset="-122"/>
              </a:rPr>
              <a:t>CHUẨN BỊ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367" y="1994309"/>
            <a:ext cx="4691233" cy="3685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1394690" y="3574185"/>
            <a:ext cx="39774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Quạt </a:t>
            </a:r>
          </a:p>
          <a:p>
            <a:r>
              <a:rPr lang="vi-VN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- Chong chóng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747" y="532095"/>
            <a:ext cx="8833870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578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645596" y="398924"/>
            <a:ext cx="11038788" cy="5869901"/>
          </a:xfrm>
          <a:prstGeom prst="roundRect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990" y="2044149"/>
            <a:ext cx="4691233" cy="36859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8747" y="532095"/>
            <a:ext cx="8833870" cy="1329043"/>
          </a:xfrm>
          <a:prstGeom prst="rect">
            <a:avLst/>
          </a:prstGeom>
        </p:spPr>
      </p:pic>
      <p:sp>
        <p:nvSpPr>
          <p:cNvPr id="8" name="矩形: 圆角 14">
            <a:extLst>
              <a:ext uri="{FF2B5EF4-FFF2-40B4-BE49-F238E27FC236}">
                <a16:creationId xmlns:a16="http://schemas.microsoft.com/office/drawing/2014/main" xmlns="" id="{F5566188-607A-4A03-A245-99606F2CFA2A}"/>
              </a:ext>
            </a:extLst>
          </p:cNvPr>
          <p:cNvSpPr/>
          <p:nvPr/>
        </p:nvSpPr>
        <p:spPr>
          <a:xfrm>
            <a:off x="1488732" y="1994309"/>
            <a:ext cx="3672777" cy="1228951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rPr>
              <a:t>CÁCH </a:t>
            </a:r>
            <a:endParaRPr lang="en-US" altLang="zh-CN" sz="4000" b="1" dirty="0">
              <a:solidFill>
                <a:prstClr val="white"/>
              </a:solidFill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60号-檀宋" panose="00000500000000000000" pitchFamily="2" charset="-122"/>
                <a:sym typeface="字魂160号-檀宋" panose="00000500000000000000" pitchFamily="2" charset="-122"/>
              </a:rPr>
              <a:t>THỰC HIỆN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239" y="3421795"/>
            <a:ext cx="49091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- Cầm chong chóng trước quạt và bật quạt theo các mức độ khác nhau.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38965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236A29-BDB1-9AE8-A2ED-171B09B26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164"/>
          <a:stretch/>
        </p:blipFill>
        <p:spPr>
          <a:xfrm>
            <a:off x="8979927" y="4229099"/>
            <a:ext cx="1628636" cy="21369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3982F99-2B72-6355-3301-8FEE155BF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48" t="519" r="3016" b="-519"/>
          <a:stretch/>
        </p:blipFill>
        <p:spPr>
          <a:xfrm>
            <a:off x="10382930" y="4229099"/>
            <a:ext cx="1809069" cy="2221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966" y="1017787"/>
            <a:ext cx="3030849" cy="2381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4" name="Group 136">
            <a:extLst>
              <a:ext uri="{FF2B5EF4-FFF2-40B4-BE49-F238E27FC236}">
                <a16:creationId xmlns:a16="http://schemas.microsoft.com/office/drawing/2014/main" xmlns="" id="{40862FB7-9F3C-4F68-8D76-01BD7923A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6614950"/>
              </p:ext>
            </p:extLst>
          </p:nvPr>
        </p:nvGraphicFramePr>
        <p:xfrm>
          <a:off x="279169" y="1786676"/>
          <a:ext cx="8581227" cy="4716994"/>
        </p:xfrm>
        <a:graphic>
          <a:graphicData uri="http://schemas.openxmlformats.org/drawingml/2006/table">
            <a:tbl>
              <a:tblPr/>
              <a:tblGrid>
                <a:gridCol w="44071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741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64137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100" i="0" kern="1200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i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08259720"/>
                  </a:ext>
                </a:extLst>
              </a:tr>
              <a:tr h="13954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600" b="1" i="0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Khi nào </a:t>
                      </a:r>
                      <a:r>
                        <a:rPr lang="en-US" sz="2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chong</a:t>
                      </a:r>
                      <a:r>
                        <a:rPr lang="en-US" sz="2600" b="1" i="0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chóng</a:t>
                      </a:r>
                      <a:r>
                        <a:rPr lang="en-US" sz="2600" b="1" i="0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endParaRPr lang="vi-VN" sz="2600" b="1" i="0" kern="1200" dirty="0" smtClean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i="0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quay </a:t>
                      </a:r>
                      <a:r>
                        <a:rPr lang="en-US" sz="2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chậm</a:t>
                      </a:r>
                      <a:r>
                        <a:rPr lang="en-US" sz="2600" b="1" i="0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 </a:t>
                      </a:r>
                      <a:r>
                        <a:rPr lang="en-US" sz="2600" b="1" i="0" kern="1200" dirty="0" err="1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nhất</a:t>
                      </a:r>
                      <a:r>
                        <a:rPr lang="en-US" sz="2600" b="1" i="0" kern="1200" dirty="0" smtClean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?</a:t>
                      </a:r>
                    </a:p>
                  </a:txBody>
                  <a:tcPr marT="45734" marB="45734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34" marB="45734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802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FFCCCC"/>
                        </a:solidFill>
                        <a:effectLst/>
                        <a:latin typeface="VNI-Times" pitchFamily="2" charset="0"/>
                      </a:endParaRPr>
                    </a:p>
                  </a:txBody>
                  <a:tcPr marT="45734" marB="4573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45734" marB="4573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F6EB8EF-C397-4CBC-8B65-BC7F7D2DCCD2}"/>
              </a:ext>
            </a:extLst>
          </p:cNvPr>
          <p:cNvSpPr txBox="1"/>
          <p:nvPr/>
        </p:nvSpPr>
        <p:spPr>
          <a:xfrm>
            <a:off x="279169" y="4850134"/>
            <a:ext cx="440562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Qua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2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lvl="0" algn="ctr"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67D3037-4D6A-8E9F-C67A-5290B02B76AB}"/>
              </a:ext>
            </a:extLst>
          </p:cNvPr>
          <p:cNvSpPr txBox="1"/>
          <p:nvPr/>
        </p:nvSpPr>
        <p:spPr>
          <a:xfrm>
            <a:off x="4804322" y="3691561"/>
            <a:ext cx="40104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Q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uay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endParaRPr lang="vi-VN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defRPr/>
            </a:pP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10378" y="1091903"/>
            <a:ext cx="6616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HOÀN THÀNH PHIẾU BÀI TẬP SAU: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4228" y="2083421"/>
            <a:ext cx="37488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Khi nào </a:t>
            </a:r>
            <a:r>
              <a:rPr lang="en-US" sz="2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chong</a:t>
            </a:r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nhất?</a:t>
            </a:r>
            <a:endParaRPr lang="en-US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4804322" y="5186554"/>
            <a:ext cx="39961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18592" y="1921841"/>
            <a:ext cx="383280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Chong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chóng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quay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quạt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vi-VN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7165" y="-155510"/>
            <a:ext cx="691956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208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900</Words>
  <Application>Microsoft Office PowerPoint</Application>
  <PresentationFormat>Widescreen</PresentationFormat>
  <Paragraphs>76</Paragraphs>
  <Slides>27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45" baseType="lpstr">
      <vt:lpstr>等线</vt:lpstr>
      <vt:lpstr>等线 Light</vt:lpstr>
      <vt:lpstr>#9Slide07 HoneyCream</vt:lpstr>
      <vt:lpstr>Arial</vt:lpstr>
      <vt:lpstr>Cambria</vt:lpstr>
      <vt:lpstr>SVN-Hole Hearted</vt:lpstr>
      <vt:lpstr>SVN-Lobster</vt:lpstr>
      <vt:lpstr>SVN-Newton</vt:lpstr>
      <vt:lpstr>Tahoma</vt:lpstr>
      <vt:lpstr>Times New Roman</vt:lpstr>
      <vt:lpstr>UTM Colossalis</vt:lpstr>
      <vt:lpstr>VNI-Times</vt:lpstr>
      <vt:lpstr>Wingdings</vt:lpstr>
      <vt:lpstr>字魂105号-简雅黑</vt:lpstr>
      <vt:lpstr>字魂160号-檀宋</vt:lpstr>
      <vt:lpstr>思源黑体 CN</vt:lpstr>
      <vt:lpstr>思源黑体 CN Bold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 TEAM</dc:creator>
  <cp:keywords>MĂNG NON TEAM</cp:keywords>
  <cp:lastModifiedBy>Admin</cp:lastModifiedBy>
  <cp:revision>43</cp:revision>
  <dcterms:created xsi:type="dcterms:W3CDTF">2023-08-18T04:53:01Z</dcterms:created>
  <dcterms:modified xsi:type="dcterms:W3CDTF">2023-09-25T04:24:33Z</dcterms:modified>
</cp:coreProperties>
</file>