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698" r:id="rId3"/>
    <p:sldMasterId id="2147483701" r:id="rId4"/>
    <p:sldMasterId id="2147483717" r:id="rId5"/>
  </p:sldMasterIdLst>
  <p:notesMasterIdLst>
    <p:notesMasterId r:id="rId38"/>
  </p:notesMasterIdLst>
  <p:sldIdLst>
    <p:sldId id="291" r:id="rId6"/>
    <p:sldId id="293" r:id="rId7"/>
    <p:sldId id="3259" r:id="rId8"/>
    <p:sldId id="3260" r:id="rId9"/>
    <p:sldId id="3261" r:id="rId10"/>
    <p:sldId id="300" r:id="rId11"/>
    <p:sldId id="303" r:id="rId12"/>
    <p:sldId id="304" r:id="rId13"/>
    <p:sldId id="305" r:id="rId14"/>
    <p:sldId id="3262" r:id="rId15"/>
    <p:sldId id="3263" r:id="rId16"/>
    <p:sldId id="713" r:id="rId17"/>
    <p:sldId id="3264" r:id="rId18"/>
    <p:sldId id="3265" r:id="rId19"/>
    <p:sldId id="3251" r:id="rId20"/>
    <p:sldId id="3266" r:id="rId21"/>
    <p:sldId id="3267" r:id="rId22"/>
    <p:sldId id="405" r:id="rId23"/>
    <p:sldId id="3253" r:id="rId24"/>
    <p:sldId id="407" r:id="rId25"/>
    <p:sldId id="408" r:id="rId26"/>
    <p:sldId id="409" r:id="rId27"/>
    <p:sldId id="410" r:id="rId28"/>
    <p:sldId id="427" r:id="rId29"/>
    <p:sldId id="428" r:id="rId30"/>
    <p:sldId id="429" r:id="rId31"/>
    <p:sldId id="266" r:id="rId32"/>
    <p:sldId id="3268" r:id="rId33"/>
    <p:sldId id="3269" r:id="rId34"/>
    <p:sldId id="3270" r:id="rId35"/>
    <p:sldId id="3271" r:id="rId36"/>
    <p:sldId id="41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A257D-9F87-4983-B675-2F02710E6550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81728B-1675-4C86-BF0D-2447DB116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305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208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615B9-4A25-40E3-B596-8A84D61ADC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71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615B9-4A25-40E3-B596-8A84D61ADC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219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624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2422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04A65-FED2-458F-8760-D4B912626E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786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221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941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008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94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615B9-4A25-40E3-B596-8A84D61ADC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456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615B9-4A25-40E3-B596-8A84D61ADC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55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615B9-4A25-40E3-B596-8A84D61ADC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684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615B9-4A25-40E3-B596-8A84D61ADC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392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659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58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封面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355312"/>
            <a:ext cx="2368985" cy="2159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571"/>
            <a:ext cx="12193625" cy="68591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3020" y="355312"/>
            <a:ext cx="2368980" cy="2159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7070" y="3900793"/>
            <a:ext cx="7917938" cy="295720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0668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8447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94" y="544268"/>
            <a:ext cx="8065812" cy="53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86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8" y="0"/>
            <a:ext cx="4742262" cy="68591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766" y="647850"/>
            <a:ext cx="963338" cy="71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14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32052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7" y="-1112"/>
            <a:ext cx="4742262" cy="68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53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78184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27129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3058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053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3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6046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99"/>
            </a:lvl1pPr>
            <a:lvl2pPr marL="544194" indent="0">
              <a:buNone/>
              <a:defRPr sz="3399"/>
            </a:lvl2pPr>
            <a:lvl3pPr marL="1088387" indent="0">
              <a:buNone/>
              <a:defRPr sz="2899"/>
            </a:lvl3pPr>
            <a:lvl4pPr marL="1632581" indent="0">
              <a:buNone/>
              <a:defRPr sz="2399"/>
            </a:lvl4pPr>
            <a:lvl5pPr marL="2176774" indent="0">
              <a:buNone/>
              <a:defRPr sz="2399"/>
            </a:lvl5pPr>
            <a:lvl6pPr marL="2720968" indent="0">
              <a:buNone/>
              <a:defRPr sz="2399"/>
            </a:lvl6pPr>
            <a:lvl7pPr marL="3265162" indent="0">
              <a:buNone/>
              <a:defRPr sz="2399"/>
            </a:lvl7pPr>
            <a:lvl8pPr marL="3809355" indent="0">
              <a:buNone/>
              <a:defRPr sz="2399"/>
            </a:lvl8pPr>
            <a:lvl9pPr marL="4353549" indent="0">
              <a:buNone/>
              <a:defRPr sz="23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18149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39878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52979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846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862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72485-FC94-45C1-8456-9A3B280376E5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722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72485-FC94-45C1-8456-9A3B280376E5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93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72485-FC94-45C1-8456-9A3B280376E5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912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72485-FC94-45C1-8456-9A3B280376E5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732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350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72485-FC94-45C1-8456-9A3B280376E5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762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组合 376"/>
          <p:cNvGrpSpPr/>
          <p:nvPr userDrawn="1"/>
        </p:nvGrpSpPr>
        <p:grpSpPr>
          <a:xfrm>
            <a:off x="1" y="4920343"/>
            <a:ext cx="12191999" cy="1937657"/>
            <a:chOff x="1" y="4546271"/>
            <a:chExt cx="12191999" cy="2326243"/>
          </a:xfr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  <a:tileRect/>
          </a:gradFill>
        </p:grpSpPr>
        <p:sp>
          <p:nvSpPr>
            <p:cNvPr id="378" name="任意多边形 377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379" name="任意多边形 378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834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894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72485-FC94-45C1-8456-9A3B280376E5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971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72485-FC94-45C1-8456-9A3B280376E5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172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72485-FC94-45C1-8456-9A3B280376E5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5027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72485-FC94-45C1-8456-9A3B280376E5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928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2" y="6247142"/>
            <a:ext cx="455692" cy="565726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4" dirty="0">
              <a:latin typeface="Calibri" panose="020F0502020204030204" pitchFamily="34" charset="0"/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29" y="6340868"/>
            <a:ext cx="610241" cy="36618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600" smtClean="0">
                <a:latin typeface="Calibri" panose="020F0502020204030204" pitchFamily="34" charset="0"/>
              </a:rPr>
              <a:pPr/>
              <a:t>‹#›</a:t>
            </a:fld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501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336801" y="356629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199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1" y="825951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defRPr>
            </a:lvl1pPr>
            <a:lvl2pPr marL="609448" indent="0">
              <a:buNone/>
              <a:defRPr sz="1600"/>
            </a:lvl2pPr>
            <a:lvl3pPr marL="1218895" indent="0">
              <a:buNone/>
              <a:defRPr sz="1333"/>
            </a:lvl3pPr>
            <a:lvl4pPr marL="1828343" indent="0">
              <a:buNone/>
              <a:defRPr sz="1200"/>
            </a:lvl4pPr>
            <a:lvl5pPr marL="2437790" indent="0">
              <a:buNone/>
              <a:defRPr sz="1200"/>
            </a:lvl5pPr>
            <a:lvl6pPr marL="3047238" indent="0">
              <a:buNone/>
              <a:defRPr sz="1200"/>
            </a:lvl6pPr>
            <a:lvl7pPr marL="3656686" indent="0">
              <a:buNone/>
              <a:defRPr sz="1200"/>
            </a:lvl7pPr>
            <a:lvl8pPr marL="4266133" indent="0">
              <a:buNone/>
              <a:defRPr sz="1200"/>
            </a:lvl8pPr>
            <a:lvl9pPr marL="4875581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8" name="Flowchart: Off-page Connector 6"/>
          <p:cNvSpPr/>
          <p:nvPr userDrawn="1"/>
        </p:nvSpPr>
        <p:spPr>
          <a:xfrm rot="5400000">
            <a:off x="11705984" y="6244110"/>
            <a:ext cx="455692" cy="565726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4" dirty="0">
              <a:latin typeface="Calibri" panose="020F0502020204030204" pitchFamily="34" charset="0"/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67901" y="6337836"/>
            <a:ext cx="610241" cy="36618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600" smtClean="0">
                <a:latin typeface="Calibri" panose="020F0502020204030204" pitchFamily="34" charset="0"/>
              </a:rPr>
              <a:pPr/>
              <a:t>‹#›</a:t>
            </a:fld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548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 &amp;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10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7" name="Round Diagonal Corner Rectangle 26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31256" y="173194"/>
            <a:ext cx="431790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</p:spTree>
    <p:extLst>
      <p:ext uri="{BB962C8B-B14F-4D97-AF65-F5344CB8AC3E}">
        <p14:creationId xmlns:p14="http://schemas.microsoft.com/office/powerpoint/2010/main" val="2453760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604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726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14/02/2024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2696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445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14/02/2024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3581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14/02/2024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4673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14/02/2024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0402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14/02/2024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035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106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14/02/2024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982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14/02/2024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2254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793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14/02/2024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4947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14/02/2024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9049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613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314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023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609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51B6C34-84F1-2E0F-EBB7-EFAF368F30A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1155" y="227618"/>
            <a:ext cx="1341159" cy="134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75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30DFC0A-EBEC-42B2-A38A-E46AD77CC09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1155" y="227618"/>
            <a:ext cx="1341159" cy="134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9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5pPr>
      <a:lvl6pPr marL="54419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6pPr>
      <a:lvl7pPr marL="1088387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7pPr>
      <a:lvl8pPr marL="1632581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8pPr>
      <a:lvl9pPr marL="217677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145" indent="-408145" algn="l" rtl="0" fontAlgn="base">
        <a:spcBef>
          <a:spcPct val="20000"/>
        </a:spcBef>
        <a:spcAft>
          <a:spcPct val="0"/>
        </a:spcAft>
        <a:buChar char="•"/>
        <a:defRPr sz="3799">
          <a:solidFill>
            <a:schemeClr val="tx1"/>
          </a:solidFill>
          <a:latin typeface="+mn-lt"/>
          <a:ea typeface="+mn-ea"/>
          <a:cs typeface="+mn-cs"/>
        </a:defRPr>
      </a:lvl1pPr>
      <a:lvl2pPr marL="884315" indent="-340121" algn="l" rtl="0" fontAlgn="base">
        <a:spcBef>
          <a:spcPct val="20000"/>
        </a:spcBef>
        <a:spcAft>
          <a:spcPct val="0"/>
        </a:spcAft>
        <a:buChar char="–"/>
        <a:defRPr sz="3399">
          <a:solidFill>
            <a:schemeClr val="tx1"/>
          </a:solidFill>
          <a:latin typeface="+mn-lt"/>
          <a:ea typeface="+mn-ea"/>
        </a:defRPr>
      </a:lvl2pPr>
      <a:lvl3pPr marL="1360485" indent="-272096" algn="l" rtl="0" fontAlgn="base">
        <a:spcBef>
          <a:spcPct val="20000"/>
        </a:spcBef>
        <a:spcAft>
          <a:spcPct val="0"/>
        </a:spcAft>
        <a:buChar char="•"/>
        <a:defRPr sz="2899">
          <a:solidFill>
            <a:schemeClr val="tx1"/>
          </a:solidFill>
          <a:latin typeface="+mn-lt"/>
          <a:ea typeface="+mn-ea"/>
        </a:defRPr>
      </a:lvl3pPr>
      <a:lvl4pPr marL="1904677" indent="-272096" algn="l" rtl="0" fontAlgn="base">
        <a:spcBef>
          <a:spcPct val="20000"/>
        </a:spcBef>
        <a:spcAft>
          <a:spcPct val="0"/>
        </a:spcAft>
        <a:buChar char="–"/>
        <a:defRPr sz="2399">
          <a:solidFill>
            <a:schemeClr val="tx1"/>
          </a:solidFill>
          <a:latin typeface="+mn-lt"/>
          <a:ea typeface="+mn-ea"/>
        </a:defRPr>
      </a:lvl4pPr>
      <a:lvl5pPr marL="2448871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5pPr>
      <a:lvl6pPr marL="2993065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6pPr>
      <a:lvl7pPr marL="3537259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7pPr>
      <a:lvl8pPr marL="4081452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8pPr>
      <a:lvl9pPr marL="4625646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19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387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1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77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0968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2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355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549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834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</p:sldLayoutIdLst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B838773-3543-2299-5ED0-CF086446108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9776" y="208765"/>
            <a:ext cx="1356085" cy="135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8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</p:sldLayoutIdLst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F722079-1DAC-104D-BA23-436CE432B8C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900" y="-112295"/>
            <a:ext cx="1569619" cy="1569619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F779B7A-9A40-4E5B-D1F6-3D1B12004E8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216" y="7493668"/>
            <a:ext cx="134302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63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microsoft.com/office/2007/relationships/hdphoto" Target="../media/hdphoto5.wdp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3.wdp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png"/><Relationship Id="rId7" Type="http://schemas.microsoft.com/office/2007/relationships/hdphoto" Target="../media/hdphoto7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microsoft.com/office/2007/relationships/hdphoto" Target="../media/hdphoto6.wdp"/><Relationship Id="rId9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microsoft.com/office/2007/relationships/hdphoto" Target="../media/hdphoto9.wdp"/><Relationship Id="rId3" Type="http://schemas.openxmlformats.org/officeDocument/2006/relationships/image" Target="../media/image63.png"/><Relationship Id="rId7" Type="http://schemas.openxmlformats.org/officeDocument/2006/relationships/image" Target="../media/image69.sv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8.png"/><Relationship Id="rId11" Type="http://schemas.openxmlformats.org/officeDocument/2006/relationships/image" Target="../media/image73.svg"/><Relationship Id="rId5" Type="http://schemas.openxmlformats.org/officeDocument/2006/relationships/image" Target="../media/image67.sv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svg"/><Relationship Id="rId1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png"/><Relationship Id="rId7" Type="http://schemas.microsoft.com/office/2007/relationships/hdphoto" Target="../media/hdphoto7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microsoft.com/office/2007/relationships/hdphoto" Target="../media/hdphoto6.wdp"/><Relationship Id="rId9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png"/><Relationship Id="rId7" Type="http://schemas.microsoft.com/office/2007/relationships/hdphoto" Target="../media/hdphoto7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microsoft.com/office/2007/relationships/hdphoto" Target="../media/hdphoto6.wdp"/><Relationship Id="rId9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microsoft.com/office/2007/relationships/hdphoto" Target="../media/hdphoto9.wdp"/><Relationship Id="rId3" Type="http://schemas.openxmlformats.org/officeDocument/2006/relationships/image" Target="../media/image63.png"/><Relationship Id="rId7" Type="http://schemas.openxmlformats.org/officeDocument/2006/relationships/image" Target="../media/image69.sv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8.png"/><Relationship Id="rId11" Type="http://schemas.openxmlformats.org/officeDocument/2006/relationships/image" Target="../media/image73.svg"/><Relationship Id="rId5" Type="http://schemas.openxmlformats.org/officeDocument/2006/relationships/image" Target="../media/image67.sv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svg"/><Relationship Id="rId1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2.xml"/><Relationship Id="rId6" Type="http://schemas.microsoft.com/office/2007/relationships/hdphoto" Target="../media/hdphoto11.wdp"/><Relationship Id="rId5" Type="http://schemas.openxmlformats.org/officeDocument/2006/relationships/image" Target="../media/image80.png"/><Relationship Id="rId4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5" Type="http://schemas.openxmlformats.org/officeDocument/2006/relationships/audio" Target="../media/audio1.wav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3.wdp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7.png"/><Relationship Id="rId5" Type="http://schemas.microsoft.com/office/2007/relationships/hdphoto" Target="../media/hdphoto12.wdp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3.wdp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7" y="-553596"/>
            <a:ext cx="7515464" cy="55558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59" y="1242466"/>
            <a:ext cx="4352921" cy="3273836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9" y="3954533"/>
            <a:ext cx="4338384" cy="29034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999" y="1636893"/>
            <a:ext cx="4498955" cy="418421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19CC74-0F72-1C85-6138-4444D7A8AB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6870" y="2138437"/>
            <a:ext cx="7797460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84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295276" y="280691"/>
            <a:ext cx="11651886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32D8C0-AD15-B855-3CCD-7A6A79C6E1EF}"/>
              </a:ext>
            </a:extLst>
          </p:cNvPr>
          <p:cNvGrpSpPr>
            <a:grpSpLocks/>
          </p:cNvGrpSpPr>
          <p:nvPr/>
        </p:nvGrpSpPr>
        <p:grpSpPr bwMode="auto">
          <a:xfrm>
            <a:off x="2998788" y="76201"/>
            <a:ext cx="4926013" cy="971550"/>
            <a:chOff x="284688" y="145806"/>
            <a:chExt cx="4925566" cy="805348"/>
          </a:xfrm>
        </p:grpSpPr>
        <p:sp>
          <p:nvSpPr>
            <p:cNvPr id="4" name="Rectangle: Rounded Corners 28">
              <a:extLst>
                <a:ext uri="{FF2B5EF4-FFF2-40B4-BE49-F238E27FC236}">
                  <a16:creationId xmlns:a16="http://schemas.microsoft.com/office/drawing/2014/main" id="{B850C171-A6B9-7185-5115-A3454C9914A2}"/>
                </a:ext>
              </a:extLst>
            </p:cNvPr>
            <p:cNvSpPr/>
            <p:nvPr/>
          </p:nvSpPr>
          <p:spPr>
            <a:xfrm>
              <a:off x="1029158" y="145806"/>
              <a:ext cx="4181096" cy="765870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Chia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sẻ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tin</a:t>
              </a:r>
            </a:p>
          </p:txBody>
        </p:sp>
        <p:pic>
          <p:nvPicPr>
            <p:cNvPr id="5" name="Picture 29">
              <a:extLst>
                <a:ext uri="{FF2B5EF4-FFF2-40B4-BE49-F238E27FC236}">
                  <a16:creationId xmlns:a16="http://schemas.microsoft.com/office/drawing/2014/main" id="{DDC8A73B-056D-187B-F3CA-701098AF70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688" y="258975"/>
              <a:ext cx="926645" cy="692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F494F5B-0DE0-B5F2-D8D5-E34131E4C322}"/>
              </a:ext>
            </a:extLst>
          </p:cNvPr>
          <p:cNvSpPr txBox="1"/>
          <p:nvPr/>
        </p:nvSpPr>
        <p:spPr>
          <a:xfrm>
            <a:off x="876300" y="1295400"/>
            <a:ext cx="106775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effectLst/>
                <a:ea typeface="Times New Roman" panose="02020603050405020304" pitchFamily="18" charset="0"/>
              </a:rPr>
              <a:t>+ Địa điểm: </a:t>
            </a:r>
            <a:r>
              <a:rPr lang="nl-NL" sz="3600" dirty="0">
                <a:effectLst/>
                <a:ea typeface="Times New Roman" panose="02020603050405020304" pitchFamily="18" charset="0"/>
              </a:rPr>
              <a:t>Sản phẩm được làm ra tại đâu?</a:t>
            </a:r>
            <a:endParaRPr lang="en-US" sz="3600" dirty="0">
              <a:effectLst/>
              <a:ea typeface="Calibri" panose="020F050202020403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effectLst/>
                <a:ea typeface="Times New Roman" panose="02020603050405020304" pitchFamily="18" charset="0"/>
              </a:rPr>
              <a:t>+ Thời điểm: </a:t>
            </a:r>
            <a:r>
              <a:rPr lang="nl-NL" sz="3600" dirty="0">
                <a:effectLst/>
                <a:ea typeface="Times New Roman" panose="02020603050405020304" pitchFamily="18" charset="0"/>
              </a:rPr>
              <a:t>Gia đình mua hay được tặng vào dịp nào?</a:t>
            </a:r>
            <a:endParaRPr lang="en-US" sz="3600" dirty="0">
              <a:effectLst/>
              <a:ea typeface="Calibri" panose="020F050202020403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effectLst/>
                <a:ea typeface="Times New Roman" panose="02020603050405020304" pitchFamily="18" charset="0"/>
              </a:rPr>
              <a:t>+ Công dụng: </a:t>
            </a:r>
            <a:r>
              <a:rPr lang="nl-NL" sz="3600" dirty="0">
                <a:effectLst/>
                <a:ea typeface="Times New Roman" panose="02020603050405020304" pitchFamily="18" charset="0"/>
              </a:rPr>
              <a:t>Sản phẩm dùng để làm gì?</a:t>
            </a:r>
            <a:endParaRPr lang="en-US" sz="36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6899A5-92D0-478A-2DAB-7CADAA3FA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8412" y="3300412"/>
            <a:ext cx="6790466" cy="266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37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295276" y="280691"/>
            <a:ext cx="11651886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A6F302-95FE-240E-DE58-75742C66A0AA}"/>
              </a:ext>
            </a:extLst>
          </p:cNvPr>
          <p:cNvSpPr txBox="1"/>
          <p:nvPr/>
        </p:nvSpPr>
        <p:spPr>
          <a:xfrm>
            <a:off x="1000126" y="333376"/>
            <a:ext cx="10267950" cy="27241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Ví dụ: Sản phẩm gùi.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Địa điểm: Sản phẩm được làm ra tại buôn Bờ Kẻ.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Thời điểm: Gia đình được tặng vào dịp Tết Nguyên đán năm 2023.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Công dụng: Sản phẩm dùng để đựng đồ dùng,...</a:t>
            </a:r>
          </a:p>
        </p:txBody>
      </p:sp>
      <p:pic>
        <p:nvPicPr>
          <p:cNvPr id="5122" name="Picture 2" descr="Chiếc gùi trong văn hóa người Mông">
            <a:extLst>
              <a:ext uri="{FF2B5EF4-FFF2-40B4-BE49-F238E27FC236}">
                <a16:creationId xmlns:a16="http://schemas.microsoft.com/office/drawing/2014/main" id="{98C0029F-BAD6-2621-A6FD-A10D8D85D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49" y="3200399"/>
            <a:ext cx="5240977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946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D6927B-A111-4B4D-A5D4-5419A40BC417}"/>
              </a:ext>
            </a:extLst>
          </p:cNvPr>
          <p:cNvSpPr txBox="1"/>
          <p:nvPr/>
        </p:nvSpPr>
        <p:spPr>
          <a:xfrm>
            <a:off x="2660036" y="922997"/>
            <a:ext cx="66294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2: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truyền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thống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địa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phương</a:t>
            </a:r>
            <a:endParaRPr kumimoji="0" lang="en-US" sz="54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64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295276" y="280691"/>
            <a:ext cx="11651886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32D8C0-AD15-B855-3CCD-7A6A79C6E1EF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98424"/>
            <a:ext cx="12012612" cy="1149350"/>
            <a:chOff x="179923" y="140541"/>
            <a:chExt cx="12011523" cy="952733"/>
          </a:xfrm>
        </p:grpSpPr>
        <p:sp>
          <p:nvSpPr>
            <p:cNvPr id="4" name="Rectangle: Rounded Corners 28">
              <a:extLst>
                <a:ext uri="{FF2B5EF4-FFF2-40B4-BE49-F238E27FC236}">
                  <a16:creationId xmlns:a16="http://schemas.microsoft.com/office/drawing/2014/main" id="{B850C171-A6B9-7185-5115-A3454C9914A2}"/>
                </a:ext>
              </a:extLst>
            </p:cNvPr>
            <p:cNvSpPr/>
            <p:nvPr/>
          </p:nvSpPr>
          <p:spPr>
            <a:xfrm>
              <a:off x="1029158" y="145806"/>
              <a:ext cx="11162288" cy="947468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ập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kế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nghề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truyền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địa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phương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29">
              <a:extLst>
                <a:ext uri="{FF2B5EF4-FFF2-40B4-BE49-F238E27FC236}">
                  <a16:creationId xmlns:a16="http://schemas.microsoft.com/office/drawing/2014/main" id="{DDC8A73B-056D-187B-F3CA-701098AF70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23" y="140541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EB167B0-7EFF-6ADF-D921-D77DC2A7FFA2}"/>
              </a:ext>
            </a:extLst>
          </p:cNvPr>
          <p:cNvSpPr txBox="1"/>
          <p:nvPr/>
        </p:nvSpPr>
        <p:spPr>
          <a:xfrm>
            <a:off x="1009651" y="1790701"/>
            <a:ext cx="10267950" cy="38138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 thập thông tin về làng nghề: địa điểm, nguyên vật liệu, sản phẩm,...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 kế một sản phẩm giới thiệu thông tin về làng nghề: tờ rơi, thẻ,...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Trải nghiệm một công đoạn làm ra sản phẩm.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 chép thông tin về làng nghề vào Sổ tay hướng dẫn du lịch tại địa phương.</a:t>
            </a:r>
          </a:p>
        </p:txBody>
      </p:sp>
    </p:spTree>
    <p:extLst>
      <p:ext uri="{BB962C8B-B14F-4D97-AF65-F5344CB8AC3E}">
        <p14:creationId xmlns:p14="http://schemas.microsoft.com/office/powerpoint/2010/main" val="3250326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295276" y="280691"/>
            <a:ext cx="11651886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A6F302-95FE-240E-DE58-75742C66A0AA}"/>
              </a:ext>
            </a:extLst>
          </p:cNvPr>
          <p:cNvSpPr txBox="1"/>
          <p:nvPr/>
        </p:nvSpPr>
        <p:spPr>
          <a:xfrm>
            <a:off x="4933951" y="152401"/>
            <a:ext cx="1762124" cy="6810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821B4E-CFAD-7494-8866-F467533C7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650" y="1504950"/>
            <a:ext cx="8629650" cy="449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73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4E6FA4-924E-6CEE-6382-7B41D3AEDB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731313" y="2885209"/>
            <a:ext cx="2743200" cy="4364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DA8DC5-528D-DFCB-C795-B18150EA24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9219775" y="2977880"/>
            <a:ext cx="2743200" cy="39302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CD9000-B437-9AD0-6796-3A67779D279D}"/>
              </a:ext>
            </a:extLst>
          </p:cNvPr>
          <p:cNvSpPr txBox="1"/>
          <p:nvPr/>
        </p:nvSpPr>
        <p:spPr>
          <a:xfrm>
            <a:off x="3338034" y="4673851"/>
            <a:ext cx="6184474" cy="13620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góp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sung</a:t>
            </a:r>
          </a:p>
        </p:txBody>
      </p:sp>
      <p:pic>
        <p:nvPicPr>
          <p:cNvPr id="6" name="Picture 2" descr="Bánh sinh nhật lễ kỷ Niệm Muốn chúc Mừng Sinh nhật - cờ hiệu png tải về -  Miễn phí trong suốt Dòng png Tải về.">
            <a:extLst>
              <a:ext uri="{FF2B5EF4-FFF2-40B4-BE49-F238E27FC236}">
                <a16:creationId xmlns:a16="http://schemas.microsoft.com/office/drawing/2014/main" id="{F6820EDA-E8AF-1DD2-9D35-6D4A9CCFD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79" b="90000" l="3667" r="99444">
                        <a14:foregroundMark x1="3667" y1="40263" x2="3667" y2="40263"/>
                        <a14:foregroundMark x1="8333" y1="39211" x2="8333" y2="39211"/>
                        <a14:foregroundMark x1="29778" y1="26842" x2="29778" y2="26842"/>
                        <a14:foregroundMark x1="36000" y1="17368" x2="36000" y2="17368"/>
                        <a14:foregroundMark x1="41778" y1="7368" x2="41778" y2="7368"/>
                        <a14:foregroundMark x1="23222" y1="30789" x2="23222" y2="30789"/>
                        <a14:foregroundMark x1="15111" y1="37895" x2="15111" y2="37895"/>
                        <a14:foregroundMark x1="58222" y1="7105" x2="58222" y2="7105"/>
                        <a14:foregroundMark x1="65111" y1="22105" x2="65111" y2="22105"/>
                        <a14:foregroundMark x1="70000" y1="26842" x2="70000" y2="26842"/>
                        <a14:foregroundMark x1="77222" y1="30789" x2="77222" y2="30789"/>
                        <a14:foregroundMark x1="83222" y1="35789" x2="83222" y2="35789"/>
                        <a14:foregroundMark x1="90111" y1="39474" x2="90111" y2="39474"/>
                        <a14:foregroundMark x1="96111" y1="39211" x2="96111" y2="39211"/>
                        <a14:foregroundMark x1="29556" y1="24474" x2="29556" y2="24474"/>
                        <a14:foregroundMark x1="9778" y1="39211" x2="9778" y2="39211"/>
                        <a14:foregroundMark x1="99444" y1="35789" x2="99444" y2="35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474" y="-540867"/>
            <a:ext cx="12280474" cy="436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BFF43456-8518-2248-3AF3-4730A2445D6E}"/>
              </a:ext>
            </a:extLst>
          </p:cNvPr>
          <p:cNvSpPr/>
          <p:nvPr/>
        </p:nvSpPr>
        <p:spPr>
          <a:xfrm>
            <a:off x="3181351" y="1110673"/>
            <a:ext cx="6524624" cy="2889827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hia sẻ kế hoạch của mình trước lớp.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519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10"/>
          <p:cNvGrpSpPr/>
          <p:nvPr/>
        </p:nvGrpSpPr>
        <p:grpSpPr>
          <a:xfrm>
            <a:off x="-1948563" y="-1251279"/>
            <a:ext cx="15302452" cy="4031790"/>
            <a:chOff x="-1624573" y="-1185864"/>
            <a:chExt cx="15732064" cy="3115323"/>
          </a:xfrm>
        </p:grpSpPr>
        <p:pic>
          <p:nvPicPr>
            <p:cNvPr id="5" name="图片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-1624573" y="-1185863"/>
              <a:ext cx="6967196" cy="2701927"/>
            </a:xfrm>
            <a:prstGeom prst="rect">
              <a:avLst/>
            </a:prstGeom>
          </p:spPr>
        </p:pic>
        <p:pic>
          <p:nvPicPr>
            <p:cNvPr id="6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2199632" y="-1185864"/>
              <a:ext cx="8033180" cy="3115323"/>
            </a:xfrm>
            <a:prstGeom prst="rect">
              <a:avLst/>
            </a:prstGeom>
          </p:spPr>
        </p:pic>
        <p:pic>
          <p:nvPicPr>
            <p:cNvPr id="7" name="图片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991755" y="-855662"/>
              <a:ext cx="6115736" cy="237172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830" y="635803"/>
            <a:ext cx="8181099" cy="4620932"/>
          </a:xfrm>
          <a:prstGeom prst="rect">
            <a:avLst/>
          </a:prstGeom>
        </p:spPr>
      </p:pic>
      <p:pic>
        <p:nvPicPr>
          <p:cNvPr id="9" name="图片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1509" y="609548"/>
            <a:ext cx="16036553" cy="74212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32C5D44-9891-42F8-AAFC-7FE5DA2979ED}"/>
              </a:ext>
            </a:extLst>
          </p:cNvPr>
          <p:cNvGrpSpPr/>
          <p:nvPr/>
        </p:nvGrpSpPr>
        <p:grpSpPr>
          <a:xfrm>
            <a:off x="-1828084" y="280109"/>
            <a:ext cx="6535975" cy="6700409"/>
            <a:chOff x="-2675175" y="426720"/>
            <a:chExt cx="6535975" cy="670040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A9F4AB91-C459-4D24-8BB0-EB5F4D5F01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94" r="27156" b="20601"/>
            <a:stretch>
              <a:fillRect/>
            </a:stretch>
          </p:blipFill>
          <p:spPr>
            <a:xfrm>
              <a:off x="-2675175" y="426720"/>
              <a:ext cx="6535975" cy="6687372"/>
            </a:xfrm>
            <a:prstGeom prst="rect">
              <a:avLst/>
            </a:prstGeom>
          </p:spPr>
        </p:pic>
        <p:pic>
          <p:nvPicPr>
            <p:cNvPr id="13" name="图形 45">
              <a:extLst>
                <a:ext uri="{FF2B5EF4-FFF2-40B4-BE49-F238E27FC236}">
                  <a16:creationId xmlns:a16="http://schemas.microsoft.com/office/drawing/2014/main" id="{D177A99B-95EE-4EF3-BAFC-B0373F688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780486">
              <a:off x="-931279" y="5253168"/>
              <a:ext cx="3043425" cy="187396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760" y="876730"/>
            <a:ext cx="2002612" cy="18312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702" y="1999847"/>
            <a:ext cx="2262333" cy="2288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64" b="989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" t="18022" r="3798" b="16923"/>
          <a:stretch/>
        </p:blipFill>
        <p:spPr>
          <a:xfrm rot="20670679">
            <a:off x="7434643" y="4252727"/>
            <a:ext cx="3409331" cy="23145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834" y="3024615"/>
            <a:ext cx="1280859" cy="12955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28C11BE-F7B4-5B9B-A057-5B3ACD30BB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27398" y="1996732"/>
            <a:ext cx="457849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9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D6927B-A111-4B4D-A5D4-5419A40BC417}"/>
              </a:ext>
            </a:extLst>
          </p:cNvPr>
          <p:cNvSpPr txBox="1"/>
          <p:nvPr/>
        </p:nvSpPr>
        <p:spPr>
          <a:xfrm>
            <a:off x="2669561" y="1103972"/>
            <a:ext cx="66363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40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ề nhà cùng với người thân: Tìm hiểu về nghề truyền thống ở địa phương mình.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7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E969BC-296A-E69A-3872-E4B2B4B2D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3131" y="584084"/>
            <a:ext cx="5834378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3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8892C2-A95F-14C8-D968-76B71568DAF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79" y="-811902"/>
            <a:ext cx="10096500" cy="56769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2E7FB1A-EF7B-7CB8-8924-EDF14826ECF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18D4D9-EC1D-1654-9EA4-958DFB97DF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192415" y="2912205"/>
            <a:ext cx="2649580" cy="3748268"/>
          </a:xfrm>
          <a:prstGeom prst="rect">
            <a:avLst/>
          </a:prstGeom>
        </p:spPr>
      </p:pic>
      <p:pic>
        <p:nvPicPr>
          <p:cNvPr id="15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C829DF66-59A7-F4F3-AEF9-5504B3113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950" y="905416"/>
            <a:ext cx="7596755" cy="607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67B27B-F589-2763-B9B6-5C261BD27831}"/>
              </a:ext>
            </a:extLst>
          </p:cNvPr>
          <p:cNvSpPr txBox="1"/>
          <p:nvPr/>
        </p:nvSpPr>
        <p:spPr>
          <a:xfrm>
            <a:off x="3148003" y="0"/>
            <a:ext cx="627768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xét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chung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giáo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viên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3501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61976" y="542925"/>
            <a:ext cx="10639424" cy="6048375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55917" y="606097"/>
            <a:ext cx="94948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nghề</a:t>
            </a:r>
            <a:r>
              <a:rPr lang="en-US" alt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20B9DD-3063-A36A-D425-0595867F30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999" y="1990726"/>
            <a:ext cx="4429124" cy="44291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E6E0B8-1B69-F32F-3156-B54CC16C8D41}"/>
              </a:ext>
            </a:extLst>
          </p:cNvPr>
          <p:cNvSpPr txBox="1"/>
          <p:nvPr/>
        </p:nvSpPr>
        <p:spPr>
          <a:xfrm>
            <a:off x="5457825" y="3638550"/>
            <a:ext cx="5286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</a:t>
            </a:r>
            <a:endParaRPr lang="en-US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95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00DF8199-28A0-B639-9C14-9B4CD64AC4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32F042CC-E98C-0C74-5063-6D6CAD4BD3B9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91D3697-6EDB-C7C6-853C-8200D209B1C0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+mn-cs"/>
              </a:endParaRPr>
            </a:p>
          </p:txBody>
        </p:sp>
      </p:grpSp>
      <p:pic>
        <p:nvPicPr>
          <p:cNvPr id="6" name="Picture 8">
            <a:extLst>
              <a:ext uri="{FF2B5EF4-FFF2-40B4-BE49-F238E27FC236}">
                <a16:creationId xmlns:a16="http://schemas.microsoft.com/office/drawing/2014/main" id="{B7982109-86A3-0673-02DB-0DFF31859C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956572" y="589059"/>
            <a:ext cx="4278856" cy="3214491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EA1C2BF0-DA27-64FA-E71B-C104298F01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54571" y="527594"/>
            <a:ext cx="2624543" cy="4534847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73678D5D-3868-1C13-755F-2864FC1B65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9" name="Group 12">
            <a:extLst>
              <a:ext uri="{FF2B5EF4-FFF2-40B4-BE49-F238E27FC236}">
                <a16:creationId xmlns:a16="http://schemas.microsoft.com/office/drawing/2014/main" id="{3A3E035A-CE29-3E3D-2BD7-3F2BCCD6B0C7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20DD650B-A361-7E23-C31A-BA27822FD63A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+mn-cs"/>
              </a:endParaRPr>
            </a:p>
          </p:txBody>
        </p:sp>
      </p:grpSp>
      <p:grpSp>
        <p:nvGrpSpPr>
          <p:cNvPr id="11" name="Group 14">
            <a:extLst>
              <a:ext uri="{FF2B5EF4-FFF2-40B4-BE49-F238E27FC236}">
                <a16:creationId xmlns:a16="http://schemas.microsoft.com/office/drawing/2014/main" id="{442BA92F-E025-C634-5385-A053A508001C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DB623D52-0E8F-F0FB-9BDC-E13188DCAA05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+mn-cs"/>
              </a:endParaRPr>
            </a:p>
          </p:txBody>
        </p:sp>
      </p:grpSp>
      <p:grpSp>
        <p:nvGrpSpPr>
          <p:cNvPr id="13" name="Group 16">
            <a:extLst>
              <a:ext uri="{FF2B5EF4-FFF2-40B4-BE49-F238E27FC236}">
                <a16:creationId xmlns:a16="http://schemas.microsoft.com/office/drawing/2014/main" id="{750DB077-9BB9-0ABE-FB08-32BE6E63183B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2F7E1340-155B-482B-4E00-5C62E9DA0220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+mn-cs"/>
              </a:endParaRPr>
            </a:p>
          </p:txBody>
        </p:sp>
      </p:grpSp>
      <p:pic>
        <p:nvPicPr>
          <p:cNvPr id="15" name="Picture 18">
            <a:extLst>
              <a:ext uri="{FF2B5EF4-FFF2-40B4-BE49-F238E27FC236}">
                <a16:creationId xmlns:a16="http://schemas.microsoft.com/office/drawing/2014/main" id="{65C52DE5-24B3-E35E-9272-E7C01027A4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D3091D8-03AC-6005-1359-7A0D944EFE40}"/>
              </a:ext>
            </a:extLst>
          </p:cNvPr>
          <p:cNvSpPr txBox="1"/>
          <p:nvPr/>
        </p:nvSpPr>
        <p:spPr>
          <a:xfrm>
            <a:off x="4175807" y="889407"/>
            <a:ext cx="40444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Phần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làm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việc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ban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cán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sự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lớp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302020204030204"/>
              <a:cs typeface="+mn-cs"/>
            </a:endParaRP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0C1EC444-883D-455C-0C97-5F107A78E79E}"/>
              </a:ext>
            </a:extLst>
          </p:cNvPr>
          <p:cNvSpPr/>
          <p:nvPr/>
        </p:nvSpPr>
        <p:spPr>
          <a:xfrm>
            <a:off x="110252" y="158414"/>
            <a:ext cx="3949653" cy="2037645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302020204030204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EE83EF-46F0-2942-F954-2E2401D483E5}"/>
              </a:ext>
            </a:extLst>
          </p:cNvPr>
          <p:cNvSpPr txBox="1"/>
          <p:nvPr/>
        </p:nvSpPr>
        <p:spPr>
          <a:xfrm>
            <a:off x="207170" y="517232"/>
            <a:ext cx="3643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tổ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trưởng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cáo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kết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tuần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tổ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F0302020204030204"/>
              <a:cs typeface="Calibri" panose="020F0502020204030204" pitchFamily="34" charset="0"/>
            </a:endParaRPr>
          </a:p>
        </p:txBody>
      </p:sp>
      <p:sp>
        <p:nvSpPr>
          <p:cNvPr id="25" name="Speech Bubble: Oval 24">
            <a:extLst>
              <a:ext uri="{FF2B5EF4-FFF2-40B4-BE49-F238E27FC236}">
                <a16:creationId xmlns:a16="http://schemas.microsoft.com/office/drawing/2014/main" id="{B3B2454C-2F98-478D-0705-E7B744BADC07}"/>
              </a:ext>
            </a:extLst>
          </p:cNvPr>
          <p:cNvSpPr/>
          <p:nvPr/>
        </p:nvSpPr>
        <p:spPr>
          <a:xfrm>
            <a:off x="8467231" y="372315"/>
            <a:ext cx="3717851" cy="2037645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Lớp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trưởng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báo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cáo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kết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quả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học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tập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của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lớp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 trong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tuần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F0302020204030204"/>
              <a:cs typeface="Calibri" panose="020F050202020403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3EB214B-3227-7438-E252-E98FEEDB5E6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1510413" y="1235996"/>
            <a:ext cx="3003871" cy="534665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39A0FEA-067B-8767-8B4A-B785275559D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8654571" y="1382883"/>
            <a:ext cx="2794404" cy="547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908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C094F0-100C-F8A3-9838-EB0D6703EF8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988" y="-941883"/>
            <a:ext cx="11044297" cy="6209812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AE55F36F-B766-0883-326D-0365ECFB110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EBD979-C3DB-9924-7FC2-8705E3DAE0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192415" y="2912205"/>
            <a:ext cx="2649580" cy="3748268"/>
          </a:xfrm>
          <a:prstGeom prst="rect">
            <a:avLst/>
          </a:prstGeom>
        </p:spPr>
      </p:pic>
      <p:pic>
        <p:nvPicPr>
          <p:cNvPr id="10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AA2F7B14-98BB-9EC0-CD2D-D59993BE5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950" y="905416"/>
            <a:ext cx="7596755" cy="607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6B0423-8382-77AB-1EC7-3188489408B8}"/>
              </a:ext>
            </a:extLst>
          </p:cNvPr>
          <p:cNvSpPr txBox="1"/>
          <p:nvPr/>
        </p:nvSpPr>
        <p:spPr>
          <a:xfrm>
            <a:off x="3414214" y="0"/>
            <a:ext cx="60444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Phần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nhận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xét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225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        </a:t>
            </a:r>
            <a:r>
              <a:rPr kumimoji="0" lang="en-US" sz="4400" b="1" i="0" u="none" strike="noStrike" kern="1200" cap="none" spc="225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của</a:t>
            </a:r>
            <a:r>
              <a:rPr kumimoji="0" lang="en-US" sz="4400" b="1" i="0" u="none" strike="noStrike" kern="1200" cap="none" spc="225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giáo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viên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428994-EF77-51F8-57D1-EAEC1BD4FE74}"/>
              </a:ext>
            </a:extLst>
          </p:cNvPr>
          <p:cNvSpPr txBox="1"/>
          <p:nvPr/>
        </p:nvSpPr>
        <p:spPr>
          <a:xfrm>
            <a:off x="3282657" y="1717712"/>
            <a:ext cx="1859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Ưu điểm: 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F0302020204030204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024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8892C2-A95F-14C8-D968-76B71568DAF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79" y="-811902"/>
            <a:ext cx="10096500" cy="56769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2E7FB1A-EF7B-7CB8-8924-EDF14826ECF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18D4D9-EC1D-1654-9EA4-958DFB97DF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192415" y="2912205"/>
            <a:ext cx="2649580" cy="3748268"/>
          </a:xfrm>
          <a:prstGeom prst="rect">
            <a:avLst/>
          </a:prstGeom>
        </p:spPr>
      </p:pic>
      <p:pic>
        <p:nvPicPr>
          <p:cNvPr id="15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C829DF66-59A7-F4F3-AEF9-5504B3113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950" y="905416"/>
            <a:ext cx="7596755" cy="607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67B27B-F589-2763-B9B6-5C261BD27831}"/>
              </a:ext>
            </a:extLst>
          </p:cNvPr>
          <p:cNvSpPr txBox="1"/>
          <p:nvPr/>
        </p:nvSpPr>
        <p:spPr>
          <a:xfrm>
            <a:off x="3148003" y="0"/>
            <a:ext cx="566289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Phần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nhận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xét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225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      </a:t>
            </a:r>
            <a:r>
              <a:rPr kumimoji="0" lang="en-US" sz="4400" b="1" i="0" u="none" strike="noStrike" kern="1200" cap="none" spc="225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của</a:t>
            </a:r>
            <a:r>
              <a:rPr kumimoji="0" lang="en-US" sz="4400" b="1" i="0" u="none" strike="noStrike" kern="1200" cap="none" spc="225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giáo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viên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767EACA-D19F-FCD1-F849-06411DEF425F}"/>
              </a:ext>
            </a:extLst>
          </p:cNvPr>
          <p:cNvSpPr txBox="1"/>
          <p:nvPr/>
        </p:nvSpPr>
        <p:spPr>
          <a:xfrm>
            <a:off x="3282657" y="1717712"/>
            <a:ext cx="1704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302020204030204"/>
                <a:cs typeface="Calibri" panose="020F0502020204030204" pitchFamily="34" charset="0"/>
              </a:rPr>
              <a:t>Hạn chế: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F0302020204030204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651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AD4413EE-99FF-ABAB-5547-549D14371B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329" y="4540749"/>
            <a:ext cx="12196057" cy="2317251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FF9C8B3E-59B4-5864-39E7-8E5568C865AC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D52D7CC8-91E4-75DB-BFB8-18ABEF2196DF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+mn-cs"/>
              </a:endParaRPr>
            </a:p>
          </p:txBody>
        </p:sp>
      </p:grpSp>
      <p:pic>
        <p:nvPicPr>
          <p:cNvPr id="6" name="Picture 8">
            <a:extLst>
              <a:ext uri="{FF2B5EF4-FFF2-40B4-BE49-F238E27FC236}">
                <a16:creationId xmlns:a16="http://schemas.microsoft.com/office/drawing/2014/main" id="{766F740B-2C15-8FDD-E5EF-DCFB4FF065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956572" y="589059"/>
            <a:ext cx="4278856" cy="3214491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21761D04-472D-BEBE-F9A0-012CEFBC7C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81611" y="267713"/>
            <a:ext cx="2624543" cy="4534847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B2671781-66D1-D70E-98DC-71542EFE43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9" name="Group 12">
            <a:extLst>
              <a:ext uri="{FF2B5EF4-FFF2-40B4-BE49-F238E27FC236}">
                <a16:creationId xmlns:a16="http://schemas.microsoft.com/office/drawing/2014/main" id="{C1B032D2-E8E8-E36B-C97D-8F4AACF9840F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FD1B8456-1304-6D7C-83D2-A81A2BE00214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+mn-cs"/>
              </a:endParaRPr>
            </a:p>
          </p:txBody>
        </p:sp>
      </p:grpSp>
      <p:grpSp>
        <p:nvGrpSpPr>
          <p:cNvPr id="11" name="Group 14">
            <a:extLst>
              <a:ext uri="{FF2B5EF4-FFF2-40B4-BE49-F238E27FC236}">
                <a16:creationId xmlns:a16="http://schemas.microsoft.com/office/drawing/2014/main" id="{A34F8C48-23D7-21D0-30E4-23969CEBC4E0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80FA4208-7BC3-5E94-C5FE-1E9BFE274660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+mn-cs"/>
              </a:endParaRPr>
            </a:p>
          </p:txBody>
        </p:sp>
      </p:grpSp>
      <p:grpSp>
        <p:nvGrpSpPr>
          <p:cNvPr id="13" name="Group 16">
            <a:extLst>
              <a:ext uri="{FF2B5EF4-FFF2-40B4-BE49-F238E27FC236}">
                <a16:creationId xmlns:a16="http://schemas.microsoft.com/office/drawing/2014/main" id="{0D844E60-5672-47FB-8ED9-C8C02BEF3F47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72B1D39D-FC0E-3440-5934-DE2799007B03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302020204030204"/>
                <a:cs typeface="+mn-cs"/>
              </a:endParaRPr>
            </a:p>
          </p:txBody>
        </p:sp>
      </p:grpSp>
      <p:pic>
        <p:nvPicPr>
          <p:cNvPr id="15" name="Picture 18">
            <a:extLst>
              <a:ext uri="{FF2B5EF4-FFF2-40B4-BE49-F238E27FC236}">
                <a16:creationId xmlns:a16="http://schemas.microsoft.com/office/drawing/2014/main" id="{7A0B812D-23E6-4C7F-AC01-470E818811A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695809" y="1645521"/>
            <a:ext cx="1423035" cy="2743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6E2C329-DFE4-FAA7-92A4-B0B4B2DC9274}"/>
              </a:ext>
            </a:extLst>
          </p:cNvPr>
          <p:cNvSpPr txBox="1"/>
          <p:nvPr/>
        </p:nvSpPr>
        <p:spPr>
          <a:xfrm>
            <a:off x="4175807" y="889408"/>
            <a:ext cx="40444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Góc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tuyên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dương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302020204030204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4F55206-09BB-70B3-A88E-D9455CEA490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-417678" y="1043028"/>
            <a:ext cx="3003871" cy="53466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1F1822-05FD-B045-C3A4-5845A124A6C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9517207" y="1124744"/>
            <a:ext cx="2964268" cy="58101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953F3F4-5B6B-F405-0113-FEAB0533042F}"/>
              </a:ext>
            </a:extLst>
          </p:cNvPr>
          <p:cNvSpPr txBox="1"/>
          <p:nvPr/>
        </p:nvSpPr>
        <p:spPr>
          <a:xfrm>
            <a:off x="6628682" y="4960292"/>
            <a:ext cx="3541478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chăm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chỉ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F0302020204030204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90D76B-BDFA-4181-3E1D-644D064BA51D}"/>
              </a:ext>
            </a:extLst>
          </p:cNvPr>
          <p:cNvSpPr txBox="1"/>
          <p:nvPr/>
        </p:nvSpPr>
        <p:spPr>
          <a:xfrm>
            <a:off x="1906176" y="4932917"/>
            <a:ext cx="3509104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chăm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302020204030204"/>
                <a:cs typeface="+mn-cs"/>
              </a:rPr>
              <a:t>chỉ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F03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182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  <p:bldP spid="19" grpId="1" animBg="1"/>
      <p:bldP spid="20" grpId="0" animBg="1"/>
      <p:bldP spid="2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F5C472-4886-6078-1223-5D221B94D656}"/>
              </a:ext>
            </a:extLst>
          </p:cNvPr>
          <p:cNvSpPr/>
          <p:nvPr/>
        </p:nvSpPr>
        <p:spPr>
          <a:xfrm>
            <a:off x="402772" y="533400"/>
            <a:ext cx="9971314" cy="4909458"/>
          </a:xfrm>
          <a:prstGeom prst="roundRect">
            <a:avLst/>
          </a:prstGeom>
          <a:gradFill flip="none" rotWithShape="1">
            <a:gsLst>
              <a:gs pos="0">
                <a:srgbClr val="66FFCC">
                  <a:tint val="66000"/>
                  <a:satMod val="160000"/>
                  <a:alpha val="45000"/>
                </a:srgbClr>
              </a:gs>
              <a:gs pos="50000">
                <a:srgbClr val="66FFCC">
                  <a:tint val="44500"/>
                  <a:satMod val="160000"/>
                </a:srgbClr>
              </a:gs>
              <a:gs pos="100000">
                <a:srgbClr val="66FFCC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115935-C5B7-1D0E-5CDA-E2362425973E}"/>
              </a:ext>
            </a:extLst>
          </p:cNvPr>
          <p:cNvSpPr txBox="1"/>
          <p:nvPr/>
        </p:nvSpPr>
        <p:spPr>
          <a:xfrm>
            <a:off x="402772" y="759789"/>
            <a:ext cx="10165855" cy="8512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HƯỚNG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53FD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TUẦN …</a:t>
            </a:r>
          </a:p>
        </p:txBody>
      </p:sp>
    </p:spTree>
    <p:extLst>
      <p:ext uri="{BB962C8B-B14F-4D97-AF65-F5344CB8AC3E}">
        <p14:creationId xmlns:p14="http://schemas.microsoft.com/office/powerpoint/2010/main" val="1733621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901804A-38C1-0676-3309-8E4A73122E71}"/>
              </a:ext>
            </a:extLst>
          </p:cNvPr>
          <p:cNvSpPr txBox="1"/>
          <p:nvPr/>
        </p:nvSpPr>
        <p:spPr>
          <a:xfrm>
            <a:off x="3167743" y="2732314"/>
            <a:ext cx="7173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F0502020204030204"/>
                <a:cs typeface="+mn-cs"/>
              </a:rPr>
              <a:t>…..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90BDD0D-5692-E8D2-EEF5-3B80D7FBD7B0}"/>
              </a:ext>
            </a:extLst>
          </p:cNvPr>
          <p:cNvSpPr/>
          <p:nvPr/>
        </p:nvSpPr>
        <p:spPr>
          <a:xfrm>
            <a:off x="1197428" y="179614"/>
            <a:ext cx="3940629" cy="267788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5947BF4-AE36-32AD-0718-0BD145DC4B71}"/>
              </a:ext>
            </a:extLst>
          </p:cNvPr>
          <p:cNvSpPr/>
          <p:nvPr/>
        </p:nvSpPr>
        <p:spPr>
          <a:xfrm>
            <a:off x="6754586" y="179614"/>
            <a:ext cx="3940629" cy="267788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990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90CF431E-BD4E-02FC-9EF0-DDE66002FB30}"/>
              </a:ext>
            </a:extLst>
          </p:cNvPr>
          <p:cNvSpPr/>
          <p:nvPr/>
        </p:nvSpPr>
        <p:spPr>
          <a:xfrm>
            <a:off x="619805" y="357869"/>
            <a:ext cx="10952389" cy="20696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pic>
        <p:nvPicPr>
          <p:cNvPr id="8196" name="Picture 4" descr="Free Vector | Cute girl read book cartoon character illustration">
            <a:extLst>
              <a:ext uri="{FF2B5EF4-FFF2-40B4-BE49-F238E27FC236}">
                <a16:creationId xmlns:a16="http://schemas.microsoft.com/office/drawing/2014/main" id="{2EB42B9C-8EA7-CDE4-8F86-7E5A1CCC6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600" l="9425" r="89617">
                        <a14:foregroundMark x1="10703" y1="45400" x2="12460" y2="53200"/>
                        <a14:foregroundMark x1="16613" y1="45600" x2="43450" y2="59200"/>
                        <a14:foregroundMark x1="44409" y1="56600" x2="47204" y2="59978"/>
                        <a14:foregroundMark x1="32109" y1="58000" x2="28594" y2="60600"/>
                        <a14:foregroundMark x1="30511" y1="59200" x2="36262" y2="77000"/>
                        <a14:foregroundMark x1="36422" y1="76600" x2="36422" y2="76600"/>
                        <a14:foregroundMark x1="38019" y1="73000" x2="39776" y2="77800"/>
                        <a14:foregroundMark x1="45208" y1="91000" x2="45208" y2="91000"/>
                        <a14:foregroundMark x1="44728" y1="93600" x2="44728" y2="93600"/>
                        <a14:foregroundMark x1="44728" y1="61800" x2="42652" y2="61600"/>
                        <a14:foregroundMark x1="57348" y1="60600" x2="57348" y2="60600"/>
                        <a14:foregroundMark x1="55272" y1="59800" x2="58626" y2="64200"/>
                        <a14:foregroundMark x1="69169" y1="17800" x2="71725" y2="59400"/>
                        <a14:foregroundMark x1="74121" y1="29600" x2="76997" y2="59400"/>
                        <a14:foregroundMark x1="78914" y1="32200" x2="84345" y2="41000"/>
                        <a14:foregroundMark x1="86901" y1="32400" x2="82907" y2="49000"/>
                        <a14:foregroundMark x1="85942" y1="31800" x2="86741" y2="41400"/>
                        <a14:foregroundMark x1="88818" y1="35000" x2="89297" y2="39200"/>
                        <a14:foregroundMark x1="70607" y1="61200" x2="71246" y2="66600"/>
                        <a14:foregroundMark x1="71725" y1="55800" x2="76837" y2="57800"/>
                        <a14:foregroundMark x1="79712" y1="63200" x2="79712" y2="63200"/>
                        <a14:foregroundMark x1="83387" y1="57400" x2="83387" y2="57400"/>
                        <a14:foregroundMark x1="11821" y1="44200" x2="11821" y2="44200"/>
                        <a14:foregroundMark x1="12780" y1="43400" x2="18211" y2="47000"/>
                        <a14:foregroundMark x1="60064" y1="64800" x2="60064" y2="64800"/>
                        <a14:foregroundMark x1="60224" y1="64800" x2="60224" y2="64800"/>
                        <a14:foregroundMark x1="56709" y1="58400" x2="56709" y2="58400"/>
                        <a14:foregroundMark x1="74601" y1="54800" x2="72204" y2="62600"/>
                        <a14:foregroundMark x1="53355" y1="59800" x2="58466" y2="64400"/>
                        <a14:foregroundMark x1="79712" y1="63000" x2="78754" y2="68000"/>
                        <a14:foregroundMark x1="10703" y1="48400" x2="10703" y2="55200"/>
                        <a14:foregroundMark x1="11661" y1="43200" x2="14537" y2="47800"/>
                        <a14:foregroundMark x1="23642" y1="23000" x2="27157" y2="27800"/>
                        <a14:foregroundMark x1="30831" y1="23200" x2="37859" y2="24000"/>
                        <a14:foregroundMark x1="33067" y1="22400" x2="35304" y2="24000"/>
                        <a14:foregroundMark x1="9425" y1="51000" x2="9904" y2="52400"/>
                        <a14:foregroundMark x1="73482" y1="49800" x2="66773" y2="61000"/>
                        <a14:foregroundMark x1="66773" y1="61000" x2="66613" y2="61400"/>
                        <a14:foregroundMark x1="50531" y1="64609" x2="51438" y2="65000"/>
                        <a14:foregroundMark x1="47726" y1="63400" x2="48317" y2="63655"/>
                        <a14:foregroundMark x1="46798" y1="63000" x2="47726" y2="63400"/>
                        <a14:foregroundMark x1="45870" y1="62600" x2="46798" y2="63000"/>
                        <a14:foregroundMark x1="31949" y1="56600" x2="45870" y2="62600"/>
                        <a14:foregroundMark x1="73003" y1="55400" x2="80990" y2="60600"/>
                        <a14:foregroundMark x1="9585" y1="44600" x2="9585" y2="44600"/>
                        <a14:foregroundMark x1="9425" y1="44600" x2="12780" y2="41800"/>
                        <a14:foregroundMark x1="12780" y1="40400" x2="11502" y2="45000"/>
                        <a14:backgroundMark x1="48882" y1="63000" x2="48882" y2="63000"/>
                        <a14:backgroundMark x1="48562" y1="63000" x2="48562" y2="63000"/>
                        <a14:backgroundMark x1="48243" y1="63800" x2="48243" y2="63800"/>
                        <a14:backgroundMark x1="48243" y1="63800" x2="49521" y2="63800"/>
                        <a14:backgroundMark x1="49840" y1="63000" x2="48243" y2="62400"/>
                        <a14:backgroundMark x1="48083" y1="62600" x2="48083" y2="62600"/>
                        <a14:backgroundMark x1="47923" y1="63400" x2="47923" y2="63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453367"/>
            <a:ext cx="5648325" cy="451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Premium Vector | Happy cute kid girl kawaii children drawing picture on  white paper hand drawn cartoon character illustration">
            <a:extLst>
              <a:ext uri="{FF2B5EF4-FFF2-40B4-BE49-F238E27FC236}">
                <a16:creationId xmlns:a16="http://schemas.microsoft.com/office/drawing/2014/main" id="{6AF52FCD-B1E4-BBC2-C4E1-E76AD9E55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7188" y1="51862" x2="57188" y2="51862"/>
                        <a14:foregroundMark x1="39776" y1="65426" x2="53195" y2="75798"/>
                        <a14:foregroundMark x1="71246" y1="71809" x2="69169" y2="75000"/>
                        <a14:foregroundMark x1="61342" y1="85638" x2="61342" y2="85638"/>
                        <a14:foregroundMark x1="30351" y1="81117" x2="37220" y2="85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4688" y="2690433"/>
            <a:ext cx="7511069" cy="451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C8521B-CC33-B150-86D2-DF007BF28D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1466" y="252493"/>
            <a:ext cx="936426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812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03E5E50-BCF2-2066-92F4-082F75D22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958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8A61EF-172D-01E9-D95E-19FE042F7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51" y="2296734"/>
            <a:ext cx="4182218" cy="42248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9840F68-CBDB-A61A-A540-69A924C02101}"/>
              </a:ext>
            </a:extLst>
          </p:cNvPr>
          <p:cNvGrpSpPr/>
          <p:nvPr/>
        </p:nvGrpSpPr>
        <p:grpSpPr>
          <a:xfrm>
            <a:off x="3982720" y="579121"/>
            <a:ext cx="7290052" cy="1649730"/>
            <a:chOff x="4490720" y="1889760"/>
            <a:chExt cx="7290052" cy="274210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69EA61B-AF64-3B19-8484-7C4ACEC7F5BB}"/>
                </a:ext>
              </a:extLst>
            </p:cNvPr>
            <p:cNvSpPr/>
            <p:nvPr/>
          </p:nvSpPr>
          <p:spPr>
            <a:xfrm>
              <a:off x="4490720" y="1889760"/>
              <a:ext cx="7290052" cy="2742108"/>
            </a:xfrm>
            <a:prstGeom prst="roundRect">
              <a:avLst/>
            </a:prstGeom>
            <a:solidFill>
              <a:srgbClr val="FFFFCC"/>
            </a:solidFill>
            <a:ln w="1905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1D8E5E-90AD-F238-8117-4D41D19D3AFE}"/>
                </a:ext>
              </a:extLst>
            </p:cNvPr>
            <p:cNvSpPr txBox="1"/>
            <p:nvPr/>
          </p:nvSpPr>
          <p:spPr>
            <a:xfrm>
              <a:off x="4592831" y="2059155"/>
              <a:ext cx="7085830" cy="23390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Giới thiệu nghệ nhân sẽ giao lưu với lớp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EB50644-5865-4EF9-FAD9-2C6A0C3E4894}"/>
              </a:ext>
            </a:extLst>
          </p:cNvPr>
          <p:cNvGrpSpPr/>
          <p:nvPr/>
        </p:nvGrpSpPr>
        <p:grpSpPr>
          <a:xfrm>
            <a:off x="4724400" y="3108960"/>
            <a:ext cx="7290052" cy="1682115"/>
            <a:chOff x="4490720" y="1889760"/>
            <a:chExt cx="7290052" cy="274210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2D0B7AD-85B6-7712-18ED-48E6B0E21A33}"/>
                </a:ext>
              </a:extLst>
            </p:cNvPr>
            <p:cNvSpPr/>
            <p:nvPr/>
          </p:nvSpPr>
          <p:spPr>
            <a:xfrm>
              <a:off x="4490720" y="1889760"/>
              <a:ext cx="7290052" cy="2742108"/>
            </a:xfrm>
            <a:prstGeom prst="roundRect">
              <a:avLst/>
            </a:prstGeom>
            <a:solidFill>
              <a:srgbClr val="FFFFCC"/>
            </a:solidFill>
            <a:ln w="1905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EDEDA4B-CBA6-B990-3684-9D0ABC0A0137}"/>
                </a:ext>
              </a:extLst>
            </p:cNvPr>
            <p:cNvSpPr txBox="1"/>
            <p:nvPr/>
          </p:nvSpPr>
          <p:spPr>
            <a:xfrm>
              <a:off x="4592831" y="2106653"/>
              <a:ext cx="7085830" cy="16931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thiệu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tóm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tắt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việc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nghệ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579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295276" y="280691"/>
            <a:ext cx="11651886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32D8C0-AD15-B855-3CCD-7A6A79C6E1EF}"/>
              </a:ext>
            </a:extLst>
          </p:cNvPr>
          <p:cNvGrpSpPr>
            <a:grpSpLocks/>
          </p:cNvGrpSpPr>
          <p:nvPr/>
        </p:nvGrpSpPr>
        <p:grpSpPr bwMode="auto">
          <a:xfrm>
            <a:off x="85725" y="98424"/>
            <a:ext cx="12106275" cy="1349376"/>
            <a:chOff x="86268" y="140541"/>
            <a:chExt cx="12105178" cy="1118541"/>
          </a:xfrm>
        </p:grpSpPr>
        <p:sp>
          <p:nvSpPr>
            <p:cNvPr id="4" name="Rectangle: Rounded Corners 28">
              <a:extLst>
                <a:ext uri="{FF2B5EF4-FFF2-40B4-BE49-F238E27FC236}">
                  <a16:creationId xmlns:a16="http://schemas.microsoft.com/office/drawing/2014/main" id="{B850C171-A6B9-7185-5115-A3454C9914A2}"/>
                </a:ext>
              </a:extLst>
            </p:cNvPr>
            <p:cNvSpPr/>
            <p:nvPr/>
          </p:nvSpPr>
          <p:spPr>
            <a:xfrm>
              <a:off x="1029158" y="145806"/>
              <a:ext cx="11162288" cy="1113276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hống nhất hình thức giao lưu với nghệ nhân: Gặp nghệ nhân ở làng nghề hoặc ở trường.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29">
              <a:extLst>
                <a:ext uri="{FF2B5EF4-FFF2-40B4-BE49-F238E27FC236}">
                  <a16:creationId xmlns:a16="http://schemas.microsoft.com/office/drawing/2014/main" id="{DDC8A73B-056D-187B-F3CA-701098AF70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68" y="140541"/>
              <a:ext cx="977010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A93866E-03FC-6D32-077D-1B88427A9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312" y="2424112"/>
            <a:ext cx="9779983" cy="16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45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295276" y="280691"/>
            <a:ext cx="11651886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32D8C0-AD15-B855-3CCD-7A6A79C6E1EF}"/>
              </a:ext>
            </a:extLst>
          </p:cNvPr>
          <p:cNvGrpSpPr>
            <a:grpSpLocks/>
          </p:cNvGrpSpPr>
          <p:nvPr/>
        </p:nvGrpSpPr>
        <p:grpSpPr bwMode="auto">
          <a:xfrm>
            <a:off x="85725" y="98424"/>
            <a:ext cx="12106275" cy="1349376"/>
            <a:chOff x="86268" y="140541"/>
            <a:chExt cx="12105178" cy="1118541"/>
          </a:xfrm>
        </p:grpSpPr>
        <p:sp>
          <p:nvSpPr>
            <p:cNvPr id="4" name="Rectangle: Rounded Corners 28">
              <a:extLst>
                <a:ext uri="{FF2B5EF4-FFF2-40B4-BE49-F238E27FC236}">
                  <a16:creationId xmlns:a16="http://schemas.microsoft.com/office/drawing/2014/main" id="{B850C171-A6B9-7185-5115-A3454C9914A2}"/>
                </a:ext>
              </a:extLst>
            </p:cNvPr>
            <p:cNvSpPr/>
            <p:nvPr/>
          </p:nvSpPr>
          <p:spPr>
            <a:xfrm>
              <a:off x="1029158" y="145806"/>
              <a:ext cx="11162288" cy="1113276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hảo luận theo nhóm những công việc c ần chuẩn bị cho buổi giao lưu.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29">
              <a:extLst>
                <a:ext uri="{FF2B5EF4-FFF2-40B4-BE49-F238E27FC236}">
                  <a16:creationId xmlns:a16="http://schemas.microsoft.com/office/drawing/2014/main" id="{DDC8A73B-056D-187B-F3CA-701098AF70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68" y="140541"/>
              <a:ext cx="977010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C80EE69-1F42-3B02-6F8F-293F576D0AF6}"/>
              </a:ext>
            </a:extLst>
          </p:cNvPr>
          <p:cNvGrpSpPr/>
          <p:nvPr/>
        </p:nvGrpSpPr>
        <p:grpSpPr>
          <a:xfrm>
            <a:off x="1152524" y="2327910"/>
            <a:ext cx="10163175" cy="3348990"/>
            <a:chOff x="4490720" y="1889760"/>
            <a:chExt cx="7290052" cy="274210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E853345-F489-F409-5699-DF55D8F1D9BB}"/>
                </a:ext>
              </a:extLst>
            </p:cNvPr>
            <p:cNvSpPr/>
            <p:nvPr/>
          </p:nvSpPr>
          <p:spPr>
            <a:xfrm>
              <a:off x="4490720" y="1889760"/>
              <a:ext cx="7290052" cy="2742108"/>
            </a:xfrm>
            <a:prstGeom prst="roundRect">
              <a:avLst/>
            </a:prstGeom>
            <a:solidFill>
              <a:srgbClr val="FFFFCC"/>
            </a:solidFill>
            <a:ln w="1905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396C03-0DD4-B9FB-EAA7-A29364917782}"/>
                </a:ext>
              </a:extLst>
            </p:cNvPr>
            <p:cNvSpPr txBox="1"/>
            <p:nvPr/>
          </p:nvSpPr>
          <p:spPr>
            <a:xfrm>
              <a:off x="4613328" y="2020865"/>
              <a:ext cx="7085830" cy="24625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Chuẩn bị đón nghệ nhân hoặc đi gặp nghệ nhân;</a:t>
              </a:r>
              <a:endPara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Chuẩn bị quà tặng để cảm ơn nghệ nhân;</a:t>
              </a:r>
              <a:endPara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Tìm hiểu thêm các thông tin về nghệ nhân và các công đoạn làm ra sản phẩm của họ;</a:t>
              </a:r>
              <a:endPara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Chuẩn bị câu hỏi dành cho nghệ nhân.</a:t>
              </a:r>
              <a:endPara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4284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61976" y="542925"/>
            <a:ext cx="10639424" cy="6048375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55917" y="606097"/>
            <a:ext cx="94948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nghề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E6E0B8-1B69-F32F-3156-B54CC16C8D41}"/>
              </a:ext>
            </a:extLst>
          </p:cNvPr>
          <p:cNvSpPr txBox="1"/>
          <p:nvPr/>
        </p:nvSpPr>
        <p:spPr>
          <a:xfrm>
            <a:off x="5495925" y="3667125"/>
            <a:ext cx="5286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hương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FE8D96-46B3-9894-A7BA-496A52E86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4" y="1790699"/>
            <a:ext cx="4295775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54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10"/>
          <p:cNvGrpSpPr/>
          <p:nvPr/>
        </p:nvGrpSpPr>
        <p:grpSpPr>
          <a:xfrm>
            <a:off x="-1948563" y="-1251279"/>
            <a:ext cx="15302452" cy="4031790"/>
            <a:chOff x="-1624573" y="-1185864"/>
            <a:chExt cx="15732064" cy="3115323"/>
          </a:xfrm>
        </p:grpSpPr>
        <p:pic>
          <p:nvPicPr>
            <p:cNvPr id="5" name="图片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-1624573" y="-1185863"/>
              <a:ext cx="6967196" cy="2701927"/>
            </a:xfrm>
            <a:prstGeom prst="rect">
              <a:avLst/>
            </a:prstGeom>
          </p:spPr>
        </p:pic>
        <p:pic>
          <p:nvPicPr>
            <p:cNvPr id="6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2199632" y="-1185864"/>
              <a:ext cx="8033180" cy="3115323"/>
            </a:xfrm>
            <a:prstGeom prst="rect">
              <a:avLst/>
            </a:prstGeom>
          </p:spPr>
        </p:pic>
        <p:pic>
          <p:nvPicPr>
            <p:cNvPr id="7" name="图片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991755" y="-855662"/>
              <a:ext cx="6115736" cy="237172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830" y="635803"/>
            <a:ext cx="8181099" cy="4620932"/>
          </a:xfrm>
          <a:prstGeom prst="rect">
            <a:avLst/>
          </a:prstGeom>
        </p:spPr>
      </p:pic>
      <p:pic>
        <p:nvPicPr>
          <p:cNvPr id="9" name="图片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1509" y="609548"/>
            <a:ext cx="16036553" cy="74212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32C5D44-9891-42F8-AAFC-7FE5DA2979ED}"/>
              </a:ext>
            </a:extLst>
          </p:cNvPr>
          <p:cNvGrpSpPr/>
          <p:nvPr/>
        </p:nvGrpSpPr>
        <p:grpSpPr>
          <a:xfrm>
            <a:off x="-1828084" y="280109"/>
            <a:ext cx="6535975" cy="6700409"/>
            <a:chOff x="-2675175" y="426720"/>
            <a:chExt cx="6535975" cy="670040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A9F4AB91-C459-4D24-8BB0-EB5F4D5F01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94" r="27156" b="20601"/>
            <a:stretch>
              <a:fillRect/>
            </a:stretch>
          </p:blipFill>
          <p:spPr>
            <a:xfrm>
              <a:off x="-2675175" y="426720"/>
              <a:ext cx="6535975" cy="6687372"/>
            </a:xfrm>
            <a:prstGeom prst="rect">
              <a:avLst/>
            </a:prstGeom>
          </p:spPr>
        </p:pic>
        <p:pic>
          <p:nvPicPr>
            <p:cNvPr id="13" name="图形 45">
              <a:extLst>
                <a:ext uri="{FF2B5EF4-FFF2-40B4-BE49-F238E27FC236}">
                  <a16:creationId xmlns:a16="http://schemas.microsoft.com/office/drawing/2014/main" id="{D177A99B-95EE-4EF3-BAFC-B0373F688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780486">
              <a:off x="-931279" y="5253168"/>
              <a:ext cx="3043425" cy="187396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760" y="876730"/>
            <a:ext cx="2002612" cy="18312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702" y="1999847"/>
            <a:ext cx="2262333" cy="2288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64" b="989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" t="18022" r="3798" b="16923"/>
          <a:stretch/>
        </p:blipFill>
        <p:spPr>
          <a:xfrm rot="20670679">
            <a:off x="7434643" y="4252727"/>
            <a:ext cx="3409331" cy="23145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834" y="3024615"/>
            <a:ext cx="1280859" cy="12955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28C11BE-F7B4-5B9B-A057-5B3ACD30BB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27398" y="1996732"/>
            <a:ext cx="457849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84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D6927B-A111-4B4D-A5D4-5419A40BC417}"/>
              </a:ext>
            </a:extLst>
          </p:cNvPr>
          <p:cNvSpPr txBox="1"/>
          <p:nvPr/>
        </p:nvSpPr>
        <p:spPr>
          <a:xfrm>
            <a:off x="2631461" y="922997"/>
            <a:ext cx="66363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40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ề nhà cùng với người thân đến thăm một làng nghề hoặc xem một bộ phim giới thiệu về làng nghề ấy.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04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448665-30A5-AC89-720B-D0D5C1C2DC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050" b="48250" l="52800" r="70300">
                        <a14:foregroundMark x1="56200" y1="36900" x2="56200" y2="36900"/>
                        <a14:foregroundMark x1="53700" y1="38350" x2="53700" y2="38350"/>
                        <a14:foregroundMark x1="52800" y1="37950" x2="52800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8" t="26666" r="27629" b="49334"/>
          <a:stretch/>
        </p:blipFill>
        <p:spPr>
          <a:xfrm rot="464951">
            <a:off x="9683708" y="20129"/>
            <a:ext cx="1572484" cy="1832679"/>
          </a:xfrm>
          <a:prstGeom prst="rect">
            <a:avLst/>
          </a:prstGeom>
        </p:spPr>
      </p:pic>
      <p:pic>
        <p:nvPicPr>
          <p:cNvPr id="4" name="图片 25">
            <a:extLst>
              <a:ext uri="{FF2B5EF4-FFF2-40B4-BE49-F238E27FC236}">
                <a16:creationId xmlns:a16="http://schemas.microsoft.com/office/drawing/2014/main" id="{FCF5D203-A802-A5FB-36DB-ADBB8E72C9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t="9654" r="8393" b="15580"/>
          <a:stretch>
            <a:fillRect/>
          </a:stretch>
        </p:blipFill>
        <p:spPr>
          <a:xfrm>
            <a:off x="881257" y="936468"/>
            <a:ext cx="1719606" cy="16336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11D7F2-8811-F019-CBE6-AB27159601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1769" y="1530981"/>
            <a:ext cx="7901101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77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61976" y="542925"/>
            <a:ext cx="10639424" cy="6048375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55917" y="606097"/>
            <a:ext cx="94948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nghề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E6E0B8-1B69-F32F-3156-B54CC16C8D41}"/>
              </a:ext>
            </a:extLst>
          </p:cNvPr>
          <p:cNvSpPr txBox="1"/>
          <p:nvPr/>
        </p:nvSpPr>
        <p:spPr>
          <a:xfrm>
            <a:off x="5495925" y="3667125"/>
            <a:ext cx="5286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chiếu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1CDB388-6348-2DC7-E418-D57138562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49" y="1962149"/>
            <a:ext cx="4200525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012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61976" y="542925"/>
            <a:ext cx="10639424" cy="6048375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55917" y="606097"/>
            <a:ext cx="94948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nghề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E6E0B8-1B69-F32F-3156-B54CC16C8D41}"/>
              </a:ext>
            </a:extLst>
          </p:cNvPr>
          <p:cNvSpPr txBox="1"/>
          <p:nvPr/>
        </p:nvSpPr>
        <p:spPr>
          <a:xfrm>
            <a:off x="5495925" y="3667125"/>
            <a:ext cx="5286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dệt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vải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7BA2C30-CFD9-2088-65C7-A0EED9391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2066925"/>
            <a:ext cx="3971924" cy="397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60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F970ED-9498-4630-A92D-8C9D2E53D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3" y="0"/>
            <a:ext cx="12192000" cy="6858000"/>
          </a:xfrm>
          <a:prstGeom prst="rect">
            <a:avLst/>
          </a:prstGeom>
        </p:spPr>
      </p:pic>
      <p:pic>
        <p:nvPicPr>
          <p:cNvPr id="7" name="Picture 2" descr="Cerámica, La Arcilla, Royaltyfree imagen png - imagen transparente descarga  gratuita">
            <a:extLst>
              <a:ext uri="{FF2B5EF4-FFF2-40B4-BE49-F238E27FC236}">
                <a16:creationId xmlns:a16="http://schemas.microsoft.com/office/drawing/2014/main" id="{BBD7CA36-E16A-47C3-8CEA-C5DA161D8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238" y="3841223"/>
            <a:ext cx="3878713" cy="301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7AF188-0444-40C6-A162-C61B80266E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470" y="3227564"/>
            <a:ext cx="3945623" cy="3945623"/>
          </a:xfrm>
          <a:prstGeom prst="rect">
            <a:avLst/>
          </a:prstGeom>
        </p:spPr>
      </p:pic>
      <p:pic>
        <p:nvPicPr>
          <p:cNvPr id="10" name="Picture 4" descr="SaiGon75 Homepage">
            <a:extLst>
              <a:ext uri="{FF2B5EF4-FFF2-40B4-BE49-F238E27FC236}">
                <a16:creationId xmlns:a16="http://schemas.microsoft.com/office/drawing/2014/main" id="{470BC446-9488-4BA0-810C-6A6CE062C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2023">
            <a:off x="8336079" y="3624649"/>
            <a:ext cx="3638345" cy="363834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E1EA8E-F90A-02A9-6B2B-1FA5E37A14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1381" y="2207472"/>
            <a:ext cx="9065538" cy="957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075F0B-0908-84B1-D634-8B1C060DBC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8634" y="1125811"/>
            <a:ext cx="5035732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75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10"/>
          <p:cNvGrpSpPr/>
          <p:nvPr/>
        </p:nvGrpSpPr>
        <p:grpSpPr>
          <a:xfrm>
            <a:off x="-1948563" y="-1251279"/>
            <a:ext cx="15302452" cy="4031790"/>
            <a:chOff x="-1624573" y="-1185864"/>
            <a:chExt cx="15732064" cy="3115323"/>
          </a:xfrm>
        </p:grpSpPr>
        <p:pic>
          <p:nvPicPr>
            <p:cNvPr id="5" name="图片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-1624573" y="-1185863"/>
              <a:ext cx="6967196" cy="2701927"/>
            </a:xfrm>
            <a:prstGeom prst="rect">
              <a:avLst/>
            </a:prstGeom>
          </p:spPr>
        </p:pic>
        <p:pic>
          <p:nvPicPr>
            <p:cNvPr id="6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2199632" y="-1185864"/>
              <a:ext cx="8033180" cy="3115323"/>
            </a:xfrm>
            <a:prstGeom prst="rect">
              <a:avLst/>
            </a:prstGeom>
          </p:spPr>
        </p:pic>
        <p:pic>
          <p:nvPicPr>
            <p:cNvPr id="7" name="图片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991755" y="-855662"/>
              <a:ext cx="6115736" cy="237172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830" y="635803"/>
            <a:ext cx="8181099" cy="4620932"/>
          </a:xfrm>
          <a:prstGeom prst="rect">
            <a:avLst/>
          </a:prstGeom>
        </p:spPr>
      </p:pic>
      <p:pic>
        <p:nvPicPr>
          <p:cNvPr id="9" name="图片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1509" y="609548"/>
            <a:ext cx="16036553" cy="74212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32C5D44-9891-42F8-AAFC-7FE5DA2979ED}"/>
              </a:ext>
            </a:extLst>
          </p:cNvPr>
          <p:cNvGrpSpPr/>
          <p:nvPr/>
        </p:nvGrpSpPr>
        <p:grpSpPr>
          <a:xfrm>
            <a:off x="-1828084" y="280109"/>
            <a:ext cx="6535975" cy="6700409"/>
            <a:chOff x="-2675175" y="426720"/>
            <a:chExt cx="6535975" cy="670040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A9F4AB91-C459-4D24-8BB0-EB5F4D5F01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94" r="27156" b="20601"/>
            <a:stretch>
              <a:fillRect/>
            </a:stretch>
          </p:blipFill>
          <p:spPr>
            <a:xfrm>
              <a:off x="-2675175" y="426720"/>
              <a:ext cx="6535975" cy="6687372"/>
            </a:xfrm>
            <a:prstGeom prst="rect">
              <a:avLst/>
            </a:prstGeom>
          </p:spPr>
        </p:pic>
        <p:pic>
          <p:nvPicPr>
            <p:cNvPr id="13" name="图形 45">
              <a:extLst>
                <a:ext uri="{FF2B5EF4-FFF2-40B4-BE49-F238E27FC236}">
                  <a16:creationId xmlns:a16="http://schemas.microsoft.com/office/drawing/2014/main" id="{D177A99B-95EE-4EF3-BAFC-B0373F688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780486">
              <a:off x="-931279" y="5253168"/>
              <a:ext cx="3043425" cy="187396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760" y="876730"/>
            <a:ext cx="2002612" cy="18312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702" y="1999847"/>
            <a:ext cx="2262333" cy="2288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64" b="989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" t="18022" r="3798" b="16923"/>
          <a:stretch/>
        </p:blipFill>
        <p:spPr>
          <a:xfrm rot="20670679">
            <a:off x="7434643" y="4252727"/>
            <a:ext cx="3409331" cy="23145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834" y="3024615"/>
            <a:ext cx="1280859" cy="12955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BC4D8B-132E-24C9-F45A-E52ECC55ACA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28279" y="1799073"/>
            <a:ext cx="5078408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2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781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8B8C2B-C3C3-462C-A1FB-56D92DF6B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52" y="206695"/>
            <a:ext cx="12201893" cy="58035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F46D43-6FEF-484E-AF4B-49A7616BD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7171"/>
            <a:ext cx="3224463" cy="47503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9D0A66-572D-4024-B5B8-D4BAC855400D}"/>
              </a:ext>
            </a:extLst>
          </p:cNvPr>
          <p:cNvSpPr/>
          <p:nvPr/>
        </p:nvSpPr>
        <p:spPr>
          <a:xfrm>
            <a:off x="4165209" y="2430121"/>
            <a:ext cx="665519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1: Chia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sẻ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sản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phẩm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thủ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công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truyền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thống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địa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phương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mà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biết</a:t>
            </a:r>
            <a:endParaRPr kumimoji="0" lang="en-US" sz="3600" b="1" i="0" u="none" strike="noStrike" kern="1200" cap="none" spc="0" normalizeH="0" baseline="0" noProof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267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295276" y="280691"/>
            <a:ext cx="11651886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32D8C0-AD15-B855-3CCD-7A6A79C6E1EF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98424"/>
            <a:ext cx="12012612" cy="1149350"/>
            <a:chOff x="179923" y="140541"/>
            <a:chExt cx="12011523" cy="952733"/>
          </a:xfrm>
        </p:grpSpPr>
        <p:sp>
          <p:nvSpPr>
            <p:cNvPr id="4" name="Rectangle: Rounded Corners 28">
              <a:extLst>
                <a:ext uri="{FF2B5EF4-FFF2-40B4-BE49-F238E27FC236}">
                  <a16:creationId xmlns:a16="http://schemas.microsoft.com/office/drawing/2014/main" id="{B850C171-A6B9-7185-5115-A3454C9914A2}"/>
                </a:ext>
              </a:extLst>
            </p:cNvPr>
            <p:cNvSpPr/>
            <p:nvPr/>
          </p:nvSpPr>
          <p:spPr>
            <a:xfrm>
              <a:off x="1029158" y="145806"/>
              <a:ext cx="11162288" cy="947468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Nhớ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lại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những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sản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phẩm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thủ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công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truyền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thống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ở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địa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phương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mà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29">
              <a:extLst>
                <a:ext uri="{FF2B5EF4-FFF2-40B4-BE49-F238E27FC236}">
                  <a16:creationId xmlns:a16="http://schemas.microsoft.com/office/drawing/2014/main" id="{DDC8A73B-056D-187B-F3CA-701098AF70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23" y="140541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98" name="Picture 2" descr="QUY TRÌNH LÀM TRANH ĐÔNG HỒ">
            <a:extLst>
              <a:ext uri="{FF2B5EF4-FFF2-40B4-BE49-F238E27FC236}">
                <a16:creationId xmlns:a16="http://schemas.microsoft.com/office/drawing/2014/main" id="{B4684F79-11E9-6B2D-4DA2-5BF291D46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2509838"/>
            <a:ext cx="4876800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àng lụa Vạn Phúc ở đâu? Khám phá quy trình sản xuất tơ lụa">
            <a:extLst>
              <a:ext uri="{FF2B5EF4-FFF2-40B4-BE49-F238E27FC236}">
                <a16:creationId xmlns:a16="http://schemas.microsoft.com/office/drawing/2014/main" id="{B271E03C-B6D7-DD8B-337B-9CEC2B160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447081"/>
            <a:ext cx="4568825" cy="323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597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">
  <a:themeElements>
    <a:clrScheme name="自定义 34">
      <a:dk1>
        <a:sysClr val="windowText" lastClr="000000"/>
      </a:dk1>
      <a:lt1>
        <a:sysClr val="window" lastClr="FFFFFF"/>
      </a:lt1>
      <a:dk2>
        <a:srgbClr val="E74E51"/>
      </a:dk2>
      <a:lt2>
        <a:srgbClr val="9596A4"/>
      </a:lt2>
      <a:accent1>
        <a:srgbClr val="EFAE55"/>
      </a:accent1>
      <a:accent2>
        <a:srgbClr val="5A4A33"/>
      </a:accent2>
      <a:accent3>
        <a:srgbClr val="38946F"/>
      </a:accent3>
      <a:accent4>
        <a:srgbClr val="A98D6C"/>
      </a:accent4>
      <a:accent5>
        <a:srgbClr val="F09496"/>
      </a:accent5>
      <a:accent6>
        <a:srgbClr val="F09496"/>
      </a:accent6>
      <a:hlink>
        <a:srgbClr val="0000FF"/>
      </a:hlink>
      <a:folHlink>
        <a:srgbClr val="800080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vert="eaVert" wrap="square" lIns="91441" tIns="45720" rIns="91441" bIns="45720">
        <a:spAutoFit/>
      </a:bodyPr>
      <a:lstStyle>
        <a:defPPr algn="just">
          <a:lnSpc>
            <a:spcPct val="150000"/>
          </a:lnSpc>
          <a:defRPr sz="1200" dirty="0">
            <a:solidFill>
              <a:schemeClr val="bg1"/>
            </a:solidFill>
            <a:latin typeface="+mn-ea"/>
            <a:ea typeface="+mn-ea"/>
            <a:cs typeface="+mn-ea"/>
            <a:sym typeface="Calibri" panose="020F0502020204030204" pitchFamily="34" charset="0"/>
          </a:defRPr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latin typeface="+mn-ea"/>
            <a:ea typeface="+mn-ea"/>
          </a:defRPr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">
  <a:themeElements>
    <a:clrScheme name="自定义 10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B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自定义 443">
      <a:dk1>
        <a:srgbClr val="262626"/>
      </a:dk1>
      <a:lt1>
        <a:sysClr val="window" lastClr="FFFFFF"/>
      </a:lt1>
      <a:dk2>
        <a:srgbClr val="FFC000"/>
      </a:dk2>
      <a:lt2>
        <a:srgbClr val="262626"/>
      </a:lt2>
      <a:accent1>
        <a:srgbClr val="FFC000"/>
      </a:accent1>
      <a:accent2>
        <a:srgbClr val="FF8587"/>
      </a:accent2>
      <a:accent3>
        <a:srgbClr val="13CFE3"/>
      </a:accent3>
      <a:accent4>
        <a:srgbClr val="FFC000"/>
      </a:accent4>
      <a:accent5>
        <a:srgbClr val="FF8587"/>
      </a:accent5>
      <a:accent6>
        <a:srgbClr val="13CFE3"/>
      </a:accent6>
      <a:hlink>
        <a:srgbClr val="7ABC32"/>
      </a:hlink>
      <a:folHlink>
        <a:srgbClr val="FF617B"/>
      </a:folHlink>
    </a:clrScheme>
    <a:fontScheme name="Temp">
      <a:majorFont>
        <a:latin typeface="Arial" panose="020F0302020204030204"/>
        <a:ea typeface="张海山锐谐体"/>
        <a:cs typeface=""/>
      </a:majorFont>
      <a:minorFont>
        <a:latin typeface="Arial" panose="020F0502020204030204"/>
        <a:ea typeface="张海山锐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508</Words>
  <Application>Microsoft Office PowerPoint</Application>
  <PresentationFormat>Widescreen</PresentationFormat>
  <Paragraphs>68</Paragraphs>
  <Slides>32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等线</vt:lpstr>
      <vt:lpstr>字魂59号-创粗黑</vt:lpstr>
      <vt:lpstr>Arial</vt:lpstr>
      <vt:lpstr>Calibri</vt:lpstr>
      <vt:lpstr>Calibri Light</vt:lpstr>
      <vt:lpstr>Cambria</vt:lpstr>
      <vt:lpstr>Montserrat</vt:lpstr>
      <vt:lpstr>Montserrat Light</vt:lpstr>
      <vt:lpstr>Times New Roman</vt:lpstr>
      <vt:lpstr>Office 主题</vt:lpstr>
      <vt:lpstr>千图网海量PPT模板www.58pic.com</vt:lpstr>
      <vt:lpstr>office</vt:lpstr>
      <vt:lpstr>1_Office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28</cp:revision>
  <dcterms:created xsi:type="dcterms:W3CDTF">2024-02-08T13:11:02Z</dcterms:created>
  <dcterms:modified xsi:type="dcterms:W3CDTF">2024-02-14T10:02:32Z</dcterms:modified>
</cp:coreProperties>
</file>