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0"/>
  </p:notesMasterIdLst>
  <p:sldIdLst>
    <p:sldId id="257" r:id="rId3"/>
    <p:sldId id="284" r:id="rId4"/>
    <p:sldId id="2752" r:id="rId5"/>
    <p:sldId id="273" r:id="rId6"/>
    <p:sldId id="275" r:id="rId7"/>
    <p:sldId id="2758" r:id="rId8"/>
    <p:sldId id="277" r:id="rId9"/>
    <p:sldId id="2759" r:id="rId10"/>
    <p:sldId id="2760" r:id="rId11"/>
    <p:sldId id="2761" r:id="rId12"/>
    <p:sldId id="2762" r:id="rId13"/>
    <p:sldId id="263" r:id="rId14"/>
    <p:sldId id="270" r:id="rId15"/>
    <p:sldId id="2748" r:id="rId16"/>
    <p:sldId id="2763" r:id="rId17"/>
    <p:sldId id="2764" r:id="rId18"/>
    <p:sldId id="2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4B4B2-F3FE-4DE4-86C6-83731232B08B}"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7E3D3-C409-4814-9215-8DDA554EE7CE}" type="slidenum">
              <a:rPr lang="en-US" smtClean="0"/>
              <a:t>‹#›</a:t>
            </a:fld>
            <a:endParaRPr lang="en-US"/>
          </a:p>
        </p:txBody>
      </p:sp>
    </p:spTree>
    <p:extLst>
      <p:ext uri="{BB962C8B-B14F-4D97-AF65-F5344CB8AC3E}">
        <p14:creationId xmlns:p14="http://schemas.microsoft.com/office/powerpoint/2010/main" val="31551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5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67599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478310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934938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27459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23416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10/10/2023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11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10/10/2023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58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03489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75877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5164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39517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8811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852170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745181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5837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6D5DA813-F199-CED0-6EF5-02CF04EEB8C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C94BB37F-DA88-680A-7DE0-4959764ACC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3741525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4982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gif"/><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10" Type="http://schemas.microsoft.com/office/2007/relationships/hdphoto" Target="../media/hdphoto1.wdp"/><Relationship Id="rId4" Type="http://schemas.openxmlformats.org/officeDocument/2006/relationships/image" Target="../media/image21.sv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30.jpg"/></Relationships>
</file>

<file path=ppt/slides/_rels/slide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E62156-C697-A827-89B6-CC4680FC49F7}"/>
              </a:ext>
            </a:extLst>
          </p:cNvPr>
          <p:cNvPicPr>
            <a:picLocks noChangeAspect="1"/>
          </p:cNvPicPr>
          <p:nvPr/>
        </p:nvPicPr>
        <p:blipFill>
          <a:blip r:embed="rId6"/>
          <a:stretch>
            <a:fillRect/>
          </a:stretch>
        </p:blipFill>
        <p:spPr>
          <a:xfrm>
            <a:off x="1551431" y="1368499"/>
            <a:ext cx="8803387" cy="1225402"/>
          </a:xfrm>
          <a:prstGeom prst="rect">
            <a:avLst/>
          </a:prstGeom>
        </p:spPr>
      </p:pic>
      <p:pic>
        <p:nvPicPr>
          <p:cNvPr id="19" name="Picture 18">
            <a:extLst>
              <a:ext uri="{FF2B5EF4-FFF2-40B4-BE49-F238E27FC236}">
                <a16:creationId xmlns:a16="http://schemas.microsoft.com/office/drawing/2014/main" id="{0D8A2F5F-BC06-F744-4BAD-2FC7FFE49767}"/>
              </a:ext>
            </a:extLst>
          </p:cNvPr>
          <p:cNvPicPr>
            <a:picLocks noChangeAspect="1"/>
          </p:cNvPicPr>
          <p:nvPr/>
        </p:nvPicPr>
        <p:blipFill>
          <a:blip r:embed="rId7"/>
          <a:stretch>
            <a:fillRect/>
          </a:stretch>
        </p:blipFill>
        <p:spPr>
          <a:xfrm>
            <a:off x="172438" y="140855"/>
            <a:ext cx="3560373" cy="2651990"/>
          </a:xfrm>
          <a:prstGeom prst="rect">
            <a:avLst/>
          </a:prstGeom>
        </p:spPr>
      </p:pic>
      <p:pic>
        <p:nvPicPr>
          <p:cNvPr id="21" name="Picture 20" descr="A pink television with a white screen&#10;&#10;Description automatically generated with medium confidence">
            <a:extLst>
              <a:ext uri="{FF2B5EF4-FFF2-40B4-BE49-F238E27FC236}">
                <a16:creationId xmlns:a16="http://schemas.microsoft.com/office/drawing/2014/main" id="{D38EC0CB-3B32-0154-9147-D6200103D4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925" y="3200400"/>
            <a:ext cx="4457700" cy="4191006"/>
          </a:xfrm>
          <a:prstGeom prst="rect">
            <a:avLst/>
          </a:prstGeom>
        </p:spPr>
      </p:pic>
      <p:pic>
        <p:nvPicPr>
          <p:cNvPr id="3" name="Picture 2">
            <a:extLst>
              <a:ext uri="{FF2B5EF4-FFF2-40B4-BE49-F238E27FC236}">
                <a16:creationId xmlns:a16="http://schemas.microsoft.com/office/drawing/2014/main" id="{79E42072-B3F2-7922-FE4B-96B57EEC87DA}"/>
              </a:ext>
            </a:extLst>
          </p:cNvPr>
          <p:cNvPicPr>
            <a:picLocks noChangeAspect="1"/>
          </p:cNvPicPr>
          <p:nvPr/>
        </p:nvPicPr>
        <p:blipFill>
          <a:blip r:embed="rId9"/>
          <a:stretch>
            <a:fillRect/>
          </a:stretch>
        </p:blipFill>
        <p:spPr>
          <a:xfrm>
            <a:off x="1802903" y="2271413"/>
            <a:ext cx="8529043" cy="2505673"/>
          </a:xfrm>
          <a:prstGeom prst="rect">
            <a:avLst/>
          </a:prstGeom>
        </p:spPr>
      </p:pic>
      <p:pic>
        <p:nvPicPr>
          <p:cNvPr id="4" name="Picture 2" descr="Đôi cánh của loài Ngựa nằm ở đâu? | VOV2.VN">
            <a:extLst>
              <a:ext uri="{FF2B5EF4-FFF2-40B4-BE49-F238E27FC236}">
                <a16:creationId xmlns:a16="http://schemas.microsoft.com/office/drawing/2014/main" id="{3EE1B47D-E664-F715-8BC4-5C7EAA3BF2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5" y="4958605"/>
            <a:ext cx="2466975" cy="169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457700" y="1504950"/>
            <a:ext cx="6810375" cy="521969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Bỗng có tiếng “Hú…ú ...ú ” vẳng lên mỗi lúc một gần. Rồi từ trong bóng tối hiện ra một con sói xám sừng sững ngáng đường. Ngựa con mếu máo gọi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Sói xám cười man rợ và nhảy chồm đến.</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Ối!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lại khóc, gọi mẹ, đại bàng núi vỗ nhẹ đôi cánh dỗ dành: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Đừng khóc! Anh đưa em về với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Nhưng mà em không có cánh!</a:t>
            </a:r>
          </a:p>
        </p:txBody>
      </p:sp>
      <p:pic>
        <p:nvPicPr>
          <p:cNvPr id="4" name="Picture 3">
            <a:extLst>
              <a:ext uri="{FF2B5EF4-FFF2-40B4-BE49-F238E27FC236}">
                <a16:creationId xmlns:a16="http://schemas.microsoft.com/office/drawing/2014/main" id="{F5B09ECF-0F9F-F111-89E4-E89F108CF24F}"/>
              </a:ext>
            </a:extLst>
          </p:cNvPr>
          <p:cNvPicPr>
            <a:picLocks noChangeAspect="1"/>
          </p:cNvPicPr>
          <p:nvPr/>
        </p:nvPicPr>
        <p:blipFill>
          <a:blip r:embed="rId3"/>
          <a:stretch>
            <a:fillRect/>
          </a:stretch>
        </p:blipFill>
        <p:spPr>
          <a:xfrm>
            <a:off x="642937" y="2273442"/>
            <a:ext cx="3729038" cy="2812908"/>
          </a:xfrm>
          <a:prstGeom prst="rect">
            <a:avLst/>
          </a:prstGeom>
        </p:spPr>
      </p:pic>
    </p:spTree>
    <p:extLst>
      <p:ext uri="{BB962C8B-B14F-4D97-AF65-F5344CB8AC3E}">
        <p14:creationId xmlns:p14="http://schemas.microsoft.com/office/powerpoint/2010/main" val="3081528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391025" y="2000250"/>
            <a:ext cx="6810375" cy="36099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 chỉ vào bốn chân Ngựa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Cánh của em đấy chứ đâu! Nếu phi nước đại, em còn “bay” nhanh hơn cả anh nữa ấy chứ! Đại bàng núi sải cánh, ngựa trắng chồm lên và thấy bốn chân mình thực sự bay như đại bàng.</a:t>
            </a:r>
          </a:p>
        </p:txBody>
      </p:sp>
      <p:pic>
        <p:nvPicPr>
          <p:cNvPr id="6" name="Picture 5">
            <a:extLst>
              <a:ext uri="{FF2B5EF4-FFF2-40B4-BE49-F238E27FC236}">
                <a16:creationId xmlns:a16="http://schemas.microsoft.com/office/drawing/2014/main" id="{7463BE64-F605-FBA0-1789-F8771DBFCB96}"/>
              </a:ext>
            </a:extLst>
          </p:cNvPr>
          <p:cNvPicPr>
            <a:picLocks noChangeAspect="1"/>
          </p:cNvPicPr>
          <p:nvPr/>
        </p:nvPicPr>
        <p:blipFill>
          <a:blip r:embed="rId3"/>
          <a:stretch>
            <a:fillRect/>
          </a:stretch>
        </p:blipFill>
        <p:spPr>
          <a:xfrm>
            <a:off x="557212" y="2295525"/>
            <a:ext cx="3560790" cy="2800350"/>
          </a:xfrm>
          <a:prstGeom prst="rect">
            <a:avLst/>
          </a:prstGeom>
        </p:spPr>
      </p:pic>
    </p:spTree>
    <p:extLst>
      <p:ext uri="{BB962C8B-B14F-4D97-AF65-F5344CB8AC3E}">
        <p14:creationId xmlns:p14="http://schemas.microsoft.com/office/powerpoint/2010/main" val="3286736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12700">
                  <a:solidFill>
                    <a:sysClr val="windowText" lastClr="000000"/>
                  </a:solidFill>
                </a:ln>
                <a:solidFill>
                  <a:srgbClr val="FFCC00"/>
                </a:solidFill>
                <a:latin typeface="Calibri" panose="020F0502020204030204"/>
              </a:rPr>
              <a:t>K</a:t>
            </a:r>
            <a:r>
              <a:rPr kumimoji="0" lang="en-US" sz="6000" b="1" i="0" u="none" strike="noStrike" kern="1200" cap="none" spc="0" normalizeH="0" baseline="0" noProof="0">
                <a:ln w="12700">
                  <a:solidFill>
                    <a:sysClr val="windowText" lastClr="000000"/>
                  </a:solidFill>
                </a:ln>
                <a:solidFill>
                  <a:srgbClr val="FFCC00"/>
                </a:solidFill>
                <a:effectLst/>
                <a:uLnTx/>
                <a:uFillTx/>
                <a:latin typeface="Calibri" panose="020F0502020204030204"/>
                <a:ea typeface="+mn-ea"/>
                <a:cs typeface="+mn-cs"/>
              </a:rPr>
              <a:t>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2" name="Picture 1">
            <a:extLst>
              <a:ext uri="{FF2B5EF4-FFF2-40B4-BE49-F238E27FC236}">
                <a16:creationId xmlns:a16="http://schemas.microsoft.com/office/drawing/2014/main" id="{AE9C64CF-625B-8610-D844-E547AA217183}"/>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5237922" y="2128799"/>
            <a:ext cx="6519654" cy="37574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981739" y="2576729"/>
            <a:ext cx="8305800" cy="3477875"/>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Phải mạnh dạn, tự tin vào bản thân, đi đó đi đây để mở rộng tầm hiểu biết mới mau khôn lớn, vững vàng để thực hiện được ước mơ của mình.</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3A5FF78F-17CE-2F28-8454-66C5E9DAFD85}"/>
              </a:ext>
            </a:extLst>
          </p:cNvPr>
          <p:cNvSpPr txBox="1"/>
          <p:nvPr/>
        </p:nvSpPr>
        <p:spPr>
          <a:xfrm>
            <a:off x="2971800" y="904461"/>
            <a:ext cx="8527774" cy="677108"/>
          </a:xfrm>
          <a:prstGeom prst="rect">
            <a:avLst/>
          </a:prstGeom>
          <a:noFill/>
        </p:spPr>
        <p:txBody>
          <a:bodyPr wrap="square" lIns="0" tIns="0" rIns="0" bIns="0" rtlCol="0">
            <a:spAutoFit/>
          </a:bodyPr>
          <a:lstStyle/>
          <a:p>
            <a:pPr algn="l"/>
            <a:r>
              <a:rPr lang="en-US" sz="4400" b="1" i="1" kern="0" dirty="0" err="1">
                <a:solidFill>
                  <a:srgbClr val="000000"/>
                </a:solidFill>
                <a:effectLst/>
                <a:latin typeface="Cambria" panose="02040503050406030204" pitchFamily="18" charset="0"/>
                <a:ea typeface="Cambria" panose="02040503050406030204" pitchFamily="18" charset="0"/>
              </a:rPr>
              <a:t>Em</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hãy</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nêu</a:t>
            </a:r>
            <a:r>
              <a:rPr lang="en-US" sz="4400" b="1" i="1" kern="0" dirty="0">
                <a:solidFill>
                  <a:srgbClr val="000000"/>
                </a:solidFill>
                <a:effectLst/>
                <a:latin typeface="Cambria" panose="02040503050406030204" pitchFamily="18" charset="0"/>
                <a:ea typeface="Cambria" panose="02040503050406030204" pitchFamily="18" charset="0"/>
              </a:rPr>
              <a:t> ý </a:t>
            </a:r>
            <a:r>
              <a:rPr lang="en-US" sz="4400" b="1" i="1" kern="0" dirty="0" err="1">
                <a:solidFill>
                  <a:srgbClr val="000000"/>
                </a:solidFill>
                <a:effectLst/>
                <a:latin typeface="Cambria" panose="02040503050406030204" pitchFamily="18" charset="0"/>
                <a:ea typeface="Cambria" panose="02040503050406030204" pitchFamily="18" charset="0"/>
              </a:rPr>
              <a:t>nghĩa</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câu</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chuyện</a:t>
            </a:r>
            <a:endParaRPr lang="en-US" sz="4400" b="1" dirty="0">
              <a:solidFill>
                <a:schemeClr val="tx1">
                  <a:lumMod val="50000"/>
                  <a:lumOff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590550" y="710647"/>
            <a:ext cx="11144250" cy="5671103"/>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2936543" y="778660"/>
            <a:ext cx="691941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Vận</a:t>
            </a:r>
            <a:r>
              <a:rPr kumimoji="0" lang="en-US" sz="8800" b="1" i="0" u="none" strike="noStrike" kern="1200" cap="none" spc="0" normalizeH="0" noProof="0" dirty="0">
                <a:ln w="12700">
                  <a:solidFill>
                    <a:sysClr val="windowText" lastClr="000000"/>
                  </a:solidFill>
                </a:ln>
                <a:solidFill>
                  <a:srgbClr val="FF0000"/>
                </a:solidFill>
                <a:effectLst/>
                <a:uLnTx/>
                <a:uFillTx/>
                <a:latin typeface="Calibri" panose="020F0502020204030204"/>
                <a:ea typeface="+mn-ea"/>
                <a:cs typeface="+mn-cs"/>
              </a:rPr>
              <a:t> </a:t>
            </a:r>
            <a:r>
              <a:rPr kumimoji="0" lang="en-US" sz="8800" b="1" i="0" u="none" strike="noStrike" kern="1200" cap="none" spc="0" normalizeH="0" noProof="0" dirty="0" err="1">
                <a:ln w="12700">
                  <a:solidFill>
                    <a:sysClr val="windowText" lastClr="000000"/>
                  </a:solidFill>
                </a:ln>
                <a:solidFill>
                  <a:srgbClr val="FF0000"/>
                </a:solidFill>
                <a:effectLst/>
                <a:uLnTx/>
                <a:uFillTx/>
                <a:latin typeface="Calibri" panose="020F0502020204030204"/>
                <a:ea typeface="+mn-ea"/>
                <a:cs typeface="+mn-cs"/>
              </a:rPr>
              <a:t>dụng</a:t>
            </a:r>
            <a:endParaRPr kumimoji="0" lang="en-US" sz="88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D134F1F-21ED-16DE-DD68-385ABD6C8FEB}"/>
              </a:ext>
            </a:extLst>
          </p:cNvPr>
          <p:cNvSpPr txBox="1"/>
          <p:nvPr/>
        </p:nvSpPr>
        <p:spPr>
          <a:xfrm>
            <a:off x="1609724" y="2486025"/>
            <a:ext cx="9705975" cy="304698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Trao đổi với người thân về ý nghĩa của câu chuyện Đôi cánh của ngựa trắng.</a:t>
            </a:r>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mơ</a:t>
            </a:r>
            <a:endParaRPr lang="en-US" sz="3200" b="1"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G: </a:t>
            </a:r>
          </a:p>
          <a:p>
            <a:pPr marL="285750" indent="-285750">
              <a:buFontTx/>
              <a:buChar char="-"/>
            </a:pPr>
            <a:r>
              <a:rPr lang="en-US" sz="3200" i="1" dirty="0">
                <a:latin typeface="Cambria" panose="02040503050406030204" pitchFamily="18" charset="0"/>
                <a:ea typeface="Cambria" panose="02040503050406030204" pitchFamily="18" charset="0"/>
              </a:rPr>
              <a:t>Ba </a:t>
            </a:r>
            <a:r>
              <a:rPr lang="en-US" sz="3200" i="1" dirty="0" err="1">
                <a:latin typeface="Cambria" panose="02040503050406030204" pitchFamily="18" charset="0"/>
                <a:ea typeface="Cambria" panose="02040503050406030204" pitchFamily="18" charset="0"/>
              </a:rPr>
              <a:t>điều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mơ</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cuối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cùng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cổ</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tích</a:t>
            </a:r>
            <a:r>
              <a:rPr lang="en-US" sz="3200" i="1" dirty="0">
                <a:latin typeface="Cambria" panose="02040503050406030204" pitchFamily="18" charset="0"/>
                <a:ea typeface="Cambria" panose="02040503050406030204" pitchFamily="18" charset="0"/>
              </a:rPr>
              <a:t>)</a:t>
            </a:r>
          </a:p>
          <a:p>
            <a:pPr marL="285750" indent="-285750">
              <a:buFontTx/>
              <a:buChar char="-"/>
            </a:pPr>
            <a:r>
              <a:rPr lang="en-US" sz="3200" i="1" dirty="0" err="1">
                <a:latin typeface="Cambria" panose="02040503050406030204" pitchFamily="18" charset="0"/>
                <a:ea typeface="Cambria" panose="02040503050406030204" pitchFamily="18" charset="0"/>
              </a:rPr>
              <a:t>Cậu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bé</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chinh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phục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ngoài</a:t>
            </a:r>
            <a:r>
              <a:rPr lang="en-US" sz="32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1848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1">
            <a:extLst>
              <a:ext uri="{FF2B5EF4-FFF2-40B4-BE49-F238E27FC236}">
                <a16:creationId xmlns:a16="http://schemas.microsoft.com/office/drawing/2014/main" id="{D634F29B-8BD2-8006-E5EF-0F7CE82EFD48}"/>
              </a:ext>
            </a:extLst>
          </p:cNvPr>
          <p:cNvSpPr/>
          <p:nvPr/>
        </p:nvSpPr>
        <p:spPr>
          <a:xfrm>
            <a:off x="323849" y="228601"/>
            <a:ext cx="11572875" cy="639127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Mua Truyện Cổ Tích Thế Giới - Ba Điều Ước | Tiki">
            <a:extLst>
              <a:ext uri="{FF2B5EF4-FFF2-40B4-BE49-F238E27FC236}">
                <a16:creationId xmlns:a16="http://schemas.microsoft.com/office/drawing/2014/main" id="{57E8ABBA-B49A-F9DB-79BC-81BF1209B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169" y="600074"/>
            <a:ext cx="3772881" cy="5568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Dân Gian Việt Nam - Điều Ước Cuối Cùng - Đào Hải; Hồng Hà |  NetaBooks">
            <a:extLst>
              <a:ext uri="{FF2B5EF4-FFF2-40B4-BE49-F238E27FC236}">
                <a16:creationId xmlns:a16="http://schemas.microsoft.com/office/drawing/2014/main" id="{6D6B70B5-D48E-5103-0D9E-67CABF7F4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4" y="695324"/>
            <a:ext cx="5419725"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352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sp>
        <p:nvSpPr>
          <p:cNvPr id="4" name="TextBox 3">
            <a:extLst>
              <a:ext uri="{FF2B5EF4-FFF2-40B4-BE49-F238E27FC236}">
                <a16:creationId xmlns:a16="http://schemas.microsoft.com/office/drawing/2014/main" id="{375215F0-6AAA-D76B-9B72-3CD55981AC98}"/>
              </a:ext>
            </a:extLst>
          </p:cNvPr>
          <p:cNvSpPr txBox="1"/>
          <p:nvPr/>
        </p:nvSpPr>
        <p:spPr>
          <a:xfrm>
            <a:off x="3811772" y="6488668"/>
            <a:ext cx="70281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15" name="Picture 2" descr="Cute cartoon snail vector illustr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61022" y="5172075"/>
            <a:ext cx="855056" cy="513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0448" t="2682" r="4656" b="-2682"/>
          <a:stretch/>
        </p:blipFill>
        <p:spPr>
          <a:xfrm flipH="1">
            <a:off x="10324657" y="5006306"/>
            <a:ext cx="1867343" cy="2035278"/>
          </a:xfrm>
          <a:prstGeom prst="rect">
            <a:avLst/>
          </a:prstGeom>
        </p:spPr>
      </p:pic>
      <p:pic>
        <p:nvPicPr>
          <p:cNvPr id="17" name="Picture 1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65102"/>
          <a:stretch/>
        </p:blipFill>
        <p:spPr>
          <a:xfrm flipH="1">
            <a:off x="0" y="5006306"/>
            <a:ext cx="1867343" cy="2035278"/>
          </a:xfrm>
          <a:prstGeom prst="rect">
            <a:avLst/>
          </a:prstGeom>
        </p:spPr>
      </p:pic>
      <p:sp>
        <p:nvSpPr>
          <p:cNvPr id="21" name="Rounded Rectangle 20"/>
          <p:cNvSpPr/>
          <p:nvPr/>
        </p:nvSpPr>
        <p:spPr>
          <a:xfrm>
            <a:off x="2539005" y="2295525"/>
            <a:ext cx="8775512" cy="1448961"/>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800" b="1" dirty="0">
                <a:solidFill>
                  <a:prstClr val="black"/>
                </a:solidFill>
                <a:latin typeface="Calibri" panose="020F0502020204030204"/>
              </a:rPr>
              <a:t>Nghe hiểu câu chuyện Đôi cánh của ngựa trắng; kể lại được câu chuyện dựa vào tranh (không bắt buộc kể đúng nguyên văn câu chuyện theo lời GV kể).</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ounded Rectangle 21"/>
          <p:cNvSpPr/>
          <p:nvPr/>
        </p:nvSpPr>
        <p:spPr>
          <a:xfrm>
            <a:off x="2539005" y="4060997"/>
            <a:ext cx="8775512" cy="1463503"/>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en-US" sz="3200" b="1" dirty="0" err="1">
                <a:solidFill>
                  <a:prstClr val="black"/>
                </a:solidFill>
              </a:rPr>
              <a:t>Biết</a:t>
            </a:r>
            <a:r>
              <a:rPr lang="en-US" sz="3200" b="1" dirty="0">
                <a:solidFill>
                  <a:prstClr val="black"/>
                </a:solidFill>
              </a:rPr>
              <a:t> chia </a:t>
            </a:r>
            <a:r>
              <a:rPr lang="en-US" sz="3200" b="1" dirty="0" err="1">
                <a:solidFill>
                  <a:prstClr val="black"/>
                </a:solidFill>
              </a:rPr>
              <a:t>sẻ</a:t>
            </a:r>
            <a:r>
              <a:rPr lang="en-US" sz="3200" b="1" dirty="0">
                <a:solidFill>
                  <a:prstClr val="black"/>
                </a:solidFill>
              </a:rPr>
              <a:t> </a:t>
            </a:r>
            <a:r>
              <a:rPr lang="en-US" sz="3200" b="1" dirty="0" err="1">
                <a:solidFill>
                  <a:prstClr val="black"/>
                </a:solidFill>
              </a:rPr>
              <a:t>suy</a:t>
            </a:r>
            <a:r>
              <a:rPr lang="en-US" sz="3200" b="1" dirty="0">
                <a:solidFill>
                  <a:prstClr val="black"/>
                </a:solidFill>
              </a:rPr>
              <a:t> </a:t>
            </a:r>
            <a:r>
              <a:rPr lang="en-US" sz="3200" b="1" dirty="0" err="1">
                <a:solidFill>
                  <a:prstClr val="black"/>
                </a:solidFill>
              </a:rPr>
              <a:t>nghĩ</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bản</a:t>
            </a:r>
            <a:r>
              <a:rPr lang="en-US" sz="3200" b="1" dirty="0">
                <a:solidFill>
                  <a:prstClr val="black"/>
                </a:solidFill>
              </a:rPr>
              <a:t> </a:t>
            </a:r>
            <a:r>
              <a:rPr lang="en-US" sz="3200" b="1" dirty="0" err="1">
                <a:solidFill>
                  <a:prstClr val="black"/>
                </a:solidFill>
              </a:rPr>
              <a:t>thân</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nhân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bài</a:t>
            </a:r>
            <a:r>
              <a:rPr lang="en-US" sz="3200" b="1" dirty="0">
                <a:solidFill>
                  <a:prstClr val="black"/>
                </a:solidFill>
              </a:rPr>
              <a:t> </a:t>
            </a:r>
            <a:r>
              <a:rPr lang="en-US" sz="3200" b="1" dirty="0" err="1">
                <a:solidFill>
                  <a:prstClr val="black"/>
                </a:solidFill>
              </a:rPr>
              <a:t>đọc</a:t>
            </a:r>
            <a:r>
              <a:rPr lang="en-US" sz="3200" b="1" dirty="0">
                <a:solidFill>
                  <a:prstClr val="black"/>
                </a:solidFill>
              </a:rPr>
              <a:t>.</a:t>
            </a:r>
            <a:endParaRPr kumimoji="0" lang="vi-VN" sz="3200" b="1" i="0" u="none" strike="noStrike" kern="1200" cap="none" spc="0" normalizeH="0" baseline="0" noProof="0" dirty="0">
              <a:ln>
                <a:noFill/>
              </a:ln>
              <a:solidFill>
                <a:prstClr val="black"/>
              </a:solidFill>
              <a:effectLst/>
              <a:uLnTx/>
              <a:uFillTx/>
              <a:latin typeface="Calibri" panose="020F0502020204030204"/>
            </a:endParaRPr>
          </a:p>
        </p:txBody>
      </p:sp>
      <p:sp>
        <p:nvSpPr>
          <p:cNvPr id="2" name="Heart 1"/>
          <p:cNvSpPr/>
          <p:nvPr/>
        </p:nvSpPr>
        <p:spPr>
          <a:xfrm>
            <a:off x="1949890" y="2658879"/>
            <a:ext cx="1099429" cy="1085502"/>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art 27"/>
          <p:cNvSpPr/>
          <p:nvPr/>
        </p:nvSpPr>
        <p:spPr>
          <a:xfrm>
            <a:off x="1949890" y="4002695"/>
            <a:ext cx="1035796" cy="1167246"/>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 descr="Clip nghệ thuật số - Dễ thương Số Một PNG Yêu Ảnh png tải về - Miễn phí  trong suốt điện Thoại Di động Phụ Kiện png Tải v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0854" y="2917193"/>
            <a:ext cx="545162" cy="5384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lip nghệ thuật số - Dễ thương Số Hai PNG Yêu Ảnh png tải về - Miễn phí  trong suốt Khu Vực png Tải về."/>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4377" y="4377938"/>
            <a:ext cx="584889" cy="519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729290-1DA8-AA40-047D-D29DB298E4D4}"/>
              </a:ext>
            </a:extLst>
          </p:cNvPr>
          <p:cNvPicPr>
            <a:picLocks noChangeAspect="1"/>
          </p:cNvPicPr>
          <p:nvPr/>
        </p:nvPicPr>
        <p:blipFill>
          <a:blip r:embed="rId7"/>
          <a:stretch>
            <a:fillRect/>
          </a:stretch>
        </p:blipFill>
        <p:spPr>
          <a:xfrm>
            <a:off x="1927482" y="126794"/>
            <a:ext cx="8718036" cy="1822862"/>
          </a:xfrm>
          <a:prstGeom prst="rect">
            <a:avLst/>
          </a:prstGeom>
        </p:spPr>
      </p:pic>
    </p:spTree>
    <p:extLst>
      <p:ext uri="{BB962C8B-B14F-4D97-AF65-F5344CB8AC3E}">
        <p14:creationId xmlns:p14="http://schemas.microsoft.com/office/powerpoint/2010/main" val="1036512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ppt_y</p:attrName>
                                        </p:attrNameLst>
                                      </p:cBhvr>
                                      <p:tavLst>
                                        <p:tav tm="0">
                                          <p:val>
                                            <p:strVal val="#ppt_y+#ppt_h*1.125000"/>
                                          </p:val>
                                        </p:tav>
                                        <p:tav tm="100000">
                                          <p:val>
                                            <p:strVal val="#ppt_y"/>
                                          </p:val>
                                        </p:tav>
                                      </p:tavLst>
                                    </p:anim>
                                    <p:animEffect transition="in" filter="wipe(up)">
                                      <p:cBhvr>
                                        <p:cTn id="24" dur="500"/>
                                        <p:tgtEl>
                                          <p:spTgt spid="3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p:tgtEl>
                                          <p:spTgt spid="2"/>
                                        </p:tgtEl>
                                        <p:attrNameLst>
                                          <p:attrName>ppt_y</p:attrName>
                                        </p:attrNameLst>
                                      </p:cBhvr>
                                      <p:tavLst>
                                        <p:tav tm="0">
                                          <p:val>
                                            <p:strVal val="#ppt_y+#ppt_h*1.125000"/>
                                          </p:val>
                                        </p:tav>
                                        <p:tav tm="100000">
                                          <p:val>
                                            <p:strVal val="#ppt_y"/>
                                          </p:val>
                                        </p:tav>
                                      </p:tavLst>
                                    </p:anim>
                                    <p:animEffect transition="in" filter="wipe(up)">
                                      <p:cBhvr>
                                        <p:cTn id="28" dur="500"/>
                                        <p:tgtEl>
                                          <p:spTgt spid="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ppt_y</p:attrName>
                                        </p:attrNameLst>
                                      </p:cBhvr>
                                      <p:tavLst>
                                        <p:tav tm="0">
                                          <p:val>
                                            <p:strVal val="#ppt_y+#ppt_h*1.125000"/>
                                          </p:val>
                                        </p:tav>
                                        <p:tav tm="100000">
                                          <p:val>
                                            <p:strVal val="#ppt_y"/>
                                          </p:val>
                                        </p:tav>
                                      </p:tavLst>
                                    </p:anim>
                                    <p:animEffect transition="in" filter="wipe(up)">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E3340-CEFC-A748-67F9-E56372141776}"/>
              </a:ext>
            </a:extLst>
          </p:cNvPr>
          <p:cNvPicPr>
            <a:picLocks noChangeAspect="1"/>
          </p:cNvPicPr>
          <p:nvPr/>
        </p:nvPicPr>
        <p:blipFill>
          <a:blip r:embed="rId3"/>
          <a:stretch>
            <a:fillRect/>
          </a:stretch>
        </p:blipFill>
        <p:spPr>
          <a:xfrm>
            <a:off x="4257675" y="87181"/>
            <a:ext cx="4371976" cy="1243710"/>
          </a:xfrm>
          <a:prstGeom prst="rect">
            <a:avLst/>
          </a:prstGeom>
        </p:spPr>
      </p:pic>
      <p:pic>
        <p:nvPicPr>
          <p:cNvPr id="3" name="Picture 2">
            <a:extLst>
              <a:ext uri="{FF2B5EF4-FFF2-40B4-BE49-F238E27FC236}">
                <a16:creationId xmlns:a16="http://schemas.microsoft.com/office/drawing/2014/main" id="{B4E004D9-A79D-0088-B8CD-1E4DF35528BF}"/>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495549" y="1743075"/>
            <a:ext cx="8258175" cy="4759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ECF79111-149F-AA60-A51C-671F64BBD717}"/>
              </a:ext>
            </a:extLst>
          </p:cNvPr>
          <p:cNvPicPr>
            <a:picLocks noChangeAspect="1"/>
          </p:cNvPicPr>
          <p:nvPr/>
        </p:nvPicPr>
        <p:blipFill>
          <a:blip r:embed="rId6"/>
          <a:stretch>
            <a:fillRect/>
          </a:stretch>
        </p:blipFill>
        <p:spPr>
          <a:xfrm>
            <a:off x="270803" y="1939139"/>
            <a:ext cx="2030144" cy="3475021"/>
          </a:xfrm>
          <a:prstGeom prst="rect">
            <a:avLst/>
          </a:prstGeom>
        </p:spPr>
      </p:pic>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2654CD-549D-77D4-380A-80C2B8A4C17F}"/>
              </a:ext>
            </a:extLst>
          </p:cNvPr>
          <p:cNvPicPr>
            <a:picLocks noChangeAspect="1"/>
          </p:cNvPicPr>
          <p:nvPr/>
        </p:nvPicPr>
        <p:blipFill>
          <a:blip r:embed="rId5"/>
          <a:stretch>
            <a:fillRect/>
          </a:stretch>
        </p:blipFill>
        <p:spPr>
          <a:xfrm>
            <a:off x="3895725" y="144331"/>
            <a:ext cx="4371976" cy="1243710"/>
          </a:xfrm>
          <a:prstGeom prst="rect">
            <a:avLst/>
          </a:prstGeom>
        </p:spPr>
      </p:pic>
      <p:pic>
        <p:nvPicPr>
          <p:cNvPr id="2" name="Kể chuyện">
            <a:hlinkClick r:id="" action="ppaction://media"/>
            <a:extLst>
              <a:ext uri="{FF2B5EF4-FFF2-40B4-BE49-F238E27FC236}">
                <a16:creationId xmlns:a16="http://schemas.microsoft.com/office/drawing/2014/main" id="{A3F73018-65BE-DC1A-6530-F24DF37AFAA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09700" y="1468041"/>
            <a:ext cx="9582150" cy="5389959"/>
          </a:xfrm>
          <a:prstGeom prst="rect">
            <a:avLst/>
          </a:prstGeom>
        </p:spPr>
      </p:pic>
    </p:spTree>
    <p:extLst>
      <p:ext uri="{BB962C8B-B14F-4D97-AF65-F5344CB8AC3E}">
        <p14:creationId xmlns:p14="http://schemas.microsoft.com/office/powerpoint/2010/main" val="390207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114300" y="95250"/>
            <a:ext cx="12001499" cy="6494299"/>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ĐÔI CÁNH CỦA NGỰA TRẮNG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Gần nhà ngựa có anh đại bàng núi. Là một ch</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chim non nhưng sải cánh đã vững vàng. Mỗi lúc nó liệng vòng, cánh không động, khẽ nghiêng bên nào là chao bên ấy, bóng cứ loang loáng trên bãi cỏ.</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mê quá, cứ ước ao được bay như đại bàng: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Anh Đại Bàng ơi! Làm thế nào để có cánh như anh?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Phải đi tìm! Cứ quanh quẩn cạnh mẹ, biết bao giờ mới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Bỗng có tiếng “Hú…</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 v</a:t>
            </a:r>
            <a:r>
              <a:rPr lang="en-US" sz="1300" b="1" i="0" u="none" strike="noStrike" dirty="0">
                <a:solidFill>
                  <a:srgbClr val="002060"/>
                </a:solidFill>
                <a:effectLst/>
                <a:latin typeface="Cambria" panose="02040503050406030204" pitchFamily="18" charset="0"/>
                <a:ea typeface="Cambria" panose="02040503050406030204" pitchFamily="18" charset="0"/>
              </a:rPr>
              <a:t>ẳ</a:t>
            </a:r>
            <a:r>
              <a:rPr lang="vi-VN" sz="1300" b="1" i="0" u="none" strike="noStrike" dirty="0">
                <a:solidFill>
                  <a:srgbClr val="002060"/>
                </a:solidFill>
                <a:effectLst/>
                <a:latin typeface="Cambria" panose="02040503050406030204" pitchFamily="18" charset="0"/>
                <a:ea typeface="Cambria" panose="02040503050406030204" pitchFamily="18" charset="0"/>
              </a:rPr>
              <a:t>ng lên mỗi lúc một gần. Rồi từ trong bóng tối hiện ra một con sói xám sừng sững ngáng đường. Ngựa con mếu máo gọi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Sói xám cười man rợ và nhảy chồm đến.</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1300" b="1" dirty="0">
                <a:solidFill>
                  <a:srgbClr val="002060"/>
                </a:solidFill>
                <a:effectLst/>
                <a:latin typeface="Cambria" panose="02040503050406030204" pitchFamily="18" charset="0"/>
                <a:ea typeface="Cambria" panose="02040503050406030204" pitchFamily="18" charset="0"/>
              </a:rPr>
              <a:t>- </a:t>
            </a:r>
            <a:r>
              <a:rPr lang="en-US" sz="1300" b="1" dirty="0" err="1">
                <a:solidFill>
                  <a:srgbClr val="002060"/>
                </a:solidFill>
                <a:effectLst/>
                <a:latin typeface="Cambria" panose="02040503050406030204" pitchFamily="18" charset="0"/>
                <a:ea typeface="Cambria" panose="02040503050406030204" pitchFamily="18" charset="0"/>
              </a:rPr>
              <a:t>Ối</a:t>
            </a:r>
            <a:r>
              <a:rPr lang="en-US" sz="1300" b="1"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lại khóc, gọi mẹ, đại bàng núi vỗ nhẹ đôi cánh dỗ dành: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Đừng khóc! Anh đưa em về với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 Nhưng mà em không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 chỉ vào bốn chân Ngựa</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Cánh của em đấy chứ đâu! Nếu phi nướ</a:t>
            </a:r>
            <a:r>
              <a:rPr lang="en-US" sz="1300" b="1" i="0" u="none" strike="noStrike" dirty="0">
                <a:solidFill>
                  <a:srgbClr val="002060"/>
                </a:solidFill>
                <a:effectLst/>
                <a:latin typeface="Cambria" panose="02040503050406030204" pitchFamily="18" charset="0"/>
                <a:ea typeface="Cambria" panose="02040503050406030204" pitchFamily="18" charset="0"/>
              </a:rPr>
              <a:t>c</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đại, em còn “bay” nhanh hơn cả anh</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nữa ấy chứ! Đại bàng núi sải cánh, ngựa trắng chồm lên và thấy bốn chân mình</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thực</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sự</a:t>
            </a:r>
            <a:r>
              <a:rPr lang="en-US" sz="1300" b="1" i="0" u="none" strike="noStrike" dirty="0">
                <a:solidFill>
                  <a:srgbClr val="002060"/>
                </a:solidFill>
                <a:effectLst/>
                <a:latin typeface="Cambria" panose="02040503050406030204" pitchFamily="18" charset="0"/>
                <a:ea typeface="Cambria" panose="02040503050406030204" pitchFamily="18" charset="0"/>
              </a:rPr>
              <a:t> bay </a:t>
            </a:r>
            <a:r>
              <a:rPr lang="en-US" sz="1300" b="1" i="0" u="none" strike="noStrike" dirty="0" err="1">
                <a:solidFill>
                  <a:srgbClr val="002060"/>
                </a:solidFill>
                <a:effectLst/>
                <a:latin typeface="Cambria" panose="02040503050406030204" pitchFamily="18" charset="0"/>
                <a:ea typeface="Cambria" panose="02040503050406030204" pitchFamily="18" charset="0"/>
              </a:rPr>
              <a:t>như</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đại</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bàng</a:t>
            </a:r>
            <a:r>
              <a:rPr lang="en-US" sz="1300" b="1" i="0" u="none" strike="noStrike"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algn="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(Theo Thy Ngọc)</a:t>
            </a:r>
            <a:endParaRPr lang="vi-VN" sz="13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5487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Kể</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theo</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đoạn</a:t>
            </a:r>
            <a:endPar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DABAB0E-47F5-E21A-62B9-198D991466F5}"/>
              </a:ext>
            </a:extLst>
          </p:cNvPr>
          <p:cNvPicPr>
            <a:picLocks noChangeAspect="1"/>
          </p:cNvPicPr>
          <p:nvPr/>
        </p:nvPicPr>
        <p:blipFill>
          <a:blip r:embed="rId3"/>
          <a:stretch>
            <a:fillRect/>
          </a:stretch>
        </p:blipFill>
        <p:spPr>
          <a:xfrm>
            <a:off x="419099" y="2005012"/>
            <a:ext cx="4183739" cy="3109913"/>
          </a:xfrm>
          <a:prstGeom prst="rect">
            <a:avLst/>
          </a:prstGeom>
        </p:spPr>
      </p:pic>
      <p:sp>
        <p:nvSpPr>
          <p:cNvPr id="5" name="Hình chữ nhật: Góc Tròn 1">
            <a:extLst>
              <a:ext uri="{FF2B5EF4-FFF2-40B4-BE49-F238E27FC236}">
                <a16:creationId xmlns:a16="http://schemas.microsoft.com/office/drawing/2014/main" id="{F0548D9E-16DE-54BC-AC70-F33E78B9AA4B}"/>
              </a:ext>
            </a:extLst>
          </p:cNvPr>
          <p:cNvSpPr/>
          <p:nvPr/>
        </p:nvSpPr>
        <p:spPr>
          <a:xfrm>
            <a:off x="4746294" y="2000250"/>
            <a:ext cx="6293182" cy="3743325"/>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en-US" sz="2000" b="1" i="0" u="none" strike="noStrike"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0629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581525" y="1362076"/>
            <a:ext cx="7219950" cy="51720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Gần nhà ngựa có anh đại bàng núi. Là một ch</a:t>
            </a:r>
            <a:r>
              <a:rPr lang="en-US" sz="2000" b="1" dirty="0">
                <a:solidFill>
                  <a:srgbClr val="002060"/>
                </a:solidFill>
                <a:latin typeface="Cambria" panose="02040503050406030204" pitchFamily="18" charset="0"/>
                <a:ea typeface="Cambria" panose="02040503050406030204" pitchFamily="18" charset="0"/>
              </a:rPr>
              <a:t>ú</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chim non nhưng sải cánh đã vững vàng. Mỗi lúc nó liệng vòng, cánh không động, khẽ nghiêng bên nào là chao bên ấy, bóng cứ loang loáng trên bãi cỏ.</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mê quá, cứ ước ao được bay như đại bàng:</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Anh Đại Bàng ơi! Làm thế nào để có cánh như anh?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Phải đi tìm! Cứ quanh quẩn cạnh mẹ, biết bao giờ mới có cánh!</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just">
              <a:spcAft>
                <a:spcPts val="500"/>
              </a:spcAft>
            </a:pPr>
            <a:r>
              <a:rPr lang="vi-VN" sz="20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2000" b="1" dirty="0">
              <a:solidFill>
                <a:srgbClr val="002060"/>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B2B91262-1F94-6462-DD05-2E407F11B5BE}"/>
              </a:ext>
            </a:extLst>
          </p:cNvPr>
          <p:cNvPicPr>
            <a:picLocks noChangeAspect="1"/>
          </p:cNvPicPr>
          <p:nvPr/>
        </p:nvPicPr>
        <p:blipFill>
          <a:blip r:embed="rId3"/>
          <a:stretch>
            <a:fillRect/>
          </a:stretch>
        </p:blipFill>
        <p:spPr>
          <a:xfrm>
            <a:off x="481012" y="2505075"/>
            <a:ext cx="3909060" cy="2895600"/>
          </a:xfrm>
          <a:prstGeom prst="rect">
            <a:avLst/>
          </a:prstGeom>
        </p:spPr>
      </p:pic>
    </p:spTree>
    <p:extLst>
      <p:ext uri="{BB962C8B-B14F-4D97-AF65-F5344CB8AC3E}">
        <p14:creationId xmlns:p14="http://schemas.microsoft.com/office/powerpoint/2010/main" val="363351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1170</Words>
  <Application>Microsoft Office PowerPoint</Application>
  <PresentationFormat>Widescreen</PresentationFormat>
  <Paragraphs>61</Paragraphs>
  <Slides>17</Slides>
  <Notes>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#9Slide02 Noi dung dai</vt:lpstr>
      <vt:lpstr>#9Slide02 Tieu de dai</vt:lpstr>
      <vt:lpstr>Arial</vt:lpstr>
      <vt:lpstr>Calibri</vt:lpstr>
      <vt:lpstr>Calibri Light</vt:lpstr>
      <vt:lpstr>Cambria</vt:lpstr>
      <vt:lpstr>Tahoma</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2023-10-10T07:16:00Z</dcterms:created>
  <dcterms:modified xsi:type="dcterms:W3CDTF">2023-10-10T13:11:45Z</dcterms:modified>
</cp:coreProperties>
</file>