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274" r:id="rId4"/>
    <p:sldId id="257" r:id="rId5"/>
    <p:sldId id="256" r:id="rId6"/>
    <p:sldId id="273" r:id="rId7"/>
    <p:sldId id="259" r:id="rId8"/>
    <p:sldId id="260" r:id="rId9"/>
    <p:sldId id="261" r:id="rId10"/>
    <p:sldId id="262" r:id="rId11"/>
    <p:sldId id="263" r:id="rId12"/>
    <p:sldId id="272" r:id="rId13"/>
    <p:sldId id="265" r:id="rId14"/>
    <p:sldId id="264" r:id="rId15"/>
    <p:sldId id="258" r:id="rId16"/>
    <p:sldId id="266" r:id="rId17"/>
    <p:sldId id="267" r:id="rId18"/>
    <p:sldId id="268" r:id="rId19"/>
    <p:sldId id="269" r:id="rId20"/>
    <p:sldId id="270" r:id="rId21"/>
    <p:sldId id="271"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32614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5963283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345118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828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3/17/2024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611513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2AD3D-1616-4B6D-8516-47D6E18F77C7}"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7767552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E2AD3D-1616-4B6D-8516-47D6E18F77C7}"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581981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E2AD3D-1616-4B6D-8516-47D6E18F77C7}"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922615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E2AD3D-1616-4B6D-8516-47D6E18F77C7}"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881254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E2AD3D-1616-4B6D-8516-47D6E18F77C7}"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620529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2AD3D-1616-4B6D-8516-47D6E18F77C7}"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96732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196982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904223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2AD3D-1616-4B6D-8516-47D6E18F77C7}" type="datetimeFigureOut">
              <a:rPr lang="en-US" smtClean="0"/>
              <a:t>3/17/2024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EF8FD-B5E1-4FF8-A27B-232561E97C41}" type="slidenum">
              <a:rPr lang="en-US" smtClean="0"/>
              <a:t>‹#›</a:t>
            </a:fld>
            <a:endParaRPr lang="en-US"/>
          </a:p>
        </p:txBody>
      </p:sp>
    </p:spTree>
    <p:extLst>
      <p:ext uri="{BB962C8B-B14F-4D97-AF65-F5344CB8AC3E}">
        <p14:creationId xmlns:p14="http://schemas.microsoft.com/office/powerpoint/2010/main" val="270628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87113579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8183062" y="6762631"/>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254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extLst>
      <p:ext uri="{BB962C8B-B14F-4D97-AF65-F5344CB8AC3E}">
        <p14:creationId xmlns:p14="http://schemas.microsoft.com/office/powerpoint/2010/main" val="3625120568"/>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823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ú Tân An Giang - Nơi gặp gỡ của Sông Tiền và Sông Hậu _ Khám phá nhan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9155193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670560"/>
            <a:ext cx="11267440" cy="598424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41476" y="1950684"/>
            <a:ext cx="5925024" cy="4524315"/>
          </a:xfrm>
          <a:prstGeom prst="rect">
            <a:avLst/>
          </a:prstGeom>
          <a:noFill/>
        </p:spPr>
        <p:txBody>
          <a:bodyPr wrap="square" rtlCol="0">
            <a:spAutoFit/>
          </a:bodyPr>
          <a:lstStyle/>
          <a:p>
            <a:pPr algn="just"/>
            <a:r>
              <a:rPr lang="en-US" sz="3200" dirty="0" err="1" smtClean="0"/>
              <a:t>Sông</a:t>
            </a:r>
            <a:r>
              <a:rPr lang="en-US" sz="3200" dirty="0" smtClean="0"/>
              <a:t> </a:t>
            </a:r>
            <a:r>
              <a:rPr lang="en-US" sz="3200" dirty="0" err="1" smtClean="0"/>
              <a:t>Mê</a:t>
            </a:r>
            <a:r>
              <a:rPr lang="en-US" sz="3200" dirty="0" smtClean="0"/>
              <a:t> </a:t>
            </a:r>
            <a:r>
              <a:rPr lang="en-US" sz="3200" dirty="0" err="1" smtClean="0"/>
              <a:t>Công</a:t>
            </a:r>
            <a:r>
              <a:rPr lang="en-US" sz="3200" dirty="0" smtClean="0"/>
              <a:t> </a:t>
            </a:r>
            <a:r>
              <a:rPr lang="en-US" sz="3200" dirty="0" err="1" smtClean="0"/>
              <a:t>chảy</a:t>
            </a:r>
            <a:r>
              <a:rPr lang="en-US" sz="3200" dirty="0" smtClean="0"/>
              <a:t> </a:t>
            </a:r>
            <a:r>
              <a:rPr lang="en-US" sz="3200" dirty="0" err="1" smtClean="0"/>
              <a:t>về</a:t>
            </a:r>
            <a:r>
              <a:rPr lang="en-US" sz="3200" dirty="0" smtClean="0"/>
              <a:t> </a:t>
            </a:r>
            <a:r>
              <a:rPr lang="en-US" sz="3200" dirty="0" err="1" smtClean="0"/>
              <a:t>đồng</a:t>
            </a:r>
            <a:r>
              <a:rPr lang="en-US" sz="3200" dirty="0" smtClean="0"/>
              <a:t> </a:t>
            </a:r>
            <a:r>
              <a:rPr lang="en-US" sz="3200" dirty="0" err="1" smtClean="0"/>
              <a:t>bằng</a:t>
            </a:r>
            <a:r>
              <a:rPr lang="en-US" sz="3200" dirty="0" smtClean="0"/>
              <a:t> </a:t>
            </a:r>
            <a:r>
              <a:rPr lang="en-US" sz="3200" dirty="0" err="1" smtClean="0"/>
              <a:t>sông</a:t>
            </a:r>
            <a:r>
              <a:rPr lang="en-US" sz="3200" dirty="0" smtClean="0"/>
              <a:t> </a:t>
            </a:r>
            <a:r>
              <a:rPr lang="en-US" sz="3200" dirty="0" err="1" smtClean="0"/>
              <a:t>Cửu</a:t>
            </a:r>
            <a:r>
              <a:rPr lang="en-US" sz="3200" dirty="0" smtClean="0"/>
              <a:t> Long chia </a:t>
            </a:r>
            <a:r>
              <a:rPr lang="en-US" sz="3200" dirty="0" err="1" smtClean="0"/>
              <a:t>thành</a:t>
            </a:r>
            <a:r>
              <a:rPr lang="en-US" sz="3200" dirty="0" smtClean="0"/>
              <a:t> chin </a:t>
            </a:r>
            <a:r>
              <a:rPr lang="en-US" sz="3200" dirty="0" err="1" smtClean="0"/>
              <a:t>nhánh</a:t>
            </a:r>
            <a:r>
              <a:rPr lang="en-US" sz="3200" dirty="0" smtClean="0"/>
              <a:t> </a:t>
            </a:r>
            <a:r>
              <a:rPr lang="en-US" sz="3200" dirty="0" err="1" smtClean="0"/>
              <a:t>sông</a:t>
            </a:r>
            <a:r>
              <a:rPr lang="en-US" sz="3200" dirty="0" smtClean="0"/>
              <a:t> </a:t>
            </a:r>
            <a:r>
              <a:rPr lang="en-US" sz="3200" dirty="0" err="1" smtClean="0"/>
              <a:t>lớn</a:t>
            </a:r>
            <a:r>
              <a:rPr lang="en-US" sz="3200" dirty="0" smtClean="0"/>
              <a:t> </a:t>
            </a:r>
            <a:r>
              <a:rPr lang="en-US" sz="3200" dirty="0" err="1" smtClean="0"/>
              <a:t>là</a:t>
            </a:r>
            <a:r>
              <a:rPr lang="en-US" sz="3200" dirty="0" smtClean="0"/>
              <a:t> </a:t>
            </a:r>
            <a:r>
              <a:rPr lang="en-US" sz="3200" dirty="0" err="1" smtClean="0"/>
              <a:t>sông</a:t>
            </a:r>
            <a:r>
              <a:rPr lang="en-US" sz="3200" dirty="0" smtClean="0"/>
              <a:t> </a:t>
            </a:r>
            <a:r>
              <a:rPr lang="en-US" sz="3200" dirty="0" err="1" smtClean="0"/>
              <a:t>Tiền</a:t>
            </a:r>
            <a:r>
              <a:rPr lang="en-US" sz="3200" dirty="0" smtClean="0"/>
              <a:t> </a:t>
            </a:r>
            <a:r>
              <a:rPr lang="en-US" sz="3200" dirty="0" err="1" smtClean="0"/>
              <a:t>và</a:t>
            </a:r>
            <a:r>
              <a:rPr lang="en-US" sz="3200" dirty="0" smtClean="0"/>
              <a:t> </a:t>
            </a:r>
            <a:r>
              <a:rPr lang="en-US" sz="3200" dirty="0" err="1" smtClean="0"/>
              <a:t>sông</a:t>
            </a:r>
            <a:r>
              <a:rPr lang="en-US" sz="3200" dirty="0" smtClean="0"/>
              <a:t> </a:t>
            </a:r>
            <a:r>
              <a:rPr lang="en-US" sz="3200" dirty="0" err="1" smtClean="0"/>
              <a:t>Hậu</a:t>
            </a:r>
            <a:r>
              <a:rPr lang="en-US" sz="3200" dirty="0" smtClean="0"/>
              <a:t>. </a:t>
            </a:r>
            <a:r>
              <a:rPr lang="en-US" sz="3200" dirty="0" err="1" smtClean="0"/>
              <a:t>Trước</a:t>
            </a:r>
            <a:r>
              <a:rPr lang="en-US" sz="3200" dirty="0" smtClean="0"/>
              <a:t> </a:t>
            </a:r>
            <a:r>
              <a:rPr lang="en-US" sz="3200" dirty="0" err="1" smtClean="0"/>
              <a:t>kia</a:t>
            </a:r>
            <a:r>
              <a:rPr lang="en-US" sz="3200" dirty="0" smtClean="0"/>
              <a:t>, </a:t>
            </a:r>
            <a:r>
              <a:rPr lang="en-US" sz="3200" dirty="0" err="1" smtClean="0"/>
              <a:t>sông</a:t>
            </a:r>
            <a:r>
              <a:rPr lang="en-US" sz="3200" dirty="0" smtClean="0"/>
              <a:t> </a:t>
            </a:r>
            <a:r>
              <a:rPr lang="en-US" sz="3200" dirty="0" err="1" smtClean="0"/>
              <a:t>đổ</a:t>
            </a:r>
            <a:r>
              <a:rPr lang="en-US" sz="3200" dirty="0" smtClean="0"/>
              <a:t> </a:t>
            </a:r>
            <a:r>
              <a:rPr lang="en-US" sz="3200" dirty="0" err="1" smtClean="0"/>
              <a:t>ra</a:t>
            </a:r>
            <a:r>
              <a:rPr lang="en-US" sz="3200" dirty="0" smtClean="0"/>
              <a:t> </a:t>
            </a:r>
            <a:r>
              <a:rPr lang="en-US" sz="3200" dirty="0" err="1" smtClean="0"/>
              <a:t>Biển</a:t>
            </a:r>
            <a:r>
              <a:rPr lang="en-US" sz="3200" dirty="0" smtClean="0"/>
              <a:t> </a:t>
            </a:r>
            <a:r>
              <a:rPr lang="en-US" sz="3200" dirty="0" err="1" smtClean="0"/>
              <a:t>Đông</a:t>
            </a:r>
            <a:r>
              <a:rPr lang="en-US" sz="3200" dirty="0" smtClean="0"/>
              <a:t> qua </a:t>
            </a:r>
            <a:r>
              <a:rPr lang="en-US" sz="3200" dirty="0" err="1" smtClean="0"/>
              <a:t>chín</a:t>
            </a:r>
            <a:r>
              <a:rPr lang="en-US" sz="3200" dirty="0" smtClean="0"/>
              <a:t> </a:t>
            </a:r>
            <a:r>
              <a:rPr lang="en-US" sz="3200" dirty="0" err="1" smtClean="0"/>
              <a:t>cửa</a:t>
            </a:r>
            <a:r>
              <a:rPr lang="en-US" sz="3200" dirty="0" smtClean="0"/>
              <a:t> </a:t>
            </a:r>
            <a:r>
              <a:rPr lang="en-US" sz="3200" dirty="0" err="1" smtClean="0"/>
              <a:t>nên</a:t>
            </a:r>
            <a:r>
              <a:rPr lang="en-US" sz="3200" dirty="0" smtClean="0"/>
              <a:t> </a:t>
            </a:r>
            <a:r>
              <a:rPr lang="en-US" sz="3200" dirty="0" err="1" smtClean="0"/>
              <a:t>còn</a:t>
            </a:r>
            <a:r>
              <a:rPr lang="en-US" sz="3200" dirty="0" smtClean="0"/>
              <a:t> </a:t>
            </a:r>
            <a:r>
              <a:rPr lang="en-US" sz="3200" dirty="0" err="1" smtClean="0"/>
              <a:t>được</a:t>
            </a:r>
            <a:r>
              <a:rPr lang="en-US" sz="3200" dirty="0" smtClean="0"/>
              <a:t> </a:t>
            </a:r>
            <a:r>
              <a:rPr lang="en-US" sz="3200" dirty="0" err="1" smtClean="0"/>
              <a:t>gọi</a:t>
            </a:r>
            <a:r>
              <a:rPr lang="en-US" sz="3200" dirty="0" smtClean="0"/>
              <a:t> </a:t>
            </a:r>
            <a:r>
              <a:rPr lang="en-US" sz="3200" dirty="0" err="1" smtClean="0"/>
              <a:t>là</a:t>
            </a:r>
            <a:r>
              <a:rPr lang="en-US" sz="3200" dirty="0" smtClean="0"/>
              <a:t> </a:t>
            </a:r>
            <a:r>
              <a:rPr lang="en-US" sz="3200" dirty="0" err="1" smtClean="0"/>
              <a:t>sông</a:t>
            </a:r>
            <a:r>
              <a:rPr lang="en-US" sz="3200" dirty="0" smtClean="0"/>
              <a:t> </a:t>
            </a:r>
            <a:r>
              <a:rPr lang="en-US" sz="3200" dirty="0" err="1" smtClean="0"/>
              <a:t>Cửu</a:t>
            </a:r>
            <a:r>
              <a:rPr lang="en-US" sz="3200" dirty="0" smtClean="0"/>
              <a:t> Long </a:t>
            </a:r>
            <a:r>
              <a:rPr lang="en-US" sz="3200" dirty="0" smtClean="0"/>
              <a:t>(</a:t>
            </a:r>
            <a:r>
              <a:rPr lang="en-US" sz="3200" dirty="0" err="1" smtClean="0"/>
              <a:t>chín</a:t>
            </a:r>
            <a:r>
              <a:rPr lang="en-US" sz="3200" dirty="0" smtClean="0"/>
              <a:t> </a:t>
            </a:r>
            <a:r>
              <a:rPr lang="en-US" sz="3200" dirty="0" smtClean="0"/>
              <a:t>con </a:t>
            </a:r>
            <a:r>
              <a:rPr lang="en-US" sz="3200" dirty="0" err="1" smtClean="0"/>
              <a:t>rồng</a:t>
            </a:r>
            <a:r>
              <a:rPr lang="en-US" sz="3200" dirty="0" smtClean="0"/>
              <a:t>), </a:t>
            </a:r>
            <a:r>
              <a:rPr lang="en-US" sz="3200" dirty="0" err="1" smtClean="0"/>
              <a:t>hiện</a:t>
            </a:r>
            <a:r>
              <a:rPr lang="en-US" sz="3200" dirty="0" smtClean="0"/>
              <a:t> nay </a:t>
            </a:r>
            <a:r>
              <a:rPr lang="en-US" sz="3200" dirty="0" err="1" smtClean="0"/>
              <a:t>một</a:t>
            </a:r>
            <a:r>
              <a:rPr lang="en-US" sz="3200" dirty="0" smtClean="0"/>
              <a:t> </a:t>
            </a:r>
            <a:r>
              <a:rPr lang="en-US" sz="3200" dirty="0" err="1" smtClean="0"/>
              <a:t>cửa</a:t>
            </a:r>
            <a:r>
              <a:rPr lang="en-US" sz="3200" dirty="0" smtClean="0"/>
              <a:t> </a:t>
            </a:r>
            <a:r>
              <a:rPr lang="en-US" sz="3200" dirty="0" err="1" smtClean="0"/>
              <a:t>sông</a:t>
            </a:r>
            <a:r>
              <a:rPr lang="en-US" sz="3200" dirty="0" smtClean="0"/>
              <a:t> (</a:t>
            </a:r>
            <a:r>
              <a:rPr lang="en-US" sz="3200" dirty="0" err="1" smtClean="0"/>
              <a:t>Bát</a:t>
            </a:r>
            <a:r>
              <a:rPr lang="en-US" sz="3200" dirty="0" smtClean="0"/>
              <a:t> </a:t>
            </a:r>
            <a:r>
              <a:rPr lang="en-US" sz="3200" dirty="0" err="1" smtClean="0"/>
              <a:t>Xắc</a:t>
            </a:r>
            <a:r>
              <a:rPr lang="en-US" sz="3200" dirty="0" smtClean="0"/>
              <a:t>) </a:t>
            </a:r>
            <a:r>
              <a:rPr lang="en-US" sz="3200" dirty="0" err="1" smtClean="0"/>
              <a:t>đã</a:t>
            </a:r>
            <a:r>
              <a:rPr lang="en-US" sz="3200" dirty="0" smtClean="0"/>
              <a:t> </a:t>
            </a:r>
            <a:r>
              <a:rPr lang="en-US" sz="3200" dirty="0" err="1" smtClean="0"/>
              <a:t>không</a:t>
            </a:r>
            <a:r>
              <a:rPr lang="en-US" sz="3200" dirty="0" smtClean="0"/>
              <a:t> </a:t>
            </a:r>
            <a:r>
              <a:rPr lang="en-US" sz="3200" dirty="0" err="1" smtClean="0"/>
              <a:t>còn</a:t>
            </a:r>
            <a:r>
              <a:rPr lang="en-US" sz="3200" dirty="0" smtClean="0"/>
              <a:t> do </a:t>
            </a:r>
            <a:r>
              <a:rPr lang="en-US" sz="3200" dirty="0" err="1" smtClean="0"/>
              <a:t>phù</a:t>
            </a:r>
            <a:r>
              <a:rPr lang="en-US" sz="3200" dirty="0" smtClean="0"/>
              <a:t> </a:t>
            </a:r>
            <a:r>
              <a:rPr lang="en-US" sz="3200" dirty="0" err="1" smtClean="0"/>
              <a:t>sa</a:t>
            </a:r>
            <a:r>
              <a:rPr lang="en-US" sz="3200" dirty="0" smtClean="0"/>
              <a:t> </a:t>
            </a:r>
            <a:r>
              <a:rPr lang="en-US" sz="3200" dirty="0" err="1" smtClean="0"/>
              <a:t>bồi</a:t>
            </a:r>
            <a:r>
              <a:rPr lang="en-US" sz="3200" dirty="0" smtClean="0"/>
              <a:t> </a:t>
            </a:r>
            <a:r>
              <a:rPr lang="en-US" sz="3200" dirty="0" err="1" smtClean="0"/>
              <a:t>đắp</a:t>
            </a:r>
            <a:r>
              <a:rPr lang="en-US" sz="3200" dirty="0" smtClean="0"/>
              <a:t>.</a:t>
            </a:r>
            <a:endParaRPr lang="en-US" sz="3200" dirty="0"/>
          </a:p>
        </p:txBody>
      </p:sp>
      <p:sp>
        <p:nvSpPr>
          <p:cNvPr id="9" name="TextBox 8"/>
          <p:cNvSpPr txBox="1"/>
          <p:nvPr/>
        </p:nvSpPr>
        <p:spPr>
          <a:xfrm>
            <a:off x="4405129" y="759700"/>
            <a:ext cx="7197591" cy="1077218"/>
          </a:xfrm>
          <a:prstGeom prst="rect">
            <a:avLst/>
          </a:prstGeom>
          <a:noFill/>
        </p:spPr>
        <p:txBody>
          <a:bodyPr wrap="square" rtlCol="0">
            <a:spAutoFit/>
          </a:bodyPr>
          <a:lstStyle/>
          <a:p>
            <a:pPr algn="ctr"/>
            <a:r>
              <a:rPr lang="en-US" sz="3200" b="1" dirty="0" err="1" smtClean="0">
                <a:solidFill>
                  <a:srgbClr val="C00000"/>
                </a:solidFill>
              </a:rPr>
              <a:t>Vì</a:t>
            </a:r>
            <a:r>
              <a:rPr lang="en-US" sz="3200" b="1" dirty="0" smtClean="0">
                <a:solidFill>
                  <a:srgbClr val="C00000"/>
                </a:solidFill>
              </a:rPr>
              <a:t> </a:t>
            </a:r>
            <a:r>
              <a:rPr lang="en-US" sz="3200" b="1" dirty="0" err="1" smtClean="0">
                <a:solidFill>
                  <a:srgbClr val="C00000"/>
                </a:solidFill>
              </a:rPr>
              <a:t>sao</a:t>
            </a:r>
            <a:r>
              <a:rPr lang="en-US" sz="3200" b="1" dirty="0" smtClean="0">
                <a:solidFill>
                  <a:srgbClr val="C00000"/>
                </a:solidFill>
              </a:rPr>
              <a:t> </a:t>
            </a:r>
            <a:r>
              <a:rPr lang="en-US" sz="3200" b="1" dirty="0" err="1" smtClean="0">
                <a:solidFill>
                  <a:srgbClr val="C00000"/>
                </a:solidFill>
              </a:rPr>
              <a:t>sông</a:t>
            </a:r>
            <a:r>
              <a:rPr lang="en-US" sz="3200" b="1" dirty="0" smtClean="0">
                <a:solidFill>
                  <a:srgbClr val="C00000"/>
                </a:solidFill>
              </a:rPr>
              <a:t> </a:t>
            </a:r>
            <a:r>
              <a:rPr lang="en-US" sz="3200" b="1" dirty="0" err="1" smtClean="0">
                <a:solidFill>
                  <a:srgbClr val="C00000"/>
                </a:solidFill>
              </a:rPr>
              <a:t>Cửu</a:t>
            </a:r>
            <a:r>
              <a:rPr lang="en-US" sz="3200" b="1" dirty="0" smtClean="0">
                <a:solidFill>
                  <a:srgbClr val="C00000"/>
                </a:solidFill>
              </a:rPr>
              <a:t> Long </a:t>
            </a:r>
            <a:r>
              <a:rPr lang="en-US" sz="3200" b="1" dirty="0" err="1" smtClean="0">
                <a:solidFill>
                  <a:srgbClr val="C00000"/>
                </a:solidFill>
              </a:rPr>
              <a:t>có</a:t>
            </a:r>
            <a:r>
              <a:rPr lang="en-US" sz="3200" b="1" dirty="0" smtClean="0">
                <a:solidFill>
                  <a:srgbClr val="C00000"/>
                </a:solidFill>
              </a:rPr>
              <a:t> </a:t>
            </a:r>
            <a:r>
              <a:rPr lang="en-US" sz="3200" b="1" dirty="0" err="1" smtClean="0">
                <a:solidFill>
                  <a:srgbClr val="C00000"/>
                </a:solidFill>
              </a:rPr>
              <a:t>tên</a:t>
            </a:r>
            <a:r>
              <a:rPr lang="en-US" sz="3200" b="1" dirty="0" smtClean="0">
                <a:solidFill>
                  <a:srgbClr val="C00000"/>
                </a:solidFill>
              </a:rPr>
              <a:t> </a:t>
            </a:r>
            <a:r>
              <a:rPr lang="en-US" sz="3200" b="1" dirty="0" err="1" smtClean="0">
                <a:solidFill>
                  <a:srgbClr val="C00000"/>
                </a:solidFill>
              </a:rPr>
              <a:t>gọi</a:t>
            </a:r>
            <a:r>
              <a:rPr lang="en-US" sz="3200" b="1" dirty="0" smtClean="0">
                <a:solidFill>
                  <a:srgbClr val="C00000"/>
                </a:solidFill>
              </a:rPr>
              <a:t> </a:t>
            </a:r>
            <a:r>
              <a:rPr lang="en-US" sz="3200" b="1" dirty="0" err="1" smtClean="0">
                <a:solidFill>
                  <a:srgbClr val="C00000"/>
                </a:solidFill>
              </a:rPr>
              <a:t>như</a:t>
            </a:r>
            <a:r>
              <a:rPr lang="en-US" sz="3200" b="1" dirty="0" smtClean="0">
                <a:solidFill>
                  <a:srgbClr val="C00000"/>
                </a:solidFill>
              </a:rPr>
              <a:t> </a:t>
            </a:r>
            <a:r>
              <a:rPr lang="en-US" sz="3200" b="1" dirty="0" err="1" smtClean="0">
                <a:solidFill>
                  <a:srgbClr val="C00000"/>
                </a:solidFill>
              </a:rPr>
              <a:t>vậy</a:t>
            </a:r>
            <a:r>
              <a:rPr lang="en-US" sz="3200" b="1" dirty="0" smtClean="0">
                <a:solidFill>
                  <a:srgbClr val="C00000"/>
                </a:solidFill>
              </a:rPr>
              <a:t>? </a:t>
            </a:r>
            <a:endParaRPr lang="en-US" sz="3200" b="1" dirty="0">
              <a:solidFill>
                <a:srgbClr val="C00000"/>
              </a:solidFill>
            </a:endParaRPr>
          </a:p>
          <a:p>
            <a:pPr algn="ctr"/>
            <a:r>
              <a:rPr lang="en-US" sz="3200" b="1" dirty="0" err="1" smtClean="0">
                <a:solidFill>
                  <a:srgbClr val="C00000"/>
                </a:solidFill>
              </a:rPr>
              <a:t>Hãy</a:t>
            </a:r>
            <a:r>
              <a:rPr lang="en-US" sz="3200" b="1" dirty="0" smtClean="0">
                <a:solidFill>
                  <a:srgbClr val="C00000"/>
                </a:solidFill>
              </a:rPr>
              <a:t> chia </a:t>
            </a:r>
            <a:r>
              <a:rPr lang="en-US" sz="3200" b="1" dirty="0" err="1" smtClean="0">
                <a:solidFill>
                  <a:srgbClr val="C00000"/>
                </a:solidFill>
              </a:rPr>
              <a:t>sẻ</a:t>
            </a:r>
            <a:r>
              <a:rPr lang="en-US" sz="3200" b="1" dirty="0" smtClean="0">
                <a:solidFill>
                  <a:srgbClr val="C00000"/>
                </a:solidFill>
              </a:rPr>
              <a:t> </a:t>
            </a:r>
            <a:r>
              <a:rPr lang="en-US" sz="3200" b="1" dirty="0" err="1" smtClean="0">
                <a:solidFill>
                  <a:srgbClr val="C00000"/>
                </a:solidFill>
              </a:rPr>
              <a:t>những</a:t>
            </a:r>
            <a:r>
              <a:rPr lang="en-US" sz="3200" b="1" dirty="0" smtClean="0">
                <a:solidFill>
                  <a:srgbClr val="C00000"/>
                </a:solidFill>
              </a:rPr>
              <a:t> </a:t>
            </a:r>
            <a:r>
              <a:rPr lang="en-US" sz="3200" b="1" dirty="0" err="1" smtClean="0">
                <a:solidFill>
                  <a:srgbClr val="C00000"/>
                </a:solidFill>
              </a:rPr>
              <a:t>điều</a:t>
            </a:r>
            <a:r>
              <a:rPr lang="en-US" sz="3200" b="1" dirty="0" smtClean="0">
                <a:solidFill>
                  <a:srgbClr val="C00000"/>
                </a:solidFill>
              </a:rPr>
              <a:t> </a:t>
            </a: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biết</a:t>
            </a:r>
            <a:r>
              <a:rPr lang="en-US" sz="3200" b="1" dirty="0">
                <a:solidFill>
                  <a:srgbClr val="C00000"/>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99" y="2051546"/>
            <a:ext cx="4103861" cy="4932680"/>
          </a:xfrm>
          <a:prstGeom prst="rect">
            <a:avLst/>
          </a:prstGeom>
        </p:spPr>
      </p:pic>
      <p:pic>
        <p:nvPicPr>
          <p:cNvPr id="7173" name="Picture 5" descr="Phát triển đô thị vùng Đồng bằng Sông Cửu Long: Cần kiến tạo đặc biệt để  thích ứng nước biển dâng - Nhịp sống kinh tế Việt Nam &amp; Thế giới"/>
          <p:cNvPicPr>
            <a:picLocks noChangeAspect="1" noChangeArrowheads="1"/>
          </p:cNvPicPr>
          <p:nvPr/>
        </p:nvPicPr>
        <p:blipFill rotWithShape="1">
          <a:blip r:embed="rId4">
            <a:extLst>
              <a:ext uri="{28A0092B-C50C-407E-A947-70E740481C1C}">
                <a14:useLocalDpi xmlns:a14="http://schemas.microsoft.com/office/drawing/2010/main" val="0"/>
              </a:ext>
            </a:extLst>
          </a:blip>
          <a:srcRect t="21722"/>
          <a:stretch/>
        </p:blipFill>
        <p:spPr bwMode="auto">
          <a:xfrm>
            <a:off x="1830060" y="2291676"/>
            <a:ext cx="3611416" cy="3154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61961" y="265050"/>
            <a:ext cx="3273836" cy="1457070"/>
          </a:xfrm>
          <a:prstGeom prst="rect">
            <a:avLst/>
          </a:prstGeom>
        </p:spPr>
      </p:pic>
    </p:spTree>
    <p:extLst>
      <p:ext uri="{BB962C8B-B14F-4D97-AF65-F5344CB8AC3E}">
        <p14:creationId xmlns:p14="http://schemas.microsoft.com/office/powerpoint/2010/main" val="943341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 calcmode="lin" valueType="num">
                                      <p:cBhvr additive="base">
                                        <p:cTn id="22" dur="500" fill="hold"/>
                                        <p:tgtEl>
                                          <p:spTgt spid="7173"/>
                                        </p:tgtEl>
                                        <p:attrNameLst>
                                          <p:attrName>ppt_x</p:attrName>
                                        </p:attrNameLst>
                                      </p:cBhvr>
                                      <p:tavLst>
                                        <p:tav tm="0">
                                          <p:val>
                                            <p:strVal val="#ppt_x"/>
                                          </p:val>
                                        </p:tav>
                                        <p:tav tm="100000">
                                          <p:val>
                                            <p:strVal val="#ppt_x"/>
                                          </p:val>
                                        </p:tav>
                                      </p:tavLst>
                                    </p:anim>
                                    <p:anim calcmode="lin" valueType="num">
                                      <p:cBhvr additive="base">
                                        <p:cTn id="23"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55192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5280" y="69123"/>
            <a:ext cx="3261643" cy="1286367"/>
          </a:xfrm>
          <a:prstGeom prst="rect">
            <a:avLst/>
          </a:prstGeom>
        </p:spPr>
      </p:pic>
      <p:sp>
        <p:nvSpPr>
          <p:cNvPr id="2" name="Rectangle 1"/>
          <p:cNvSpPr/>
          <p:nvPr/>
        </p:nvSpPr>
        <p:spPr>
          <a:xfrm>
            <a:off x="941132" y="1037107"/>
            <a:ext cx="10289414" cy="707886"/>
          </a:xfrm>
          <a:prstGeom prst="rect">
            <a:avLst/>
          </a:prstGeom>
          <a:solidFill>
            <a:schemeClr val="accent3">
              <a:lumMod val="40000"/>
              <a:lumOff val="60000"/>
            </a:schemeClr>
          </a:solidFill>
          <a:ln w="28575">
            <a:solidFill>
              <a:schemeClr val="tx1"/>
            </a:solidFill>
          </a:ln>
        </p:spPr>
        <p:txBody>
          <a:bodyPr wrap="square">
            <a:spAutoFit/>
          </a:bodyPr>
          <a:lstStyle/>
          <a:p>
            <a:pPr algn="ctr"/>
            <a:r>
              <a:rPr lang="en-US" sz="4000" dirty="0" err="1" smtClean="0"/>
              <a:t>Nêu</a:t>
            </a:r>
            <a:r>
              <a:rPr lang="en-US" sz="4000" dirty="0" smtClean="0"/>
              <a:t> </a:t>
            </a:r>
            <a:r>
              <a:rPr lang="en-US" sz="4000" dirty="0" err="1" smtClean="0"/>
              <a:t>đặc</a:t>
            </a:r>
            <a:r>
              <a:rPr lang="en-US" sz="4000" dirty="0" smtClean="0"/>
              <a:t> </a:t>
            </a:r>
            <a:r>
              <a:rPr lang="en-US" sz="4000" dirty="0" err="1" smtClean="0"/>
              <a:t>điểm</a:t>
            </a:r>
            <a:r>
              <a:rPr lang="en-US" sz="4000" dirty="0" smtClean="0"/>
              <a:t> </a:t>
            </a:r>
            <a:r>
              <a:rPr lang="en-US" sz="4000" dirty="0" err="1" smtClean="0"/>
              <a:t>của</a:t>
            </a:r>
            <a:r>
              <a:rPr lang="en-US" sz="4000" dirty="0" smtClean="0"/>
              <a:t> </a:t>
            </a:r>
            <a:r>
              <a:rPr lang="en-US" sz="4000" dirty="0" err="1" smtClean="0"/>
              <a:t>sông</a:t>
            </a:r>
            <a:r>
              <a:rPr lang="en-US" sz="4000" dirty="0" smtClean="0"/>
              <a:t> </a:t>
            </a:r>
            <a:r>
              <a:rPr lang="en-US" sz="4000" dirty="0" err="1" smtClean="0"/>
              <a:t>ngòi</a:t>
            </a:r>
            <a:r>
              <a:rPr lang="en-US" sz="4000" dirty="0" smtClean="0"/>
              <a:t> ở </a:t>
            </a:r>
            <a:r>
              <a:rPr lang="en-US" sz="4000" dirty="0" err="1" smtClean="0"/>
              <a:t>vùng</a:t>
            </a:r>
            <a:r>
              <a:rPr lang="en-US" sz="4000" dirty="0" smtClean="0"/>
              <a:t> Nam </a:t>
            </a:r>
            <a:r>
              <a:rPr lang="en-US" sz="4000" dirty="0" err="1" smtClean="0"/>
              <a:t>Bộ</a:t>
            </a:r>
            <a:endParaRPr lang="en-US" sz="4000" dirty="0"/>
          </a:p>
        </p:txBody>
      </p:sp>
      <p:sp>
        <p:nvSpPr>
          <p:cNvPr id="12" name="Rectangle 11"/>
          <p:cNvSpPr/>
          <p:nvPr/>
        </p:nvSpPr>
        <p:spPr>
          <a:xfrm>
            <a:off x="606816" y="1881168"/>
            <a:ext cx="11280384" cy="1938992"/>
          </a:xfrm>
          <a:prstGeom prst="rect">
            <a:avLst/>
          </a:prstGeom>
          <a:noFill/>
        </p:spPr>
        <p:txBody>
          <a:bodyPr wrap="square">
            <a:spAutoFit/>
          </a:bodyPr>
          <a:lstStyle/>
          <a:p>
            <a:pPr algn="ctr"/>
            <a:r>
              <a:rPr lang="en-US" sz="4000" dirty="0" err="1" smtClean="0"/>
              <a:t>Vùng</a:t>
            </a:r>
            <a:r>
              <a:rPr lang="en-US" sz="4000" dirty="0" smtClean="0"/>
              <a:t> Nam </a:t>
            </a:r>
            <a:r>
              <a:rPr lang="en-US" sz="4000" dirty="0" err="1" smtClean="0"/>
              <a:t>Bộ</a:t>
            </a:r>
            <a:r>
              <a:rPr lang="en-US" sz="4000" dirty="0" smtClean="0"/>
              <a:t> </a:t>
            </a:r>
            <a:r>
              <a:rPr lang="en-US" sz="4000" dirty="0" err="1" smtClean="0"/>
              <a:t>có</a:t>
            </a:r>
            <a:r>
              <a:rPr lang="en-US" sz="4000" dirty="0" smtClean="0"/>
              <a:t> </a:t>
            </a:r>
            <a:r>
              <a:rPr lang="en-US" sz="4000" b="1" i="1" dirty="0" err="1" smtClean="0">
                <a:solidFill>
                  <a:srgbClr val="C00000"/>
                </a:solidFill>
              </a:rPr>
              <a:t>hệ</a:t>
            </a:r>
            <a:r>
              <a:rPr lang="en-US" sz="4000" b="1" i="1" dirty="0" smtClean="0">
                <a:solidFill>
                  <a:srgbClr val="C00000"/>
                </a:solidFill>
              </a:rPr>
              <a:t> </a:t>
            </a:r>
            <a:r>
              <a:rPr lang="en-US" sz="4000" b="1" i="1" dirty="0" err="1" smtClean="0">
                <a:solidFill>
                  <a:srgbClr val="C00000"/>
                </a:solidFill>
              </a:rPr>
              <a:t>thống</a:t>
            </a:r>
            <a:r>
              <a:rPr lang="en-US" sz="4000" b="1" i="1" dirty="0" smtClean="0">
                <a:solidFill>
                  <a:srgbClr val="C00000"/>
                </a:solidFill>
              </a:rPr>
              <a:t> </a:t>
            </a:r>
            <a:r>
              <a:rPr lang="en-US" sz="4000" b="1" i="1" dirty="0" err="1" smtClean="0">
                <a:solidFill>
                  <a:srgbClr val="C00000"/>
                </a:solidFill>
              </a:rPr>
              <a:t>sông</a:t>
            </a:r>
            <a:r>
              <a:rPr lang="en-US" sz="4000" b="1" i="1" dirty="0" smtClean="0">
                <a:solidFill>
                  <a:srgbClr val="C00000"/>
                </a:solidFill>
              </a:rPr>
              <a:t> </a:t>
            </a:r>
            <a:r>
              <a:rPr lang="en-US" sz="4000" b="1" i="1" dirty="0" err="1" smtClean="0">
                <a:solidFill>
                  <a:srgbClr val="C00000"/>
                </a:solidFill>
              </a:rPr>
              <a:t>ngòi</a:t>
            </a:r>
            <a:r>
              <a:rPr lang="en-US" sz="4000" b="1" i="1" dirty="0" smtClean="0">
                <a:solidFill>
                  <a:srgbClr val="C00000"/>
                </a:solidFill>
              </a:rPr>
              <a:t> </a:t>
            </a:r>
            <a:r>
              <a:rPr lang="en-US" sz="4000" b="1" i="1" dirty="0" err="1" smtClean="0">
                <a:solidFill>
                  <a:srgbClr val="C00000"/>
                </a:solidFill>
              </a:rPr>
              <a:t>dày</a:t>
            </a:r>
            <a:r>
              <a:rPr lang="en-US" sz="4000" b="1" i="1" dirty="0" smtClean="0">
                <a:solidFill>
                  <a:srgbClr val="C00000"/>
                </a:solidFill>
              </a:rPr>
              <a:t> </a:t>
            </a:r>
            <a:r>
              <a:rPr lang="en-US" sz="4000" b="1" i="1" dirty="0" err="1" smtClean="0">
                <a:solidFill>
                  <a:srgbClr val="C00000"/>
                </a:solidFill>
              </a:rPr>
              <a:t>đặc</a:t>
            </a:r>
            <a:r>
              <a:rPr lang="en-US" sz="4000" dirty="0" smtClean="0"/>
              <a:t>. </a:t>
            </a:r>
            <a:r>
              <a:rPr lang="en-US" sz="4000" dirty="0" err="1" smtClean="0"/>
              <a:t>Chính</a:t>
            </a:r>
            <a:r>
              <a:rPr lang="en-US" sz="4000" dirty="0" smtClean="0"/>
              <a:t> </a:t>
            </a:r>
            <a:r>
              <a:rPr lang="en-US" sz="4000" dirty="0" err="1" smtClean="0"/>
              <a:t>vì</a:t>
            </a:r>
            <a:r>
              <a:rPr lang="en-US" sz="4000" dirty="0" smtClean="0"/>
              <a:t> </a:t>
            </a:r>
            <a:r>
              <a:rPr lang="en-US" sz="4000" dirty="0" err="1" smtClean="0"/>
              <a:t>vậy</a:t>
            </a:r>
            <a:r>
              <a:rPr lang="en-US" sz="4000" dirty="0" smtClean="0"/>
              <a:t>, </a:t>
            </a:r>
            <a:r>
              <a:rPr lang="en-US" sz="4000" dirty="0" err="1" smtClean="0"/>
              <a:t>đây</a:t>
            </a:r>
            <a:r>
              <a:rPr lang="en-US" sz="4000" dirty="0" smtClean="0"/>
              <a:t> </a:t>
            </a:r>
            <a:r>
              <a:rPr lang="en-US" sz="4000" dirty="0" err="1" smtClean="0"/>
              <a:t>chính</a:t>
            </a:r>
            <a:r>
              <a:rPr lang="en-US" sz="4000" dirty="0" smtClean="0"/>
              <a:t> </a:t>
            </a:r>
            <a:r>
              <a:rPr lang="en-US" sz="4000" dirty="0" err="1" smtClean="0"/>
              <a:t>là</a:t>
            </a:r>
            <a:r>
              <a:rPr lang="en-US" sz="4000" dirty="0" smtClean="0"/>
              <a:t> </a:t>
            </a:r>
            <a:r>
              <a:rPr lang="en-US" sz="4000" dirty="0" err="1" smtClean="0"/>
              <a:t>nguồn</a:t>
            </a:r>
            <a:r>
              <a:rPr lang="en-US" sz="4000" dirty="0" smtClean="0"/>
              <a:t> </a:t>
            </a:r>
            <a:r>
              <a:rPr lang="en-US" sz="4000" dirty="0" err="1" smtClean="0"/>
              <a:t>cung</a:t>
            </a:r>
            <a:r>
              <a:rPr lang="en-US" sz="4000" dirty="0" smtClean="0"/>
              <a:t> </a:t>
            </a:r>
            <a:r>
              <a:rPr lang="en-US" sz="4000" dirty="0" err="1" smtClean="0"/>
              <a:t>cấp</a:t>
            </a:r>
            <a:r>
              <a:rPr lang="en-US" sz="4000" dirty="0" smtClean="0"/>
              <a:t> </a:t>
            </a:r>
            <a:r>
              <a:rPr lang="en-US" sz="4000" dirty="0" err="1" smtClean="0"/>
              <a:t>nước</a:t>
            </a:r>
            <a:r>
              <a:rPr lang="en-US" sz="4000" dirty="0" smtClean="0"/>
              <a:t>, </a:t>
            </a:r>
            <a:r>
              <a:rPr lang="en-US" sz="4000" dirty="0" err="1" smtClean="0"/>
              <a:t>phù</a:t>
            </a:r>
            <a:r>
              <a:rPr lang="en-US" sz="4000" dirty="0" smtClean="0"/>
              <a:t> </a:t>
            </a:r>
            <a:r>
              <a:rPr lang="en-US" sz="4000" dirty="0" err="1" smtClean="0"/>
              <a:t>sa</a:t>
            </a:r>
            <a:r>
              <a:rPr lang="en-US" sz="4000" dirty="0" smtClean="0"/>
              <a:t>, </a:t>
            </a:r>
            <a:r>
              <a:rPr lang="en-US" sz="4000" dirty="0" err="1" smtClean="0"/>
              <a:t>thủy</a:t>
            </a:r>
            <a:r>
              <a:rPr lang="en-US" sz="4000" dirty="0" smtClean="0"/>
              <a:t> </a:t>
            </a:r>
            <a:r>
              <a:rPr lang="en-US" sz="4000" dirty="0" err="1" smtClean="0"/>
              <a:t>sản</a:t>
            </a:r>
            <a:r>
              <a:rPr lang="en-US" sz="4000" dirty="0" smtClean="0"/>
              <a:t> </a:t>
            </a:r>
            <a:r>
              <a:rPr lang="en-US" sz="4000" dirty="0" err="1" smtClean="0"/>
              <a:t>và</a:t>
            </a:r>
            <a:r>
              <a:rPr lang="en-US" sz="4000" dirty="0" smtClean="0"/>
              <a:t> </a:t>
            </a:r>
            <a:r>
              <a:rPr lang="en-US" sz="4000" dirty="0" err="1" smtClean="0"/>
              <a:t>là</a:t>
            </a:r>
            <a:r>
              <a:rPr lang="en-US" sz="4000" dirty="0" smtClean="0"/>
              <a:t> </a:t>
            </a:r>
            <a:r>
              <a:rPr lang="en-US" sz="4000" dirty="0" err="1" smtClean="0"/>
              <a:t>đường</a:t>
            </a:r>
            <a:r>
              <a:rPr lang="en-US" sz="4000" dirty="0" smtClean="0"/>
              <a:t> </a:t>
            </a:r>
            <a:r>
              <a:rPr lang="en-US" sz="4000" dirty="0" err="1" smtClean="0"/>
              <a:t>giao</a:t>
            </a:r>
            <a:r>
              <a:rPr lang="en-US" sz="4000" dirty="0" smtClean="0"/>
              <a:t> </a:t>
            </a:r>
            <a:r>
              <a:rPr lang="en-US" sz="4000" dirty="0" err="1" smtClean="0"/>
              <a:t>thông</a:t>
            </a:r>
            <a:r>
              <a:rPr lang="en-US" sz="4000" dirty="0" smtClean="0"/>
              <a:t> </a:t>
            </a:r>
            <a:r>
              <a:rPr lang="en-US" sz="4000" dirty="0" err="1" smtClean="0"/>
              <a:t>quan</a:t>
            </a:r>
            <a:r>
              <a:rPr lang="en-US" sz="4000" dirty="0" smtClean="0"/>
              <a:t> </a:t>
            </a:r>
            <a:r>
              <a:rPr lang="en-US" sz="4000" dirty="0" err="1" smtClean="0"/>
              <a:t>trọng</a:t>
            </a:r>
            <a:r>
              <a:rPr lang="en-US" sz="4000" dirty="0" smtClean="0"/>
              <a:t> </a:t>
            </a:r>
            <a:r>
              <a:rPr lang="en-US" sz="4000" dirty="0" err="1" smtClean="0"/>
              <a:t>của</a:t>
            </a:r>
            <a:r>
              <a:rPr lang="en-US" sz="4000" dirty="0" smtClean="0"/>
              <a:t> </a:t>
            </a:r>
            <a:r>
              <a:rPr lang="en-US" sz="4000" dirty="0" err="1" smtClean="0"/>
              <a:t>vùng</a:t>
            </a:r>
            <a:r>
              <a:rPr lang="en-US" sz="4000" dirty="0" smtClean="0"/>
              <a:t>.</a:t>
            </a:r>
            <a:endParaRPr lang="en-US" sz="4000" dirty="0"/>
          </a:p>
        </p:txBody>
      </p:sp>
      <p:pic>
        <p:nvPicPr>
          <p:cNvPr id="6146" name="Picture 2" descr="Để vùng Đồng bằng sông Cửu Long phát triển xứng tầm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452" y="3883218"/>
            <a:ext cx="4149028"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Giá thủy sản ở đồng bằng sông Cửu Long tăng c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240" y="3883218"/>
            <a:ext cx="3974465"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40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randombar(horizontal)">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066723" cy="1280271"/>
          </a:xfrm>
          <a:prstGeom prst="rect">
            <a:avLst/>
          </a:prstGeom>
        </p:spPr>
      </p:pic>
      <p:grpSp>
        <p:nvGrpSpPr>
          <p:cNvPr id="6" name="Group 5"/>
          <p:cNvGrpSpPr/>
          <p:nvPr/>
        </p:nvGrpSpPr>
        <p:grpSpPr>
          <a:xfrm>
            <a:off x="848359" y="1620990"/>
            <a:ext cx="11587480" cy="2185107"/>
            <a:chOff x="1158240" y="1317221"/>
            <a:chExt cx="8340343" cy="1364450"/>
          </a:xfrm>
        </p:grpSpPr>
        <p:sp>
          <p:nvSpPr>
            <p:cNvPr id="8" name="Rounded Rectangle 7"/>
            <p:cNvSpPr/>
            <p:nvPr/>
          </p:nvSpPr>
          <p:spPr>
            <a:xfrm>
              <a:off x="1158240" y="1317221"/>
              <a:ext cx="8340343" cy="1138133"/>
            </a:xfrm>
            <a:prstGeom prst="roundRect">
              <a:avLst>
                <a:gd name="adj" fmla="val 13007"/>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1287642"/>
            </a:xfrm>
            <a:prstGeom prst="rect">
              <a:avLst/>
            </a:prstGeom>
            <a:noFill/>
          </p:spPr>
          <p:txBody>
            <a:bodyPr wrap="square" rtlCol="0">
              <a:spAutoFit/>
            </a:bodyPr>
            <a:lstStyle/>
            <a:p>
              <a:pPr algn="just"/>
              <a:r>
                <a:rPr lang="en-US" sz="3200" b="1" dirty="0" err="1" smtClean="0">
                  <a:solidFill>
                    <a:schemeClr val="tx1">
                      <a:lumMod val="95000"/>
                      <a:lumOff val="5000"/>
                    </a:schemeClr>
                  </a:solidFill>
                </a:rPr>
                <a:t>Đọc</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thông</a:t>
              </a:r>
              <a:r>
                <a:rPr lang="en-US" sz="3200" b="1" dirty="0" smtClean="0">
                  <a:solidFill>
                    <a:schemeClr val="tx1">
                      <a:lumMod val="95000"/>
                      <a:lumOff val="5000"/>
                    </a:schemeClr>
                  </a:solidFill>
                </a:rPr>
                <a:t> tin, </a:t>
              </a:r>
              <a:r>
                <a:rPr lang="en-US" sz="3200" b="1" dirty="0" err="1" smtClean="0">
                  <a:solidFill>
                    <a:schemeClr val="tx1">
                      <a:lumMod val="95000"/>
                      <a:lumOff val="5000"/>
                    </a:schemeClr>
                  </a:solidFill>
                </a:rPr>
                <a:t>em</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hãy</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hoàn</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thành</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phiếu</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học</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tập</a:t>
              </a:r>
              <a:r>
                <a:rPr lang="en-US" sz="3200" b="1" dirty="0" smtClean="0">
                  <a:solidFill>
                    <a:schemeClr val="tx1">
                      <a:lumMod val="95000"/>
                      <a:lumOff val="5000"/>
                    </a:schemeClr>
                  </a:solidFill>
                </a:rPr>
                <a:t> </a:t>
              </a:r>
              <a:r>
                <a:rPr lang="en-US" sz="3200" b="1" dirty="0" err="1" smtClean="0">
                  <a:solidFill>
                    <a:schemeClr val="tx1">
                      <a:lumMod val="95000"/>
                      <a:lumOff val="5000"/>
                    </a:schemeClr>
                  </a:solidFill>
                </a:rPr>
                <a:t>sau</a:t>
              </a:r>
              <a:r>
                <a:rPr lang="en-US" sz="3200" b="1" dirty="0" smtClean="0">
                  <a:solidFill>
                    <a:schemeClr val="tx1">
                      <a:lumMod val="95000"/>
                      <a:lumOff val="5000"/>
                    </a:schemeClr>
                  </a:solidFill>
                </a:rPr>
                <a:t>:</a:t>
              </a:r>
            </a:p>
            <a:p>
              <a:pPr marL="285750" indent="-285750" algn="just">
                <a:buFontTx/>
                <a:buChar char="-"/>
              </a:pPr>
              <a:r>
                <a:rPr lang="en-US" sz="3200" dirty="0" err="1" smtClean="0"/>
                <a:t>Các</a:t>
              </a:r>
              <a:r>
                <a:rPr lang="en-US" sz="3200" dirty="0" smtClean="0"/>
                <a:t> </a:t>
              </a:r>
              <a:r>
                <a:rPr lang="en-US" sz="3200" dirty="0" err="1" smtClean="0"/>
                <a:t>loại</a:t>
              </a:r>
              <a:r>
                <a:rPr lang="en-US" sz="3200" dirty="0" smtClean="0"/>
                <a:t> </a:t>
              </a:r>
              <a:r>
                <a:rPr lang="en-US" sz="3200" dirty="0" err="1" smtClean="0"/>
                <a:t>đất</a:t>
              </a:r>
              <a:r>
                <a:rPr lang="en-US" sz="3200" dirty="0" smtClean="0"/>
                <a:t> </a:t>
              </a:r>
              <a:r>
                <a:rPr lang="en-US" sz="3200" dirty="0" err="1" smtClean="0"/>
                <a:t>chính</a:t>
              </a:r>
              <a:r>
                <a:rPr lang="en-US" sz="3200" dirty="0" smtClean="0"/>
                <a:t> ở </a:t>
              </a:r>
              <a:r>
                <a:rPr lang="en-US" sz="3200" dirty="0" err="1" smtClean="0"/>
                <a:t>vùng</a:t>
              </a:r>
              <a:r>
                <a:rPr lang="en-US" sz="3200" dirty="0" smtClean="0"/>
                <a:t> Nam </a:t>
              </a:r>
              <a:r>
                <a:rPr lang="en-US" sz="3200" dirty="0" err="1" smtClean="0"/>
                <a:t>Bộ</a:t>
              </a:r>
              <a:r>
                <a:rPr lang="en-US" sz="3200" dirty="0" smtClean="0"/>
                <a:t>.</a:t>
              </a:r>
            </a:p>
            <a:p>
              <a:pPr marL="285750" indent="-285750" algn="just">
                <a:buFontTx/>
                <a:buChar char="-"/>
              </a:pPr>
              <a:r>
                <a:rPr lang="en-US" sz="3200" dirty="0" err="1" smtClean="0"/>
                <a:t>Kể</a:t>
              </a:r>
              <a:r>
                <a:rPr lang="en-US" sz="3200" dirty="0" smtClean="0"/>
                <a:t> </a:t>
              </a:r>
              <a:r>
                <a:rPr lang="en-US" sz="3200" dirty="0" err="1" smtClean="0"/>
                <a:t>tên</a:t>
              </a:r>
              <a:r>
                <a:rPr lang="en-US" sz="3200" dirty="0" smtClean="0"/>
                <a:t> </a:t>
              </a:r>
              <a:r>
                <a:rPr lang="en-US" sz="3200" dirty="0" err="1" smtClean="0"/>
                <a:t>một</a:t>
              </a:r>
              <a:r>
                <a:rPr lang="en-US" sz="3200" dirty="0" smtClean="0"/>
                <a:t> </a:t>
              </a:r>
              <a:r>
                <a:rPr lang="en-US" sz="3200" dirty="0" err="1" smtClean="0"/>
                <a:t>số</a:t>
              </a:r>
              <a:r>
                <a:rPr lang="en-US" sz="3200" dirty="0" smtClean="0"/>
                <a:t> </a:t>
              </a:r>
              <a:r>
                <a:rPr lang="en-US" sz="3200" dirty="0" err="1" smtClean="0"/>
                <a:t>cây</a:t>
              </a:r>
              <a:r>
                <a:rPr lang="en-US" sz="3200" dirty="0" smtClean="0"/>
                <a:t> </a:t>
              </a:r>
              <a:r>
                <a:rPr lang="en-US" sz="3200" dirty="0" err="1" smtClean="0"/>
                <a:t>trồng</a:t>
              </a:r>
              <a:r>
                <a:rPr lang="en-US" sz="3200" dirty="0" smtClean="0"/>
                <a:t> </a:t>
              </a:r>
              <a:r>
                <a:rPr lang="en-US" sz="3200" dirty="0" err="1" smtClean="0"/>
                <a:t>phù</a:t>
              </a:r>
              <a:r>
                <a:rPr lang="en-US" sz="3200" dirty="0" smtClean="0"/>
                <a:t> </a:t>
              </a:r>
              <a:r>
                <a:rPr lang="en-US" sz="3200" dirty="0" err="1" smtClean="0"/>
                <a:t>hợp</a:t>
              </a:r>
              <a:r>
                <a:rPr lang="en-US" sz="3200" dirty="0" smtClean="0"/>
                <a:t> </a:t>
              </a:r>
              <a:r>
                <a:rPr lang="en-US" sz="3200" dirty="0" err="1" smtClean="0"/>
                <a:t>với</a:t>
              </a:r>
              <a:r>
                <a:rPr lang="en-US" sz="3200" dirty="0" smtClean="0"/>
                <a:t> </a:t>
              </a:r>
              <a:r>
                <a:rPr lang="en-US" sz="3200" dirty="0" err="1" smtClean="0"/>
                <a:t>các</a:t>
              </a:r>
              <a:r>
                <a:rPr lang="en-US" sz="3200" dirty="0" smtClean="0"/>
                <a:t> </a:t>
              </a:r>
              <a:r>
                <a:rPr lang="en-US" sz="3200" dirty="0" err="1" smtClean="0"/>
                <a:t>loại</a:t>
              </a:r>
              <a:r>
                <a:rPr lang="en-US" sz="3200" dirty="0" smtClean="0"/>
                <a:t> </a:t>
              </a:r>
              <a:r>
                <a:rPr lang="en-US" sz="3200" dirty="0" err="1" smtClean="0"/>
                <a:t>đất</a:t>
              </a:r>
              <a:r>
                <a:rPr lang="en-US" sz="3200" dirty="0" smtClean="0"/>
                <a:t> </a:t>
              </a:r>
              <a:r>
                <a:rPr lang="en-US" sz="3200" dirty="0" err="1" smtClean="0"/>
                <a:t>chính</a:t>
              </a:r>
              <a:r>
                <a:rPr lang="en-US" sz="3200" dirty="0" smtClean="0"/>
                <a:t> ở </a:t>
              </a:r>
              <a:r>
                <a:rPr lang="en-US" sz="3200" dirty="0" err="1" smtClean="0"/>
                <a:t>vùng</a:t>
              </a:r>
              <a:r>
                <a:rPr lang="en-US" sz="3200" dirty="0" smtClean="0"/>
                <a:t>.</a:t>
              </a:r>
              <a:endParaRPr lang="en-US" sz="320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558" y="3623390"/>
            <a:ext cx="4373880" cy="323461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3456" y="1481183"/>
            <a:ext cx="2024017" cy="202401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898492341"/>
              </p:ext>
            </p:extLst>
          </p:nvPr>
        </p:nvGraphicFramePr>
        <p:xfrm>
          <a:off x="1021885" y="3912757"/>
          <a:ext cx="6035040" cy="1892808"/>
        </p:xfrm>
        <a:graphic>
          <a:graphicData uri="http://schemas.openxmlformats.org/drawingml/2006/table">
            <a:tbl>
              <a:tblPr firstRow="1" firstCol="1" bandRow="1">
                <a:tableStyleId>{5C22544A-7EE6-4342-B048-85BDC9FD1C3A}</a:tableStyleId>
              </a:tblPr>
              <a:tblGrid>
                <a:gridCol w="2011680">
                  <a:extLst>
                    <a:ext uri="{9D8B030D-6E8A-4147-A177-3AD203B41FA5}">
                      <a16:colId xmlns:a16="http://schemas.microsoft.com/office/drawing/2014/main" val="1892474152"/>
                    </a:ext>
                  </a:extLst>
                </a:gridCol>
                <a:gridCol w="2011680">
                  <a:extLst>
                    <a:ext uri="{9D8B030D-6E8A-4147-A177-3AD203B41FA5}">
                      <a16:colId xmlns:a16="http://schemas.microsoft.com/office/drawing/2014/main" val="3500006657"/>
                    </a:ext>
                  </a:extLst>
                </a:gridCol>
                <a:gridCol w="201168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tx1"/>
                          </a:solidFill>
                          <a:effectLst/>
                          <a:latin typeface="+mn-lt"/>
                        </a:rPr>
                        <a:t>Loại</a:t>
                      </a:r>
                      <a:r>
                        <a:rPr lang="en-US" sz="3600" dirty="0">
                          <a:solidFill>
                            <a:schemeClr val="tx1"/>
                          </a:solidFill>
                          <a:effectLst/>
                          <a:latin typeface="+mn-lt"/>
                        </a:rPr>
                        <a:t> </a:t>
                      </a:r>
                      <a:r>
                        <a:rPr lang="en-US" sz="3600" dirty="0" err="1">
                          <a:solidFill>
                            <a:schemeClr val="tx1"/>
                          </a:solidFill>
                          <a:effectLst/>
                          <a:latin typeface="+mn-lt"/>
                        </a:rPr>
                        <a:t>đất</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a:solidFill>
                            <a:schemeClr val="tx1"/>
                          </a:solidFill>
                          <a:effectLst/>
                          <a:latin typeface="+mn-lt"/>
                        </a:rPr>
                        <a:t>Vùng</a:t>
                      </a:r>
                      <a:endParaRPr lang="en-US" sz="3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dirty="0" err="1">
                          <a:solidFill>
                            <a:schemeClr val="tx1"/>
                          </a:solidFill>
                          <a:effectLst/>
                          <a:latin typeface="+mn-lt"/>
                        </a:rPr>
                        <a:t>Cây</a:t>
                      </a:r>
                      <a:r>
                        <a:rPr lang="en-US" sz="3600" dirty="0">
                          <a:solidFill>
                            <a:schemeClr val="tx1"/>
                          </a:solidFill>
                          <a:effectLst/>
                          <a:latin typeface="+mn-lt"/>
                        </a:rPr>
                        <a:t> </a:t>
                      </a:r>
                      <a:r>
                        <a:rPr lang="en-US" sz="3600" dirty="0" err="1">
                          <a:solidFill>
                            <a:schemeClr val="tx1"/>
                          </a:solidFill>
                          <a:effectLst/>
                          <a:latin typeface="+mn-lt"/>
                        </a:rPr>
                        <a:t>trồng</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47372491"/>
                  </a:ext>
                </a:extLst>
              </a:tr>
              <a:tr h="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45846077"/>
                  </a:ext>
                </a:extLst>
              </a:tr>
              <a:tr h="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736845"/>
                  </a:ext>
                </a:extLst>
              </a:tr>
            </a:tbl>
          </a:graphicData>
        </a:graphic>
      </p:graphicFrame>
    </p:spTree>
    <p:extLst>
      <p:ext uri="{BB962C8B-B14F-4D97-AF65-F5344CB8AC3E}">
        <p14:creationId xmlns:p14="http://schemas.microsoft.com/office/powerpoint/2010/main" val="390220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621280" cy="163062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77086664"/>
              </p:ext>
            </p:extLst>
          </p:nvPr>
        </p:nvGraphicFramePr>
        <p:xfrm>
          <a:off x="624840" y="1909572"/>
          <a:ext cx="10972800" cy="3191256"/>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892474152"/>
                    </a:ext>
                  </a:extLst>
                </a:gridCol>
                <a:gridCol w="3657600">
                  <a:extLst>
                    <a:ext uri="{9D8B030D-6E8A-4147-A177-3AD203B41FA5}">
                      <a16:colId xmlns:a16="http://schemas.microsoft.com/office/drawing/2014/main" val="3500006657"/>
                    </a:ext>
                  </a:extLst>
                </a:gridCol>
                <a:gridCol w="365760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bg1"/>
                          </a:solidFill>
                          <a:effectLst/>
                          <a:latin typeface="+mn-lt"/>
                        </a:rPr>
                        <a:t>Loại</a:t>
                      </a:r>
                      <a:r>
                        <a:rPr lang="en-US" sz="3600" dirty="0">
                          <a:solidFill>
                            <a:schemeClr val="bg1"/>
                          </a:solidFill>
                          <a:effectLst/>
                          <a:latin typeface="+mn-lt"/>
                        </a:rPr>
                        <a:t> </a:t>
                      </a:r>
                      <a:r>
                        <a:rPr lang="en-US" sz="3600" dirty="0" err="1">
                          <a:solidFill>
                            <a:schemeClr val="bg1"/>
                          </a:solidFill>
                          <a:effectLst/>
                          <a:latin typeface="+mn-lt"/>
                        </a:rPr>
                        <a:t>đất</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Vùng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Cây</a:t>
                      </a:r>
                      <a:r>
                        <a:rPr lang="en-US" sz="3600" dirty="0">
                          <a:solidFill>
                            <a:schemeClr val="bg1"/>
                          </a:solidFill>
                          <a:effectLst/>
                          <a:latin typeface="+mn-lt"/>
                        </a:rPr>
                        <a:t> </a:t>
                      </a:r>
                      <a:r>
                        <a:rPr lang="en-US" sz="3600" dirty="0" err="1">
                          <a:solidFill>
                            <a:schemeClr val="bg1"/>
                          </a:solidFill>
                          <a:effectLst/>
                          <a:latin typeface="+mn-lt"/>
                        </a:rPr>
                        <a:t>trồng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847372491"/>
                  </a:ext>
                </a:extLst>
              </a:tr>
              <a:tr h="128016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45846077"/>
                  </a:ext>
                </a:extLst>
              </a:tr>
              <a:tr h="128016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736845"/>
                  </a:ext>
                </a:extLst>
              </a:tr>
            </a:tbl>
          </a:graphicData>
        </a:graphic>
      </p:graphicFrame>
      <p:sp>
        <p:nvSpPr>
          <p:cNvPr id="13" name="Rectangle 12"/>
          <p:cNvSpPr/>
          <p:nvPr/>
        </p:nvSpPr>
        <p:spPr>
          <a:xfrm>
            <a:off x="766061" y="2687520"/>
            <a:ext cx="3135379" cy="1077218"/>
          </a:xfrm>
          <a:prstGeom prst="rect">
            <a:avLst/>
          </a:prstGeom>
        </p:spPr>
        <p:txBody>
          <a:bodyPr wrap="square">
            <a:spAutoFit/>
          </a:bodyPr>
          <a:lstStyle/>
          <a:p>
            <a:pPr algn="ctr"/>
            <a:r>
              <a:rPr lang="en-US" sz="3200" dirty="0" err="1" smtClean="0">
                <a:ea typeface="Calibri" panose="020F0502020204030204" pitchFamily="34" charset="0"/>
              </a:rPr>
              <a:t>Đất</a:t>
            </a:r>
            <a:r>
              <a:rPr lang="en-US" sz="3200" dirty="0" smtClean="0">
                <a:ea typeface="Calibri" panose="020F0502020204030204" pitchFamily="34" charset="0"/>
              </a:rPr>
              <a:t> </a:t>
            </a:r>
            <a:r>
              <a:rPr lang="en-US" sz="3200" dirty="0" err="1" smtClean="0">
                <a:ea typeface="Calibri" panose="020F0502020204030204" pitchFamily="34" charset="0"/>
              </a:rPr>
              <a:t>xám</a:t>
            </a:r>
            <a:r>
              <a:rPr lang="en-US" sz="3200" dirty="0" smtClean="0">
                <a:ea typeface="Calibri" panose="020F0502020204030204" pitchFamily="34" charset="0"/>
              </a:rPr>
              <a:t> </a:t>
            </a:r>
            <a:r>
              <a:rPr lang="en-US" sz="3200" dirty="0" err="1" smtClean="0">
                <a:ea typeface="Calibri" panose="020F0502020204030204" pitchFamily="34" charset="0"/>
              </a:rPr>
              <a:t>và</a:t>
            </a:r>
            <a:r>
              <a:rPr lang="en-US" sz="3200" dirty="0" smtClean="0">
                <a:ea typeface="Calibri" panose="020F0502020204030204" pitchFamily="34" charset="0"/>
              </a:rPr>
              <a:t> </a:t>
            </a:r>
            <a:r>
              <a:rPr lang="en-US" sz="3200" dirty="0" err="1" smtClean="0">
                <a:ea typeface="Calibri" panose="020F0502020204030204" pitchFamily="34" charset="0"/>
              </a:rPr>
              <a:t>đất</a:t>
            </a:r>
            <a:r>
              <a:rPr lang="en-US" sz="3200" dirty="0" smtClean="0">
                <a:ea typeface="Calibri" panose="020F0502020204030204" pitchFamily="34" charset="0"/>
              </a:rPr>
              <a:t> </a:t>
            </a:r>
            <a:r>
              <a:rPr lang="en-US" sz="3200" dirty="0" err="1" smtClean="0">
                <a:ea typeface="Calibri" panose="020F0502020204030204" pitchFamily="34" charset="0"/>
              </a:rPr>
              <a:t>badan</a:t>
            </a:r>
            <a:endParaRPr lang="en-US" sz="3200" dirty="0"/>
          </a:p>
        </p:txBody>
      </p:sp>
      <p:sp>
        <p:nvSpPr>
          <p:cNvPr id="14" name="Rectangle 13"/>
          <p:cNvSpPr/>
          <p:nvPr/>
        </p:nvSpPr>
        <p:spPr>
          <a:xfrm>
            <a:off x="4640327" y="2867268"/>
            <a:ext cx="2483372" cy="584775"/>
          </a:xfrm>
          <a:prstGeom prst="rect">
            <a:avLst/>
          </a:prstGeom>
        </p:spPr>
        <p:txBody>
          <a:bodyPr wrap="none">
            <a:spAutoFit/>
          </a:bodyPr>
          <a:lstStyle/>
          <a:p>
            <a:r>
              <a:rPr lang="en-US" sz="3200" dirty="0" err="1">
                <a:ea typeface="Calibri" panose="020F0502020204030204" pitchFamily="34" charset="0"/>
              </a:rPr>
              <a:t>Đông</a:t>
            </a:r>
            <a:r>
              <a:rPr lang="en-US" sz="3200" dirty="0">
                <a:ea typeface="Calibri" panose="020F0502020204030204" pitchFamily="34" charset="0"/>
              </a:rPr>
              <a:t> Nam </a:t>
            </a:r>
            <a:r>
              <a:rPr lang="en-US" sz="3200" dirty="0" err="1">
                <a:ea typeface="Calibri" panose="020F0502020204030204" pitchFamily="34" charset="0"/>
              </a:rPr>
              <a:t>Bộ</a:t>
            </a:r>
            <a:endParaRPr lang="en-US" sz="3200" dirty="0"/>
          </a:p>
        </p:txBody>
      </p:sp>
      <p:sp>
        <p:nvSpPr>
          <p:cNvPr id="15" name="Rectangle 14"/>
          <p:cNvSpPr/>
          <p:nvPr/>
        </p:nvSpPr>
        <p:spPr>
          <a:xfrm>
            <a:off x="7939043" y="2692800"/>
            <a:ext cx="36585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công</a:t>
            </a:r>
            <a:r>
              <a:rPr lang="en-US" sz="3200" dirty="0">
                <a:ea typeface="Calibri" panose="020F0502020204030204" pitchFamily="34" charset="0"/>
              </a:rPr>
              <a:t> </a:t>
            </a:r>
            <a:r>
              <a:rPr lang="en-US" sz="3200" dirty="0" err="1">
                <a:ea typeface="Calibri" panose="020F0502020204030204" pitchFamily="34" charset="0"/>
              </a:rPr>
              <a:t>nghiệp</a:t>
            </a:r>
            <a:r>
              <a:rPr lang="en-US" sz="3200" dirty="0">
                <a:ea typeface="Calibri" panose="020F0502020204030204" pitchFamily="34" charset="0"/>
              </a:rPr>
              <a:t>: </a:t>
            </a:r>
            <a:r>
              <a:rPr lang="en-US" sz="3200" dirty="0" err="1">
                <a:ea typeface="Calibri" panose="020F0502020204030204" pitchFamily="34" charset="0"/>
              </a:rPr>
              <a:t>cao</a:t>
            </a:r>
            <a:r>
              <a:rPr lang="en-US" sz="3200" dirty="0">
                <a:ea typeface="Calibri" panose="020F0502020204030204" pitchFamily="34" charset="0"/>
              </a:rPr>
              <a:t> </a:t>
            </a:r>
            <a:r>
              <a:rPr lang="en-US" sz="3200" dirty="0" err="1">
                <a:ea typeface="Calibri" panose="020F0502020204030204" pitchFamily="34" charset="0"/>
              </a:rPr>
              <a:t>su</a:t>
            </a:r>
            <a:r>
              <a:rPr lang="en-US" sz="3200" dirty="0">
                <a:ea typeface="Calibri" panose="020F0502020204030204" pitchFamily="34" charset="0"/>
              </a:rPr>
              <a:t>, </a:t>
            </a:r>
            <a:r>
              <a:rPr lang="en-US" sz="3200" dirty="0" err="1">
                <a:ea typeface="Calibri" panose="020F0502020204030204" pitchFamily="34" charset="0"/>
              </a:rPr>
              <a:t>cà</a:t>
            </a:r>
            <a:r>
              <a:rPr lang="en-US" sz="3200" dirty="0">
                <a:ea typeface="Calibri" panose="020F0502020204030204" pitchFamily="34" charset="0"/>
              </a:rPr>
              <a:t> </a:t>
            </a:r>
            <a:r>
              <a:rPr lang="en-US" sz="3200" dirty="0" err="1">
                <a:ea typeface="Calibri" panose="020F0502020204030204" pitchFamily="34" charset="0"/>
              </a:rPr>
              <a:t>phê</a:t>
            </a:r>
            <a:r>
              <a:rPr lang="en-US" sz="3200" dirty="0">
                <a:ea typeface="Calibri" panose="020F0502020204030204" pitchFamily="34" charset="0"/>
              </a:rPr>
              <a:t>, </a:t>
            </a:r>
            <a:r>
              <a:rPr lang="en-US" sz="3200" dirty="0" err="1">
                <a:ea typeface="Calibri" panose="020F0502020204030204" pitchFamily="34" charset="0"/>
              </a:rPr>
              <a:t>hồ</a:t>
            </a:r>
            <a:r>
              <a:rPr lang="en-US" sz="3200" dirty="0">
                <a:ea typeface="Calibri" panose="020F0502020204030204" pitchFamily="34" charset="0"/>
              </a:rPr>
              <a:t> </a:t>
            </a:r>
            <a:r>
              <a:rPr lang="en-US" sz="3200" dirty="0" err="1">
                <a:ea typeface="Calibri" panose="020F0502020204030204" pitchFamily="34" charset="0"/>
              </a:rPr>
              <a:t>tiêu</a:t>
            </a:r>
            <a:r>
              <a:rPr lang="en-US" sz="3200" dirty="0">
                <a:ea typeface="Calibri" panose="020F0502020204030204" pitchFamily="34" charset="0"/>
              </a:rPr>
              <a:t>,…</a:t>
            </a:r>
            <a:endParaRPr lang="en-US" sz="3200" dirty="0"/>
          </a:p>
        </p:txBody>
      </p:sp>
      <p:sp>
        <p:nvSpPr>
          <p:cNvPr id="16" name="Rectangle 15"/>
          <p:cNvSpPr/>
          <p:nvPr/>
        </p:nvSpPr>
        <p:spPr>
          <a:xfrm>
            <a:off x="1351237" y="4125326"/>
            <a:ext cx="1965025" cy="584775"/>
          </a:xfrm>
          <a:prstGeom prst="rect">
            <a:avLst/>
          </a:prstGeom>
        </p:spPr>
        <p:txBody>
          <a:bodyPr wrap="none">
            <a:spAutoFit/>
          </a:bodyPr>
          <a:lstStyle/>
          <a:p>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phù</a:t>
            </a:r>
            <a:r>
              <a:rPr lang="en-US" sz="3200" dirty="0">
                <a:ea typeface="Calibri" panose="020F0502020204030204" pitchFamily="34" charset="0"/>
              </a:rPr>
              <a:t> </a:t>
            </a:r>
            <a:r>
              <a:rPr lang="en-US" sz="3200" dirty="0" err="1">
                <a:ea typeface="Calibri" panose="020F0502020204030204" pitchFamily="34" charset="0"/>
              </a:rPr>
              <a:t>sa</a:t>
            </a:r>
            <a:endParaRPr lang="en-US" sz="3200" dirty="0"/>
          </a:p>
        </p:txBody>
      </p:sp>
      <p:sp>
        <p:nvSpPr>
          <p:cNvPr id="17" name="Rectangle 16"/>
          <p:cNvSpPr/>
          <p:nvPr/>
        </p:nvSpPr>
        <p:spPr>
          <a:xfrm>
            <a:off x="4224437" y="3881244"/>
            <a:ext cx="3410803" cy="1077218"/>
          </a:xfrm>
          <a:prstGeom prst="rect">
            <a:avLst/>
          </a:prstGeom>
        </p:spPr>
        <p:txBody>
          <a:bodyPr wrap="square">
            <a:spAutoFit/>
          </a:bodyPr>
          <a:lstStyle/>
          <a:p>
            <a:pPr algn="ctr"/>
            <a:r>
              <a:rPr lang="en-US" sz="3200" dirty="0" err="1">
                <a:ea typeface="Calibri" panose="020F0502020204030204" pitchFamily="34" charset="0"/>
              </a:rPr>
              <a:t>Đồng</a:t>
            </a:r>
            <a:r>
              <a:rPr lang="en-US" sz="3200" dirty="0">
                <a:ea typeface="Calibri" panose="020F0502020204030204" pitchFamily="34" charset="0"/>
              </a:rPr>
              <a:t> </a:t>
            </a:r>
            <a:r>
              <a:rPr lang="en-US" sz="3200" dirty="0" err="1">
                <a:ea typeface="Calibri" panose="020F0502020204030204" pitchFamily="34" charset="0"/>
              </a:rPr>
              <a:t>bằng</a:t>
            </a:r>
            <a:r>
              <a:rPr lang="en-US" sz="3200" dirty="0">
                <a:ea typeface="Calibri" panose="020F0502020204030204" pitchFamily="34" charset="0"/>
              </a:rPr>
              <a:t> </a:t>
            </a:r>
            <a:r>
              <a:rPr lang="en-US" sz="3200" dirty="0" err="1">
                <a:ea typeface="Calibri" panose="020F0502020204030204" pitchFamily="34" charset="0"/>
              </a:rPr>
              <a:t>sông</a:t>
            </a:r>
            <a:r>
              <a:rPr lang="en-US" sz="3200" dirty="0">
                <a:ea typeface="Calibri" panose="020F0502020204030204" pitchFamily="34" charset="0"/>
              </a:rPr>
              <a:t> </a:t>
            </a:r>
            <a:r>
              <a:rPr lang="en-US" sz="3200" dirty="0" err="1">
                <a:ea typeface="Calibri" panose="020F0502020204030204" pitchFamily="34" charset="0"/>
              </a:rPr>
              <a:t>Cửu</a:t>
            </a:r>
            <a:r>
              <a:rPr lang="en-US" sz="3200" dirty="0">
                <a:ea typeface="Calibri" panose="020F0502020204030204" pitchFamily="34" charset="0"/>
              </a:rPr>
              <a:t> Long</a:t>
            </a:r>
            <a:endParaRPr lang="en-US" sz="3200" dirty="0"/>
          </a:p>
        </p:txBody>
      </p:sp>
      <p:sp>
        <p:nvSpPr>
          <p:cNvPr id="18" name="Rectangle 17"/>
          <p:cNvSpPr/>
          <p:nvPr/>
        </p:nvSpPr>
        <p:spPr>
          <a:xfrm>
            <a:off x="7939043" y="3924944"/>
            <a:ext cx="33537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lúa</a:t>
            </a:r>
            <a:r>
              <a:rPr lang="en-US" sz="3200" dirty="0">
                <a:ea typeface="Calibri" panose="020F0502020204030204" pitchFamily="34" charset="0"/>
              </a:rPr>
              <a:t>, </a:t>
            </a:r>
            <a:r>
              <a:rPr lang="en-US" sz="3200" dirty="0" err="1">
                <a:ea typeface="Calibri" panose="020F0502020204030204" pitchFamily="34" charset="0"/>
              </a:rPr>
              <a:t>rau</a:t>
            </a:r>
            <a:r>
              <a:rPr lang="en-US" sz="3200" dirty="0">
                <a:ea typeface="Calibri" panose="020F0502020204030204" pitchFamily="34" charset="0"/>
              </a:rPr>
              <a:t>, </a:t>
            </a:r>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ăn</a:t>
            </a:r>
            <a:r>
              <a:rPr lang="en-US" sz="3200" dirty="0">
                <a:ea typeface="Calibri" panose="020F0502020204030204" pitchFamily="34" charset="0"/>
              </a:rPr>
              <a:t> </a:t>
            </a:r>
            <a:r>
              <a:rPr lang="en-US" sz="3200" dirty="0" err="1">
                <a:ea typeface="Calibri" panose="020F0502020204030204" pitchFamily="34" charset="0"/>
              </a:rPr>
              <a:t>quả</a:t>
            </a:r>
            <a:r>
              <a:rPr lang="en-US" sz="3200" dirty="0">
                <a:ea typeface="Calibri" panose="020F0502020204030204" pitchFamily="34" charset="0"/>
              </a:rPr>
              <a:t>,…</a:t>
            </a:r>
            <a:endParaRPr lang="en-US" sz="3200" dirty="0"/>
          </a:p>
        </p:txBody>
      </p:sp>
    </p:spTree>
    <p:extLst>
      <p:ext uri="{BB962C8B-B14F-4D97-AF65-F5344CB8AC3E}">
        <p14:creationId xmlns:p14="http://schemas.microsoft.com/office/powerpoint/2010/main" val="275258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1707" y="4803717"/>
            <a:ext cx="4827019" cy="1077218"/>
          </a:xfrm>
          <a:prstGeom prst="rect">
            <a:avLst/>
          </a:prstGeom>
        </p:spPr>
        <p:txBody>
          <a:bodyPr wrap="square">
            <a:spAutoFit/>
          </a:bodyPr>
          <a:lstStyle/>
          <a:p>
            <a:pPr algn="ctr"/>
            <a:r>
              <a:rPr lang="en-US" sz="3200" dirty="0" smtClean="0">
                <a:ea typeface="Calibri" panose="020F0502020204030204" pitchFamily="34" charset="0"/>
              </a:rPr>
              <a:t>ĐẤT XÁM </a:t>
            </a:r>
          </a:p>
          <a:p>
            <a:pPr algn="ctr"/>
            <a:r>
              <a:rPr lang="en-US" sz="3200" dirty="0" smtClean="0">
                <a:ea typeface="Calibri" panose="020F0502020204030204" pitchFamily="34" charset="0"/>
              </a:rPr>
              <a:t>ĐẤT BADAN</a:t>
            </a:r>
            <a:endParaRPr lang="en-US" sz="3200" dirty="0"/>
          </a:p>
        </p:txBody>
      </p:sp>
      <p:pic>
        <p:nvPicPr>
          <p:cNvPr id="10242" name="Picture 2" descr="Đồng bằng sông Cửu Long ứng phó với xâm nhập mặn mùa khô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57" y="934791"/>
            <a:ext cx="4913253" cy="327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6" name="Picture 6" descr="Đất đỏ bazan ở Tây Nguyên - Dự án Chung cư Vinhomes West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590" y="895169"/>
            <a:ext cx="5071745" cy="331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52" name="Picture 12" descr="Các loại cao su đang được trồng phổ biến ở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58" y="3505200"/>
            <a:ext cx="4226590" cy="25188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54" name="Picture 14" descr="Khí hậu thích hợp để trồng cây cà phê ở đâ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564" y="3491372"/>
            <a:ext cx="4326703" cy="249936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52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par>
                                <p:cTn id="15" presetID="22" presetClass="entr" presetSubtype="4"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52"/>
                                        </p:tgtEl>
                                        <p:attrNameLst>
                                          <p:attrName>style.visibility</p:attrName>
                                        </p:attrNameLst>
                                      </p:cBhvr>
                                      <p:to>
                                        <p:strVal val="visible"/>
                                      </p:to>
                                    </p:set>
                                    <p:anim calcmode="lin" valueType="num">
                                      <p:cBhvr additive="base">
                                        <p:cTn id="22" dur="500" fill="hold"/>
                                        <p:tgtEl>
                                          <p:spTgt spid="10252"/>
                                        </p:tgtEl>
                                        <p:attrNameLst>
                                          <p:attrName>ppt_x</p:attrName>
                                        </p:attrNameLst>
                                      </p:cBhvr>
                                      <p:tavLst>
                                        <p:tav tm="0">
                                          <p:val>
                                            <p:strVal val="#ppt_x"/>
                                          </p:val>
                                        </p:tav>
                                        <p:tav tm="100000">
                                          <p:val>
                                            <p:strVal val="#ppt_x"/>
                                          </p:val>
                                        </p:tav>
                                      </p:tavLst>
                                    </p:anim>
                                    <p:anim calcmode="lin" valueType="num">
                                      <p:cBhvr additive="base">
                                        <p:cTn id="23" dur="500" fill="hold"/>
                                        <p:tgtEl>
                                          <p:spTgt spid="102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54"/>
                                        </p:tgtEl>
                                        <p:attrNameLst>
                                          <p:attrName>style.visibility</p:attrName>
                                        </p:attrNameLst>
                                      </p:cBhvr>
                                      <p:to>
                                        <p:strVal val="visible"/>
                                      </p:to>
                                    </p:set>
                                    <p:anim calcmode="lin" valueType="num">
                                      <p:cBhvr additive="base">
                                        <p:cTn id="26" dur="500" fill="hold"/>
                                        <p:tgtEl>
                                          <p:spTgt spid="10254"/>
                                        </p:tgtEl>
                                        <p:attrNameLst>
                                          <p:attrName>ppt_x</p:attrName>
                                        </p:attrNameLst>
                                      </p:cBhvr>
                                      <p:tavLst>
                                        <p:tav tm="0">
                                          <p:val>
                                            <p:strVal val="#ppt_x"/>
                                          </p:val>
                                        </p:tav>
                                        <p:tav tm="100000">
                                          <p:val>
                                            <p:strVal val="#ppt_x"/>
                                          </p:val>
                                        </p:tav>
                                      </p:tavLst>
                                    </p:anim>
                                    <p:anim calcmode="lin" valueType="num">
                                      <p:cBhvr additive="base">
                                        <p:cTn id="27"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740" y="5093277"/>
            <a:ext cx="4827019" cy="707886"/>
          </a:xfrm>
          <a:prstGeom prst="rect">
            <a:avLst/>
          </a:prstGeom>
        </p:spPr>
        <p:txBody>
          <a:bodyPr wrap="square">
            <a:spAutoFit/>
          </a:bodyPr>
          <a:lstStyle/>
          <a:p>
            <a:pPr algn="ctr"/>
            <a:r>
              <a:rPr lang="en-US" sz="4000" dirty="0" smtClean="0">
                <a:ea typeface="Calibri" panose="020F0502020204030204" pitchFamily="34" charset="0"/>
              </a:rPr>
              <a:t>ĐẤT PHÙ SA</a:t>
            </a:r>
            <a:endParaRPr lang="en-US" sz="4000" dirty="0"/>
          </a:p>
        </p:txBody>
      </p:sp>
      <p:pic>
        <p:nvPicPr>
          <p:cNvPr id="11266" name="Picture 2" descr="Đất đồng bằng sông Cửu Long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903744"/>
            <a:ext cx="4271086" cy="283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descr="Có cách tiết kiệm 6.000 tỷ đồng cho người trồng lúa ĐBSCL, sao không là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94" y="903743"/>
            <a:ext cx="4629785" cy="2997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Đất phù sa (ưu nhược điểm và loại cây trồng thích hợp) - AZ Far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769" y="3349428"/>
            <a:ext cx="4667530" cy="277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90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randombar(horizont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randombar(horizontal)">
                                      <p:cBhvr>
                                        <p:cTn id="19" dur="5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randombar(horizontal)">
                                      <p:cBhvr>
                                        <p:cTn id="24"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0195" y="423595"/>
            <a:ext cx="8236410" cy="1774090"/>
          </a:xfrm>
          <a:prstGeom prst="rect">
            <a:avLst/>
          </a:prstGeom>
        </p:spPr>
      </p:pic>
    </p:spTree>
    <p:extLst>
      <p:ext uri="{BB962C8B-B14F-4D97-AF65-F5344CB8AC3E}">
        <p14:creationId xmlns:p14="http://schemas.microsoft.com/office/powerpoint/2010/main" val="734834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785652"/>
          </a:xfrm>
          <a:prstGeom prst="rect">
            <a:avLst/>
          </a:prstGeom>
        </p:spPr>
        <p:txBody>
          <a:bodyPr wrap="square">
            <a:spAutoFit/>
          </a:bodyPr>
          <a:lstStyle/>
          <a:p>
            <a:pPr algn="ctr"/>
            <a:r>
              <a:rPr lang="en-US" sz="4000" dirty="0" err="1" smtClean="0">
                <a:ea typeface="Calibri" panose="020F0502020204030204" pitchFamily="34" charset="0"/>
              </a:rPr>
              <a:t>Vậy</a:t>
            </a:r>
            <a:r>
              <a:rPr lang="en-US" sz="4000" dirty="0" smtClean="0">
                <a:ea typeface="Calibri" panose="020F0502020204030204" pitchFamily="34" charset="0"/>
              </a:rPr>
              <a:t> </a:t>
            </a:r>
            <a:r>
              <a:rPr lang="en-US" sz="4000" dirty="0" err="1" smtClean="0">
                <a:ea typeface="Calibri" panose="020F0502020204030204" pitchFamily="34" charset="0"/>
              </a:rPr>
              <a:t>là</a:t>
            </a:r>
            <a:r>
              <a:rPr lang="en-US" sz="4000" dirty="0" smtClean="0">
                <a:ea typeface="Calibri" panose="020F0502020204030204" pitchFamily="34" charset="0"/>
              </a:rPr>
              <a:t> </a:t>
            </a:r>
            <a:r>
              <a:rPr lang="en-US" sz="4000" dirty="0" err="1" smtClean="0">
                <a:ea typeface="Calibri" panose="020F0502020204030204" pitchFamily="34" charset="0"/>
              </a:rPr>
              <a:t>em</a:t>
            </a:r>
            <a:r>
              <a:rPr lang="en-US" sz="4000" dirty="0" smtClean="0">
                <a:ea typeface="Calibri" panose="020F0502020204030204" pitchFamily="34" charset="0"/>
              </a:rPr>
              <a:t> </a:t>
            </a:r>
            <a:r>
              <a:rPr lang="en-US" sz="4000" dirty="0" err="1" smtClean="0">
                <a:ea typeface="Calibri" panose="020F0502020204030204" pitchFamily="34" charset="0"/>
              </a:rPr>
              <a:t>đã</a:t>
            </a:r>
            <a:r>
              <a:rPr lang="en-US" sz="4000" dirty="0" smtClean="0">
                <a:ea typeface="Calibri" panose="020F0502020204030204" pitchFamily="34" charset="0"/>
              </a:rPr>
              <a:t> </a:t>
            </a:r>
            <a:r>
              <a:rPr lang="en-US" sz="4000" dirty="0" err="1" smtClean="0">
                <a:ea typeface="Calibri" panose="020F0502020204030204" pitchFamily="34" charset="0"/>
              </a:rPr>
              <a:t>được</a:t>
            </a:r>
            <a:r>
              <a:rPr lang="en-US" sz="4000" dirty="0" smtClean="0">
                <a:ea typeface="Calibri" panose="020F0502020204030204" pitchFamily="34" charset="0"/>
              </a:rPr>
              <a:t> </a:t>
            </a:r>
            <a:r>
              <a:rPr lang="en-US" sz="4000" dirty="0" err="1" smtClean="0">
                <a:ea typeface="Calibri" panose="020F0502020204030204" pitchFamily="34" charset="0"/>
              </a:rPr>
              <a:t>tìm</a:t>
            </a:r>
            <a:r>
              <a:rPr lang="en-US" sz="4000" dirty="0" smtClean="0">
                <a:ea typeface="Calibri" panose="020F0502020204030204" pitchFamily="34" charset="0"/>
              </a:rPr>
              <a:t> </a:t>
            </a:r>
            <a:r>
              <a:rPr lang="en-US" sz="4000" dirty="0" err="1" smtClean="0">
                <a:ea typeface="Calibri" panose="020F0502020204030204" pitchFamily="34" charset="0"/>
              </a:rPr>
              <a:t>hiểu</a:t>
            </a:r>
            <a:r>
              <a:rPr lang="en-US" sz="4000" dirty="0" smtClean="0">
                <a:ea typeface="Calibri" panose="020F0502020204030204" pitchFamily="34" charset="0"/>
              </a:rPr>
              <a:t> </a:t>
            </a:r>
            <a:r>
              <a:rPr lang="en-US" sz="4000" dirty="0" err="1" smtClean="0">
                <a:ea typeface="Calibri" panose="020F0502020204030204" pitchFamily="34" charset="0"/>
              </a:rPr>
              <a:t>về</a:t>
            </a:r>
            <a:r>
              <a:rPr lang="en-US" sz="4000" dirty="0" smtClean="0">
                <a:ea typeface="Calibri" panose="020F0502020204030204" pitchFamily="34" charset="0"/>
              </a:rPr>
              <a:t> </a:t>
            </a:r>
            <a:r>
              <a:rPr lang="en-US" sz="4000" dirty="0" err="1" smtClean="0">
                <a:ea typeface="Calibri" panose="020F0502020204030204" pitchFamily="34" charset="0"/>
              </a:rPr>
              <a:t>đặc</a:t>
            </a:r>
            <a:r>
              <a:rPr lang="en-US" sz="4000" dirty="0" smtClean="0">
                <a:ea typeface="Calibri" panose="020F0502020204030204" pitchFamily="34" charset="0"/>
              </a:rPr>
              <a:t> </a:t>
            </a:r>
            <a:r>
              <a:rPr lang="en-US" sz="4000" dirty="0" err="1" smtClean="0">
                <a:ea typeface="Calibri" panose="020F0502020204030204" pitchFamily="34" charset="0"/>
              </a:rPr>
              <a:t>điểm</a:t>
            </a:r>
            <a:r>
              <a:rPr lang="en-US" sz="4000" dirty="0" smtClean="0">
                <a:ea typeface="Calibri" panose="020F0502020204030204" pitchFamily="34" charset="0"/>
              </a:rPr>
              <a:t> </a:t>
            </a:r>
            <a:r>
              <a:rPr lang="en-US" sz="4000" dirty="0" err="1" smtClean="0">
                <a:ea typeface="Calibri" panose="020F0502020204030204" pitchFamily="34" charset="0"/>
              </a:rPr>
              <a:t>tự</a:t>
            </a:r>
            <a:r>
              <a:rPr lang="en-US" sz="4000" dirty="0" smtClean="0">
                <a:ea typeface="Calibri" panose="020F0502020204030204" pitchFamily="34" charset="0"/>
              </a:rPr>
              <a:t> </a:t>
            </a:r>
            <a:r>
              <a:rPr lang="en-US" sz="4000" dirty="0" err="1" smtClean="0">
                <a:ea typeface="Calibri" panose="020F0502020204030204" pitchFamily="34" charset="0"/>
              </a:rPr>
              <a:t>nhiên</a:t>
            </a:r>
            <a:r>
              <a:rPr lang="en-US" sz="4000" dirty="0" smtClean="0">
                <a:ea typeface="Calibri" panose="020F0502020204030204" pitchFamily="34" charset="0"/>
              </a:rPr>
              <a:t> </a:t>
            </a:r>
            <a:r>
              <a:rPr lang="en-US" sz="4000" dirty="0" err="1" smtClean="0">
                <a:ea typeface="Calibri" panose="020F0502020204030204" pitchFamily="34" charset="0"/>
              </a:rPr>
              <a:t>của</a:t>
            </a:r>
            <a:r>
              <a:rPr lang="en-US" sz="4000" dirty="0" smtClean="0">
                <a:ea typeface="Calibri" panose="020F0502020204030204" pitchFamily="34" charset="0"/>
              </a:rPr>
              <a:t> </a:t>
            </a:r>
            <a:r>
              <a:rPr lang="en-US" sz="4000" dirty="0" err="1" smtClean="0">
                <a:ea typeface="Calibri" panose="020F0502020204030204" pitchFamily="34" charset="0"/>
              </a:rPr>
              <a:t>vùng</a:t>
            </a:r>
            <a:r>
              <a:rPr lang="en-US" sz="4000" dirty="0" smtClean="0">
                <a:ea typeface="Calibri" panose="020F0502020204030204" pitchFamily="34" charset="0"/>
              </a:rPr>
              <a:t> Nam </a:t>
            </a:r>
            <a:r>
              <a:rPr lang="en-US" sz="4000" dirty="0" err="1" smtClean="0">
                <a:ea typeface="Calibri" panose="020F0502020204030204" pitchFamily="34" charset="0"/>
              </a:rPr>
              <a:t>Bộ</a:t>
            </a:r>
            <a:r>
              <a:rPr lang="en-US" sz="4000" dirty="0" smtClean="0">
                <a:ea typeface="Calibri" panose="020F0502020204030204" pitchFamily="34" charset="0"/>
              </a:rPr>
              <a:t>. </a:t>
            </a:r>
            <a:r>
              <a:rPr lang="en-US" sz="4000" dirty="0" err="1" smtClean="0">
                <a:ea typeface="Calibri" panose="020F0502020204030204" pitchFamily="34" charset="0"/>
              </a:rPr>
              <a:t>Bây</a:t>
            </a:r>
            <a:r>
              <a:rPr lang="en-US" sz="4000" dirty="0" smtClean="0">
                <a:ea typeface="Calibri" panose="020F0502020204030204" pitchFamily="34" charset="0"/>
              </a:rPr>
              <a:t> </a:t>
            </a:r>
            <a:r>
              <a:rPr lang="en-US" sz="4000" dirty="0" err="1" smtClean="0">
                <a:ea typeface="Calibri" panose="020F0502020204030204" pitchFamily="34" charset="0"/>
              </a:rPr>
              <a:t>giờ</a:t>
            </a:r>
            <a:r>
              <a:rPr lang="en-US" sz="4000" dirty="0" smtClean="0">
                <a:ea typeface="Calibri" panose="020F0502020204030204" pitchFamily="34" charset="0"/>
              </a:rPr>
              <a:t>, </a:t>
            </a:r>
            <a:r>
              <a:rPr lang="en-US" sz="4000" dirty="0" err="1" smtClean="0">
                <a:ea typeface="Calibri" panose="020F0502020204030204" pitchFamily="34" charset="0"/>
              </a:rPr>
              <a:t>hãy</a:t>
            </a:r>
            <a:r>
              <a:rPr lang="en-US" sz="4000" dirty="0" smtClean="0">
                <a:ea typeface="Calibri" panose="020F0502020204030204" pitchFamily="34" charset="0"/>
              </a:rPr>
              <a:t> </a:t>
            </a:r>
            <a:r>
              <a:rPr lang="en-US" sz="4000" dirty="0" err="1" smtClean="0">
                <a:ea typeface="Calibri" panose="020F0502020204030204" pitchFamily="34" charset="0"/>
              </a:rPr>
              <a:t>làm</a:t>
            </a:r>
            <a:r>
              <a:rPr lang="en-US" sz="4000" dirty="0" smtClean="0">
                <a:ea typeface="Calibri" panose="020F0502020204030204" pitchFamily="34" charset="0"/>
              </a:rPr>
              <a:t> </a:t>
            </a:r>
            <a:r>
              <a:rPr lang="en-US" sz="4000" dirty="0" err="1" smtClean="0">
                <a:ea typeface="Calibri" panose="020F0502020204030204" pitchFamily="34" charset="0"/>
              </a:rPr>
              <a:t>việc</a:t>
            </a:r>
            <a:r>
              <a:rPr lang="en-US" sz="4000" dirty="0" smtClean="0">
                <a:ea typeface="Calibri" panose="020F0502020204030204" pitchFamily="34" charset="0"/>
              </a:rPr>
              <a:t> </a:t>
            </a:r>
            <a:r>
              <a:rPr lang="en-US" sz="4000" dirty="0" err="1" smtClean="0">
                <a:ea typeface="Calibri" panose="020F0502020204030204" pitchFamily="34" charset="0"/>
              </a:rPr>
              <a:t>nhóm</a:t>
            </a:r>
            <a:r>
              <a:rPr lang="en-US" sz="4000" dirty="0" smtClean="0">
                <a:ea typeface="Calibri" panose="020F0502020204030204" pitchFamily="34" charset="0"/>
              </a:rPr>
              <a:t> 4 </a:t>
            </a:r>
            <a:r>
              <a:rPr lang="en-US" sz="4000" dirty="0" err="1" smtClean="0">
                <a:ea typeface="Calibri" panose="020F0502020204030204" pitchFamily="34" charset="0"/>
              </a:rPr>
              <a:t>vẽ</a:t>
            </a:r>
            <a:r>
              <a:rPr lang="en-US" sz="4000" dirty="0" smtClean="0">
                <a:ea typeface="Calibri" panose="020F0502020204030204" pitchFamily="34" charset="0"/>
              </a:rPr>
              <a:t> </a:t>
            </a:r>
            <a:r>
              <a:rPr lang="en-US" sz="4000" dirty="0" err="1" smtClean="0">
                <a:ea typeface="Calibri" panose="020F0502020204030204" pitchFamily="34" charset="0"/>
              </a:rPr>
              <a:t>sơ</a:t>
            </a:r>
            <a:r>
              <a:rPr lang="en-US" sz="4000" dirty="0" smtClean="0">
                <a:ea typeface="Calibri" panose="020F0502020204030204" pitchFamily="34" charset="0"/>
              </a:rPr>
              <a:t> </a:t>
            </a:r>
            <a:r>
              <a:rPr lang="en-US" sz="4000" dirty="0" err="1" smtClean="0">
                <a:ea typeface="Calibri" panose="020F0502020204030204" pitchFamily="34" charset="0"/>
              </a:rPr>
              <a:t>đồ</a:t>
            </a:r>
            <a:r>
              <a:rPr lang="en-US" sz="4000" dirty="0" smtClean="0">
                <a:ea typeface="Calibri" panose="020F0502020204030204" pitchFamily="34" charset="0"/>
              </a:rPr>
              <a:t> </a:t>
            </a:r>
            <a:r>
              <a:rPr lang="en-US" sz="4000" dirty="0" err="1" smtClean="0">
                <a:ea typeface="Calibri" panose="020F0502020204030204" pitchFamily="34" charset="0"/>
              </a:rPr>
              <a:t>tư</a:t>
            </a:r>
            <a:r>
              <a:rPr lang="en-US" sz="4000" dirty="0" smtClean="0">
                <a:ea typeface="Calibri" panose="020F0502020204030204" pitchFamily="34" charset="0"/>
              </a:rPr>
              <a:t> </a:t>
            </a:r>
            <a:r>
              <a:rPr lang="en-US" sz="4000" dirty="0" err="1" smtClean="0">
                <a:ea typeface="Calibri" panose="020F0502020204030204" pitchFamily="34" charset="0"/>
              </a:rPr>
              <a:t>duy</a:t>
            </a:r>
            <a:r>
              <a:rPr lang="en-US" sz="4000" dirty="0" smtClean="0">
                <a:ea typeface="Calibri" panose="020F0502020204030204" pitchFamily="34" charset="0"/>
              </a:rPr>
              <a:t> </a:t>
            </a:r>
            <a:r>
              <a:rPr lang="en-US" sz="4000" dirty="0" err="1" smtClean="0">
                <a:ea typeface="Calibri" panose="020F0502020204030204" pitchFamily="34" charset="0"/>
              </a:rPr>
              <a:t>về</a:t>
            </a:r>
            <a:r>
              <a:rPr lang="en-US" sz="4000" dirty="0" smtClean="0">
                <a:ea typeface="Calibri" panose="020F0502020204030204" pitchFamily="34" charset="0"/>
              </a:rPr>
              <a:t> </a:t>
            </a:r>
            <a:r>
              <a:rPr lang="en-US" sz="4000" dirty="0" err="1" smtClean="0">
                <a:ea typeface="Calibri" panose="020F0502020204030204" pitchFamily="34" charset="0"/>
              </a:rPr>
              <a:t>đặc</a:t>
            </a:r>
            <a:r>
              <a:rPr lang="en-US" sz="4000" dirty="0" smtClean="0">
                <a:ea typeface="Calibri" panose="020F0502020204030204" pitchFamily="34" charset="0"/>
              </a:rPr>
              <a:t> </a:t>
            </a:r>
            <a:r>
              <a:rPr lang="en-US" sz="4000" dirty="0" err="1" smtClean="0">
                <a:ea typeface="Calibri" panose="020F0502020204030204" pitchFamily="34" charset="0"/>
              </a:rPr>
              <a:t>điểm</a:t>
            </a:r>
            <a:r>
              <a:rPr lang="en-US" sz="4000" dirty="0" smtClean="0">
                <a:ea typeface="Calibri" panose="020F0502020204030204" pitchFamily="34" charset="0"/>
              </a:rPr>
              <a:t> </a:t>
            </a:r>
            <a:r>
              <a:rPr lang="en-US" sz="4000" dirty="0" err="1" smtClean="0">
                <a:ea typeface="Calibri" panose="020F0502020204030204" pitchFamily="34" charset="0"/>
              </a:rPr>
              <a:t>thiên</a:t>
            </a:r>
            <a:r>
              <a:rPr lang="en-US" sz="4000" dirty="0" smtClean="0">
                <a:ea typeface="Calibri" panose="020F0502020204030204" pitchFamily="34" charset="0"/>
              </a:rPr>
              <a:t> </a:t>
            </a:r>
            <a:r>
              <a:rPr lang="en-US" sz="4000" dirty="0" err="1" smtClean="0">
                <a:ea typeface="Calibri" panose="020F0502020204030204" pitchFamily="34" charset="0"/>
              </a:rPr>
              <a:t>nhiên</a:t>
            </a:r>
            <a:r>
              <a:rPr lang="en-US" sz="4000" dirty="0" smtClean="0">
                <a:ea typeface="Calibri" panose="020F0502020204030204" pitchFamily="34" charset="0"/>
              </a:rPr>
              <a:t> </a:t>
            </a:r>
            <a:r>
              <a:rPr lang="en-US" sz="4000" dirty="0" err="1" smtClean="0">
                <a:ea typeface="Calibri" panose="020F0502020204030204" pitchFamily="34" charset="0"/>
              </a:rPr>
              <a:t>vùng</a:t>
            </a:r>
            <a:r>
              <a:rPr lang="en-US" sz="4000" dirty="0" smtClean="0">
                <a:ea typeface="Calibri" panose="020F0502020204030204" pitchFamily="34" charset="0"/>
              </a:rPr>
              <a:t> </a:t>
            </a:r>
            <a:r>
              <a:rPr lang="en-US" sz="4000" dirty="0" err="1" smtClean="0">
                <a:ea typeface="Calibri" panose="020F0502020204030204" pitchFamily="34" charset="0"/>
              </a:rPr>
              <a:t>này</a:t>
            </a:r>
            <a:endParaRPr lang="en-US" sz="4000" dirty="0"/>
          </a:p>
        </p:txBody>
      </p:sp>
    </p:spTree>
    <p:extLst>
      <p:ext uri="{BB962C8B-B14F-4D97-AF65-F5344CB8AC3E}">
        <p14:creationId xmlns:p14="http://schemas.microsoft.com/office/powerpoint/2010/main" val="3808233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6218" y="4998627"/>
            <a:ext cx="6773243" cy="2133785"/>
          </a:xfrm>
          <a:prstGeom prst="rect">
            <a:avLst/>
          </a:prstGeom>
        </p:spPr>
      </p:pic>
    </p:spTree>
    <p:extLst>
      <p:ext uri="{BB962C8B-B14F-4D97-AF65-F5344CB8AC3E}">
        <p14:creationId xmlns:p14="http://schemas.microsoft.com/office/powerpoint/2010/main" val="1504332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7148" y="979240"/>
            <a:ext cx="7474344" cy="42492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59" y="-230525"/>
            <a:ext cx="3016091" cy="301609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35" y="5599782"/>
            <a:ext cx="932769" cy="957155"/>
          </a:xfrm>
          <a:prstGeom prst="rect">
            <a:avLst/>
          </a:prstGeom>
        </p:spPr>
      </p:pic>
    </p:spTree>
    <p:extLst>
      <p:ext uri="{BB962C8B-B14F-4D97-AF65-F5344CB8AC3E}">
        <p14:creationId xmlns:p14="http://schemas.microsoft.com/office/powerpoint/2010/main" val="3491995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098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 y="449426"/>
            <a:ext cx="10800080" cy="2056785"/>
          </a:xfrm>
          <a:prstGeom prst="rect">
            <a:avLst/>
          </a:prstGeom>
        </p:spPr>
      </p:pic>
    </p:spTree>
    <p:extLst>
      <p:ext uri="{BB962C8B-B14F-4D97-AF65-F5344CB8AC3E}">
        <p14:creationId xmlns:p14="http://schemas.microsoft.com/office/powerpoint/2010/main" val="3678099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smtClean="0">
                <a:solidFill>
                  <a:prstClr val="black"/>
                </a:solidFill>
                <a:latin typeface="Calibri" panose="020F0502020204030204"/>
                <a:ea typeface="Calibri" panose="020F0502020204030204" pitchFamily="34" charset="0"/>
              </a:rPr>
              <a:t>Em</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hãy</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đặt</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câu</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hỏi</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liên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quan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đến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vị</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trí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hoặc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đặc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điểm</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hình</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khí</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hậu</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của</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vùng</a:t>
            </a:r>
            <a:r>
              <a:rPr lang="en-US" sz="4000" dirty="0" smtClean="0">
                <a:solidFill>
                  <a:prstClr val="black"/>
                </a:solidFill>
                <a:latin typeface="Calibri" panose="020F0502020204030204"/>
                <a:ea typeface="Calibri" panose="020F0502020204030204" pitchFamily="34" charset="0"/>
              </a:rPr>
              <a:t> Nam </a:t>
            </a:r>
            <a:r>
              <a:rPr lang="en-US" sz="4000" dirty="0" err="1" smtClean="0">
                <a:solidFill>
                  <a:prstClr val="black"/>
                </a:solidFill>
                <a:latin typeface="Calibri" panose="020F0502020204030204"/>
                <a:ea typeface="Calibri" panose="020F0502020204030204" pitchFamily="34" charset="0"/>
              </a:rPr>
              <a:t>Bộ</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và</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chỉ</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định</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bất</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kì</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bạn</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khác</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trả</a:t>
            </a:r>
            <a:r>
              <a:rPr lang="en-US" sz="4000" dirty="0" smtClean="0">
                <a:solidFill>
                  <a:prstClr val="black"/>
                </a:solidFill>
                <a:latin typeface="Calibri" panose="020F0502020204030204"/>
                <a:ea typeface="Calibri" panose="020F0502020204030204" pitchFamily="34" charset="0"/>
              </a:rPr>
              <a:t> </a:t>
            </a:r>
            <a:r>
              <a:rPr lang="en-US" sz="4000" dirty="0" err="1" smtClean="0">
                <a:solidFill>
                  <a:prstClr val="black"/>
                </a:solidFill>
                <a:latin typeface="Calibri" panose="020F0502020204030204"/>
                <a:ea typeface="Calibri" panose="020F0502020204030204" pitchFamily="34" charset="0"/>
              </a:rPr>
              <a:t>lời</a:t>
            </a:r>
            <a:r>
              <a:rPr lang="en-US" sz="4000" dirty="0" smtClean="0">
                <a:solidFill>
                  <a:prstClr val="black"/>
                </a:solidFill>
                <a:latin typeface="Calibri" panose="020F0502020204030204"/>
                <a:ea typeface="Calibri" panose="020F0502020204030204" pitchFamily="34" charset="0"/>
              </a:rPr>
              <a:t>.</a:t>
            </a:r>
            <a:endPar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03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 y="347826"/>
            <a:ext cx="11350948" cy="2161693"/>
          </a:xfrm>
          <a:prstGeom prst="rect">
            <a:avLst/>
          </a:prstGeom>
        </p:spPr>
      </p:pic>
    </p:spTree>
    <p:extLst>
      <p:ext uri="{BB962C8B-B14F-4D97-AF65-F5344CB8AC3E}">
        <p14:creationId xmlns:p14="http://schemas.microsoft.com/office/powerpoint/2010/main" val="3980794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89280" y="345440"/>
            <a:ext cx="11013440" cy="6035040"/>
          </a:xfrm>
          <a:prstGeom prst="roundRect">
            <a:avLst>
              <a:gd name="adj" fmla="val 10438"/>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68538" y="345440"/>
            <a:ext cx="3261643" cy="1286367"/>
          </a:xfrm>
          <a:prstGeom prst="rect">
            <a:avLst/>
          </a:prstGeom>
        </p:spPr>
      </p:pic>
      <p:grpSp>
        <p:nvGrpSpPr>
          <p:cNvPr id="10" name="Group 9"/>
          <p:cNvGrpSpPr/>
          <p:nvPr/>
        </p:nvGrpSpPr>
        <p:grpSpPr>
          <a:xfrm>
            <a:off x="1087121" y="1369622"/>
            <a:ext cx="5805548" cy="4218378"/>
            <a:chOff x="1158241" y="1269999"/>
            <a:chExt cx="8340343" cy="4218378"/>
          </a:xfrm>
        </p:grpSpPr>
        <p:sp>
          <p:nvSpPr>
            <p:cNvPr id="8" name="Rounded Rectangle 7"/>
            <p:cNvSpPr/>
            <p:nvPr/>
          </p:nvSpPr>
          <p:spPr>
            <a:xfrm>
              <a:off x="1158241" y="1269999"/>
              <a:ext cx="8340343" cy="4218378"/>
            </a:xfrm>
            <a:prstGeom prst="roundRect">
              <a:avLst>
                <a:gd name="adj" fmla="val 11609"/>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3970318"/>
            </a:xfrm>
            <a:prstGeom prst="rect">
              <a:avLst/>
            </a:prstGeom>
            <a:noFill/>
          </p:spPr>
          <p:txBody>
            <a:bodyPr wrap="square" rtlCol="0">
              <a:spAutoFit/>
            </a:bodyPr>
            <a:lstStyle/>
            <a:p>
              <a:pPr algn="just"/>
              <a:r>
                <a:rPr lang="en-US" sz="3600" b="1" dirty="0" err="1" smtClean="0">
                  <a:solidFill>
                    <a:schemeClr val="tx1">
                      <a:lumMod val="95000"/>
                      <a:lumOff val="5000"/>
                    </a:schemeClr>
                  </a:solidFill>
                </a:rPr>
                <a:t>Đọc</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thông</a:t>
              </a:r>
              <a:r>
                <a:rPr lang="en-US" sz="3600" b="1" dirty="0" smtClean="0">
                  <a:solidFill>
                    <a:schemeClr val="tx1">
                      <a:lumMod val="95000"/>
                      <a:lumOff val="5000"/>
                    </a:schemeClr>
                  </a:solidFill>
                </a:rPr>
                <a:t> tin </a:t>
              </a:r>
              <a:r>
                <a:rPr lang="en-US" sz="3600" b="1" dirty="0" err="1" smtClean="0">
                  <a:solidFill>
                    <a:schemeClr val="tx1">
                      <a:lumMod val="95000"/>
                      <a:lumOff val="5000"/>
                    </a:schemeClr>
                  </a:solidFill>
                </a:rPr>
                <a:t>và</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quan</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sát</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hình</a:t>
              </a:r>
              <a:r>
                <a:rPr lang="en-US" sz="3600" b="1" dirty="0" smtClean="0">
                  <a:solidFill>
                    <a:schemeClr val="tx1">
                      <a:lumMod val="95000"/>
                      <a:lumOff val="5000"/>
                    </a:schemeClr>
                  </a:solidFill>
                </a:rPr>
                <a:t> 1, </a:t>
              </a:r>
              <a:r>
                <a:rPr lang="en-US" sz="3600" b="1" dirty="0" err="1" smtClean="0">
                  <a:solidFill>
                    <a:schemeClr val="tx1">
                      <a:lumMod val="95000"/>
                      <a:lumOff val="5000"/>
                    </a:schemeClr>
                  </a:solidFill>
                </a:rPr>
                <a:t>em</a:t>
              </a:r>
              <a:r>
                <a:rPr lang="en-US" sz="3600" b="1" dirty="0" smtClean="0">
                  <a:solidFill>
                    <a:schemeClr val="tx1">
                      <a:lumMod val="95000"/>
                      <a:lumOff val="5000"/>
                    </a:schemeClr>
                  </a:solidFill>
                </a:rPr>
                <a:t> </a:t>
              </a:r>
              <a:r>
                <a:rPr lang="en-US" sz="3600" b="1" dirty="0" err="1" smtClean="0">
                  <a:solidFill>
                    <a:schemeClr val="tx1">
                      <a:lumMod val="95000"/>
                      <a:lumOff val="5000"/>
                    </a:schemeClr>
                  </a:solidFill>
                </a:rPr>
                <a:t>hãy</a:t>
              </a:r>
              <a:r>
                <a:rPr lang="en-US" sz="3600" b="1" dirty="0" smtClean="0">
                  <a:solidFill>
                    <a:schemeClr val="tx1">
                      <a:lumMod val="95000"/>
                      <a:lumOff val="5000"/>
                    </a:schemeClr>
                  </a:solidFill>
                </a:rPr>
                <a:t>:</a:t>
              </a:r>
            </a:p>
            <a:p>
              <a:pPr marL="285750" indent="-285750" algn="just">
                <a:buFontTx/>
                <a:buChar char="-"/>
              </a:pPr>
              <a:r>
                <a:rPr lang="en-US" sz="3600" dirty="0" err="1" smtClean="0"/>
                <a:t>Kể</a:t>
              </a:r>
              <a:r>
                <a:rPr lang="en-US" sz="3600" dirty="0" smtClean="0"/>
                <a:t> </a:t>
              </a:r>
              <a:r>
                <a:rPr lang="en-US" sz="3600" dirty="0" err="1" smtClean="0"/>
                <a:t>tên</a:t>
              </a:r>
              <a:r>
                <a:rPr lang="en-US" sz="3600" dirty="0" smtClean="0"/>
                <a:t> </a:t>
              </a:r>
              <a:r>
                <a:rPr lang="en-US" sz="3600" dirty="0" err="1" smtClean="0"/>
                <a:t>và</a:t>
              </a:r>
              <a:r>
                <a:rPr lang="en-US" sz="3600" dirty="0" smtClean="0"/>
                <a:t> </a:t>
              </a:r>
              <a:r>
                <a:rPr lang="en-US" sz="3600" dirty="0" err="1" smtClean="0"/>
                <a:t>chỉ</a:t>
              </a:r>
              <a:r>
                <a:rPr lang="en-US" sz="3600" dirty="0" smtClean="0"/>
                <a:t> </a:t>
              </a:r>
              <a:r>
                <a:rPr lang="en-US" sz="3600" dirty="0" err="1" smtClean="0"/>
                <a:t>một</a:t>
              </a:r>
              <a:r>
                <a:rPr lang="en-US" sz="3600" dirty="0" smtClean="0"/>
                <a:t> </a:t>
              </a:r>
              <a:r>
                <a:rPr lang="en-US" sz="3600" dirty="0" err="1" smtClean="0"/>
                <a:t>số</a:t>
              </a:r>
              <a:r>
                <a:rPr lang="en-US" sz="3600" dirty="0" smtClean="0"/>
                <a:t> </a:t>
              </a:r>
              <a:r>
                <a:rPr lang="en-US" sz="3600" dirty="0" err="1" smtClean="0"/>
                <a:t>sông</a:t>
              </a:r>
              <a:r>
                <a:rPr lang="en-US" sz="3600" dirty="0" smtClean="0"/>
                <a:t> </a:t>
              </a:r>
              <a:r>
                <a:rPr lang="en-US" sz="3600" dirty="0" err="1" smtClean="0"/>
                <a:t>lớn</a:t>
              </a:r>
              <a:r>
                <a:rPr lang="en-US" sz="3600" dirty="0" smtClean="0"/>
                <a:t> ở </a:t>
              </a:r>
              <a:r>
                <a:rPr lang="en-US" sz="3600" dirty="0" err="1" smtClean="0"/>
                <a:t>vùng</a:t>
              </a:r>
              <a:r>
                <a:rPr lang="en-US" sz="3600" dirty="0" smtClean="0"/>
                <a:t> Nam </a:t>
              </a:r>
              <a:r>
                <a:rPr lang="en-US" sz="3600" dirty="0" err="1" smtClean="0"/>
                <a:t>Bộ</a:t>
              </a:r>
              <a:r>
                <a:rPr lang="en-US" sz="3600" dirty="0" smtClean="0"/>
                <a:t> </a:t>
              </a:r>
              <a:r>
                <a:rPr lang="en-US" sz="3600" dirty="0" err="1" smtClean="0"/>
                <a:t>trên</a:t>
              </a:r>
              <a:r>
                <a:rPr lang="en-US" sz="3600" dirty="0" smtClean="0"/>
                <a:t> </a:t>
              </a:r>
              <a:r>
                <a:rPr lang="en-US" sz="3600" dirty="0" err="1" smtClean="0"/>
                <a:t>lược</a:t>
              </a:r>
              <a:r>
                <a:rPr lang="en-US" sz="3600" dirty="0" smtClean="0"/>
                <a:t> </a:t>
              </a:r>
              <a:r>
                <a:rPr lang="en-US" sz="3600" dirty="0" err="1" smtClean="0"/>
                <a:t>đồ</a:t>
              </a:r>
              <a:endParaRPr lang="en-US" sz="3600" dirty="0" smtClean="0"/>
            </a:p>
            <a:p>
              <a:pPr marL="285750" indent="-285750" algn="just">
                <a:buFontTx/>
                <a:buChar char="-"/>
              </a:pPr>
              <a:r>
                <a:rPr lang="en-US" sz="3600" dirty="0" err="1" smtClean="0"/>
                <a:t>Nêu</a:t>
              </a:r>
              <a:r>
                <a:rPr lang="en-US" sz="3600" dirty="0" smtClean="0"/>
                <a:t> </a:t>
              </a:r>
              <a:r>
                <a:rPr lang="en-US" sz="3600" dirty="0" err="1" smtClean="0"/>
                <a:t>đặc</a:t>
              </a:r>
              <a:r>
                <a:rPr lang="en-US" sz="3600" dirty="0" smtClean="0"/>
                <a:t> </a:t>
              </a:r>
              <a:r>
                <a:rPr lang="en-US" sz="3600" dirty="0" err="1" smtClean="0"/>
                <a:t>điểm</a:t>
              </a:r>
              <a:r>
                <a:rPr lang="en-US" sz="3600" dirty="0" smtClean="0"/>
                <a:t> </a:t>
              </a:r>
              <a:r>
                <a:rPr lang="en-US" sz="3600" dirty="0" err="1" smtClean="0"/>
                <a:t>của</a:t>
              </a:r>
              <a:r>
                <a:rPr lang="en-US" sz="3600" dirty="0" smtClean="0"/>
                <a:t> </a:t>
              </a:r>
              <a:r>
                <a:rPr lang="en-US" sz="3600" dirty="0" err="1" smtClean="0"/>
                <a:t>sông</a:t>
              </a:r>
              <a:r>
                <a:rPr lang="en-US" sz="3600" dirty="0" smtClean="0"/>
                <a:t> </a:t>
              </a:r>
              <a:r>
                <a:rPr lang="en-US" sz="3600" dirty="0" err="1" smtClean="0"/>
                <a:t>ngòi</a:t>
              </a:r>
              <a:r>
                <a:rPr lang="en-US" sz="3600" dirty="0" smtClean="0"/>
                <a:t> ở </a:t>
              </a:r>
              <a:r>
                <a:rPr lang="en-US" sz="3600" dirty="0" err="1" smtClean="0"/>
                <a:t>vùng</a:t>
              </a:r>
              <a:r>
                <a:rPr lang="en-US" sz="3600" dirty="0" smtClean="0"/>
                <a:t> Nam </a:t>
              </a:r>
              <a:r>
                <a:rPr lang="en-US" sz="3600" dirty="0" err="1" smtClean="0"/>
                <a:t>Bộ</a:t>
              </a:r>
              <a:endParaRPr lang="en-US" sz="3600" dirty="0"/>
            </a:p>
          </p:txBody>
        </p:sp>
      </p:grpSp>
      <p:pic>
        <p:nvPicPr>
          <p:cNvPr id="11" name="Picture 10"/>
          <p:cNvPicPr>
            <a:picLocks noChangeAspect="1"/>
          </p:cNvPicPr>
          <p:nvPr/>
        </p:nvPicPr>
        <p:blipFill>
          <a:blip r:embed="rId4"/>
          <a:stretch>
            <a:fillRect/>
          </a:stretch>
        </p:blipFill>
        <p:spPr>
          <a:xfrm>
            <a:off x="7083427" y="1121226"/>
            <a:ext cx="4328535" cy="4229467"/>
          </a:xfrm>
          <a:prstGeom prst="rect">
            <a:avLst/>
          </a:prstGeom>
        </p:spPr>
      </p:pic>
      <p:pic>
        <p:nvPicPr>
          <p:cNvPr id="14" name="Picture 13"/>
          <p:cNvPicPr>
            <a:picLocks noChangeAspect="1"/>
          </p:cNvPicPr>
          <p:nvPr/>
        </p:nvPicPr>
        <p:blipFill>
          <a:blip r:embed="rId5"/>
          <a:stretch>
            <a:fillRect/>
          </a:stretch>
        </p:blipFill>
        <p:spPr>
          <a:xfrm>
            <a:off x="5402838" y="5222045"/>
            <a:ext cx="5045778" cy="1287084"/>
          </a:xfrm>
          <a:prstGeom prst="rect">
            <a:avLst/>
          </a:prstGeom>
        </p:spPr>
      </p:pic>
      <p:sp>
        <p:nvSpPr>
          <p:cNvPr id="13" name="Freeform 7"/>
          <p:cNvSpPr/>
          <p:nvPr/>
        </p:nvSpPr>
        <p:spPr>
          <a:xfrm>
            <a:off x="10217999" y="3369772"/>
            <a:ext cx="1974001" cy="3525601"/>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6"/>
            <a:stretch>
              <a:fillRect/>
            </a:stretch>
          </a:blipFill>
        </p:spPr>
      </p:sp>
    </p:spTree>
    <p:extLst>
      <p:ext uri="{BB962C8B-B14F-4D97-AF65-F5344CB8AC3E}">
        <p14:creationId xmlns:p14="http://schemas.microsoft.com/office/powerpoint/2010/main" val="2667885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26744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34538" y="304800"/>
            <a:ext cx="3261643" cy="1286367"/>
          </a:xfrm>
          <a:prstGeom prst="rect">
            <a:avLst/>
          </a:prstGeom>
        </p:spPr>
      </p:pic>
      <p:pic>
        <p:nvPicPr>
          <p:cNvPr id="11" name="Picture 10"/>
          <p:cNvPicPr>
            <a:picLocks noChangeAspect="1"/>
          </p:cNvPicPr>
          <p:nvPr/>
        </p:nvPicPr>
        <p:blipFill>
          <a:blip r:embed="rId4"/>
          <a:stretch>
            <a:fillRect/>
          </a:stretch>
        </p:blipFill>
        <p:spPr>
          <a:xfrm>
            <a:off x="606816" y="426720"/>
            <a:ext cx="7743776" cy="6035040"/>
          </a:xfrm>
          <a:prstGeom prst="rect">
            <a:avLst/>
          </a:prstGeom>
        </p:spPr>
      </p:pic>
      <p:sp>
        <p:nvSpPr>
          <p:cNvPr id="13" name="Freeform 7"/>
          <p:cNvSpPr/>
          <p:nvPr/>
        </p:nvSpPr>
        <p:spPr>
          <a:xfrm>
            <a:off x="606816" y="3820160"/>
            <a:ext cx="1788160" cy="2763520"/>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5"/>
            <a:stretch>
              <a:fillRect/>
            </a:stretch>
          </a:blipFill>
        </p:spPr>
      </p:sp>
      <p:sp>
        <p:nvSpPr>
          <p:cNvPr id="2" name="Rectangle 1"/>
          <p:cNvSpPr/>
          <p:nvPr/>
        </p:nvSpPr>
        <p:spPr>
          <a:xfrm>
            <a:off x="8414358" y="1254101"/>
            <a:ext cx="3018056" cy="2062103"/>
          </a:xfrm>
          <a:prstGeom prst="rect">
            <a:avLst/>
          </a:prstGeom>
          <a:solidFill>
            <a:schemeClr val="accent2">
              <a:lumMod val="60000"/>
              <a:lumOff val="40000"/>
            </a:schemeClr>
          </a:solidFill>
          <a:ln w="28575">
            <a:solidFill>
              <a:schemeClr val="tx1"/>
            </a:solidFill>
          </a:ln>
        </p:spPr>
        <p:txBody>
          <a:bodyPr wrap="square">
            <a:spAutoFit/>
          </a:bodyPr>
          <a:lstStyle/>
          <a:p>
            <a:pPr algn="ctr"/>
            <a:r>
              <a:rPr lang="en-US" sz="3200" dirty="0" err="1"/>
              <a:t>Kể</a:t>
            </a:r>
            <a:r>
              <a:rPr lang="en-US" sz="3200" dirty="0"/>
              <a:t> </a:t>
            </a:r>
            <a:r>
              <a:rPr lang="en-US" sz="3200" dirty="0" err="1"/>
              <a:t>tên</a:t>
            </a:r>
            <a:r>
              <a:rPr lang="en-US" sz="3200" dirty="0"/>
              <a:t> </a:t>
            </a:r>
            <a:r>
              <a:rPr lang="en-US" sz="3200" dirty="0" err="1"/>
              <a:t>và</a:t>
            </a:r>
            <a:r>
              <a:rPr lang="en-US" sz="3200" dirty="0"/>
              <a:t> </a:t>
            </a:r>
            <a:r>
              <a:rPr lang="en-US" sz="3200" dirty="0" err="1"/>
              <a:t>chỉ</a:t>
            </a:r>
            <a:r>
              <a:rPr lang="en-US" sz="3200" dirty="0"/>
              <a:t> </a:t>
            </a:r>
            <a:r>
              <a:rPr lang="en-US" sz="3200" dirty="0" err="1"/>
              <a:t>một</a:t>
            </a:r>
            <a:r>
              <a:rPr lang="en-US" sz="3200" dirty="0"/>
              <a:t> </a:t>
            </a:r>
            <a:r>
              <a:rPr lang="en-US" sz="3200" dirty="0" err="1"/>
              <a:t>số</a:t>
            </a:r>
            <a:r>
              <a:rPr lang="en-US" sz="3200" dirty="0"/>
              <a:t> </a:t>
            </a:r>
            <a:r>
              <a:rPr lang="en-US" sz="3200" dirty="0" err="1"/>
              <a:t>sông</a:t>
            </a:r>
            <a:r>
              <a:rPr lang="en-US" sz="3200" dirty="0"/>
              <a:t> </a:t>
            </a:r>
            <a:r>
              <a:rPr lang="en-US" sz="3200" dirty="0" err="1"/>
              <a:t>lớn</a:t>
            </a:r>
            <a:r>
              <a:rPr lang="en-US" sz="3200" dirty="0"/>
              <a:t> ở </a:t>
            </a:r>
            <a:r>
              <a:rPr lang="en-US" sz="3200" dirty="0" err="1"/>
              <a:t>vùng</a:t>
            </a:r>
            <a:r>
              <a:rPr lang="en-US" sz="3200" dirty="0"/>
              <a:t> Nam </a:t>
            </a:r>
            <a:r>
              <a:rPr lang="en-US" sz="3200" dirty="0" err="1"/>
              <a:t>Bộ</a:t>
            </a:r>
            <a:r>
              <a:rPr lang="en-US" sz="3200" dirty="0"/>
              <a:t> </a:t>
            </a:r>
            <a:r>
              <a:rPr lang="en-US" sz="3200" dirty="0" err="1"/>
              <a:t>trên</a:t>
            </a:r>
            <a:r>
              <a:rPr lang="en-US" sz="3200" dirty="0"/>
              <a:t> </a:t>
            </a:r>
            <a:r>
              <a:rPr lang="en-US" sz="3200" dirty="0" err="1"/>
              <a:t>lược</a:t>
            </a:r>
            <a:r>
              <a:rPr lang="en-US" sz="3200" dirty="0"/>
              <a:t> </a:t>
            </a:r>
            <a:r>
              <a:rPr lang="en-US" sz="3200" dirty="0" err="1"/>
              <a:t>đồ</a:t>
            </a:r>
            <a:endParaRPr lang="en-US" sz="3200" dirty="0"/>
          </a:p>
        </p:txBody>
      </p:sp>
      <p:sp>
        <p:nvSpPr>
          <p:cNvPr id="12" name="Rectangle 11"/>
          <p:cNvSpPr/>
          <p:nvPr/>
        </p:nvSpPr>
        <p:spPr>
          <a:xfrm>
            <a:off x="8414358" y="3527772"/>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Tiền</a:t>
            </a:r>
            <a:endParaRPr lang="en-US" sz="3200" dirty="0"/>
          </a:p>
        </p:txBody>
      </p:sp>
      <p:sp>
        <p:nvSpPr>
          <p:cNvPr id="15" name="Rectangle 14"/>
          <p:cNvSpPr/>
          <p:nvPr/>
        </p:nvSpPr>
        <p:spPr>
          <a:xfrm>
            <a:off x="8414358" y="4194863"/>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Hậu</a:t>
            </a:r>
            <a:endParaRPr lang="en-US" sz="3200" dirty="0"/>
          </a:p>
        </p:txBody>
      </p:sp>
      <p:sp>
        <p:nvSpPr>
          <p:cNvPr id="16" name="Rectangle 15"/>
          <p:cNvSpPr/>
          <p:nvPr/>
        </p:nvSpPr>
        <p:spPr>
          <a:xfrm>
            <a:off x="8414358" y="4861954"/>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Đồng</a:t>
            </a:r>
            <a:r>
              <a:rPr lang="en-US" sz="3200" dirty="0" smtClean="0"/>
              <a:t> </a:t>
            </a:r>
            <a:r>
              <a:rPr lang="en-US" sz="3200" dirty="0" err="1" smtClean="0"/>
              <a:t>Nai</a:t>
            </a:r>
            <a:endParaRPr lang="en-US" sz="3200" dirty="0"/>
          </a:p>
        </p:txBody>
      </p:sp>
      <p:sp>
        <p:nvSpPr>
          <p:cNvPr id="17" name="Rectangle 16"/>
          <p:cNvSpPr/>
          <p:nvPr/>
        </p:nvSpPr>
        <p:spPr>
          <a:xfrm>
            <a:off x="8414358" y="5530615"/>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Sài</a:t>
            </a:r>
            <a:r>
              <a:rPr lang="en-US" sz="3200" dirty="0" smtClean="0"/>
              <a:t> </a:t>
            </a:r>
            <a:r>
              <a:rPr lang="en-US" sz="3200" dirty="0" err="1" smtClean="0"/>
              <a:t>Gòn</a:t>
            </a:r>
            <a:endParaRPr lang="en-US" sz="3200" dirty="0"/>
          </a:p>
        </p:txBody>
      </p:sp>
      <p:pic>
        <p:nvPicPr>
          <p:cNvPr id="4098" name="Picture 2" descr="Chỉ trên bản đồ Địa lí tự nhiên Việt Nam: sông Tiền, sông Hậu, sông Đồng  Nai, sông Sài Gòn và các vùng: Đồng Tháp Mười, Kiên Giang, Cà Mau. | Tech12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6" y="494452"/>
            <a:ext cx="7701003" cy="608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56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randombar(horizontal)">
                                      <p:cBhvr>
                                        <p:cTn id="4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Đồng</a:t>
            </a:r>
            <a:r>
              <a:rPr lang="en-US" sz="3200" dirty="0" smtClean="0"/>
              <a:t> </a:t>
            </a:r>
            <a:r>
              <a:rPr lang="en-US" sz="3200" dirty="0" err="1" smtClean="0"/>
              <a:t>Nai</a:t>
            </a:r>
            <a:endParaRPr lang="en-US" sz="3200" dirty="0"/>
          </a:p>
        </p:txBody>
      </p:sp>
      <p:sp>
        <p:nvSpPr>
          <p:cNvPr id="17" name="Rectangle 16"/>
          <p:cNvSpPr/>
          <p:nvPr/>
        </p:nvSpPr>
        <p:spPr>
          <a:xfrm>
            <a:off x="7667598" y="4086291"/>
            <a:ext cx="3018056" cy="584775"/>
          </a:xfrm>
          <a:prstGeom prst="rect">
            <a:avLst/>
          </a:prstGeom>
          <a:solidFill>
            <a:schemeClr val="accent1">
              <a:lumMod val="60000"/>
              <a:lumOff val="40000"/>
            </a:schemeClr>
          </a:solidFill>
        </p:spPr>
        <p:txBody>
          <a:bodyPr wrap="square">
            <a:spAutoFit/>
          </a:bodyPr>
          <a:lstStyle/>
          <a:p>
            <a:pPr algn="ctr"/>
            <a:r>
              <a:rPr lang="en-US" sz="3200" dirty="0" err="1" smtClean="0"/>
              <a:t>Sông</a:t>
            </a:r>
            <a:r>
              <a:rPr lang="en-US" sz="3200" dirty="0" smtClean="0"/>
              <a:t> </a:t>
            </a:r>
            <a:r>
              <a:rPr lang="en-US" sz="3200" dirty="0" err="1" smtClean="0"/>
              <a:t>Sài</a:t>
            </a:r>
            <a:r>
              <a:rPr lang="en-US" sz="3200" dirty="0" smtClean="0"/>
              <a:t> </a:t>
            </a:r>
            <a:r>
              <a:rPr lang="en-US" sz="3200" dirty="0" err="1" smtClean="0"/>
              <a:t>Gòn</a:t>
            </a:r>
            <a:endParaRPr lang="en-US" sz="3200" dirty="0"/>
          </a:p>
        </p:txBody>
      </p:sp>
      <p:sp>
        <p:nvSpPr>
          <p:cNvPr id="5" name="TextBox 4"/>
          <p:cNvSpPr txBox="1"/>
          <p:nvPr/>
        </p:nvSpPr>
        <p:spPr>
          <a:xfrm>
            <a:off x="663108" y="4713602"/>
            <a:ext cx="5383530" cy="1938992"/>
          </a:xfrm>
          <a:prstGeom prst="rect">
            <a:avLst/>
          </a:prstGeom>
          <a:noFill/>
        </p:spPr>
        <p:txBody>
          <a:bodyPr wrap="square" rtlCol="0">
            <a:spAutoFit/>
          </a:bodyPr>
          <a:lstStyle/>
          <a:p>
            <a:pPr algn="just"/>
            <a:r>
              <a:rPr lang="vi-VN" sz="2000" dirty="0"/>
              <a:t>Sông Đồng Nai là con sông nội địa dài nhất Việt Nam, lớn thứ nhì Nam Bộ về lưu vực, chỉ sau sông Cửu Long. Sông Đồng Nai chảy qua các tỉnh Lâm Đồng, Đắk Nông, Bình Phước, Đồng Nai, Bình Dương, Thành phố Hồ Chí Minh với chiều dài 586 </a:t>
            </a:r>
            <a:r>
              <a:rPr lang="vi-VN" sz="2000" dirty="0" smtClean="0"/>
              <a:t>km</a:t>
            </a:r>
            <a:r>
              <a:rPr lang="en-US" sz="2000" dirty="0" smtClean="0"/>
              <a:t>.</a:t>
            </a:r>
            <a:endParaRPr lang="en-US" sz="2400" dirty="0"/>
          </a:p>
        </p:txBody>
      </p:sp>
      <p:pic>
        <p:nvPicPr>
          <p:cNvPr id="3080" name="Picture 8" descr="UBND tỉnh Đồng 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08" y="503381"/>
            <a:ext cx="5112852" cy="3387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09476" y="4671066"/>
            <a:ext cx="5244324" cy="707886"/>
          </a:xfrm>
          <a:prstGeom prst="rect">
            <a:avLst/>
          </a:prstGeom>
        </p:spPr>
        <p:txBody>
          <a:bodyPr wrap="square">
            <a:spAutoFit/>
          </a:bodyPr>
          <a:lstStyle/>
          <a:p>
            <a:pPr algn="just"/>
            <a:r>
              <a:rPr lang="en-US" sz="2000" b="1" i="0" dirty="0" err="1" smtClean="0">
                <a:solidFill>
                  <a:schemeClr val="tx1">
                    <a:lumMod val="95000"/>
                    <a:lumOff val="5000"/>
                  </a:schemeClr>
                </a:solidFill>
                <a:effectLst/>
                <a:latin typeface="arial" panose="020B0604020202020204" pitchFamily="34" charset="0"/>
              </a:rPr>
              <a:t>Sông</a:t>
            </a:r>
            <a:r>
              <a:rPr lang="en-US" sz="2000" b="1" i="0" dirty="0" smtClean="0">
                <a:solidFill>
                  <a:schemeClr val="tx1">
                    <a:lumMod val="95000"/>
                    <a:lumOff val="5000"/>
                  </a:schemeClr>
                </a:solidFill>
                <a:effectLst/>
                <a:latin typeface="arial" panose="020B0604020202020204" pitchFamily="34" charset="0"/>
              </a:rPr>
              <a:t> </a:t>
            </a:r>
            <a:r>
              <a:rPr lang="en-US" sz="2000" b="1" i="0" dirty="0" err="1" smtClean="0">
                <a:solidFill>
                  <a:schemeClr val="tx1">
                    <a:lumMod val="95000"/>
                    <a:lumOff val="5000"/>
                  </a:schemeClr>
                </a:solidFill>
                <a:effectLst/>
                <a:latin typeface="arial" panose="020B0604020202020204" pitchFamily="34" charset="0"/>
              </a:rPr>
              <a:t>Sài</a:t>
            </a:r>
            <a:r>
              <a:rPr lang="en-US" sz="2000" b="1" i="0" dirty="0" smtClean="0">
                <a:solidFill>
                  <a:schemeClr val="tx1">
                    <a:lumMod val="95000"/>
                    <a:lumOff val="5000"/>
                  </a:schemeClr>
                </a:solidFill>
                <a:effectLst/>
                <a:latin typeface="arial" panose="020B0604020202020204" pitchFamily="34" charset="0"/>
              </a:rPr>
              <a:t> </a:t>
            </a:r>
            <a:r>
              <a:rPr lang="en-US" sz="2000" b="1" i="0" dirty="0" err="1" smtClean="0">
                <a:solidFill>
                  <a:schemeClr val="tx1">
                    <a:lumMod val="95000"/>
                    <a:lumOff val="5000"/>
                  </a:schemeClr>
                </a:solidFill>
                <a:effectLst/>
                <a:latin typeface="arial" panose="020B0604020202020204" pitchFamily="34" charset="0"/>
              </a:rPr>
              <a:t>Gòn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dài</a:t>
            </a:r>
            <a:r>
              <a:rPr lang="en-US" sz="2000" b="0" i="0" dirty="0" smtClean="0">
                <a:solidFill>
                  <a:schemeClr val="tx1">
                    <a:lumMod val="95000"/>
                    <a:lumOff val="5000"/>
                  </a:schemeClr>
                </a:solidFill>
                <a:effectLst/>
                <a:latin typeface="arial" panose="020B0604020202020204" pitchFamily="34" charset="0"/>
              </a:rPr>
              <a:t> 256 km, </a:t>
            </a:r>
            <a:r>
              <a:rPr lang="en-US" sz="2000" b="0" i="0" dirty="0" err="1" smtClean="0">
                <a:solidFill>
                  <a:schemeClr val="tx1">
                    <a:lumMod val="95000"/>
                    <a:lumOff val="5000"/>
                  </a:schemeClr>
                </a:solidFill>
                <a:effectLst/>
                <a:latin typeface="arial" panose="020B0604020202020204" pitchFamily="34" charset="0"/>
              </a:rPr>
              <a:t>chảy</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dọc</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trên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địa</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phận</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Thành</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phố</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Hồ</a:t>
            </a:r>
            <a:r>
              <a:rPr lang="en-US" sz="2000" b="0" i="0" dirty="0" smtClean="0">
                <a:solidFill>
                  <a:schemeClr val="tx1">
                    <a:lumMod val="95000"/>
                    <a:lumOff val="5000"/>
                  </a:schemeClr>
                </a:solidFill>
                <a:effectLst/>
                <a:latin typeface="arial" panose="020B0604020202020204" pitchFamily="34" charset="0"/>
              </a:rPr>
              <a:t> </a:t>
            </a:r>
            <a:r>
              <a:rPr lang="en-US" sz="2000" b="0" i="0" dirty="0" err="1" smtClean="0">
                <a:solidFill>
                  <a:schemeClr val="tx1">
                    <a:lumMod val="95000"/>
                    <a:lumOff val="5000"/>
                  </a:schemeClr>
                </a:solidFill>
                <a:effectLst/>
                <a:latin typeface="arial" panose="020B0604020202020204" pitchFamily="34" charset="0"/>
              </a:rPr>
              <a:t>Chí</a:t>
            </a:r>
            <a:r>
              <a:rPr lang="en-US" sz="2000" b="0" i="0" dirty="0" smtClean="0">
                <a:solidFill>
                  <a:schemeClr val="tx1">
                    <a:lumMod val="95000"/>
                    <a:lumOff val="5000"/>
                  </a:schemeClr>
                </a:solidFill>
                <a:effectLst/>
                <a:latin typeface="arial" panose="020B0604020202020204" pitchFamily="34" charset="0"/>
              </a:rPr>
              <a:t> Minh </a:t>
            </a:r>
            <a:r>
              <a:rPr lang="en-US" sz="2000" b="0" i="0" dirty="0" err="1" smtClean="0">
                <a:solidFill>
                  <a:schemeClr val="tx1">
                    <a:lumMod val="95000"/>
                    <a:lumOff val="5000"/>
                  </a:schemeClr>
                </a:solidFill>
                <a:effectLst/>
                <a:latin typeface="arial" panose="020B0604020202020204" pitchFamily="34" charset="0"/>
              </a:rPr>
              <a:t>khoảng</a:t>
            </a:r>
            <a:r>
              <a:rPr lang="en-US" sz="2000" b="0" i="0" dirty="0" smtClean="0">
                <a:solidFill>
                  <a:schemeClr val="tx1">
                    <a:lumMod val="95000"/>
                    <a:lumOff val="5000"/>
                  </a:schemeClr>
                </a:solidFill>
                <a:effectLst/>
                <a:latin typeface="arial" panose="020B0604020202020204" pitchFamily="34" charset="0"/>
              </a:rPr>
              <a:t> 80 </a:t>
            </a:r>
            <a:r>
              <a:rPr lang="en-US" sz="2000" b="0" i="0" dirty="0" smtClean="0">
                <a:solidFill>
                  <a:schemeClr val="tx1">
                    <a:lumMod val="95000"/>
                    <a:lumOff val="5000"/>
                  </a:schemeClr>
                </a:solidFill>
                <a:effectLst/>
                <a:latin typeface="arial" panose="020B0604020202020204" pitchFamily="34" charset="0"/>
              </a:rPr>
              <a:t>km.</a:t>
            </a:r>
            <a:endParaRPr lang="en-US" sz="2000" dirty="0">
              <a:solidFill>
                <a:schemeClr val="tx1">
                  <a:lumMod val="95000"/>
                  <a:lumOff val="5000"/>
                </a:schemeClr>
              </a:solidFill>
            </a:endParaRPr>
          </a:p>
        </p:txBody>
      </p:sp>
      <p:pic>
        <p:nvPicPr>
          <p:cNvPr id="3082" name="Picture 10" descr="Thống nhất làm đường ven sông Sài Gòn, sông Đồng Nai kết nối Đông Nam Bộ -  Đài Truyền hình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639" y="504641"/>
            <a:ext cx="5307162" cy="338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992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randombar(horizontal)">
                                      <p:cBhvr>
                                        <p:cTn id="7" dur="500"/>
                                        <p:tgtEl>
                                          <p:spTgt spid="30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82"/>
                                        </p:tgtEl>
                                        <p:attrNameLst>
                                          <p:attrName>style.visibility</p:attrName>
                                        </p:attrNameLst>
                                      </p:cBhvr>
                                      <p:to>
                                        <p:strVal val="visible"/>
                                      </p:to>
                                    </p:set>
                                    <p:animEffect transition="in" filter="wipe(down)">
                                      <p:cBhvr>
                                        <p:cTn id="21" dur="500"/>
                                        <p:tgtEl>
                                          <p:spTgt spid="308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2">
              <a:lumMod val="50000"/>
            </a:schemeClr>
          </a:solidFill>
        </p:spPr>
        <p:txBody>
          <a:bodyPr wrap="square">
            <a:spAutoFit/>
          </a:bodyPr>
          <a:lstStyle/>
          <a:p>
            <a:pPr algn="ctr"/>
            <a:r>
              <a:rPr lang="en-US" sz="3200" dirty="0" err="1" smtClean="0">
                <a:solidFill>
                  <a:schemeClr val="bg1"/>
                </a:solidFill>
              </a:rPr>
              <a:t>Sông</a:t>
            </a:r>
            <a:r>
              <a:rPr lang="en-US" sz="3200" dirty="0" smtClean="0">
                <a:solidFill>
                  <a:schemeClr val="bg1"/>
                </a:solidFill>
              </a:rPr>
              <a:t> </a:t>
            </a:r>
            <a:r>
              <a:rPr lang="en-US" sz="3200" dirty="0" err="1" smtClean="0">
                <a:solidFill>
                  <a:schemeClr val="bg1"/>
                </a:solidFill>
              </a:rPr>
              <a:t>Tiền</a:t>
            </a:r>
            <a:endParaRPr lang="en-US" sz="3200" dirty="0">
              <a:solidFill>
                <a:schemeClr val="bg1"/>
              </a:solidFill>
            </a:endParaRPr>
          </a:p>
        </p:txBody>
      </p:sp>
      <p:sp>
        <p:nvSpPr>
          <p:cNvPr id="15" name="Rectangle 14"/>
          <p:cNvSpPr/>
          <p:nvPr/>
        </p:nvSpPr>
        <p:spPr>
          <a:xfrm>
            <a:off x="7276832" y="4093919"/>
            <a:ext cx="3018056" cy="584775"/>
          </a:xfrm>
          <a:prstGeom prst="rect">
            <a:avLst/>
          </a:prstGeom>
          <a:solidFill>
            <a:schemeClr val="accent2">
              <a:lumMod val="50000"/>
            </a:schemeClr>
          </a:solidFill>
        </p:spPr>
        <p:txBody>
          <a:bodyPr wrap="square">
            <a:spAutoFit/>
          </a:bodyPr>
          <a:lstStyle/>
          <a:p>
            <a:pPr algn="ctr"/>
            <a:r>
              <a:rPr lang="en-US" sz="3200" dirty="0" err="1" smtClean="0">
                <a:solidFill>
                  <a:schemeClr val="bg1"/>
                </a:solidFill>
              </a:rPr>
              <a:t>Sông</a:t>
            </a:r>
            <a:r>
              <a:rPr lang="en-US" sz="3200" dirty="0" smtClean="0">
                <a:solidFill>
                  <a:schemeClr val="bg1"/>
                </a:solidFill>
              </a:rPr>
              <a:t> </a:t>
            </a:r>
            <a:r>
              <a:rPr lang="en-US" sz="3200" dirty="0" err="1" smtClean="0">
                <a:solidFill>
                  <a:schemeClr val="bg1"/>
                </a:solidFill>
              </a:rPr>
              <a:t>Hậu</a:t>
            </a:r>
            <a:endParaRPr lang="en-US" sz="3200" dirty="0">
              <a:solidFill>
                <a:schemeClr val="bg1"/>
              </a:solidFill>
            </a:endParaRPr>
          </a:p>
        </p:txBody>
      </p:sp>
      <p:sp>
        <p:nvSpPr>
          <p:cNvPr id="5" name="TextBox 4"/>
          <p:cNvSpPr txBox="1"/>
          <p:nvPr/>
        </p:nvSpPr>
        <p:spPr>
          <a:xfrm>
            <a:off x="585470" y="4678694"/>
            <a:ext cx="5383530" cy="1938992"/>
          </a:xfrm>
          <a:prstGeom prst="rect">
            <a:avLst/>
          </a:prstGeom>
          <a:noFill/>
        </p:spPr>
        <p:txBody>
          <a:bodyPr wrap="square" rtlCol="0">
            <a:spAutoFit/>
          </a:bodyPr>
          <a:lstStyle/>
          <a:p>
            <a:pPr algn="just"/>
            <a:r>
              <a:rPr lang="vi-VN" sz="2000" dirty="0"/>
              <a:t>Sông Tiền chảy qua các tỉnh An Giang, Đồng Tháp, Tiền Giang, Vĩnh Long, Trà Vinh và Bến Tre, rồi đổ ra Biển </a:t>
            </a:r>
            <a:r>
              <a:rPr lang="vi-VN" sz="2000" dirty="0" smtClean="0"/>
              <a:t>Đông. </a:t>
            </a:r>
            <a:r>
              <a:rPr lang="vi-VN" sz="2000" dirty="0"/>
              <a:t>Sông Tiền có tổng chiều dài chính thức là hơn 234 km</a:t>
            </a:r>
            <a:r>
              <a:rPr lang="vi-VN" sz="2000" dirty="0" smtClean="0"/>
              <a:t>.</a:t>
            </a:r>
            <a:endParaRPr lang="en-US" sz="2000" dirty="0" smtClean="0"/>
          </a:p>
          <a:p>
            <a:pPr algn="just"/>
            <a:r>
              <a:rPr lang="vi-VN" sz="2000" b="1" dirty="0"/>
              <a:t>Sông Tiền</a:t>
            </a:r>
            <a:r>
              <a:rPr lang="vi-VN" sz="2000" dirty="0"/>
              <a:t> (giống như sông Hậu) chảy theo hướng Tây Bắc – Đông Nam.</a:t>
            </a:r>
            <a:endParaRPr lang="en-US" sz="2000" dirty="0"/>
          </a:p>
        </p:txBody>
      </p:sp>
      <p:pic>
        <p:nvPicPr>
          <p:cNvPr id="3078" name="Picture 6" descr="Chùm ảnh: Sông Tiền - dòng sông huyền thoại của miền Tây Nam Bộ - Redsvn.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08" y="454738"/>
            <a:ext cx="5234772" cy="358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46638" y="454738"/>
            <a:ext cx="5345183" cy="3585986"/>
          </a:xfrm>
          <a:prstGeom prst="rect">
            <a:avLst/>
          </a:prstGeom>
        </p:spPr>
      </p:pic>
      <p:sp>
        <p:nvSpPr>
          <p:cNvPr id="7" name="Rectangle 6"/>
          <p:cNvSpPr/>
          <p:nvPr/>
        </p:nvSpPr>
        <p:spPr>
          <a:xfrm>
            <a:off x="6046638" y="4678694"/>
            <a:ext cx="5345183" cy="1938992"/>
          </a:xfrm>
          <a:prstGeom prst="rect">
            <a:avLst/>
          </a:prstGeom>
        </p:spPr>
        <p:txBody>
          <a:bodyPr wrap="square">
            <a:spAutoFit/>
          </a:bodyPr>
          <a:lstStyle/>
          <a:p>
            <a:pPr algn="just"/>
            <a:r>
              <a:rPr lang="vi-VN" sz="2000" b="1" dirty="0">
                <a:solidFill>
                  <a:schemeClr val="tx1">
                    <a:lumMod val="95000"/>
                    <a:lumOff val="5000"/>
                  </a:schemeClr>
                </a:solidFill>
              </a:rPr>
              <a:t>Sông Hậu</a:t>
            </a:r>
            <a:r>
              <a:rPr lang="vi-VN" sz="2000" dirty="0">
                <a:solidFill>
                  <a:schemeClr val="tx1">
                    <a:lumMod val="95000"/>
                    <a:lumOff val="5000"/>
                  </a:schemeClr>
                </a:solidFill>
              </a:rPr>
              <a:t>, </a:t>
            </a:r>
            <a:r>
              <a:rPr lang="vi-VN" sz="2000" b="1" dirty="0">
                <a:solidFill>
                  <a:schemeClr val="tx1">
                    <a:lumMod val="95000"/>
                    <a:lumOff val="5000"/>
                  </a:schemeClr>
                </a:solidFill>
              </a:rPr>
              <a:t>Hậu </a:t>
            </a:r>
            <a:r>
              <a:rPr lang="vi-VN" sz="2000" b="1" dirty="0" smtClean="0">
                <a:solidFill>
                  <a:schemeClr val="tx1">
                    <a:lumMod val="95000"/>
                    <a:lumOff val="5000"/>
                  </a:schemeClr>
                </a:solidFill>
              </a:rPr>
              <a:t>Giang</a:t>
            </a:r>
            <a:r>
              <a:rPr lang="vi-VN" sz="2000" dirty="0">
                <a:solidFill>
                  <a:schemeClr val="tx1">
                    <a:lumMod val="95000"/>
                    <a:lumOff val="5000"/>
                  </a:schemeClr>
                </a:solidFill>
              </a:rPr>
              <a:t> là một trong hai phân lưu của sông Mê Kông. Phân lưu còn lại là sông </a:t>
            </a:r>
            <a:r>
              <a:rPr lang="vi-VN" sz="2000" dirty="0" smtClean="0">
                <a:solidFill>
                  <a:schemeClr val="tx1">
                    <a:lumMod val="95000"/>
                    <a:lumOff val="5000"/>
                  </a:schemeClr>
                </a:solidFill>
              </a:rPr>
              <a:t>Tiền.</a:t>
            </a:r>
            <a:r>
              <a:rPr lang="en-US" sz="2000" dirty="0" smtClean="0">
                <a:solidFill>
                  <a:schemeClr val="tx1">
                    <a:lumMod val="95000"/>
                    <a:lumOff val="5000"/>
                  </a:schemeClr>
                </a:solidFill>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Sông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Hậu</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chảy</a:t>
            </a:r>
            <a:r>
              <a:rPr lang="en-US" sz="2000" dirty="0" smtClean="0">
                <a:solidFill>
                  <a:schemeClr val="tx1">
                    <a:lumMod val="95000"/>
                    <a:lumOff val="5000"/>
                  </a:schemeClr>
                </a:solidFill>
                <a:latin typeface="Arial" panose="020B0604020202020204" pitchFamily="34" charset="0"/>
                <a:cs typeface="Arial" panose="020B0604020202020204" pitchFamily="34" charset="0"/>
              </a:rPr>
              <a:t> qua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tỉnh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An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Gian</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Đồng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Tháp</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Trà</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Vinh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Vĩnh</a:t>
            </a:r>
            <a:r>
              <a:rPr lang="en-US" sz="2000" dirty="0" smtClean="0">
                <a:solidFill>
                  <a:schemeClr val="tx1">
                    <a:lumMod val="95000"/>
                    <a:lumOff val="5000"/>
                  </a:schemeClr>
                </a:solidFill>
                <a:latin typeface="Arial" panose="020B0604020202020204" pitchFamily="34" charset="0"/>
                <a:cs typeface="Arial" panose="020B0604020202020204" pitchFamily="34" charset="0"/>
              </a:rPr>
              <a:t> Long,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Cần</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Thơ</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Hậu</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Giang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Sóc</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Trăng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Sông</a:t>
            </a:r>
            <a:r>
              <a:rPr lang="en-US" sz="2000" dirty="0" smtClean="0">
                <a:solidFill>
                  <a:schemeClr val="tx1">
                    <a:lumMod val="95000"/>
                    <a:lumOff val="5000"/>
                  </a:schemeClr>
                </a:solidFill>
                <a:latin typeface="Arial" panose="020B0604020202020204" pitchFamily="34" charset="0"/>
                <a:cs typeface="Arial" panose="020B0604020202020204" pitchFamily="34" charset="0"/>
              </a:rPr>
              <a: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dài</a:t>
            </a:r>
            <a:r>
              <a:rPr lang="en-US" sz="2000" dirty="0" smtClean="0">
                <a:solidFill>
                  <a:schemeClr val="tx1">
                    <a:lumMod val="95000"/>
                    <a:lumOff val="5000"/>
                  </a:schemeClr>
                </a:solidFill>
                <a:latin typeface="Arial" panose="020B0604020202020204" pitchFamily="34" charset="0"/>
                <a:cs typeface="Arial" panose="020B0604020202020204" pitchFamily="34" charset="0"/>
              </a:rPr>
              <a:t> 229,5 km</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986" y="591533"/>
            <a:ext cx="9028959" cy="3794774"/>
          </a:xfrm>
          <a:prstGeom prst="rect">
            <a:avLst/>
          </a:prstGeom>
        </p:spPr>
      </p:pic>
      <p:sp>
        <p:nvSpPr>
          <p:cNvPr id="14" name="Rectangle 13"/>
          <p:cNvSpPr/>
          <p:nvPr/>
        </p:nvSpPr>
        <p:spPr>
          <a:xfrm>
            <a:off x="2899216" y="1477819"/>
            <a:ext cx="6380190" cy="1938992"/>
          </a:xfrm>
          <a:prstGeom prst="rect">
            <a:avLst/>
          </a:prstGeom>
        </p:spPr>
        <p:txBody>
          <a:bodyPr wrap="square">
            <a:spAutoFit/>
          </a:bodyPr>
          <a:lstStyle/>
          <a:p>
            <a:pPr algn="ctr"/>
            <a:r>
              <a:rPr lang="en-US" sz="4000" dirty="0" err="1" smtClean="0">
                <a:ea typeface="Calibri" panose="020F0502020204030204" pitchFamily="34" charset="0"/>
              </a:rPr>
              <a:t>Cùng</a:t>
            </a:r>
            <a:r>
              <a:rPr lang="en-US" sz="4000" dirty="0" smtClean="0">
                <a:ea typeface="Calibri" panose="020F0502020204030204" pitchFamily="34" charset="0"/>
              </a:rPr>
              <a:t> </a:t>
            </a:r>
            <a:r>
              <a:rPr lang="en-US" sz="4000" dirty="0" err="1" smtClean="0">
                <a:ea typeface="Calibri" panose="020F0502020204030204" pitchFamily="34" charset="0"/>
              </a:rPr>
              <a:t>nhau</a:t>
            </a:r>
            <a:r>
              <a:rPr lang="en-US" sz="4000" dirty="0" smtClean="0">
                <a:ea typeface="Calibri" panose="020F0502020204030204" pitchFamily="34" charset="0"/>
              </a:rPr>
              <a:t> </a:t>
            </a:r>
            <a:r>
              <a:rPr lang="en-US" sz="4000" dirty="0" err="1" smtClean="0">
                <a:ea typeface="Calibri" panose="020F0502020204030204" pitchFamily="34" charset="0"/>
              </a:rPr>
              <a:t>xem</a:t>
            </a:r>
            <a:r>
              <a:rPr lang="en-US" sz="4000" dirty="0" smtClean="0">
                <a:ea typeface="Calibri" panose="020F0502020204030204" pitchFamily="34" charset="0"/>
              </a:rPr>
              <a:t> </a:t>
            </a:r>
            <a:r>
              <a:rPr lang="en-US" sz="4000" dirty="0" err="1" smtClean="0">
                <a:ea typeface="Calibri" panose="020F0502020204030204" pitchFamily="34" charset="0"/>
              </a:rPr>
              <a:t>đoạn</a:t>
            </a:r>
            <a:r>
              <a:rPr lang="en-US" sz="4000" dirty="0" smtClean="0">
                <a:ea typeface="Calibri" panose="020F0502020204030204" pitchFamily="34" charset="0"/>
              </a:rPr>
              <a:t> </a:t>
            </a:r>
            <a:r>
              <a:rPr lang="en-US" sz="4000" dirty="0" err="1" smtClean="0">
                <a:ea typeface="Calibri" panose="020F0502020204030204" pitchFamily="34" charset="0"/>
              </a:rPr>
              <a:t>phim</a:t>
            </a:r>
            <a:r>
              <a:rPr lang="en-US" sz="4000" dirty="0" smtClean="0">
                <a:ea typeface="Calibri" panose="020F0502020204030204" pitchFamily="34" charset="0"/>
              </a:rPr>
              <a:t> </a:t>
            </a:r>
            <a:r>
              <a:rPr lang="en-US" sz="4000" dirty="0" err="1" smtClean="0">
                <a:ea typeface="Calibri" panose="020F0502020204030204" pitchFamily="34" charset="0"/>
              </a:rPr>
              <a:t>để</a:t>
            </a:r>
            <a:r>
              <a:rPr lang="en-US" sz="4000" dirty="0" smtClean="0">
                <a:ea typeface="Calibri" panose="020F0502020204030204" pitchFamily="34" charset="0"/>
              </a:rPr>
              <a:t> </a:t>
            </a:r>
            <a:r>
              <a:rPr lang="en-US" sz="4000" dirty="0" err="1" smtClean="0">
                <a:ea typeface="Calibri" panose="020F0502020204030204" pitchFamily="34" charset="0"/>
              </a:rPr>
              <a:t>khám</a:t>
            </a:r>
            <a:r>
              <a:rPr lang="en-US" sz="4000" dirty="0" smtClean="0">
                <a:ea typeface="Calibri" panose="020F0502020204030204" pitchFamily="34" charset="0"/>
              </a:rPr>
              <a:t> </a:t>
            </a:r>
            <a:r>
              <a:rPr lang="en-US" sz="4000" dirty="0" err="1" smtClean="0">
                <a:ea typeface="Calibri" panose="020F0502020204030204" pitchFamily="34" charset="0"/>
              </a:rPr>
              <a:t>phá</a:t>
            </a:r>
            <a:r>
              <a:rPr lang="en-US" sz="4000" dirty="0" smtClean="0">
                <a:ea typeface="Calibri" panose="020F0502020204030204" pitchFamily="34" charset="0"/>
              </a:rPr>
              <a:t> </a:t>
            </a:r>
            <a:r>
              <a:rPr lang="en-US" sz="4000" dirty="0" err="1" smtClean="0">
                <a:ea typeface="Calibri" panose="020F0502020204030204" pitchFamily="34" charset="0"/>
              </a:rPr>
              <a:t>sông</a:t>
            </a:r>
            <a:r>
              <a:rPr lang="en-US" sz="4000" dirty="0" smtClean="0">
                <a:ea typeface="Calibri" panose="020F0502020204030204" pitchFamily="34" charset="0"/>
              </a:rPr>
              <a:t> </a:t>
            </a:r>
            <a:r>
              <a:rPr lang="en-US" sz="4000" dirty="0" err="1" smtClean="0">
                <a:ea typeface="Calibri" panose="020F0502020204030204" pitchFamily="34" charset="0"/>
              </a:rPr>
              <a:t>Tiền</a:t>
            </a:r>
            <a:r>
              <a:rPr lang="en-US" sz="4000" dirty="0" smtClean="0">
                <a:ea typeface="Calibri" panose="020F0502020204030204" pitchFamily="34" charset="0"/>
              </a:rPr>
              <a:t> </a:t>
            </a:r>
            <a:r>
              <a:rPr lang="en-US" sz="4000" dirty="0" err="1" smtClean="0">
                <a:ea typeface="Calibri" panose="020F0502020204030204" pitchFamily="34" charset="0"/>
              </a:rPr>
              <a:t>và</a:t>
            </a:r>
            <a:r>
              <a:rPr lang="en-US" sz="4000" dirty="0" smtClean="0">
                <a:ea typeface="Calibri" panose="020F0502020204030204" pitchFamily="34" charset="0"/>
              </a:rPr>
              <a:t> </a:t>
            </a:r>
            <a:r>
              <a:rPr lang="en-US" sz="4000" dirty="0" err="1" smtClean="0">
                <a:ea typeface="Calibri" panose="020F0502020204030204" pitchFamily="34" charset="0"/>
              </a:rPr>
              <a:t>sông</a:t>
            </a:r>
            <a:r>
              <a:rPr lang="en-US" sz="4000" dirty="0" smtClean="0">
                <a:ea typeface="Calibri" panose="020F0502020204030204" pitchFamily="34" charset="0"/>
              </a:rPr>
              <a:t> </a:t>
            </a:r>
            <a:r>
              <a:rPr lang="en-US" sz="4000" dirty="0" err="1" smtClean="0">
                <a:ea typeface="Calibri" panose="020F0502020204030204" pitchFamily="34" charset="0"/>
              </a:rPr>
              <a:t>Hậu</a:t>
            </a:r>
            <a:r>
              <a:rPr lang="en-US" sz="4000" dirty="0" smtClean="0">
                <a:ea typeface="Calibri" panose="020F0502020204030204" pitchFamily="34" charset="0"/>
              </a:rPr>
              <a:t> </a:t>
            </a:r>
            <a:r>
              <a:rPr lang="en-US" sz="4000" dirty="0" err="1" smtClean="0">
                <a:ea typeface="Calibri" panose="020F0502020204030204" pitchFamily="34" charset="0"/>
              </a:rPr>
              <a:t>này</a:t>
            </a:r>
            <a:r>
              <a:rPr lang="en-US" sz="4000" dirty="0" smtClean="0">
                <a:ea typeface="Calibri" panose="020F0502020204030204" pitchFamily="34" charset="0"/>
              </a:rPr>
              <a:t> </a:t>
            </a:r>
            <a:r>
              <a:rPr lang="en-US" sz="4000" dirty="0" err="1" smtClean="0">
                <a:ea typeface="Calibri" panose="020F0502020204030204" pitchFamily="34" charset="0"/>
              </a:rPr>
              <a:t>từ</a:t>
            </a:r>
            <a:r>
              <a:rPr lang="en-US" sz="4000" dirty="0" smtClean="0">
                <a:ea typeface="Calibri" panose="020F0502020204030204" pitchFamily="34" charset="0"/>
              </a:rPr>
              <a:t> </a:t>
            </a:r>
            <a:r>
              <a:rPr lang="en-US" sz="4000" dirty="0" err="1" smtClean="0">
                <a:ea typeface="Calibri" panose="020F0502020204030204" pitchFamily="34" charset="0"/>
              </a:rPr>
              <a:t>trên</a:t>
            </a:r>
            <a:r>
              <a:rPr lang="en-US" sz="4000" dirty="0" smtClean="0">
                <a:ea typeface="Calibri" panose="020F0502020204030204" pitchFamily="34" charset="0"/>
              </a:rPr>
              <a:t> </a:t>
            </a:r>
            <a:r>
              <a:rPr lang="en-US" sz="4000" dirty="0" err="1" smtClean="0">
                <a:ea typeface="Calibri" panose="020F0502020204030204" pitchFamily="34" charset="0"/>
              </a:rPr>
              <a:t>cao</a:t>
            </a:r>
            <a:r>
              <a:rPr lang="en-US" sz="4000" dirty="0" smtClean="0">
                <a:ea typeface="Calibri" panose="020F0502020204030204" pitchFamily="34" charset="0"/>
              </a:rPr>
              <a:t> </a:t>
            </a:r>
            <a:r>
              <a:rPr lang="en-US" sz="4000" dirty="0" err="1" smtClean="0">
                <a:ea typeface="Calibri" panose="020F0502020204030204" pitchFamily="34" charset="0"/>
              </a:rPr>
              <a:t>nhé</a:t>
            </a:r>
            <a:r>
              <a:rPr lang="en-US" sz="4000" dirty="0">
                <a:ea typeface="Calibri" panose="020F0502020204030204" pitchFamily="34" charset="0"/>
              </a:rPr>
              <a:t>!</a:t>
            </a:r>
            <a:endParaRPr lang="en-US" sz="4000" dirty="0"/>
          </a:p>
        </p:txBody>
      </p:sp>
    </p:spTree>
    <p:extLst>
      <p:ext uri="{BB962C8B-B14F-4D97-AF65-F5344CB8AC3E}">
        <p14:creationId xmlns:p14="http://schemas.microsoft.com/office/powerpoint/2010/main" val="1074267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5" grpId="0"/>
      <p:bldP spid="7"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402</Words>
  <Application>Microsoft Office PowerPoint</Application>
  <PresentationFormat>Widescreen</PresentationFormat>
  <Paragraphs>43</Paragraphs>
  <Slides>20</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#9Slide05 Dancing Script</vt:lpstr>
      <vt:lpstr>#9Slide07 HoneyCream</vt:lpstr>
      <vt:lpstr>Arial</vt:lpstr>
      <vt:lpstr>Arial</vt:lpstr>
      <vt:lpstr>Calibri</vt:lpstr>
      <vt:lpstr>Calibri Light</vt:lpstr>
      <vt:lpstr>SVN-Newton</vt:lpstr>
      <vt:lpstr>Times New Roman</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16</cp:revision>
  <dcterms:created xsi:type="dcterms:W3CDTF">2024-03-17T12:47:18Z</dcterms:created>
  <dcterms:modified xsi:type="dcterms:W3CDTF">2024-03-17T16:18:31Z</dcterms:modified>
</cp:coreProperties>
</file>