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9" r:id="rId2"/>
  </p:sldMasterIdLst>
  <p:notesMasterIdLst>
    <p:notesMasterId r:id="rId19"/>
  </p:notesMasterIdLst>
  <p:sldIdLst>
    <p:sldId id="296" r:id="rId3"/>
    <p:sldId id="297" r:id="rId4"/>
    <p:sldId id="311" r:id="rId5"/>
    <p:sldId id="308" r:id="rId6"/>
    <p:sldId id="312" r:id="rId7"/>
    <p:sldId id="313" r:id="rId8"/>
    <p:sldId id="315" r:id="rId9"/>
    <p:sldId id="314" r:id="rId10"/>
    <p:sldId id="316" r:id="rId11"/>
    <p:sldId id="317" r:id="rId12"/>
    <p:sldId id="318" r:id="rId13"/>
    <p:sldId id="319" r:id="rId14"/>
    <p:sldId id="309" r:id="rId15"/>
    <p:sldId id="320" r:id="rId16"/>
    <p:sldId id="310" r:id="rId17"/>
    <p:sldId id="30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p:scale>
          <a:sx n="75" d="100"/>
          <a:sy n="75" d="100"/>
        </p:scale>
        <p:origin x="144" y="2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2023/9/30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79590230"/>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79047"/>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9/30/2023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111711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07242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facebook.com/groups/629898828017053" TargetMode="Externa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8"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4" name="Picture 13">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15" name="Picture 14">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16"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1">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7"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2C38DA38-71FB-4CEB-B777-09292390EC4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a:extLst>
              <a:ext uri="{FF2B5EF4-FFF2-40B4-BE49-F238E27FC236}">
                <a16:creationId xmlns:a16="http://schemas.microsoft.com/office/drawing/2014/main" id="{7B3E06E2-B8CD-4348-A929-48748D5232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a:extLst>
              <a:ext uri="{FF2B5EF4-FFF2-40B4-BE49-F238E27FC236}">
                <a16:creationId xmlns:a16="http://schemas.microsoft.com/office/drawing/2014/main" id="{D1A0A433-1C81-43D6-86C9-906F9D1CD5C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a:extLst>
              <a:ext uri="{FF2B5EF4-FFF2-40B4-BE49-F238E27FC236}">
                <a16:creationId xmlns:a16="http://schemas.microsoft.com/office/drawing/2014/main" id="{57AB7940-731C-4B6C-8537-33EBAD98DEB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2"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3"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5" name="Picture 24">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6" name="Picture 25">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7" name="Picture 26">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Lst>
  <p:transition spd="slow">
    <p:push dir="u"/>
  </p:transition>
  <p:timing>
    <p:tnLst>
      <p:par>
        <p:cTn id="1" dur="indefinite" restart="never" nodeType="tmRoot"/>
      </p:par>
    </p:tnLst>
  </p:timing>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56.svg"/></Relationships>
</file>

<file path=ppt/slides/_rels/slide15.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84.sv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56.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84.sv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56.sv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9998102" y="-163310"/>
            <a:ext cx="2163494" cy="2142074"/>
          </a:xfrm>
          <a:prstGeom prst="rect">
            <a:avLst/>
          </a:prstGeom>
        </p:spPr>
      </p:pic>
      <p:pic>
        <p:nvPicPr>
          <p:cNvPr id="5" name="Picture 4"/>
          <p:cNvPicPr>
            <a:picLocks noChangeAspect="1"/>
          </p:cNvPicPr>
          <p:nvPr/>
        </p:nvPicPr>
        <p:blipFill>
          <a:blip r:embed="rId11"/>
          <a:stretch>
            <a:fillRect/>
          </a:stretch>
        </p:blipFill>
        <p:spPr>
          <a:xfrm>
            <a:off x="1493445" y="1198079"/>
            <a:ext cx="8504657" cy="4346825"/>
          </a:xfrm>
          <a:prstGeom prst="rect">
            <a:avLst/>
          </a:prstGeom>
        </p:spPr>
      </p:pic>
    </p:spTree>
    <p:extLst>
      <p:ext uri="{BB962C8B-B14F-4D97-AF65-F5344CB8AC3E}">
        <p14:creationId xmlns:p14="http://schemas.microsoft.com/office/powerpoint/2010/main" val="148135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smtClean="0">
                <a:solidFill>
                  <a:srgbClr val="000000"/>
                </a:solidFill>
                <a:latin typeface="Cambria" panose="02040503050406030204" pitchFamily="18" charset="0"/>
                <a:ea typeface="Cambria" panose="02040503050406030204" pitchFamily="18" charset="0"/>
              </a:rPr>
              <a:t>        </a:t>
            </a:r>
            <a:r>
              <a:rPr lang="vi-VN" sz="2300" dirty="0" smtClean="0">
                <a:solidFill>
                  <a:srgbClr val="000000"/>
                </a:solidFill>
                <a:latin typeface="Cambria" panose="02040503050406030204" pitchFamily="18" charset="0"/>
                <a:ea typeface="Cambria" panose="02040503050406030204" pitchFamily="18" charset="0"/>
              </a:rPr>
              <a:t>Trong </a:t>
            </a:r>
            <a:r>
              <a:rPr lang="vi-VN" sz="2300" dirty="0">
                <a:solidFill>
                  <a:srgbClr val="000000"/>
                </a:solidFill>
                <a:latin typeface="Cambria" panose="02040503050406030204" pitchFamily="18" charset="0"/>
                <a:ea typeface="Cambria" panose="02040503050406030204" pitchFamily="18" charset="0"/>
              </a:rPr>
              <a:t>các câu chuyện đã được nghe, em thích nhất là câu chuyện Sự tích cây vú </a:t>
            </a:r>
            <a:r>
              <a:rPr lang="vi-VN" sz="2300" dirty="0" smtClean="0">
                <a:solidFill>
                  <a:srgbClr val="000000"/>
                </a:solidFill>
                <a:latin typeface="Cambria" panose="02040503050406030204" pitchFamily="18" charset="0"/>
                <a:ea typeface="Cambria" panose="02040503050406030204" pitchFamily="18" charset="0"/>
              </a:rPr>
              <a:t>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en-US" sz="2300" dirty="0" smtClean="0">
                <a:solidFill>
                  <a:srgbClr val="000000"/>
                </a:solidFill>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Ngày </a:t>
            </a:r>
            <a:r>
              <a:rPr lang="vi-VN" sz="2300" dirty="0">
                <a:latin typeface="Cambria" panose="02040503050406030204" pitchFamily="18" charset="0"/>
                <a:ea typeface="Cambria" panose="02040503050406030204" pitchFamily="18" charset="0"/>
              </a:rPr>
              <a:t>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p>
          <a:p>
            <a:pPr algn="just"/>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“Phải rồi, khi mình đói, mẹ vẫn cho mình ăn, khi mình bị đứa khác bắt nạt, mẹ vẫn bênh mình, về với mẹ thôi”.</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liền tìm đường về nhà. Ở nhà, cảnh vật vẫn như xưa, nhưng không thấy mẹ đâu. Cậu khản tiếng gọi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Mẹ ơi, mẹ đi đâu rồi, con đói quá ! – Cậu bé gục xuống, rồi ôm một cây xanh trong vườn mà khóc.</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Kỳ </a:t>
            </a:r>
            <a:r>
              <a:rPr lang="vi-VN" sz="2300" dirty="0">
                <a:latin typeface="Cambria" panose="02040503050406030204" pitchFamily="18" charset="0"/>
                <a:ea typeface="Cambria" panose="02040503050406030204" pitchFamily="18" charset="0"/>
              </a:rPr>
              <a:t>lạ thay, cây xanh bỗng run rẩy. Từ các cành lá, những đài hoa bé tí trổ ra, nở trắng như mây. Hoa tàn, quả xuất hiện, lớn nhanh, da căng mịn, xanh óng ánh. Cây nghiêng cành, một quả to rơi vào tay cậu bé.</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cắn một miếng thật to. Chát quá</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hai rơi xuống. Cậu lột vỏ, cắn vào hạt quả. Cứng quá.</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ba rơi xuống. Cậu khẽ bóp quanh quanh quả, lớp vỏ mềm dần rồi khẽ nứt ra một kẽ nhỏ. Một dòng sữa trắng sóng sánh trào ra, ngọt thơm như sữa </a:t>
            </a:r>
            <a:r>
              <a:rPr lang="vi-VN" sz="2300" dirty="0" smtClean="0">
                <a:latin typeface="Cambria" panose="02040503050406030204" pitchFamily="18" charset="0"/>
                <a:ea typeface="Cambria" panose="02040503050406030204" pitchFamily="18" charset="0"/>
              </a:rPr>
              <a:t>mẹ.</a:t>
            </a:r>
            <a:endParaRPr lang="vi-VN"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67426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ghé môi hứng lấy dòng sữa ngọt ngào, thơm ngon như sữa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Cây </a:t>
            </a:r>
            <a:r>
              <a:rPr lang="vi-VN" sz="2300" dirty="0">
                <a:latin typeface="Cambria" panose="02040503050406030204" pitchFamily="18" charset="0"/>
                <a:ea typeface="Cambria" panose="02040503050406030204" pitchFamily="18" charset="0"/>
              </a:rPr>
              <a:t>rung rinh cành lá, thì thào :</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a:t>
            </a:r>
            <a:r>
              <a:rPr lang="vi-VN" sz="2300" dirty="0">
                <a:latin typeface="Cambria" panose="02040503050406030204" pitchFamily="18" charset="0"/>
                <a:ea typeface="Cambria" panose="02040503050406030204" pitchFamily="18" charset="0"/>
              </a:rPr>
              <a:t>Ăn trái ba lần mới biết trái ngon. Con có lớn khôn mới hay lòng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nay, con nhớ phải vâng lời mẹ, không được ham chơi nữa, con nhớ không?</a:t>
            </a:r>
          </a:p>
          <a:p>
            <a:pPr algn="just"/>
            <a:r>
              <a:rPr lang="vi-VN" sz="2300" dirty="0">
                <a:latin typeface="Cambria" panose="02040503050406030204" pitchFamily="18" charset="0"/>
                <a:ea typeface="Cambria" panose="02040503050406030204" pitchFamily="18" charset="0"/>
              </a:rPr>
              <a:t>Cậu bé vừa sung sướng, những giọt nước mắt cứ thế tuôn ra vì hạnh phúc. Cậu trả lời mẹ thật to:</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Con xin lỗi mẹ. Con hứa từ nay sẽ không bao giờ khiến mẹ buồn </a:t>
            </a:r>
            <a:r>
              <a:rPr lang="vi-VN" sz="2300" dirty="0" smtClean="0">
                <a:latin typeface="Cambria" panose="02040503050406030204" pitchFamily="18" charset="0"/>
                <a:ea typeface="Cambria" panose="02040503050406030204" pitchFamily="18" charset="0"/>
              </a:rPr>
              <a:t>nữa.</a:t>
            </a:r>
            <a:endParaRPr lang="en-US" sz="2300" dirty="0" smtClean="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Từ </a:t>
            </a:r>
            <a:r>
              <a:rPr lang="vi-VN" sz="2300" dirty="0">
                <a:latin typeface="Cambria" panose="02040503050406030204" pitchFamily="18" charset="0"/>
                <a:ea typeface="Cambria" panose="02040503050406030204" pitchFamily="18" charset="0"/>
              </a:rPr>
              <a:t>đó hai mẹ con sống hạnh phúc bên </a:t>
            </a:r>
            <a:r>
              <a:rPr lang="vi-VN" sz="2300" dirty="0" smtClean="0">
                <a:latin typeface="Cambria" panose="02040503050406030204" pitchFamily="18" charset="0"/>
                <a:ea typeface="Cambria" panose="02040503050406030204" pitchFamily="18" charset="0"/>
              </a:rPr>
              <a:t>nhau.</a:t>
            </a:r>
            <a:endParaRPr lang="en-US"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Câu </a:t>
            </a:r>
            <a:r>
              <a:rPr lang="vi-VN" sz="2300" dirty="0">
                <a:latin typeface="Cambria" panose="02040503050406030204" pitchFamily="18" charset="0"/>
                <a:ea typeface="Cambria" panose="02040503050406030204" pitchFamily="18" charset="0"/>
              </a:rPr>
              <a:t>chuyện trên đã để lại cho chúng ta một bài học sâu sắc về sự biết ơn công lao </a:t>
            </a:r>
            <a:r>
              <a:rPr lang="vi-VN" sz="2300" dirty="0" smtClean="0">
                <a:latin typeface="Cambria" panose="02040503050406030204" pitchFamily="18" charset="0"/>
                <a:ea typeface="Cambria" panose="02040503050406030204" pitchFamily="18" charset="0"/>
              </a:rPr>
              <a:t>sinh</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thành </a:t>
            </a:r>
            <a:r>
              <a:rPr lang="vi-VN" sz="2300" dirty="0">
                <a:latin typeface="Cambria" panose="02040503050406030204" pitchFamily="18" charset="0"/>
                <a:ea typeface="Cambria" panose="02040503050406030204" pitchFamily="18" charset="0"/>
              </a:rPr>
              <a:t>của cha mẹ. Là một người con, chúng ta nên thấu hiểu sự yêu thương, hy sinh của cha mẹ. Vì thế hãy cố gắng trở thành một người con ngoan các bạn nhé!</a:t>
            </a:r>
            <a:endParaRPr lang="en-US" sz="2300" dirty="0"/>
          </a:p>
        </p:txBody>
      </p:sp>
    </p:spTree>
    <p:extLst>
      <p:ext uri="{BB962C8B-B14F-4D97-AF65-F5344CB8AC3E}">
        <p14:creationId xmlns:p14="http://schemas.microsoft.com/office/powerpoint/2010/main" val="7436746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smtClean="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Trình bày rõ những điều tưởng tượng dựa trên câu chuyện đã chọn.</a:t>
            </a: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r>
              <a:rPr lang="vi-VN" sz="3600" dirty="0" smtClean="0">
                <a:solidFill>
                  <a:srgbClr val="000000"/>
                </a:solidFill>
                <a:latin typeface="Cambria" panose="02040503050406030204" pitchFamily="18" charset="0"/>
                <a:ea typeface="Cambria" panose="02040503050406030204" pitchFamily="18" charset="0"/>
              </a:rPr>
              <a:t>.</a:t>
            </a:r>
            <a:endParaRPr lang="vi-VN" sz="3600" dirty="0">
              <a:solidFill>
                <a:srgbClr val="000000"/>
              </a:solidFill>
              <a:latin typeface="Cambria" panose="02040503050406030204" pitchFamily="18" charset="0"/>
              <a:ea typeface="Cambria" panose="02040503050406030204" pitchFamily="18" charset="0"/>
            </a:endParaRP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3. Chỉnh sửa</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184544" y="0"/>
            <a:ext cx="3020657" cy="2406331"/>
          </a:xfrm>
          <a:prstGeom prst="rect">
            <a:avLst/>
          </a:prstGeom>
        </p:spPr>
      </p:pic>
    </p:spTree>
    <p:extLst>
      <p:ext uri="{BB962C8B-B14F-4D97-AF65-F5344CB8AC3E}">
        <p14:creationId xmlns:p14="http://schemas.microsoft.com/office/powerpoint/2010/main" val="3009258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1713707" y="985736"/>
            <a:ext cx="7451387" cy="3618690"/>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xmlns="" r:embed="rId5"/>
                </a:ext>
              </a:extLst>
            </a:blip>
            <a:stretch>
              <a:fillRect/>
            </a:stretch>
          </a:blipFill>
        </p:spPr>
      </p:sp>
      <p:sp>
        <p:nvSpPr>
          <p:cNvPr id="3" name="Rectangle 2"/>
          <p:cNvSpPr/>
          <p:nvPr/>
        </p:nvSpPr>
        <p:spPr>
          <a:xfrm>
            <a:off x="2003897" y="1979473"/>
            <a:ext cx="6871006"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câu chuyện của em.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797" y="2536757"/>
            <a:ext cx="4487045" cy="4487045"/>
          </a:xfrm>
          <a:prstGeom prst="rect">
            <a:avLst/>
          </a:prstGeom>
        </p:spPr>
      </p:pic>
    </p:spTree>
    <p:extLst>
      <p:ext uri="{BB962C8B-B14F-4D97-AF65-F5344CB8AC3E}">
        <p14:creationId xmlns:p14="http://schemas.microsoft.com/office/powerpoint/2010/main" val="386642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pic>
        <p:nvPicPr>
          <p:cNvPr id="3" name="Picture 2"/>
          <p:cNvPicPr>
            <a:picLocks noChangeAspect="1"/>
          </p:cNvPicPr>
          <p:nvPr/>
        </p:nvPicPr>
        <p:blipFill>
          <a:blip r:embed="rId6"/>
          <a:stretch>
            <a:fillRect/>
          </a:stretch>
        </p:blipFill>
        <p:spPr>
          <a:xfrm>
            <a:off x="1616579" y="2181049"/>
            <a:ext cx="9948056" cy="2495902"/>
          </a:xfrm>
          <a:prstGeom prst="rect">
            <a:avLst/>
          </a:prstGeom>
        </p:spPr>
      </p:pic>
      <p:pic>
        <p:nvPicPr>
          <p:cNvPr id="4"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extLst>
      <p:ext uri="{BB962C8B-B14F-4D97-AF65-F5344CB8AC3E}">
        <p14:creationId xmlns:p14="http://schemas.microsoft.com/office/powerpoint/2010/main" val="206746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511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7"/>
          <a:stretch>
            <a:fillRect/>
          </a:stretch>
        </p:blipFill>
        <p:spPr>
          <a:xfrm>
            <a:off x="1809606" y="1392241"/>
            <a:ext cx="8860927" cy="4101897"/>
          </a:xfrm>
          <a:prstGeom prst="rect">
            <a:avLst/>
          </a:prstGeom>
        </p:spPr>
      </p:pic>
    </p:spTree>
    <p:extLst>
      <p:ext uri="{BB962C8B-B14F-4D97-AF65-F5344CB8AC3E}">
        <p14:creationId xmlns:p14="http://schemas.microsoft.com/office/powerpoint/2010/main" val="98361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7624" y="475573"/>
            <a:ext cx="8456751" cy="5906854"/>
          </a:xfrm>
          <a:prstGeom prst="rect">
            <a:avLst/>
          </a:prstGeom>
        </p:spPr>
      </p:pic>
      <p:sp>
        <p:nvSpPr>
          <p:cNvPr id="3" name="TextBox 2"/>
          <p:cNvSpPr txBox="1"/>
          <p:nvPr/>
        </p:nvSpPr>
        <p:spPr>
          <a:xfrm>
            <a:off x="2754741" y="2026310"/>
            <a:ext cx="6828819" cy="3170099"/>
          </a:xfrm>
          <a:prstGeom prst="rect">
            <a:avLst/>
          </a:prstGeom>
          <a:noFill/>
        </p:spPr>
        <p:txBody>
          <a:bodyPr wrap="square" rtlCol="0">
            <a:spAutoFit/>
          </a:bodyPr>
          <a:lstStyle/>
          <a:p>
            <a:pPr algn="ctr"/>
            <a:r>
              <a:rPr lang="en-US" sz="4000" b="1" dirty="0" smtClean="0">
                <a:solidFill>
                  <a:srgbClr val="002060"/>
                </a:solidFill>
                <a:latin typeface="Cambria" panose="02040503050406030204" pitchFamily="18" charset="0"/>
                <a:ea typeface="Cambria" panose="02040503050406030204" pitchFamily="18" charset="0"/>
              </a:rPr>
              <a:t>Chia </a:t>
            </a:r>
            <a:r>
              <a:rPr lang="en-US" sz="4000" b="1" dirty="0" err="1" smtClean="0">
                <a:solidFill>
                  <a:srgbClr val="002060"/>
                </a:solidFill>
                <a:latin typeface="Cambria" panose="02040503050406030204" pitchFamily="18" charset="0"/>
                <a:ea typeface="Cambria" panose="02040503050406030204" pitchFamily="18" charset="0"/>
              </a:rPr>
              <a:t>sẻ</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về</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những</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câu</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chuyện</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mà</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em</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đã</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đọc</a:t>
            </a:r>
            <a:r>
              <a:rPr lang="en-US" sz="4000" b="1" dirty="0" smtClean="0">
                <a:solidFill>
                  <a:srgbClr val="002060"/>
                </a:solidFill>
                <a:latin typeface="Cambria" panose="02040503050406030204" pitchFamily="18" charset="0"/>
                <a:ea typeface="Cambria" panose="02040503050406030204" pitchFamily="18" charset="0"/>
              </a:rPr>
              <a:t>.</a:t>
            </a:r>
            <a:r>
              <a:rPr lang="en-US"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Trong </a:t>
            </a:r>
            <a:r>
              <a:rPr lang="vi-VN" sz="4000" b="1" dirty="0" smtClean="0">
                <a:solidFill>
                  <a:srgbClr val="002060"/>
                </a:solidFill>
                <a:latin typeface="Cambria" panose="02040503050406030204" pitchFamily="18" charset="0"/>
                <a:ea typeface="Cambria" panose="02040503050406030204" pitchFamily="18" charset="0"/>
              </a:rPr>
              <a:t>các câu chuyện đó, em có thấy hối tiếc về kết thúc của câu chuyện nào không?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50912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126347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smtClean="0">
                <a:solidFill>
                  <a:srgbClr val="FFFF00"/>
                </a:solidFill>
                <a:latin typeface="Cambria" panose="02040503050406030204" pitchFamily="18" charset="0"/>
                <a:ea typeface="Cambria" panose="02040503050406030204" pitchFamily="18" charset="0"/>
              </a:rPr>
              <a:t>Đề bài:</a:t>
            </a:r>
            <a:r>
              <a:rPr lang="vi-VN" sz="4000" b="1" i="1" dirty="0" smtClean="0">
                <a:solidFill>
                  <a:srgbClr val="FFFF00"/>
                </a:solidFill>
                <a:latin typeface="Cambria" panose="02040503050406030204" pitchFamily="18" charset="0"/>
                <a:ea typeface="Cambria" panose="02040503050406030204" pitchFamily="18" charset="0"/>
              </a:rPr>
              <a:t> </a:t>
            </a:r>
            <a:r>
              <a:rPr lang="vi-VN" sz="4000" b="1" dirty="0" smtClean="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 </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marL="514350" indent="-514350" algn="just">
              <a:buAutoNum type="alphaLcPeriod"/>
            </a:pP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câu chuyện yêu thích</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b.</a:t>
            </a: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một phương án viết đoạn văn tưởng tượng.</a:t>
            </a: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1. Chuẩn bị</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a:t>
            </a:r>
            <a:r>
              <a:rPr lang="vi-VN" sz="4800" b="1" dirty="0" smtClean="0">
                <a:solidFill>
                  <a:srgbClr val="C00000"/>
                </a:solidFill>
                <a:latin typeface="Cambria" panose="02040503050406030204" pitchFamily="18" charset="0"/>
                <a:ea typeface="Cambria" panose="02040503050406030204" pitchFamily="18" charset="0"/>
              </a:rPr>
              <a:t>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grayscl/>
              <a:extLst>
                <a:ext uri="{96DAC541-7B7A-43D3-8B79-37D633B846F1}">
                  <asvg:svgBlip xmlns:asvg="http://schemas.microsoft.com/office/drawing/2016/SVG/main" xmlns="" r:embed="rId5"/>
                </a:ext>
              </a:extLst>
            </a:blip>
            <a:stretch>
              <a:fillRect/>
            </a:stretch>
          </a:blipFill>
        </p:spPr>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1:</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smtClean="0">
                <a:latin typeface="Cambria" panose="02040503050406030204" pitchFamily="18" charset="0"/>
                <a:ea typeface="Cambria" panose="02040503050406030204" pitchFamily="18" charset="0"/>
                <a:cs typeface="Aachen" panose="02020500000000000000" pitchFamily="18" charset="0"/>
              </a:rPr>
              <a:t>Tả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cụ</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thể</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tâm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trạng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nhớ</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của</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c</a:t>
            </a:r>
            <a:r>
              <a:rPr lang="en-US" sz="3500" dirty="0" err="1" smtClean="0">
                <a:latin typeface="Cambria" panose="02040503050406030204" pitchFamily="18" charset="0"/>
                <a:ea typeface="Cambria" panose="02040503050406030204" pitchFamily="18" charset="0"/>
                <a:cs typeface="Aachen" panose="02020500000000000000" pitchFamily="18" charset="0"/>
              </a:rPr>
              <a:t>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bé</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và</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hành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trình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vô</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gian</a:t>
            </a:r>
            <a:r>
              <a:rPr lang="en-US" sz="3500" dirty="0" smtClean="0">
                <a:latin typeface="Cambria" panose="02040503050406030204" pitchFamily="18" charset="0"/>
                <a:ea typeface="Cambria" panose="02040503050406030204" pitchFamily="18" charset="0"/>
                <a:cs typeface="Aachen" panose="02020500000000000000" pitchFamily="18" charset="0"/>
              </a:rPr>
              <a:t> nan, </a:t>
            </a:r>
            <a:r>
              <a:rPr lang="en-US" sz="3500" dirty="0" err="1" smtClean="0">
                <a:latin typeface="Cambria" panose="02040503050406030204" pitchFamily="18" charset="0"/>
                <a:ea typeface="Cambria" panose="02040503050406030204" pitchFamily="18" charset="0"/>
                <a:cs typeface="Aachen" panose="02020500000000000000" pitchFamily="18" charset="0"/>
              </a:rPr>
              <a:t>cuối</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bé </a:t>
            </a:r>
            <a:r>
              <a:rPr lang="en-US" sz="3500" dirty="0" err="1" smtClean="0">
                <a:latin typeface="Cambria" panose="02040503050406030204" pitchFamily="18" charset="0"/>
                <a:ea typeface="Cambria" panose="02040503050406030204" pitchFamily="18" charset="0"/>
                <a:cs typeface="Aachen" panose="02020500000000000000" pitchFamily="18" charset="0"/>
              </a:rPr>
              <a:t>đã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được</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duotone>
                <a:schemeClr val="accent6">
                  <a:shade val="45000"/>
                  <a:satMod val="135000"/>
                </a:schemeClr>
                <a:prstClr val="white"/>
              </a:duotone>
              <a:extLst>
                <a:ext uri="{96DAC541-7B7A-43D3-8B79-37D633B846F1}">
                  <asvg:svgBlip xmlns:asvg="http://schemas.microsoft.com/office/drawing/2016/SVG/main" xmlns="" r:embed="rId5"/>
                </a:ext>
              </a:extLst>
            </a:blip>
            <a:stretch>
              <a:fillRect/>
            </a:stretch>
          </a:blipFill>
        </p:spPr>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a:t>
            </a:r>
            <a:r>
              <a:rPr lang="vi-VN" sz="3500" b="1" dirty="0" smtClean="0">
                <a:latin typeface="Cambria" panose="02040503050406030204" pitchFamily="18" charset="0"/>
                <a:ea typeface="Cambria" panose="02040503050406030204" pitchFamily="18" charset="0"/>
                <a:cs typeface="Aachen" panose="02020500000000000000" pitchFamily="18" charset="0"/>
              </a:rPr>
              <a:t>2</a:t>
            </a:r>
            <a:r>
              <a:rPr lang="en-US" sz="3500" b="1" dirty="0" smtClean="0">
                <a:latin typeface="Cambria" panose="02040503050406030204" pitchFamily="18" charset="0"/>
                <a:ea typeface="Cambria" panose="02040503050406030204" pitchFamily="18" charset="0"/>
                <a:cs typeface="Aachen" panose="02020500000000000000" pitchFamily="18" charset="0"/>
              </a:rPr>
              <a:t>:</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vi-VN" sz="3500" dirty="0" smtClean="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extLst>
      <p:ext uri="{BB962C8B-B14F-4D97-AF65-F5344CB8AC3E}">
        <p14:creationId xmlns:p14="http://schemas.microsoft.com/office/powerpoint/2010/main" val="45775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extLst>
                <a:ext uri="{96DAC541-7B7A-43D3-8B79-37D633B846F1}">
                  <asvg:svgBlip xmlns:asvg="http://schemas.microsoft.com/office/drawing/2016/SVG/main" xmlns="" r:embed="rId5"/>
                </a:ext>
              </a:extLst>
            </a:blip>
            <a:stretch>
              <a:fillRect/>
            </a:stretch>
          </a:blipFill>
        </p:spPr>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extLst>
                <a:ext uri="{96DAC541-7B7A-43D3-8B79-37D633B846F1}">
                  <asvg:svgBlip xmlns:asvg="http://schemas.microsoft.com/office/drawing/2016/SVG/main" xmlns="" r:embed="rId5"/>
                </a:ext>
              </a:extLst>
            </a:blip>
            <a:stretch>
              <a:fillRect/>
            </a:stretch>
          </a:blipFill>
        </p:spPr>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a:t>
            </a:r>
            <a:r>
              <a:rPr lang="vi-VN" sz="4800" b="1" dirty="0" smtClean="0">
                <a:solidFill>
                  <a:srgbClr val="C00000"/>
                </a:solidFill>
                <a:latin typeface="Cambria" panose="02040503050406030204" pitchFamily="18" charset="0"/>
                <a:ea typeface="Cambria" panose="02040503050406030204" pitchFamily="18" charset="0"/>
              </a:rPr>
              <a:t>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69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vi-VN"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a:t>
            </a:r>
            <a:r>
              <a:rPr lang="vi-VN" sz="4800" b="1" dirty="0" smtClean="0">
                <a:solidFill>
                  <a:srgbClr val="C00000"/>
                </a:solidFill>
                <a:latin typeface="Cambria" panose="02040503050406030204" pitchFamily="18" charset="0"/>
                <a:ea typeface="Cambria" panose="02040503050406030204" pitchFamily="18" charset="0"/>
              </a:rPr>
              <a:t>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24" r="1241"/>
          <a:stretch/>
        </p:blipFill>
        <p:spPr>
          <a:xfrm>
            <a:off x="1137920" y="1503912"/>
            <a:ext cx="9763760" cy="4394432"/>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smtClean="0">
                <a:latin typeface="Cambria" panose="02040503050406030204" pitchFamily="18" charset="0"/>
                <a:ea typeface="Cambria" panose="02040503050406030204" pitchFamily="18" charset="0"/>
                <a:cs typeface="Calibri" panose="020F0502020204030204" pitchFamily="34" charset="0"/>
              </a:rPr>
              <a:t>2. Tìm ý </a:t>
            </a:r>
            <a:endParaRPr lang="en-US" sz="4000" b="1" i="1" dirty="0" smtClean="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539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978</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Aachen</vt:lpstr>
      <vt:lpstr>等线</vt:lpstr>
      <vt:lpstr>思源黑体 CN</vt:lpstr>
      <vt:lpstr>思源黑体 CN Bold</vt:lpstr>
      <vt:lpstr>#9Slide07 HoneyCream</vt:lpstr>
      <vt:lpstr>Arial</vt:lpstr>
      <vt:lpstr>Calibri</vt:lpstr>
      <vt:lpstr>Cambria</vt:lpstr>
      <vt:lpstr>SVN-Newton</vt:lpstr>
      <vt:lpstr>Times New Roman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2023-09-30T16:50:46Z</dcterms:modified>
</cp:coreProperties>
</file>