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Lst>
  <p:notesMasterIdLst>
    <p:notesMasterId r:id="rId22"/>
  </p:notesMasterIdLst>
  <p:sldIdLst>
    <p:sldId id="257" r:id="rId3"/>
    <p:sldId id="272" r:id="rId4"/>
    <p:sldId id="259" r:id="rId5"/>
    <p:sldId id="260" r:id="rId6"/>
    <p:sldId id="277" r:id="rId7"/>
    <p:sldId id="262" r:id="rId8"/>
    <p:sldId id="263" r:id="rId9"/>
    <p:sldId id="264" r:id="rId10"/>
    <p:sldId id="265" r:id="rId11"/>
    <p:sldId id="266" r:id="rId12"/>
    <p:sldId id="267" r:id="rId13"/>
    <p:sldId id="268" r:id="rId14"/>
    <p:sldId id="269" r:id="rId15"/>
    <p:sldId id="270" r:id="rId16"/>
    <p:sldId id="271" r:id="rId17"/>
    <p:sldId id="276" r:id="rId18"/>
    <p:sldId id="273" r:id="rId19"/>
    <p:sldId id="274" r:id="rId20"/>
    <p:sldId id="275" r:id="rId21"/>
  </p:sldIdLst>
  <p:sldSz cx="12192000" cy="6858000"/>
  <p:notesSz cx="6858000" cy="9144000"/>
  <p:embeddedFontLst>
    <p:embeddedFont>
      <p:font typeface="#9Slide03 Arima Madurai ExtraBo" panose="00000900000000000000" pitchFamily="2" charset="0"/>
      <p:bold r:id="rId23"/>
    </p:embeddedFont>
    <p:embeddedFont>
      <p:font typeface="#9Slide07 HoneyCream" pitchFamily="2" charset="0"/>
      <p:regular r:id="rId24"/>
    </p:embeddedFont>
    <p:embeddedFont>
      <p:font typeface="SVN-Newton"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9Slide04 HLT Aquus" panose="00000500000000000000"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330" y="5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D6488-649C-4676-825C-147A6E121A30}" type="datetimeFigureOut">
              <a:rPr lang="en-US" smtClean="0"/>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5338D-DC8F-43AA-B6A3-25BA801C2E06}" type="slidenum">
              <a:rPr lang="en-US" smtClean="0"/>
              <a:t>‹#›</a:t>
            </a:fld>
            <a:endParaRPr lang="en-US"/>
          </a:p>
        </p:txBody>
      </p:sp>
    </p:spTree>
    <p:extLst>
      <p:ext uri="{BB962C8B-B14F-4D97-AF65-F5344CB8AC3E}">
        <p14:creationId xmlns:p14="http://schemas.microsoft.com/office/powerpoint/2010/main" val="338749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endParaRPr lang="en-US" sz="1200" b="1" dirty="0" smtClean="0">
              <a:solidFill>
                <a:srgbClr val="002060"/>
              </a:solidFill>
              <a:latin typeface="Times New Roman" panose="02020603050405020304" pitchFamily="18" charset="0"/>
              <a:cs typeface="Times New Roman" panose="02020603050405020304" pitchFamily="18" charset="0"/>
            </a:endParaRPr>
          </a:p>
          <a:p>
            <a:pPr algn="ctr"/>
            <a:r>
              <a:rPr lang="en-US" sz="12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smtClean="0">
                <a:solidFill>
                  <a:srgbClr val="002060"/>
                </a:solidFill>
                <a:latin typeface="Times New Roman" panose="02020603050405020304" pitchFamily="18" charset="0"/>
                <a:cs typeface="Times New Roman" panose="02020603050405020304" pitchFamily="18" charset="0"/>
              </a:rPr>
              <a:t>SĐT ZALO : </a:t>
            </a:r>
            <a:r>
              <a:rPr lang="en-US" sz="1200" u="sng" dirty="0" smtClean="0">
                <a:solidFill>
                  <a:srgbClr val="002060"/>
                </a:solidFill>
              </a:rPr>
              <a:t>0382348780</a:t>
            </a:r>
            <a:r>
              <a:rPr lang="en-US" sz="1200" dirty="0" smtClean="0">
                <a:solidFill>
                  <a:srgbClr val="002060"/>
                </a:solidFill>
              </a:rPr>
              <a:t> - </a:t>
            </a:r>
            <a:r>
              <a:rPr lang="en-US" sz="1200" u="sng" dirty="0" smtClean="0">
                <a:solidFill>
                  <a:srgbClr val="002060"/>
                </a:solidFill>
              </a:rPr>
              <a:t>0984848929</a:t>
            </a:r>
            <a:endParaRPr lang="en-US" sz="1200" dirty="0" smtClean="0">
              <a:solidFill>
                <a:srgbClr val="002060"/>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925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1031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8267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771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2924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892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451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315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714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2569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8677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1249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0927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1944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6590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19555"/>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04234"/>
      </p:ext>
    </p:extLst>
  </p:cSld>
  <p:clrMapOvr>
    <a:masterClrMapping/>
  </p:clrMapOvr>
  <p:transition spd="slow" advTm="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9/30/2023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225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240131063"/>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advTm="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686219773"/>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6.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0623" y="-104172"/>
            <a:ext cx="9102117" cy="20950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8314" y="0"/>
            <a:ext cx="1423686" cy="142368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20" y="5577404"/>
            <a:ext cx="932769" cy="957155"/>
          </a:xfrm>
          <a:prstGeom prst="rect">
            <a:avLst/>
          </a:prstGeom>
        </p:spPr>
      </p:pic>
    </p:spTree>
    <p:extLst>
      <p:ext uri="{BB962C8B-B14F-4D97-AF65-F5344CB8AC3E}">
        <p14:creationId xmlns:p14="http://schemas.microsoft.com/office/powerpoint/2010/main" val="1997536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985154" y="0"/>
            <a:ext cx="3529890" cy="2450804"/>
          </a:xfrm>
          <a:prstGeom prst="rect">
            <a:avLst/>
          </a:prstGeom>
        </p:spPr>
      </p:pic>
    </p:spTree>
    <p:extLst>
      <p:ext uri="{BB962C8B-B14F-4D97-AF65-F5344CB8AC3E}">
        <p14:creationId xmlns:p14="http://schemas.microsoft.com/office/powerpoint/2010/main" val="1457651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1000" b="-8000"/>
          </a:stretch>
        </a:blipFill>
        <a:effectLst/>
      </p:bgPr>
    </p:bg>
    <p:spTree>
      <p:nvGrpSpPr>
        <p:cNvPr id="1" name=""/>
        <p:cNvGrpSpPr/>
        <p:nvPr/>
      </p:nvGrpSpPr>
      <p:grpSpPr>
        <a:xfrm>
          <a:off x="0" y="0"/>
          <a:ext cx="0" cy="0"/>
          <a:chOff x="0" y="0"/>
          <a:chExt cx="0" cy="0"/>
        </a:xfrm>
      </p:grpSpPr>
      <p:sp>
        <p:nvSpPr>
          <p:cNvPr id="114" name="Text Box 115"/>
          <p:cNvSpPr txBox="1">
            <a:spLocks noChangeArrowheads="1"/>
          </p:cNvSpPr>
          <p:nvPr/>
        </p:nvSpPr>
        <p:spPr bwMode="auto">
          <a:xfrm>
            <a:off x="4636589" y="3766943"/>
            <a:ext cx="4315550" cy="2585323"/>
          </a:xfrm>
          <a:prstGeom prst="rect">
            <a:avLst/>
          </a:prstGeom>
          <a:ln w="57150">
            <a:solidFill>
              <a:schemeClr val="tx1">
                <a:lumMod val="85000"/>
                <a:lumOff val="15000"/>
              </a:schemeClr>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5400" b="1" i="0" strike="noStrike" kern="1200" cap="none" spc="0" normalizeH="0" baseline="0" noProof="0" dirty="0" smtClean="0">
                <a:ln w="28575">
                  <a:solidFill>
                    <a:schemeClr val="tx1"/>
                  </a:solid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Giới thiệu sản phẩm em tự làm</a:t>
            </a:r>
            <a:endParaRPr kumimoji="0" lang="en-US" altLang="en-US" sz="5400" b="1" i="0" strike="noStrike" kern="1200" cap="none" spc="0" normalizeH="0" baseline="0" noProof="0" dirty="0">
              <a:ln w="28575">
                <a:solidFill>
                  <a:schemeClr val="tx1"/>
                </a:solid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p:txBody>
      </p:sp>
      <p:sp>
        <p:nvSpPr>
          <p:cNvPr id="119" name="Text Box 115"/>
          <p:cNvSpPr txBox="1">
            <a:spLocks noChangeArrowheads="1"/>
          </p:cNvSpPr>
          <p:nvPr/>
        </p:nvSpPr>
        <p:spPr bwMode="auto">
          <a:xfrm>
            <a:off x="162446" y="106712"/>
            <a:ext cx="6631918" cy="1569660"/>
          </a:xfrm>
          <a:prstGeom prst="rect">
            <a:avLst/>
          </a:prstGeom>
          <a:solidFill>
            <a:schemeClr val="bg1"/>
          </a:solidFill>
          <a:ln w="38100">
            <a:solidFill>
              <a:schemeClr val="tx1"/>
            </a:solidFill>
          </a:ln>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79646">
                    <a:lumMod val="50000"/>
                  </a:srgbClr>
                </a:solidFill>
                <a:effectLst/>
                <a:uLnTx/>
                <a:uFillTx/>
                <a:latin typeface="Cambria" panose="02040503050406030204" pitchFamily="18" charset="0"/>
                <a:ea typeface="Cambria" panose="02040503050406030204" pitchFamily="18" charset="0"/>
                <a:cs typeface="#9Slide03 Arima Madurai ExtraBo" pitchFamily="2" charset="0"/>
              </a:rPr>
              <a:t>Chú ý sử dụng các tính từ, hình ảnh so sánh để làm nổi bật đặc điểm của sản phẩm</a:t>
            </a:r>
            <a:endParaRPr kumimoji="0" lang="en-US" alt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405107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ox(in)">
                                      <p:cBhvr>
                                        <p:cTn id="1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sp>
        <p:nvSpPr>
          <p:cNvPr id="2" name="TextBox 1"/>
          <p:cNvSpPr txBox="1"/>
          <p:nvPr/>
        </p:nvSpPr>
        <p:spPr>
          <a:xfrm>
            <a:off x="7237200" y="64375"/>
            <a:ext cx="1737976" cy="923330"/>
          </a:xfrm>
          <a:prstGeom prst="rect">
            <a:avLst/>
          </a:prstGeom>
          <a:solidFill>
            <a:schemeClr val="bg1"/>
          </a:solidFill>
          <a:ln w="38100">
            <a:solidFill>
              <a:schemeClr val="tx1"/>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Gợi</a:t>
            </a:r>
            <a:r>
              <a:rPr kumimoji="0" lang="en-US" sz="5400" b="1" i="0" u="none" strike="noStrike" kern="1200" cap="none" spc="0" normalizeH="0" baseline="0" noProof="0" dirty="0" smtClean="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 ý</a:t>
            </a:r>
            <a:endParaRPr kumimoji="0" lang="en-US" sz="5400" b="1" i="0" u="none" strike="noStrike" kern="1200" cap="none" spc="0" normalizeH="0" baseline="0" noProof="0" dirty="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endParaRPr>
          </a:p>
        </p:txBody>
      </p:sp>
      <p:sp>
        <p:nvSpPr>
          <p:cNvPr id="4" name="Rectangle 3"/>
          <p:cNvSpPr/>
          <p:nvPr/>
        </p:nvSpPr>
        <p:spPr>
          <a:xfrm>
            <a:off x="367971" y="1089467"/>
            <a:ext cx="11588677" cy="551046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Đây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chiếc đèn ông sao do em tự làm. Chiếc đèn có hình ngôi sao năm cánh rất đẹp. Để làm được chiếc đèn này, chúng ta cần chuẩn bị thanh tre vót nhọn, giấy bóng kính, giấy màu, keo dán và dây thép li cố định. Đầu tiên, em vót các mảnh tre thành 5 que cho 1 mặt của ông sao và 10 que cho 2 mặt. Chẻ 4 que ngắn khoảng 15cm để đỡ cho 2 mặt của ông sao. Sau khi đã tạo ra 2 ông sao từ các thanh tre đã vót nhẵn sẵn, bằng nhau, em buộc chặt các góc để thành hình ông sao. Sau khi khung ngôi sao được chắc chắn, em lấy keo phết lên bề mặt của từng cánh sao để dán giấy bóng kính lên. Em sử dụng giấy bóng kính màu đỏ cho phần ngoài và màu vàng cho phần giữa để tượng trưng cho lá cờ Tổ quốc. Sau khi đã làm xong, em trang trí hoa tùy thích. Điểm đặc biệt nhất của chiếc đèn chính là nó có thể cho đèn led hoặc nến vào chính giữa đèn. Khi đèn sáng trông rất đẹp. Em rất thích chiếc đèn của em.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518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txBox="1">
            <a:spLocks noChangeArrowheads="1"/>
          </p:cNvSpPr>
          <p:nvPr/>
        </p:nvSpPr>
        <p:spPr>
          <a:xfrm>
            <a:off x="2470887" y="5029200"/>
            <a:ext cx="7029450" cy="18288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CHÚNG MÌNH </a:t>
            </a:r>
            <a:endParaRPr kumimoji="0" lang="en-US"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CHIA </a:t>
            </a:r>
            <a:r>
              <a:rPr kumimoji="0" lang="vi-VN"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SẺ NÀO!</a:t>
            </a:r>
            <a:endParaRPr kumimoji="0" lang="en-US"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676072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207625" y="0"/>
            <a:ext cx="4517528" cy="3371380"/>
          </a:xfrm>
          <a:prstGeom prst="rect">
            <a:avLst/>
          </a:prstGeom>
        </p:spPr>
      </p:pic>
    </p:spTree>
    <p:extLst>
      <p:ext uri="{BB962C8B-B14F-4D97-AF65-F5344CB8AC3E}">
        <p14:creationId xmlns:p14="http://schemas.microsoft.com/office/powerpoint/2010/main" val="107604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19"/>
          <p:cNvSpPr>
            <a:spLocks noChangeArrowheads="1"/>
          </p:cNvSpPr>
          <p:nvPr/>
        </p:nvSpPr>
        <p:spPr bwMode="auto">
          <a:xfrm>
            <a:off x="2313393" y="4370320"/>
            <a:ext cx="7430947" cy="2259080"/>
          </a:xfrm>
          <a:prstGeom prst="rect">
            <a:avLst/>
          </a:prstGeom>
          <a:ln w="57150"/>
          <a:extLst/>
        </p:spPr>
        <p:style>
          <a:lnRef idx="2">
            <a:schemeClr val="accent6"/>
          </a:lnRef>
          <a:fillRef idx="1">
            <a:schemeClr val="lt1"/>
          </a:fillRef>
          <a:effectRef idx="0">
            <a:schemeClr val="accent6"/>
          </a:effectRef>
          <a:fontRef idx="minor">
            <a:schemeClr val="dk1"/>
          </a:fontRef>
        </p:style>
        <p:txBody>
          <a:bodyPr wrap="square">
            <a:spAutoFit/>
          </a:bodyPr>
          <a:lstStyle/>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err="1"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Nghe</a:t>
            </a:r>
            <a:r>
              <a:rPr kumimoji="0" lang="en-US" altLang="en-US"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alt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bạn</a:t>
            </a:r>
            <a:r>
              <a:rPr kumimoji="0" lang="en-US" alt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altLang="en-US" sz="3200" b="1" i="0" u="none" strike="noStrike" kern="1200" cap="none" spc="0" normalizeH="0" baseline="0" noProof="0" dirty="0" err="1"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kể</a:t>
            </a:r>
            <a:r>
              <a:rPr kumimoji="0" lang="en-US" altLang="en-US"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endParaRPr kumimoji="0" lang="en-US" alt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endParaRPr>
          </a:p>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Nhận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xét bạn kể chuyện về nội dung, cách kể, </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cách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dùng </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từ. </a:t>
            </a:r>
          </a:p>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Bình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chọn bạn kể hay nhất</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2149747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115" name="Picture 114"/>
          <p:cNvPicPr>
            <a:picLocks noChangeAspect="1"/>
          </p:cNvPicPr>
          <p:nvPr/>
        </p:nvPicPr>
        <p:blipFill>
          <a:blip r:embed="rId4"/>
          <a:stretch>
            <a:fillRect/>
          </a:stretch>
        </p:blipFill>
        <p:spPr>
          <a:xfrm>
            <a:off x="731520" y="1213057"/>
            <a:ext cx="10857653" cy="5026220"/>
          </a:xfrm>
          <a:prstGeom prst="rect">
            <a:avLst/>
          </a:prstGeom>
        </p:spPr>
      </p:pic>
    </p:spTree>
    <p:extLst>
      <p:ext uri="{BB962C8B-B14F-4D97-AF65-F5344CB8AC3E}">
        <p14:creationId xmlns:p14="http://schemas.microsoft.com/office/powerpoint/2010/main" val="851856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ppt_x"/>
                                          </p:val>
                                        </p:tav>
                                        <p:tav tm="100000">
                                          <p:val>
                                            <p:strVal val="#ppt_x"/>
                                          </p:val>
                                        </p:tav>
                                      </p:tavLst>
                                    </p:anim>
                                    <p:anim calcmode="lin" valueType="num">
                                      <p:cBhvr additive="base">
                                        <p:cTn id="13"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6" name="Freeform 3"/>
          <p:cNvSpPr/>
          <p:nvPr/>
        </p:nvSpPr>
        <p:spPr>
          <a:xfrm>
            <a:off x="624840" y="1361618"/>
            <a:ext cx="11353717" cy="5359222"/>
          </a:xfrm>
          <a:custGeom>
            <a:avLst/>
            <a:gdLst/>
            <a:ahLst/>
            <a:cxnLst/>
            <a:rect l="l" t="t" r="r" b="b"/>
            <a:pathLst>
              <a:path w="8275579" h="4647221">
                <a:moveTo>
                  <a:pt x="0" y="0"/>
                </a:moveTo>
                <a:lnTo>
                  <a:pt x="8275579" y="0"/>
                </a:lnTo>
                <a:lnTo>
                  <a:pt x="8275579" y="4647221"/>
                </a:lnTo>
                <a:lnTo>
                  <a:pt x="0" y="464722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TextBox 8"/>
          <p:cNvSpPr txBox="1"/>
          <p:nvPr/>
        </p:nvSpPr>
        <p:spPr>
          <a:xfrm>
            <a:off x="1188897" y="1697695"/>
            <a:ext cx="9860103" cy="2492990"/>
          </a:xfrm>
          <a:prstGeom prst="rect">
            <a:avLst/>
          </a:prstGeom>
        </p:spPr>
        <p:txBody>
          <a:bodyPr wrap="square" lIns="0" tIns="0" rIns="0" bIns="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Chia sẻ với người thân về sản phẩm của em đã giới thiệu ở hoạt động Nói và nghe.</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1188896" y="4526762"/>
            <a:ext cx="9860103" cy="1661993"/>
          </a:xfrm>
          <a:prstGeom prst="rect">
            <a:avLst/>
          </a:prstGeom>
        </p:spPr>
        <p:txBody>
          <a:bodyPr wrap="square" lIns="0" tIns="0" rIns="0" bIns="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54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Tìm</a:t>
            </a: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sách báo về phát minh khoa học.</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2629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15831"/>
          <a:stretch/>
        </p:blipFill>
        <p:spPr>
          <a:xfrm>
            <a:off x="-25400" y="0"/>
            <a:ext cx="3847878" cy="6858000"/>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8429" y="0"/>
            <a:ext cx="4571570" cy="6858000"/>
          </a:xfrm>
          <a:prstGeom prst="rect">
            <a:avLst/>
          </a:prstGeom>
        </p:spPr>
      </p:pic>
      <p:pic>
        <p:nvPicPr>
          <p:cNvPr id="38" name="图片 37"/>
          <p:cNvPicPr>
            <a:picLocks noChangeAspect="1"/>
          </p:cNvPicPr>
          <p:nvPr/>
        </p:nvPicPr>
        <p:blipFill rotWithShape="1">
          <a:blip r:embed="rId3" cstate="print">
            <a:extLst>
              <a:ext uri="{28A0092B-C50C-407E-A947-70E740481C1C}">
                <a14:useLocalDpi xmlns:a14="http://schemas.microsoft.com/office/drawing/2010/main" val="0"/>
              </a:ext>
            </a:extLst>
          </a:blip>
          <a:srcRect r="16103"/>
          <a:stretch/>
        </p:blipFill>
        <p:spPr>
          <a:xfrm>
            <a:off x="8369295" y="0"/>
            <a:ext cx="3835405" cy="6858000"/>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4744435" y="-1674694"/>
            <a:ext cx="2777897" cy="6553200"/>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1100" y="0"/>
            <a:ext cx="2098952" cy="259857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0075" y="3825598"/>
            <a:ext cx="1944626" cy="3022252"/>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821" y="29970"/>
            <a:ext cx="776925" cy="919438"/>
          </a:xfrm>
          <a:prstGeom prst="rect">
            <a:avLst/>
          </a:prstGeom>
        </p:spPr>
      </p:pic>
      <p:sp>
        <p:nvSpPr>
          <p:cNvPr id="41" name="文本框 40"/>
          <p:cNvSpPr txBox="1"/>
          <p:nvPr/>
        </p:nvSpPr>
        <p:spPr>
          <a:xfrm>
            <a:off x="5524957" y="2423136"/>
            <a:ext cx="527712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76A44B"/>
              </a:solidFill>
              <a:effectLst/>
              <a:uLnTx/>
              <a:uFillTx/>
              <a:latin typeface="方正姚体" panose="02010601030101010101" pitchFamily="2" charset="-122"/>
              <a:ea typeface="方正姚体" panose="02010601030101010101" pitchFamily="2" charset="-122"/>
              <a:cs typeface="+mn-cs"/>
            </a:endParaRPr>
          </a:p>
        </p:txBody>
      </p:sp>
      <p:pic>
        <p:nvPicPr>
          <p:cNvPr id="13"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8538" y="1973886"/>
            <a:ext cx="7869130" cy="5166466"/>
          </a:xfrm>
          <a:prstGeom prst="rect">
            <a:avLst/>
          </a:prstGeom>
        </p:spPr>
      </p:pic>
      <p:sp>
        <p:nvSpPr>
          <p:cNvPr id="14" name="文本框 39"/>
          <p:cNvSpPr txBox="1"/>
          <p:nvPr/>
        </p:nvSpPr>
        <p:spPr>
          <a:xfrm>
            <a:off x="2641484" y="918161"/>
            <a:ext cx="695971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smtClean="0">
                <a:ln>
                  <a:noFill/>
                </a:ln>
                <a:solidFill>
                  <a:prstClr val="black"/>
                </a:solidFill>
                <a:effectLst/>
                <a:uLnTx/>
                <a:uFillTx/>
                <a:latin typeface="#9Slide04 HLT Aquus" pitchFamily="2" charset="0"/>
                <a:ea typeface="方正姚体" panose="02010601030101010101" pitchFamily="2" charset="-122"/>
                <a:cs typeface="+mn-cs"/>
              </a:rPr>
              <a:t>CHÀO TẠM BIỆT</a:t>
            </a:r>
            <a:endParaRPr kumimoji="0" lang="zh-CN" altLang="en-US" sz="8000" b="1" i="0" u="none" strike="noStrike" kern="1200" cap="none" spc="0" normalizeH="0" baseline="0" noProof="0" dirty="0">
              <a:ln>
                <a:noFill/>
              </a:ln>
              <a:solidFill>
                <a:prstClr val="black"/>
              </a:solidFill>
              <a:effectLst/>
              <a:uLnTx/>
              <a:uFillTx/>
              <a:latin typeface="#9Slide04 HLT Aquus" pitchFamily="2" charset="0"/>
              <a:ea typeface="方正姚体" panose="02010601030101010101" pitchFamily="2" charset="-122"/>
              <a:cs typeface="+mn-cs"/>
            </a:endParaRPr>
          </a:p>
        </p:txBody>
      </p:sp>
    </p:spTree>
    <p:extLst>
      <p:ext uri="{BB962C8B-B14F-4D97-AF65-F5344CB8AC3E}">
        <p14:creationId xmlns:p14="http://schemas.microsoft.com/office/powerpoint/2010/main" val="1268494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537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66" y="960698"/>
            <a:ext cx="12044834" cy="5575789"/>
          </a:xfrm>
          <a:prstGeom prst="rect">
            <a:avLst/>
          </a:prstGeom>
        </p:spPr>
      </p:pic>
    </p:spTree>
    <p:extLst>
      <p:ext uri="{BB962C8B-B14F-4D97-AF65-F5344CB8AC3E}">
        <p14:creationId xmlns:p14="http://schemas.microsoft.com/office/powerpoint/2010/main" val="257598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800" y="3429000"/>
            <a:ext cx="3282950" cy="3282950"/>
          </a:xfrm>
          <a:prstGeom prst="rect">
            <a:avLst/>
          </a:prstGeom>
        </p:spPr>
      </p:pic>
      <p:sp>
        <p:nvSpPr>
          <p:cNvPr id="21" name="椭圆 20"/>
          <p:cNvSpPr/>
          <p:nvPr/>
        </p:nvSpPr>
        <p:spPr>
          <a:xfrm rot="21370116">
            <a:off x="4521915" y="3449580"/>
            <a:ext cx="709785" cy="2804274"/>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22"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6088">
            <a:off x="8409891" y="-5202"/>
            <a:ext cx="1585841" cy="1490197"/>
          </a:xfrm>
          <a:prstGeom prst="rect">
            <a:avLst/>
          </a:prstGeom>
        </p:spPr>
      </p:pic>
      <p:sp>
        <p:nvSpPr>
          <p:cNvPr id="23" name="矩形 37"/>
          <p:cNvSpPr/>
          <p:nvPr/>
        </p:nvSpPr>
        <p:spPr>
          <a:xfrm rot="21415297" flipH="1">
            <a:off x="342900" y="749815"/>
            <a:ext cx="8267700" cy="3053238"/>
          </a:xfrm>
          <a:custGeom>
            <a:avLst/>
            <a:gdLst>
              <a:gd name="connsiteX0" fmla="*/ 0 w 3417094"/>
              <a:gd name="connsiteY0" fmla="*/ 0 h 1949046"/>
              <a:gd name="connsiteX1" fmla="*/ 3417094 w 3417094"/>
              <a:gd name="connsiteY1" fmla="*/ 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0 h 1949046"/>
              <a:gd name="connsiteX1" fmla="*/ 3366294 w 3417094"/>
              <a:gd name="connsiteY1" fmla="*/ 3810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70587 h 2019633"/>
              <a:gd name="connsiteX1" fmla="*/ 2217244 w 3417094"/>
              <a:gd name="connsiteY1" fmla="*/ 333 h 2019633"/>
              <a:gd name="connsiteX2" fmla="*/ 3366294 w 3417094"/>
              <a:gd name="connsiteY2" fmla="*/ 108687 h 2019633"/>
              <a:gd name="connsiteX3" fmla="*/ 3417094 w 3417094"/>
              <a:gd name="connsiteY3" fmla="*/ 2019633 h 2019633"/>
              <a:gd name="connsiteX4" fmla="*/ 0 w 3417094"/>
              <a:gd name="connsiteY4" fmla="*/ 2019633 h 2019633"/>
              <a:gd name="connsiteX5" fmla="*/ 0 w 3417094"/>
              <a:gd name="connsiteY5" fmla="*/ 70587 h 2019633"/>
              <a:gd name="connsiteX0" fmla="*/ 76200 w 3417094"/>
              <a:gd name="connsiteY0" fmla="*/ 83246 h 2019592"/>
              <a:gd name="connsiteX1" fmla="*/ 2217244 w 3417094"/>
              <a:gd name="connsiteY1" fmla="*/ 292 h 2019592"/>
              <a:gd name="connsiteX2" fmla="*/ 3366294 w 3417094"/>
              <a:gd name="connsiteY2" fmla="*/ 108646 h 2019592"/>
              <a:gd name="connsiteX3" fmla="*/ 3417094 w 3417094"/>
              <a:gd name="connsiteY3" fmla="*/ 2019592 h 2019592"/>
              <a:gd name="connsiteX4" fmla="*/ 0 w 3417094"/>
              <a:gd name="connsiteY4" fmla="*/ 2019592 h 2019592"/>
              <a:gd name="connsiteX5" fmla="*/ 76200 w 3417094"/>
              <a:gd name="connsiteY5" fmla="*/ 83246 h 2019592"/>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76200 w 3417094"/>
              <a:gd name="connsiteY6" fmla="*/ 167232 h 2103578"/>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12651 w 3417094"/>
              <a:gd name="connsiteY6" fmla="*/ 492348 h 2103578"/>
              <a:gd name="connsiteX7" fmla="*/ 76200 w 3417094"/>
              <a:gd name="connsiteY7" fmla="*/ 167232 h 2103578"/>
              <a:gd name="connsiteX0" fmla="*/ 76200 w 3417094"/>
              <a:gd name="connsiteY0" fmla="*/ 181144 h 2117490"/>
              <a:gd name="connsiteX1" fmla="*/ 469851 w 3417094"/>
              <a:gd name="connsiteY1" fmla="*/ 61760 h 2117490"/>
              <a:gd name="connsiteX2" fmla="*/ 2217244 w 3417094"/>
              <a:gd name="connsiteY2" fmla="*/ 98190 h 2117490"/>
              <a:gd name="connsiteX3" fmla="*/ 3366294 w 3417094"/>
              <a:gd name="connsiteY3" fmla="*/ 206544 h 2117490"/>
              <a:gd name="connsiteX4" fmla="*/ 3417094 w 3417094"/>
              <a:gd name="connsiteY4" fmla="*/ 2117490 h 2117490"/>
              <a:gd name="connsiteX5" fmla="*/ 0 w 3417094"/>
              <a:gd name="connsiteY5" fmla="*/ 2117490 h 2117490"/>
              <a:gd name="connsiteX6" fmla="*/ 12651 w 3417094"/>
              <a:gd name="connsiteY6" fmla="*/ 506260 h 2117490"/>
              <a:gd name="connsiteX7" fmla="*/ 76200 w 34170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0 w 3429794"/>
              <a:gd name="connsiteY5" fmla="*/ 2092090 h 2117490"/>
              <a:gd name="connsiteX6" fmla="*/ 25351 w 3429794"/>
              <a:gd name="connsiteY6" fmla="*/ 506260 h 2117490"/>
              <a:gd name="connsiteX7" fmla="*/ 88900 w 34297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292051 w 3429794"/>
              <a:gd name="connsiteY5" fmla="*/ 2106460 h 2117490"/>
              <a:gd name="connsiteX6" fmla="*/ 0 w 3429794"/>
              <a:gd name="connsiteY6" fmla="*/ 2092090 h 2117490"/>
              <a:gd name="connsiteX7" fmla="*/ 25351 w 3429794"/>
              <a:gd name="connsiteY7" fmla="*/ 506260 h 2117490"/>
              <a:gd name="connsiteX8" fmla="*/ 88900 w 3429794"/>
              <a:gd name="connsiteY8" fmla="*/ 181144 h 2117490"/>
              <a:gd name="connsiteX0" fmla="*/ 88900 w 3391694"/>
              <a:gd name="connsiteY0" fmla="*/ 181144 h 2106460"/>
              <a:gd name="connsiteX1" fmla="*/ 482551 w 3391694"/>
              <a:gd name="connsiteY1" fmla="*/ 61760 h 2106460"/>
              <a:gd name="connsiteX2" fmla="*/ 2229944 w 3391694"/>
              <a:gd name="connsiteY2" fmla="*/ 98190 h 2106460"/>
              <a:gd name="connsiteX3" fmla="*/ 3378994 w 3391694"/>
              <a:gd name="connsiteY3" fmla="*/ 206544 h 2106460"/>
              <a:gd name="connsiteX4" fmla="*/ 3391694 w 3391694"/>
              <a:gd name="connsiteY4" fmla="*/ 2079390 h 2106460"/>
              <a:gd name="connsiteX5" fmla="*/ 292051 w 3391694"/>
              <a:gd name="connsiteY5" fmla="*/ 2106460 h 2106460"/>
              <a:gd name="connsiteX6" fmla="*/ 0 w 3391694"/>
              <a:gd name="connsiteY6" fmla="*/ 2092090 h 2106460"/>
              <a:gd name="connsiteX7" fmla="*/ 25351 w 3391694"/>
              <a:gd name="connsiteY7" fmla="*/ 506260 h 2106460"/>
              <a:gd name="connsiteX8" fmla="*/ 88900 w 3391694"/>
              <a:gd name="connsiteY8" fmla="*/ 181144 h 2106460"/>
              <a:gd name="connsiteX0" fmla="*/ 88900 w 3628273"/>
              <a:gd name="connsiteY0" fmla="*/ 181144 h 2106460"/>
              <a:gd name="connsiteX1" fmla="*/ 482551 w 3628273"/>
              <a:gd name="connsiteY1" fmla="*/ 61760 h 2106460"/>
              <a:gd name="connsiteX2" fmla="*/ 2229944 w 3628273"/>
              <a:gd name="connsiteY2" fmla="*/ 98190 h 2106460"/>
              <a:gd name="connsiteX3" fmla="*/ 3378994 w 3628273"/>
              <a:gd name="connsiteY3" fmla="*/ 206544 h 2106460"/>
              <a:gd name="connsiteX4" fmla="*/ 3416251 w 3628273"/>
              <a:gd name="connsiteY4" fmla="*/ 1827060 h 2106460"/>
              <a:gd name="connsiteX5" fmla="*/ 3391694 w 3628273"/>
              <a:gd name="connsiteY5" fmla="*/ 2079390 h 2106460"/>
              <a:gd name="connsiteX6" fmla="*/ 292051 w 3628273"/>
              <a:gd name="connsiteY6" fmla="*/ 2106460 h 2106460"/>
              <a:gd name="connsiteX7" fmla="*/ 0 w 3628273"/>
              <a:gd name="connsiteY7" fmla="*/ 2092090 h 2106460"/>
              <a:gd name="connsiteX8" fmla="*/ 25351 w 3628273"/>
              <a:gd name="connsiteY8" fmla="*/ 506260 h 2106460"/>
              <a:gd name="connsiteX9" fmla="*/ 88900 w 3628273"/>
              <a:gd name="connsiteY9" fmla="*/ 181144 h 2106460"/>
              <a:gd name="connsiteX0" fmla="*/ 88900 w 3475264"/>
              <a:gd name="connsiteY0" fmla="*/ 181144 h 2106460"/>
              <a:gd name="connsiteX1" fmla="*/ 482551 w 3475264"/>
              <a:gd name="connsiteY1" fmla="*/ 61760 h 2106460"/>
              <a:gd name="connsiteX2" fmla="*/ 2229944 w 3475264"/>
              <a:gd name="connsiteY2" fmla="*/ 98190 h 2106460"/>
              <a:gd name="connsiteX3" fmla="*/ 3378994 w 3475264"/>
              <a:gd name="connsiteY3" fmla="*/ 206544 h 2106460"/>
              <a:gd name="connsiteX4" fmla="*/ 3416251 w 3475264"/>
              <a:gd name="connsiteY4" fmla="*/ 1827060 h 2106460"/>
              <a:gd name="connsiteX5" fmla="*/ 3391694 w 3475264"/>
              <a:gd name="connsiteY5" fmla="*/ 2079390 h 2106460"/>
              <a:gd name="connsiteX6" fmla="*/ 2882851 w 3475264"/>
              <a:gd name="connsiteY6" fmla="*/ 2081060 h 2106460"/>
              <a:gd name="connsiteX7" fmla="*/ 292051 w 3475264"/>
              <a:gd name="connsiteY7" fmla="*/ 2106460 h 2106460"/>
              <a:gd name="connsiteX8" fmla="*/ 0 w 3475264"/>
              <a:gd name="connsiteY8" fmla="*/ 2092090 h 2106460"/>
              <a:gd name="connsiteX9" fmla="*/ 25351 w 3475264"/>
              <a:gd name="connsiteY9" fmla="*/ 506260 h 2106460"/>
              <a:gd name="connsiteX10" fmla="*/ 88900 w 3475264"/>
              <a:gd name="connsiteY10" fmla="*/ 181144 h 210646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91694 w 3475264"/>
              <a:gd name="connsiteY5" fmla="*/ 2039080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38000 w 3475264"/>
              <a:gd name="connsiteY5" fmla="*/ 2030241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5264" h="2066150">
                <a:moveTo>
                  <a:pt x="25400" y="217034"/>
                </a:moveTo>
                <a:cubicBezTo>
                  <a:pt x="88892" y="-112888"/>
                  <a:pt x="125710" y="35276"/>
                  <a:pt x="482551" y="21450"/>
                </a:cubicBezTo>
                <a:cubicBezTo>
                  <a:pt x="839392" y="7624"/>
                  <a:pt x="1732387" y="46449"/>
                  <a:pt x="2229944" y="57880"/>
                </a:cubicBezTo>
                <a:lnTo>
                  <a:pt x="3378994" y="166234"/>
                </a:lnTo>
                <a:cubicBezTo>
                  <a:pt x="3572479" y="454379"/>
                  <a:pt x="3414134" y="1474609"/>
                  <a:pt x="3416251" y="1786750"/>
                </a:cubicBezTo>
                <a:cubicBezTo>
                  <a:pt x="3418368" y="2098891"/>
                  <a:pt x="3426900" y="1987908"/>
                  <a:pt x="3338000" y="2030241"/>
                </a:cubicBezTo>
                <a:lnTo>
                  <a:pt x="2882851" y="2040750"/>
                </a:lnTo>
                <a:lnTo>
                  <a:pt x="292051" y="2066150"/>
                </a:lnTo>
                <a:lnTo>
                  <a:pt x="0" y="2051780"/>
                </a:lnTo>
                <a:cubicBezTo>
                  <a:pt x="12684" y="1514703"/>
                  <a:pt x="12667" y="1003027"/>
                  <a:pt x="25351" y="465950"/>
                </a:cubicBezTo>
                <a:cubicBezTo>
                  <a:pt x="25367" y="382978"/>
                  <a:pt x="25384" y="300006"/>
                  <a:pt x="25400" y="217034"/>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spc="0" normalizeH="0" baseline="0" noProof="0" dirty="0" smtClean="0">
                <a:ln w="0">
                  <a:noFill/>
                </a:ln>
                <a:solidFill>
                  <a:schemeClr val="bg1"/>
                </a:solidFill>
                <a:effectLst/>
                <a:uLnTx/>
                <a:uFillTx/>
                <a:latin typeface="Cambria" panose="02040503050406030204" pitchFamily="18" charset="0"/>
                <a:ea typeface="Cambria" panose="02040503050406030204" pitchFamily="18" charset="0"/>
              </a:rPr>
              <a:t>Đã bao giờ các bạn tự làm sản phẩm nào chưa?</a:t>
            </a:r>
            <a:endParaRPr kumimoji="0" lang="zh-CN" altLang="en-US" sz="6000" b="1" i="0" u="none" strike="noStrike" kern="1200" spc="0" normalizeH="0" baseline="0" noProof="0" dirty="0">
              <a:ln w="0">
                <a:noFill/>
              </a:ln>
              <a:solidFill>
                <a:schemeClr val="bg1"/>
              </a:solidFill>
              <a:effectLst/>
              <a:uLnTx/>
              <a:uFillTx/>
              <a:latin typeface="Cambria" panose="02040503050406030204" pitchFamily="18" charset="0"/>
            </a:endParaRPr>
          </a:p>
        </p:txBody>
      </p:sp>
    </p:spTree>
    <p:extLst>
      <p:ext uri="{BB962C8B-B14F-4D97-AF65-F5344CB8AC3E}">
        <p14:creationId xmlns:p14="http://schemas.microsoft.com/office/powerpoint/2010/main" val="116688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800" y="3429000"/>
            <a:ext cx="3282950" cy="3282950"/>
          </a:xfrm>
          <a:prstGeom prst="rect">
            <a:avLst/>
          </a:prstGeom>
        </p:spPr>
      </p:pic>
      <p:sp>
        <p:nvSpPr>
          <p:cNvPr id="21" name="椭圆 20"/>
          <p:cNvSpPr/>
          <p:nvPr/>
        </p:nvSpPr>
        <p:spPr>
          <a:xfrm rot="21370116">
            <a:off x="4521915" y="3449580"/>
            <a:ext cx="709785" cy="2804274"/>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3" name="矩形 37"/>
          <p:cNvSpPr/>
          <p:nvPr/>
        </p:nvSpPr>
        <p:spPr>
          <a:xfrm rot="21415297" flipH="1">
            <a:off x="342900" y="749815"/>
            <a:ext cx="8267700" cy="3053238"/>
          </a:xfrm>
          <a:custGeom>
            <a:avLst/>
            <a:gdLst>
              <a:gd name="connsiteX0" fmla="*/ 0 w 3417094"/>
              <a:gd name="connsiteY0" fmla="*/ 0 h 1949046"/>
              <a:gd name="connsiteX1" fmla="*/ 3417094 w 3417094"/>
              <a:gd name="connsiteY1" fmla="*/ 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0 h 1949046"/>
              <a:gd name="connsiteX1" fmla="*/ 3366294 w 3417094"/>
              <a:gd name="connsiteY1" fmla="*/ 3810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70587 h 2019633"/>
              <a:gd name="connsiteX1" fmla="*/ 2217244 w 3417094"/>
              <a:gd name="connsiteY1" fmla="*/ 333 h 2019633"/>
              <a:gd name="connsiteX2" fmla="*/ 3366294 w 3417094"/>
              <a:gd name="connsiteY2" fmla="*/ 108687 h 2019633"/>
              <a:gd name="connsiteX3" fmla="*/ 3417094 w 3417094"/>
              <a:gd name="connsiteY3" fmla="*/ 2019633 h 2019633"/>
              <a:gd name="connsiteX4" fmla="*/ 0 w 3417094"/>
              <a:gd name="connsiteY4" fmla="*/ 2019633 h 2019633"/>
              <a:gd name="connsiteX5" fmla="*/ 0 w 3417094"/>
              <a:gd name="connsiteY5" fmla="*/ 70587 h 2019633"/>
              <a:gd name="connsiteX0" fmla="*/ 76200 w 3417094"/>
              <a:gd name="connsiteY0" fmla="*/ 83246 h 2019592"/>
              <a:gd name="connsiteX1" fmla="*/ 2217244 w 3417094"/>
              <a:gd name="connsiteY1" fmla="*/ 292 h 2019592"/>
              <a:gd name="connsiteX2" fmla="*/ 3366294 w 3417094"/>
              <a:gd name="connsiteY2" fmla="*/ 108646 h 2019592"/>
              <a:gd name="connsiteX3" fmla="*/ 3417094 w 3417094"/>
              <a:gd name="connsiteY3" fmla="*/ 2019592 h 2019592"/>
              <a:gd name="connsiteX4" fmla="*/ 0 w 3417094"/>
              <a:gd name="connsiteY4" fmla="*/ 2019592 h 2019592"/>
              <a:gd name="connsiteX5" fmla="*/ 76200 w 3417094"/>
              <a:gd name="connsiteY5" fmla="*/ 83246 h 2019592"/>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76200 w 3417094"/>
              <a:gd name="connsiteY6" fmla="*/ 167232 h 2103578"/>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12651 w 3417094"/>
              <a:gd name="connsiteY6" fmla="*/ 492348 h 2103578"/>
              <a:gd name="connsiteX7" fmla="*/ 76200 w 3417094"/>
              <a:gd name="connsiteY7" fmla="*/ 167232 h 2103578"/>
              <a:gd name="connsiteX0" fmla="*/ 76200 w 3417094"/>
              <a:gd name="connsiteY0" fmla="*/ 181144 h 2117490"/>
              <a:gd name="connsiteX1" fmla="*/ 469851 w 3417094"/>
              <a:gd name="connsiteY1" fmla="*/ 61760 h 2117490"/>
              <a:gd name="connsiteX2" fmla="*/ 2217244 w 3417094"/>
              <a:gd name="connsiteY2" fmla="*/ 98190 h 2117490"/>
              <a:gd name="connsiteX3" fmla="*/ 3366294 w 3417094"/>
              <a:gd name="connsiteY3" fmla="*/ 206544 h 2117490"/>
              <a:gd name="connsiteX4" fmla="*/ 3417094 w 3417094"/>
              <a:gd name="connsiteY4" fmla="*/ 2117490 h 2117490"/>
              <a:gd name="connsiteX5" fmla="*/ 0 w 3417094"/>
              <a:gd name="connsiteY5" fmla="*/ 2117490 h 2117490"/>
              <a:gd name="connsiteX6" fmla="*/ 12651 w 3417094"/>
              <a:gd name="connsiteY6" fmla="*/ 506260 h 2117490"/>
              <a:gd name="connsiteX7" fmla="*/ 76200 w 34170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0 w 3429794"/>
              <a:gd name="connsiteY5" fmla="*/ 2092090 h 2117490"/>
              <a:gd name="connsiteX6" fmla="*/ 25351 w 3429794"/>
              <a:gd name="connsiteY6" fmla="*/ 506260 h 2117490"/>
              <a:gd name="connsiteX7" fmla="*/ 88900 w 34297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292051 w 3429794"/>
              <a:gd name="connsiteY5" fmla="*/ 2106460 h 2117490"/>
              <a:gd name="connsiteX6" fmla="*/ 0 w 3429794"/>
              <a:gd name="connsiteY6" fmla="*/ 2092090 h 2117490"/>
              <a:gd name="connsiteX7" fmla="*/ 25351 w 3429794"/>
              <a:gd name="connsiteY7" fmla="*/ 506260 h 2117490"/>
              <a:gd name="connsiteX8" fmla="*/ 88900 w 3429794"/>
              <a:gd name="connsiteY8" fmla="*/ 181144 h 2117490"/>
              <a:gd name="connsiteX0" fmla="*/ 88900 w 3391694"/>
              <a:gd name="connsiteY0" fmla="*/ 181144 h 2106460"/>
              <a:gd name="connsiteX1" fmla="*/ 482551 w 3391694"/>
              <a:gd name="connsiteY1" fmla="*/ 61760 h 2106460"/>
              <a:gd name="connsiteX2" fmla="*/ 2229944 w 3391694"/>
              <a:gd name="connsiteY2" fmla="*/ 98190 h 2106460"/>
              <a:gd name="connsiteX3" fmla="*/ 3378994 w 3391694"/>
              <a:gd name="connsiteY3" fmla="*/ 206544 h 2106460"/>
              <a:gd name="connsiteX4" fmla="*/ 3391694 w 3391694"/>
              <a:gd name="connsiteY4" fmla="*/ 2079390 h 2106460"/>
              <a:gd name="connsiteX5" fmla="*/ 292051 w 3391694"/>
              <a:gd name="connsiteY5" fmla="*/ 2106460 h 2106460"/>
              <a:gd name="connsiteX6" fmla="*/ 0 w 3391694"/>
              <a:gd name="connsiteY6" fmla="*/ 2092090 h 2106460"/>
              <a:gd name="connsiteX7" fmla="*/ 25351 w 3391694"/>
              <a:gd name="connsiteY7" fmla="*/ 506260 h 2106460"/>
              <a:gd name="connsiteX8" fmla="*/ 88900 w 3391694"/>
              <a:gd name="connsiteY8" fmla="*/ 181144 h 2106460"/>
              <a:gd name="connsiteX0" fmla="*/ 88900 w 3628273"/>
              <a:gd name="connsiteY0" fmla="*/ 181144 h 2106460"/>
              <a:gd name="connsiteX1" fmla="*/ 482551 w 3628273"/>
              <a:gd name="connsiteY1" fmla="*/ 61760 h 2106460"/>
              <a:gd name="connsiteX2" fmla="*/ 2229944 w 3628273"/>
              <a:gd name="connsiteY2" fmla="*/ 98190 h 2106460"/>
              <a:gd name="connsiteX3" fmla="*/ 3378994 w 3628273"/>
              <a:gd name="connsiteY3" fmla="*/ 206544 h 2106460"/>
              <a:gd name="connsiteX4" fmla="*/ 3416251 w 3628273"/>
              <a:gd name="connsiteY4" fmla="*/ 1827060 h 2106460"/>
              <a:gd name="connsiteX5" fmla="*/ 3391694 w 3628273"/>
              <a:gd name="connsiteY5" fmla="*/ 2079390 h 2106460"/>
              <a:gd name="connsiteX6" fmla="*/ 292051 w 3628273"/>
              <a:gd name="connsiteY6" fmla="*/ 2106460 h 2106460"/>
              <a:gd name="connsiteX7" fmla="*/ 0 w 3628273"/>
              <a:gd name="connsiteY7" fmla="*/ 2092090 h 2106460"/>
              <a:gd name="connsiteX8" fmla="*/ 25351 w 3628273"/>
              <a:gd name="connsiteY8" fmla="*/ 506260 h 2106460"/>
              <a:gd name="connsiteX9" fmla="*/ 88900 w 3628273"/>
              <a:gd name="connsiteY9" fmla="*/ 181144 h 2106460"/>
              <a:gd name="connsiteX0" fmla="*/ 88900 w 3475264"/>
              <a:gd name="connsiteY0" fmla="*/ 181144 h 2106460"/>
              <a:gd name="connsiteX1" fmla="*/ 482551 w 3475264"/>
              <a:gd name="connsiteY1" fmla="*/ 61760 h 2106460"/>
              <a:gd name="connsiteX2" fmla="*/ 2229944 w 3475264"/>
              <a:gd name="connsiteY2" fmla="*/ 98190 h 2106460"/>
              <a:gd name="connsiteX3" fmla="*/ 3378994 w 3475264"/>
              <a:gd name="connsiteY3" fmla="*/ 206544 h 2106460"/>
              <a:gd name="connsiteX4" fmla="*/ 3416251 w 3475264"/>
              <a:gd name="connsiteY4" fmla="*/ 1827060 h 2106460"/>
              <a:gd name="connsiteX5" fmla="*/ 3391694 w 3475264"/>
              <a:gd name="connsiteY5" fmla="*/ 2079390 h 2106460"/>
              <a:gd name="connsiteX6" fmla="*/ 2882851 w 3475264"/>
              <a:gd name="connsiteY6" fmla="*/ 2081060 h 2106460"/>
              <a:gd name="connsiteX7" fmla="*/ 292051 w 3475264"/>
              <a:gd name="connsiteY7" fmla="*/ 2106460 h 2106460"/>
              <a:gd name="connsiteX8" fmla="*/ 0 w 3475264"/>
              <a:gd name="connsiteY8" fmla="*/ 2092090 h 2106460"/>
              <a:gd name="connsiteX9" fmla="*/ 25351 w 3475264"/>
              <a:gd name="connsiteY9" fmla="*/ 506260 h 2106460"/>
              <a:gd name="connsiteX10" fmla="*/ 88900 w 3475264"/>
              <a:gd name="connsiteY10" fmla="*/ 181144 h 210646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91694 w 3475264"/>
              <a:gd name="connsiteY5" fmla="*/ 2039080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38000 w 3475264"/>
              <a:gd name="connsiteY5" fmla="*/ 2030241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5264" h="2066150">
                <a:moveTo>
                  <a:pt x="25400" y="217034"/>
                </a:moveTo>
                <a:cubicBezTo>
                  <a:pt x="88892" y="-112888"/>
                  <a:pt x="125710" y="35276"/>
                  <a:pt x="482551" y="21450"/>
                </a:cubicBezTo>
                <a:cubicBezTo>
                  <a:pt x="839392" y="7624"/>
                  <a:pt x="1732387" y="46449"/>
                  <a:pt x="2229944" y="57880"/>
                </a:cubicBezTo>
                <a:lnTo>
                  <a:pt x="3378994" y="166234"/>
                </a:lnTo>
                <a:cubicBezTo>
                  <a:pt x="3572479" y="454379"/>
                  <a:pt x="3414134" y="1474609"/>
                  <a:pt x="3416251" y="1786750"/>
                </a:cubicBezTo>
                <a:cubicBezTo>
                  <a:pt x="3418368" y="2098891"/>
                  <a:pt x="3426900" y="1987908"/>
                  <a:pt x="3338000" y="2030241"/>
                </a:cubicBezTo>
                <a:lnTo>
                  <a:pt x="2882851" y="2040750"/>
                </a:lnTo>
                <a:lnTo>
                  <a:pt x="292051" y="2066150"/>
                </a:lnTo>
                <a:lnTo>
                  <a:pt x="0" y="2051780"/>
                </a:lnTo>
                <a:cubicBezTo>
                  <a:pt x="12684" y="1514703"/>
                  <a:pt x="12667" y="1003027"/>
                  <a:pt x="25351" y="465950"/>
                </a:cubicBezTo>
                <a:cubicBezTo>
                  <a:pt x="25367" y="382978"/>
                  <a:pt x="25384" y="300006"/>
                  <a:pt x="25400" y="217034"/>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spc="0" normalizeH="0" baseline="0" noProof="0" dirty="0" smtClean="0">
                <a:ln w="0"/>
                <a:solidFill>
                  <a:srgbClr val="F79646">
                    <a:lumMod val="20000"/>
                    <a:lumOff val="80000"/>
                  </a:srgbClr>
                </a:solidFill>
                <a:effectLst/>
                <a:uLnTx/>
                <a:uFillTx/>
                <a:latin typeface="Cambria" panose="02040503050406030204" pitchFamily="18" charset="0"/>
                <a:ea typeface="Cambria" panose="02040503050406030204" pitchFamily="18" charset="0"/>
              </a:rPr>
              <a:t>Hãy chia sẻ với các bạn ở lớp nào!</a:t>
            </a:r>
            <a:endParaRPr kumimoji="0" lang="zh-CN" altLang="en-US" sz="5400" b="1" i="0" u="none" strike="noStrike" kern="1200" spc="0" normalizeH="0" baseline="0" noProof="0" dirty="0">
              <a:ln w="0"/>
              <a:solidFill>
                <a:srgbClr val="F79646">
                  <a:lumMod val="20000"/>
                  <a:lumOff val="8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2890698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783" y="1292328"/>
            <a:ext cx="11620217" cy="5374690"/>
          </a:xfrm>
          <a:prstGeom prst="rect">
            <a:avLst/>
          </a:prstGeom>
        </p:spPr>
      </p:pic>
    </p:spTree>
    <p:extLst>
      <p:ext uri="{BB962C8B-B14F-4D97-AF65-F5344CB8AC3E}">
        <p14:creationId xmlns:p14="http://schemas.microsoft.com/office/powerpoint/2010/main" val="99487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txBox="1">
            <a:spLocks noChangeArrowheads="1"/>
          </p:cNvSpPr>
          <p:nvPr/>
        </p:nvSpPr>
        <p:spPr>
          <a:xfrm>
            <a:off x="2306465" y="1205746"/>
            <a:ext cx="7248362" cy="2476500"/>
          </a:xfrm>
          <a:prstGeom prst="rect">
            <a:avLst/>
          </a:prstGeom>
          <a:ln>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Giới thiệu </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một sản</a:t>
            </a:r>
            <a:r>
              <a:rPr kumimoji="0" lang="en-US" altLang="en-US" sz="4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phẩm </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mà </a:t>
            </a: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em tự làm ra</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p:txBody>
      </p:sp>
      <p:sp>
        <p:nvSpPr>
          <p:cNvPr id="3" name="Rectangle 2"/>
          <p:cNvSpPr/>
          <p:nvPr/>
        </p:nvSpPr>
        <p:spPr>
          <a:xfrm>
            <a:off x="4745866" y="501133"/>
            <a:ext cx="2369559"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sng" strike="noStrike" kern="1200" cap="none" spc="0" normalizeH="0" baseline="0" noProof="0" dirty="0" smtClean="0">
                <a:ln w="11430"/>
                <a:solidFill>
                  <a:schemeClr val="bg1"/>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Yêu cầu</a:t>
            </a:r>
            <a:endParaRPr kumimoji="0" lang="en-US" altLang="en-US" sz="48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endParaRPr>
          </a:p>
        </p:txBody>
      </p:sp>
    </p:spTree>
    <p:extLst>
      <p:ext uri="{BB962C8B-B14F-4D97-AF65-F5344CB8AC3E}">
        <p14:creationId xmlns:p14="http://schemas.microsoft.com/office/powerpoint/2010/main" val="1528510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76057" y="802904"/>
            <a:ext cx="10297036" cy="5633192"/>
          </a:xfrm>
          <a:prstGeom prst="rect">
            <a:avLst/>
          </a:prstGeom>
        </p:spPr>
      </p:pic>
    </p:spTree>
    <p:extLst>
      <p:ext uri="{BB962C8B-B14F-4D97-AF65-F5344CB8AC3E}">
        <p14:creationId xmlns:p14="http://schemas.microsoft.com/office/powerpoint/2010/main" val="19444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3"/>
          <p:cNvSpPr/>
          <p:nvPr/>
        </p:nvSpPr>
        <p:spPr>
          <a:xfrm>
            <a:off x="1015273" y="209550"/>
            <a:ext cx="10808427" cy="5874376"/>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lum bright="70000" contrast="-70000"/>
              <a:extLst>
                <a:ext uri="{96DAC541-7B7A-43D3-8B79-37D633B846F1}">
                  <asvg:svgBlip xmlns:asvg="http://schemas.microsoft.com/office/drawing/2016/SVG/main" xmlns="" r:embed="rId8"/>
                </a:ext>
              </a:extLst>
            </a:blip>
            <a:stretch>
              <a:fillRect/>
            </a:stretch>
          </a:blipFill>
        </p:spPr>
      </p:sp>
      <p:sp>
        <p:nvSpPr>
          <p:cNvPr id="12" name="TextBox 11"/>
          <p:cNvSpPr txBox="1"/>
          <p:nvPr/>
        </p:nvSpPr>
        <p:spPr>
          <a:xfrm>
            <a:off x="2607301" y="792642"/>
            <a:ext cx="8503014" cy="4924425"/>
          </a:xfrm>
          <a:prstGeom prst="rect">
            <a:avLst/>
          </a:prstGeom>
        </p:spPr>
        <p:txBody>
          <a:bodyPr wrap="square" lIns="0" tIns="0" rIns="0" bIns="0" rtlCol="0" anchor="t">
            <a:spAutoFit/>
          </a:bodyPr>
          <a:lstStyle/>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Có thể giới thiệu về chiếc máy bay, con diều, chiếc đèn ông sao,...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t>
            </a: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oặc bất kì sản phẩm nào do em tạo ra.</a:t>
            </a:r>
          </a:p>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Giới thiệu về tên gọi, hình dạng, chất liệu, màu sắc, cách làm, điểm đặc biết nhất của sản phẩm.</a:t>
            </a:r>
          </a:p>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Kết hợp sử dụng tranh ảnh, vật thật,...để cuốn hút người nghe.</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54855"/>
            <a:ext cx="3282950" cy="3282950"/>
          </a:xfrm>
          <a:prstGeom prst="rect">
            <a:avLst/>
          </a:prstGeom>
        </p:spPr>
      </p:pic>
    </p:spTree>
    <p:extLst>
      <p:ext uri="{BB962C8B-B14F-4D97-AF65-F5344CB8AC3E}">
        <p14:creationId xmlns:p14="http://schemas.microsoft.com/office/powerpoint/2010/main" val="246031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800" decel="100000"/>
                                        <p:tgtEl>
                                          <p:spTgt spid="10"/>
                                        </p:tgtEl>
                                      </p:cBhvr>
                                    </p:animEffect>
                                    <p:anim calcmode="lin" valueType="num">
                                      <p:cBhvr>
                                        <p:cTn id="13" dur="800" decel="100000" fill="hold"/>
                                        <p:tgtEl>
                                          <p:spTgt spid="10"/>
                                        </p:tgtEl>
                                        <p:attrNameLst>
                                          <p:attrName>style.rotation</p:attrName>
                                        </p:attrNameLst>
                                      </p:cBhvr>
                                      <p:tavLst>
                                        <p:tav tm="0">
                                          <p:val>
                                            <p:fltVal val="-90"/>
                                          </p:val>
                                        </p:tav>
                                        <p:tav tm="100000">
                                          <p:val>
                                            <p:fltVal val="0"/>
                                          </p:val>
                                        </p:tav>
                                      </p:tavLst>
                                    </p:anim>
                                    <p:anim calcmode="lin" valueType="num">
                                      <p:cBhvr>
                                        <p:cTn id="14" dur="800" decel="100000" fill="hold"/>
                                        <p:tgtEl>
                                          <p:spTgt spid="10"/>
                                        </p:tgtEl>
                                        <p:attrNameLst>
                                          <p:attrName>ppt_x</p:attrName>
                                        </p:attrNameLst>
                                      </p:cBhvr>
                                      <p:tavLst>
                                        <p:tav tm="0">
                                          <p:val>
                                            <p:strVal val="#ppt_x+0.4"/>
                                          </p:val>
                                        </p:tav>
                                        <p:tav tm="100000">
                                          <p:val>
                                            <p:strVal val="#ppt_x-0.05"/>
                                          </p:val>
                                        </p:tav>
                                      </p:tavLst>
                                    </p:anim>
                                    <p:anim calcmode="lin" valueType="num">
                                      <p:cBhvr>
                                        <p:cTn id="15" dur="800" decel="100000" fill="hold"/>
                                        <p:tgtEl>
                                          <p:spTgt spid="1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 máy bay bằng giấy mới nhất năm 2022 - Đỉnh 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688" y="223228"/>
            <a:ext cx="5379397" cy="31230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Cách Làm Đèn Lồng Trung Thu Con Ong Bằng Giấy Đơn Giản - DIY: How To ..."/>
          <p:cNvPicPr>
            <a:picLocks noChangeAspect="1" noChangeArrowheads="1"/>
          </p:cNvPicPr>
          <p:nvPr/>
        </p:nvPicPr>
        <p:blipFill rotWithShape="1">
          <a:blip r:embed="rId4">
            <a:extLst>
              <a:ext uri="{28A0092B-C50C-407E-A947-70E740481C1C}">
                <a14:useLocalDpi xmlns:a14="http://schemas.microsoft.com/office/drawing/2010/main" val="0"/>
              </a:ext>
            </a:extLst>
          </a:blip>
          <a:srcRect l="50107"/>
          <a:stretch/>
        </p:blipFill>
        <p:spPr bwMode="auto">
          <a:xfrm>
            <a:off x="7101190" y="1152885"/>
            <a:ext cx="4798911" cy="54103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Cách làm diều giấy đơn giản - Hướng dẫn làm diều giấy vừa dễ vừa đẹ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82" y="3562856"/>
            <a:ext cx="5715000" cy="30003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43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271</Words>
  <Application>Microsoft Office PowerPoint</Application>
  <PresentationFormat>Widescreen</PresentationFormat>
  <Paragraphs>43</Paragraphs>
  <Slides>19</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#9Slide03 Arima Madurai ExtraBo</vt:lpstr>
      <vt:lpstr>#9Slide07 HoneyCream</vt:lpstr>
      <vt:lpstr>等线</vt:lpstr>
      <vt:lpstr>Arial</vt:lpstr>
      <vt:lpstr>SVN-Newton</vt:lpstr>
      <vt:lpstr>Times New Roman</vt:lpstr>
      <vt:lpstr>Calibri</vt:lpstr>
      <vt:lpstr>Cambria</vt:lpstr>
      <vt:lpstr>#9Slide04 HLT Aquus</vt:lpstr>
      <vt:lpstr>方正姚体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Hồng Linh</cp:lastModifiedBy>
  <cp:revision>5</cp:revision>
  <dcterms:created xsi:type="dcterms:W3CDTF">2023-09-30T11:47:50Z</dcterms:created>
  <dcterms:modified xsi:type="dcterms:W3CDTF">2023-09-30T17:24:18Z</dcterms:modified>
</cp:coreProperties>
</file>