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1" r:id="rId2"/>
    <p:sldMasterId id="2147483693" r:id="rId3"/>
  </p:sldMasterIdLst>
  <p:notesMasterIdLst>
    <p:notesMasterId r:id="rId25"/>
  </p:notesMasterIdLst>
  <p:sldIdLst>
    <p:sldId id="257" r:id="rId4"/>
    <p:sldId id="354" r:id="rId5"/>
    <p:sldId id="355" r:id="rId6"/>
    <p:sldId id="378" r:id="rId7"/>
    <p:sldId id="377" r:id="rId8"/>
    <p:sldId id="379" r:id="rId9"/>
    <p:sldId id="380" r:id="rId10"/>
    <p:sldId id="381" r:id="rId11"/>
    <p:sldId id="382" r:id="rId12"/>
    <p:sldId id="383" r:id="rId13"/>
    <p:sldId id="384" r:id="rId14"/>
    <p:sldId id="385" r:id="rId15"/>
    <p:sldId id="376" r:id="rId16"/>
    <p:sldId id="375" r:id="rId17"/>
    <p:sldId id="386" r:id="rId18"/>
    <p:sldId id="387" r:id="rId19"/>
    <p:sldId id="388" r:id="rId20"/>
    <p:sldId id="389" r:id="rId21"/>
    <p:sldId id="391" r:id="rId22"/>
    <p:sldId id="392" r:id="rId23"/>
    <p:sldId id="327" r:id="rId24"/>
  </p:sldIdLst>
  <p:sldSz cx="12192000" cy="6858000"/>
  <p:notesSz cx="6858000" cy="9144000"/>
  <p:embeddedFontLst>
    <p:embeddedFont>
      <p:font typeface="宋体" panose="02010600030101010101" pitchFamily="2" charset="-122"/>
      <p:regular r:id="rId26"/>
    </p:embeddedFont>
    <p:embeddedFont>
      <p:font typeface="SVN-Newton" panose="02040603050506020204" pitchFamily="18" charset="0"/>
      <p:regular r:id="rId27"/>
    </p:embeddedFont>
    <p:embeddedFont>
      <p:font typeface="#9Slide07 Stormtrooper" panose="020B0500000000000000" pitchFamily="34" charset="0"/>
      <p:regular r:id="rId28"/>
    </p:embeddedFon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
      <p:font typeface="SVN-Ready" panose="02040603050506020204" pitchFamily="18" charset="0"/>
      <p:regular r:id="rId35"/>
    </p:embeddedFont>
    <p:embeddedFont>
      <p:font typeface="Cambria" panose="02040503050406030204" pitchFamily="18" charset="0"/>
      <p:regular r:id="rId36"/>
      <p:bold r:id="rId37"/>
      <p:italic r:id="rId38"/>
      <p:boldItalic r:id="rId39"/>
    </p:embeddedFont>
    <p:embeddedFont>
      <p:font typeface="#9Slide07 HoneyCream" pitchFamily="2" charset="0"/>
      <p:regular r:id="rId40"/>
    </p:embeddedFont>
    <p:embeddedFont>
      <p:font typeface="#9Slide05 Pattaya" panose="00000500000000000000" pitchFamily="2" charset="-34"/>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74F8"/>
    <a:srgbClr val="FFEEB7"/>
    <a:srgbClr val="DC6F02"/>
    <a:srgbClr val="FFF3E7"/>
    <a:srgbClr val="FD9B35"/>
    <a:srgbClr val="FEC58C"/>
    <a:srgbClr val="FCFCFD"/>
    <a:srgbClr val="4D51FC"/>
    <a:srgbClr val="4E50FD"/>
    <a:srgbClr val="FCB2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32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9181FE-A0E8-47C7-87CE-3C594E501AD6}"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D0AD0-EE2D-468A-B88F-03CBC2547509}" type="slidenum">
              <a:rPr lang="en-US" smtClean="0"/>
              <a:t>‹#›</a:t>
            </a:fld>
            <a:endParaRPr lang="en-US"/>
          </a:p>
        </p:txBody>
      </p:sp>
    </p:spTree>
    <p:extLst>
      <p:ext uri="{BB962C8B-B14F-4D97-AF65-F5344CB8AC3E}">
        <p14:creationId xmlns:p14="http://schemas.microsoft.com/office/powerpoint/2010/main" val="3677268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67194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24350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12929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80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547153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080157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3753867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833696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634745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564762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4598821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501051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8013252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048316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709317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03813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266723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0375-E87D-A776-0A9E-7092904734A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A26C08-541F-27AD-3200-A78E92CC8F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580118-8AFD-9059-EBF4-2A356631EFAA}"/>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10/22/2023</a:t>
            </a:fld>
            <a:endParaRPr lang="en-US"/>
          </a:p>
        </p:txBody>
      </p:sp>
      <p:sp>
        <p:nvSpPr>
          <p:cNvPr id="5" name="Footer Placeholder 4">
            <a:extLst>
              <a:ext uri="{FF2B5EF4-FFF2-40B4-BE49-F238E27FC236}">
                <a16:creationId xmlns:a16="http://schemas.microsoft.com/office/drawing/2014/main" id="{B3538DAF-7C2E-9EE9-AF50-D3A235CD7F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6108EE-DCAF-D88C-D610-8D5FEB03BE57}"/>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19122060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5FB3-911A-C3A4-2B4E-31622C0D5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52F11A-F1F7-1CDD-63B2-29B48B8BFB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B59D8-A39C-7344-27D8-329F475B56ED}"/>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10/22/2023</a:t>
            </a:fld>
            <a:endParaRPr lang="en-US"/>
          </a:p>
        </p:txBody>
      </p:sp>
      <p:sp>
        <p:nvSpPr>
          <p:cNvPr id="5" name="Footer Placeholder 4">
            <a:extLst>
              <a:ext uri="{FF2B5EF4-FFF2-40B4-BE49-F238E27FC236}">
                <a16:creationId xmlns:a16="http://schemas.microsoft.com/office/drawing/2014/main" id="{AEE4D251-54FB-303C-534B-78A6757D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C0F20F-3D9E-EDEE-C9F2-858F7333E3CE}"/>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41741404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6C52-B7BE-111B-3AFE-457C905D64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86A92C-6C24-DEE4-3739-8704F486F2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FF6404-6232-FC32-50F1-2FFB6A4996B4}"/>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10/22/2023</a:t>
            </a:fld>
            <a:endParaRPr lang="en-US"/>
          </a:p>
        </p:txBody>
      </p:sp>
      <p:sp>
        <p:nvSpPr>
          <p:cNvPr id="5" name="Footer Placeholder 4">
            <a:extLst>
              <a:ext uri="{FF2B5EF4-FFF2-40B4-BE49-F238E27FC236}">
                <a16:creationId xmlns:a16="http://schemas.microsoft.com/office/drawing/2014/main" id="{B603534A-B96B-C887-424E-F271DBFB5E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EF73F1-E3EF-9613-9C71-B9BF991831F6}"/>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23281966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F468-F190-E2E6-C242-60077A0B03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BAE39C-0F91-49DC-29EB-CAAAFFCA5FB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BEBAD-2438-277F-DE87-C9954CA41B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9E6A23-E756-7DF3-B115-55AB4266A4FF}"/>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10/22/2023</a:t>
            </a:fld>
            <a:endParaRPr lang="en-US"/>
          </a:p>
        </p:txBody>
      </p:sp>
      <p:sp>
        <p:nvSpPr>
          <p:cNvPr id="6" name="Footer Placeholder 5">
            <a:extLst>
              <a:ext uri="{FF2B5EF4-FFF2-40B4-BE49-F238E27FC236}">
                <a16:creationId xmlns:a16="http://schemas.microsoft.com/office/drawing/2014/main" id="{43DB449D-B502-B349-13E4-D5F5C4CFF4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E45988-2E87-2079-7C6D-217AF374BCBF}"/>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38100603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1FC0E-D45B-F213-EFC3-C5B7671BED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B97FCC0-C4DA-596E-B0A4-56EA5D86C75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2578E-AE84-8CF6-5C7E-F52C32C3B7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6D300-201A-3DDC-9800-4BB24B3983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97745B-B4B7-477D-AE62-5105B5284D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BB564-75C7-D123-B4BC-BCA5586428D5}"/>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10/22/2023</a:t>
            </a:fld>
            <a:endParaRPr lang="en-US"/>
          </a:p>
        </p:txBody>
      </p:sp>
      <p:sp>
        <p:nvSpPr>
          <p:cNvPr id="8" name="Footer Placeholder 7">
            <a:extLst>
              <a:ext uri="{FF2B5EF4-FFF2-40B4-BE49-F238E27FC236}">
                <a16:creationId xmlns:a16="http://schemas.microsoft.com/office/drawing/2014/main" id="{D388D1D8-565C-DB61-CF05-842BEEFAE3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AED2696-6366-26D3-4AC4-68A0A542490B}"/>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36546496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1589-A0D8-8A08-CE40-7C50A9C02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4E58A9-67AB-3CB3-01E3-117A9899460A}"/>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10/22/2023</a:t>
            </a:fld>
            <a:endParaRPr lang="en-US"/>
          </a:p>
        </p:txBody>
      </p:sp>
      <p:sp>
        <p:nvSpPr>
          <p:cNvPr id="4" name="Footer Placeholder 3">
            <a:extLst>
              <a:ext uri="{FF2B5EF4-FFF2-40B4-BE49-F238E27FC236}">
                <a16:creationId xmlns:a16="http://schemas.microsoft.com/office/drawing/2014/main" id="{355A887C-EB7E-0D20-5DF8-78CCED43F6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FE95575-213F-0641-F706-416C70851898}"/>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32504425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6B693-7E62-AE10-3ECD-8EE10E95771F}"/>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10/22/2023</a:t>
            </a:fld>
            <a:endParaRPr lang="en-US"/>
          </a:p>
        </p:txBody>
      </p:sp>
      <p:sp>
        <p:nvSpPr>
          <p:cNvPr id="3" name="Footer Placeholder 2">
            <a:extLst>
              <a:ext uri="{FF2B5EF4-FFF2-40B4-BE49-F238E27FC236}">
                <a16:creationId xmlns:a16="http://schemas.microsoft.com/office/drawing/2014/main" id="{5F23E180-3D66-EB7D-5A38-45A7FF4BF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698956C-028F-391B-D368-BECE82EA5F02}"/>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6836275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F22D-F4E9-A7E4-9498-EE9054861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687D9E-0D28-D51B-A14A-A49EC9B0BD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6BA644-9774-CA93-E805-16FCC47D54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6215F2-5B61-FE27-0E11-B7D3FF47CD2E}"/>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10/22/2023</a:t>
            </a:fld>
            <a:endParaRPr lang="en-US"/>
          </a:p>
        </p:txBody>
      </p:sp>
      <p:sp>
        <p:nvSpPr>
          <p:cNvPr id="6" name="Footer Placeholder 5">
            <a:extLst>
              <a:ext uri="{FF2B5EF4-FFF2-40B4-BE49-F238E27FC236}">
                <a16:creationId xmlns:a16="http://schemas.microsoft.com/office/drawing/2014/main" id="{9E9F6891-25F4-8994-9233-31F895A16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9F8FB7-BF6C-F252-A171-4C68868009A5}"/>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17806115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E2A1-E67C-F505-B5A5-5094FAAEFA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BBAC2F-1ACA-EE0B-C771-99B8C87624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5B39D4-BBA2-5296-B15B-0A84ADD5A4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A5640-F237-4FDB-A3EA-BDF415CE4CC2}"/>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10/22/2023</a:t>
            </a:fld>
            <a:endParaRPr lang="en-US"/>
          </a:p>
        </p:txBody>
      </p:sp>
      <p:sp>
        <p:nvSpPr>
          <p:cNvPr id="6" name="Footer Placeholder 5">
            <a:extLst>
              <a:ext uri="{FF2B5EF4-FFF2-40B4-BE49-F238E27FC236}">
                <a16:creationId xmlns:a16="http://schemas.microsoft.com/office/drawing/2014/main" id="{2F80BD85-90B3-ADF9-77CD-E23023AAED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239165-10F7-9BC9-FBB9-325A31EE126A}"/>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40401975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005216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F916-C0FB-6E17-EB33-71B7C39578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BCC5E2-4950-301A-6335-BCE140AAD78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78B51-3F3D-99D4-C1D6-8268693D23B8}"/>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10/22/2023</a:t>
            </a:fld>
            <a:endParaRPr lang="en-US"/>
          </a:p>
        </p:txBody>
      </p:sp>
      <p:sp>
        <p:nvSpPr>
          <p:cNvPr id="5" name="Footer Placeholder 4">
            <a:extLst>
              <a:ext uri="{FF2B5EF4-FFF2-40B4-BE49-F238E27FC236}">
                <a16:creationId xmlns:a16="http://schemas.microsoft.com/office/drawing/2014/main" id="{44765AB7-3834-4B94-A69F-DF61DB226B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9F5375-AC5B-9BA4-486D-87ACCD457B02}"/>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12853023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90B46C-E026-823C-1468-A0DF36D0FC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8F076A-6518-B4BF-10EF-1D0271F6DEE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BFC8-8CCA-386E-2BC8-4E219BECAA89}"/>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10/22/2023</a:t>
            </a:fld>
            <a:endParaRPr lang="en-US"/>
          </a:p>
        </p:txBody>
      </p:sp>
      <p:sp>
        <p:nvSpPr>
          <p:cNvPr id="5" name="Footer Placeholder 4">
            <a:extLst>
              <a:ext uri="{FF2B5EF4-FFF2-40B4-BE49-F238E27FC236}">
                <a16:creationId xmlns:a16="http://schemas.microsoft.com/office/drawing/2014/main" id="{AFF9C01A-1C17-B3F1-A55E-468E86BF7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E2BE0D-0B1D-CEC7-35C9-0E4C8D5F69B6}"/>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17483575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80836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51806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482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104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3911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9711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4529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03175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629193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75225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87597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42583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2269507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557591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659672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298429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009206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image" Target="../media/image2.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4.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17" Type="http://schemas.openxmlformats.org/officeDocument/2006/relationships/image" Target="../media/image7.png"/><Relationship Id="rId2" Type="http://schemas.openxmlformats.org/officeDocument/2006/relationships/slideLayout" Target="../slideLayouts/slideLayout33.xml"/><Relationship Id="rId16" Type="http://schemas.openxmlformats.org/officeDocument/2006/relationships/image" Target="../media/image6.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CEFC2697-D3B0-EF56-1B8F-92E46B85F998}"/>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22">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118BB64E-A0D6-DA6D-E226-B719220B241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22D27DB6-09C8-017F-37B9-678DB57E1411}"/>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4F7DA439-773F-B3E5-272E-4B8E5641B61A}"/>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FA57674-6B6D-0287-9A01-8D451DC03CF5}"/>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2E4FBA46-7EF0-1BB3-0AEF-68A8C6158B63}"/>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38C5B049-505A-E751-0592-E95E1AFD237F}"/>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14E52E94-4882-C3B2-D34F-316715BB065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5AB434A3-CF7A-BE93-79C4-F34DF6C06042}"/>
              </a:ext>
            </a:extLst>
          </p:cNvPr>
          <p:cNvPicPr>
            <a:picLocks noChangeAspect="1"/>
          </p:cNvPicPr>
          <p:nvPr userDrawn="1"/>
        </p:nvPicPr>
        <p:blipFill>
          <a:blip r:embed="rId24"/>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BAFC7024-2E5C-0DEF-81ED-3429138ADD76}"/>
              </a:ext>
            </a:extLst>
          </p:cNvPr>
          <p:cNvPicPr>
            <a:picLocks noChangeAspect="1"/>
          </p:cNvPicPr>
          <p:nvPr userDrawn="1"/>
        </p:nvPicPr>
        <p:blipFill>
          <a:blip r:embed="rId2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124467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AC8AE4-55C3-0923-D290-6406733F811B}"/>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extBox 3">
            <a:extLst>
              <a:ext uri="{FF2B5EF4-FFF2-40B4-BE49-F238E27FC236}">
                <a16:creationId xmlns:a16="http://schemas.microsoft.com/office/drawing/2014/main" id="{03FBCA98-AD0A-FE9A-3AE2-63C414CBE53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FCAB7476-4BD9-87E2-5E92-80BE2093CDC0}"/>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30F866CF-2C1F-7D64-1D6B-E86F03C03C0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DB93136A-FB07-3F14-71DF-DA04D8577B8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3D4284D-2871-0C30-90EA-EC3BEF92243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8F9928E2-3F54-105B-7E89-DBF7752E170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5D00A38D-E200-9E2D-3B3D-92055D63AE1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75676A35-0211-E054-0029-A7FEB65A5162}"/>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E9BF6E83-68D6-79BF-BD9B-A6B97E943280}"/>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AFD8AF42-9A6B-E06B-4719-ACB653CB1B2E}"/>
              </a:ext>
            </a:extLst>
          </p:cNvPr>
          <p:cNvPicPr>
            <a:picLocks noChangeAspect="1"/>
          </p:cNvPicPr>
          <p:nvPr userDrawn="1"/>
        </p:nvPicPr>
        <p:blipFill>
          <a:blip r:embed="rId1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96704316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11836811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pic>
        <p:nvPicPr>
          <p:cNvPr id="10" name="图片 9" descr="组 12"/>
          <p:cNvPicPr>
            <a:picLocks noChangeAspect="1"/>
          </p:cNvPicPr>
          <p:nvPr/>
        </p:nvPicPr>
        <p:blipFill>
          <a:blip r:embed="rId5"/>
          <a:stretch>
            <a:fillRect/>
          </a:stretch>
        </p:blipFill>
        <p:spPr>
          <a:xfrm rot="780000" flipH="1">
            <a:off x="465640" y="-121872"/>
            <a:ext cx="4532630" cy="7465695"/>
          </a:xfrm>
          <a:prstGeom prst="rect">
            <a:avLst/>
          </a:prstGeom>
        </p:spPr>
      </p:pic>
      <p:pic>
        <p:nvPicPr>
          <p:cNvPr id="30" name="图片 29" descr="图层 2"/>
          <p:cNvPicPr>
            <a:picLocks noChangeAspect="1"/>
          </p:cNvPicPr>
          <p:nvPr/>
        </p:nvPicPr>
        <p:blipFill>
          <a:blip r:embed="rId6"/>
          <a:stretch>
            <a:fillRect/>
          </a:stretch>
        </p:blipFill>
        <p:spPr>
          <a:xfrm flipH="1">
            <a:off x="9204059" y="814070"/>
            <a:ext cx="2011680" cy="1761490"/>
          </a:xfrm>
          <a:prstGeom prst="rect">
            <a:avLst/>
          </a:prstGeom>
        </p:spPr>
      </p:pic>
      <p:pic>
        <p:nvPicPr>
          <p:cNvPr id="31" name="图片 30" descr="矢量智能对象"/>
          <p:cNvPicPr>
            <a:picLocks noChangeAspect="1"/>
          </p:cNvPicPr>
          <p:nvPr/>
        </p:nvPicPr>
        <p:blipFill>
          <a:blip r:embed="rId7"/>
          <a:stretch>
            <a:fillRect/>
          </a:stretch>
        </p:blipFill>
        <p:spPr>
          <a:xfrm>
            <a:off x="778510" y="661670"/>
            <a:ext cx="1273810" cy="732155"/>
          </a:xfrm>
          <a:prstGeom prst="rect">
            <a:avLst/>
          </a:prstGeom>
        </p:spPr>
      </p:pic>
      <p:pic>
        <p:nvPicPr>
          <p:cNvPr id="32" name="图片 31" descr="矢量智能对象-5"/>
          <p:cNvPicPr>
            <a:picLocks noChangeAspect="1"/>
          </p:cNvPicPr>
          <p:nvPr/>
        </p:nvPicPr>
        <p:blipFill>
          <a:blip r:embed="rId8"/>
          <a:stretch>
            <a:fillRect/>
          </a:stretch>
        </p:blipFill>
        <p:spPr>
          <a:xfrm>
            <a:off x="377190" y="1595755"/>
            <a:ext cx="688340" cy="393700"/>
          </a:xfrm>
          <a:prstGeom prst="rect">
            <a:avLst/>
          </a:prstGeom>
        </p:spPr>
      </p:pic>
      <p:pic>
        <p:nvPicPr>
          <p:cNvPr id="33" name="图片 32" descr="矢量智能对象-4"/>
          <p:cNvPicPr>
            <a:picLocks noChangeAspect="1"/>
          </p:cNvPicPr>
          <p:nvPr/>
        </p:nvPicPr>
        <p:blipFill>
          <a:blip r:embed="rId9"/>
          <a:stretch>
            <a:fillRect/>
          </a:stretch>
        </p:blipFill>
        <p:spPr>
          <a:xfrm>
            <a:off x="4157980" y="5191125"/>
            <a:ext cx="694055" cy="838200"/>
          </a:xfrm>
          <a:prstGeom prst="rect">
            <a:avLst/>
          </a:prstGeom>
        </p:spPr>
      </p:pic>
      <p:pic>
        <p:nvPicPr>
          <p:cNvPr id="34" name="图片 33" descr="矢量智能对象-3"/>
          <p:cNvPicPr>
            <a:picLocks noChangeAspect="1"/>
          </p:cNvPicPr>
          <p:nvPr/>
        </p:nvPicPr>
        <p:blipFill>
          <a:blip r:embed="rId10"/>
          <a:stretch>
            <a:fillRect/>
          </a:stretch>
        </p:blipFill>
        <p:spPr>
          <a:xfrm rot="19260000">
            <a:off x="5026025" y="1452245"/>
            <a:ext cx="914400" cy="876300"/>
          </a:xfrm>
          <a:prstGeom prst="rect">
            <a:avLst/>
          </a:prstGeom>
        </p:spPr>
      </p:pic>
      <p:pic>
        <p:nvPicPr>
          <p:cNvPr id="6" name="Picture 5">
            <a:extLst>
              <a:ext uri="{FF2B5EF4-FFF2-40B4-BE49-F238E27FC236}">
                <a16:creationId xmlns:a16="http://schemas.microsoft.com/office/drawing/2014/main" id="{0A734891-8646-DF93-5DEF-84C0A0ECCE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887" y="27217"/>
            <a:ext cx="1234946" cy="1234946"/>
          </a:xfrm>
          <a:prstGeom prst="rect">
            <a:avLst/>
          </a:prstGeom>
        </p:spPr>
      </p:pic>
      <p:pic>
        <p:nvPicPr>
          <p:cNvPr id="4" name="Picture 3">
            <a:extLst>
              <a:ext uri="{FF2B5EF4-FFF2-40B4-BE49-F238E27FC236}">
                <a16:creationId xmlns:a16="http://schemas.microsoft.com/office/drawing/2014/main" id="{EEE6797C-8ACD-7760-2414-92272B48EC41}"/>
              </a:ext>
            </a:extLst>
          </p:cNvPr>
          <p:cNvPicPr>
            <a:picLocks noChangeAspect="1"/>
          </p:cNvPicPr>
          <p:nvPr/>
        </p:nvPicPr>
        <p:blipFill>
          <a:blip r:embed="rId12"/>
          <a:stretch>
            <a:fillRect/>
          </a:stretch>
        </p:blipFill>
        <p:spPr>
          <a:xfrm>
            <a:off x="4695419" y="1218530"/>
            <a:ext cx="6492803" cy="437730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CA9A43-34A7-C2B1-FA78-7F89C3F5891C}"/>
              </a:ext>
            </a:extLst>
          </p:cNvPr>
          <p:cNvPicPr>
            <a:picLocks noChangeAspect="1"/>
          </p:cNvPicPr>
          <p:nvPr/>
        </p:nvPicPr>
        <p:blipFill rotWithShape="1">
          <a:blip r:embed="rId2"/>
          <a:srcRect t="1948"/>
          <a:stretch/>
        </p:blipFill>
        <p:spPr>
          <a:xfrm>
            <a:off x="5820938" y="1349297"/>
            <a:ext cx="5892056" cy="3553541"/>
          </a:xfrm>
          <a:prstGeom prst="rect">
            <a:avLst/>
          </a:prstGeom>
        </p:spPr>
      </p:pic>
      <p:sp>
        <p:nvSpPr>
          <p:cNvPr id="3" name="TextBox 2">
            <a:extLst>
              <a:ext uri="{FF2B5EF4-FFF2-40B4-BE49-F238E27FC236}">
                <a16:creationId xmlns:a16="http://schemas.microsoft.com/office/drawing/2014/main" id="{24592558-9EEF-E8A4-4201-757CB030A9E7}"/>
              </a:ext>
            </a:extLst>
          </p:cNvPr>
          <p:cNvSpPr txBox="1"/>
          <p:nvPr/>
        </p:nvSpPr>
        <p:spPr>
          <a:xfrm>
            <a:off x="635618" y="1059763"/>
            <a:ext cx="5315415" cy="5262979"/>
          </a:xfrm>
          <a:prstGeom prst="rect">
            <a:avLst/>
          </a:prstGeom>
          <a:noFill/>
        </p:spPr>
        <p:txBody>
          <a:bodyPr wrap="square" rtlCol="0">
            <a:spAutoFit/>
          </a:bodyPr>
          <a:lstStyle/>
          <a:p>
            <a:pPr algn="just"/>
            <a:r>
              <a:rPr lang="vi-VN" sz="2800" dirty="0">
                <a:latin typeface="Cambria" panose="02040503050406030204" pitchFamily="18" charset="0"/>
              </a:rPr>
              <a:t>a. Tổ của Lan tổ chức bình bầu một bạn tiêu biểu trong học tập và trong các hoạt động tập thể. Lan bầu cho Kiên vì Kiên vừa học giỏi vừa tích cực tham gia các hoạt động tập thể, nhất là trong lao động. Nhưng một số bạn lại bầu cho Hoa vì cho rằng mặc dù Hoa không chăm chỉ lao động nhưng lại học giỏi hơn Kiên. </a:t>
            </a:r>
            <a:r>
              <a:rPr lang="vi-VN" sz="2800" b="1" dirty="0">
                <a:solidFill>
                  <a:srgbClr val="4D51FC"/>
                </a:solidFill>
                <a:latin typeface="Cambria" panose="02040503050406030204" pitchFamily="18" charset="0"/>
              </a:rPr>
              <a:t>Nếu là thành viên trong tổ của Lan, em sẽ chọn ai? Vì sao?</a:t>
            </a:r>
            <a:endParaRPr lang="en-US" sz="2800" b="1" dirty="0">
              <a:solidFill>
                <a:srgbClr val="4D51FC"/>
              </a:solidFill>
              <a:latin typeface="Cambria" panose="02040503050406030204" pitchFamily="18" charset="0"/>
            </a:endParaRPr>
          </a:p>
        </p:txBody>
      </p:sp>
      <p:pic>
        <p:nvPicPr>
          <p:cNvPr id="4" name="Picture 3">
            <a:extLst>
              <a:ext uri="{FF2B5EF4-FFF2-40B4-BE49-F238E27FC236}">
                <a16:creationId xmlns:a16="http://schemas.microsoft.com/office/drawing/2014/main" id="{3766C1A4-82D8-34D8-DA98-E7D37222D310}"/>
              </a:ext>
            </a:extLst>
          </p:cNvPr>
          <p:cNvPicPr>
            <a:picLocks noChangeAspect="1"/>
          </p:cNvPicPr>
          <p:nvPr/>
        </p:nvPicPr>
        <p:blipFill>
          <a:blip r:embed="rId3"/>
          <a:stretch>
            <a:fillRect/>
          </a:stretch>
        </p:blipFill>
        <p:spPr>
          <a:xfrm>
            <a:off x="788018" y="250790"/>
            <a:ext cx="5560034" cy="1286367"/>
          </a:xfrm>
          <a:prstGeom prst="rect">
            <a:avLst/>
          </a:prstGeom>
        </p:spPr>
      </p:pic>
      <p:sp>
        <p:nvSpPr>
          <p:cNvPr id="5" name="TextBox 4">
            <a:extLst>
              <a:ext uri="{FF2B5EF4-FFF2-40B4-BE49-F238E27FC236}">
                <a16:creationId xmlns:a16="http://schemas.microsoft.com/office/drawing/2014/main" id="{E4CEC815-9C0A-EDE6-EA5F-385C85DEF976}"/>
              </a:ext>
            </a:extLst>
          </p:cNvPr>
          <p:cNvSpPr txBox="1"/>
          <p:nvPr/>
        </p:nvSpPr>
        <p:spPr>
          <a:xfrm>
            <a:off x="788018" y="1537157"/>
            <a:ext cx="5032920" cy="3539430"/>
          </a:xfrm>
          <a:prstGeom prst="rect">
            <a:avLst/>
          </a:prstGeom>
          <a:solidFill>
            <a:srgbClr val="FEC58C"/>
          </a:solidFill>
        </p:spPr>
        <p:txBody>
          <a:bodyPr wrap="square" rtlCol="0">
            <a:spAutoFit/>
          </a:bodyPr>
          <a:lstStyle/>
          <a:p>
            <a:pPr algn="just"/>
            <a:r>
              <a:rPr lang="vi-VN" sz="2800" dirty="0">
                <a:latin typeface="Cambria" panose="02040503050406030204" pitchFamily="18" charset="0"/>
              </a:rPr>
              <a:t>a. Nếu là thành viên trong tổ Lan, em sẽ chọn Kiên. Vì học sinh tiêu biểu không chỉ cần mỗi học giỏi mà chúng ta cần phải tích cực tham gia vào các hoạt động tập thể nhờ đó mà tập thể mới bền vững và phát triển hơn.</a:t>
            </a:r>
            <a:endParaRPr lang="en-US" sz="2800" b="1" dirty="0">
              <a:solidFill>
                <a:srgbClr val="4D51FC"/>
              </a:solidFill>
              <a:latin typeface="Cambria" panose="02040503050406030204" pitchFamily="18" charset="0"/>
            </a:endParaRPr>
          </a:p>
        </p:txBody>
      </p:sp>
    </p:spTree>
    <p:extLst>
      <p:ext uri="{BB962C8B-B14F-4D97-AF65-F5344CB8AC3E}">
        <p14:creationId xmlns:p14="http://schemas.microsoft.com/office/powerpoint/2010/main" val="29826070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D0581-8A40-E9B9-5355-55134598F399}"/>
              </a:ext>
            </a:extLst>
          </p:cNvPr>
          <p:cNvSpPr txBox="1"/>
          <p:nvPr/>
        </p:nvSpPr>
        <p:spPr>
          <a:xfrm>
            <a:off x="1388673" y="1195939"/>
            <a:ext cx="9528371" cy="954107"/>
          </a:xfrm>
          <a:prstGeom prst="rect">
            <a:avLst/>
          </a:prstGeom>
          <a:noFill/>
        </p:spPr>
        <p:txBody>
          <a:bodyPr wrap="square" rtlCol="0">
            <a:spAutoFit/>
          </a:bodyPr>
          <a:lstStyle/>
          <a:p>
            <a:pPr algn="just"/>
            <a:r>
              <a:rPr lang="vi-VN" sz="2800" dirty="0">
                <a:latin typeface="Cambria" panose="02040503050406030204" pitchFamily="18" charset="0"/>
              </a:rPr>
              <a:t>b. Em chưa lau dọn xong nhà cửa thì bạn hàng xóm sang rủ chơi cầu lông. </a:t>
            </a:r>
            <a:r>
              <a:rPr lang="vi-VN" sz="2800" b="1" dirty="0">
                <a:solidFill>
                  <a:srgbClr val="4D51FC"/>
                </a:solidFill>
                <a:latin typeface="Cambria" panose="02040503050406030204" pitchFamily="18" charset="0"/>
              </a:rPr>
              <a:t>Em sẽ làm gì?</a:t>
            </a:r>
            <a:endParaRPr lang="en-US" sz="2800" b="1" dirty="0">
              <a:solidFill>
                <a:srgbClr val="4D51FC"/>
              </a:solidFill>
              <a:latin typeface="Cambria" panose="02040503050406030204" pitchFamily="18" charset="0"/>
            </a:endParaRPr>
          </a:p>
        </p:txBody>
      </p:sp>
      <p:pic>
        <p:nvPicPr>
          <p:cNvPr id="3" name="Picture 2">
            <a:extLst>
              <a:ext uri="{FF2B5EF4-FFF2-40B4-BE49-F238E27FC236}">
                <a16:creationId xmlns:a16="http://schemas.microsoft.com/office/drawing/2014/main" id="{9C4B8FB1-EEB0-B5E3-2586-37702A84E9D5}"/>
              </a:ext>
            </a:extLst>
          </p:cNvPr>
          <p:cNvPicPr>
            <a:picLocks noChangeAspect="1"/>
          </p:cNvPicPr>
          <p:nvPr/>
        </p:nvPicPr>
        <p:blipFill rotWithShape="1">
          <a:blip r:embed="rId2">
            <a:extLst>
              <a:ext uri="{28A0092B-C50C-407E-A947-70E740481C1C}">
                <a14:useLocalDpi xmlns:a14="http://schemas.microsoft.com/office/drawing/2010/main" val="0"/>
              </a:ext>
            </a:extLst>
          </a:blip>
          <a:srcRect t="3902" b="3942"/>
          <a:stretch/>
        </p:blipFill>
        <p:spPr>
          <a:xfrm>
            <a:off x="2865932" y="2150046"/>
            <a:ext cx="6913687" cy="4290210"/>
          </a:xfrm>
          <a:prstGeom prst="rect">
            <a:avLst/>
          </a:prstGeom>
        </p:spPr>
      </p:pic>
      <p:pic>
        <p:nvPicPr>
          <p:cNvPr id="4" name="Picture 3">
            <a:extLst>
              <a:ext uri="{FF2B5EF4-FFF2-40B4-BE49-F238E27FC236}">
                <a16:creationId xmlns:a16="http://schemas.microsoft.com/office/drawing/2014/main" id="{7BBB1571-196C-077A-943A-6EB344258CE5}"/>
              </a:ext>
            </a:extLst>
          </p:cNvPr>
          <p:cNvPicPr>
            <a:picLocks noChangeAspect="1"/>
          </p:cNvPicPr>
          <p:nvPr/>
        </p:nvPicPr>
        <p:blipFill>
          <a:blip r:embed="rId3"/>
          <a:stretch>
            <a:fillRect/>
          </a:stretch>
        </p:blipFill>
        <p:spPr>
          <a:xfrm>
            <a:off x="762354" y="209884"/>
            <a:ext cx="5560034" cy="1286367"/>
          </a:xfrm>
          <a:prstGeom prst="rect">
            <a:avLst/>
          </a:prstGeom>
        </p:spPr>
      </p:pic>
      <p:sp>
        <p:nvSpPr>
          <p:cNvPr id="5" name="TextBox 4">
            <a:extLst>
              <a:ext uri="{FF2B5EF4-FFF2-40B4-BE49-F238E27FC236}">
                <a16:creationId xmlns:a16="http://schemas.microsoft.com/office/drawing/2014/main" id="{47C462B3-5287-3A61-3B17-EDBC2C241FB7}"/>
              </a:ext>
            </a:extLst>
          </p:cNvPr>
          <p:cNvSpPr txBox="1"/>
          <p:nvPr/>
        </p:nvSpPr>
        <p:spPr>
          <a:xfrm>
            <a:off x="546409" y="1325284"/>
            <a:ext cx="11099182" cy="523220"/>
          </a:xfrm>
          <a:prstGeom prst="rect">
            <a:avLst/>
          </a:prstGeom>
          <a:solidFill>
            <a:srgbClr val="FEC58C"/>
          </a:solidFill>
        </p:spPr>
        <p:txBody>
          <a:bodyPr wrap="square" rtlCol="0">
            <a:spAutoFit/>
          </a:bodyPr>
          <a:lstStyle/>
          <a:p>
            <a:pPr algn="just"/>
            <a:r>
              <a:rPr lang="vi-VN" sz="2800" dirty="0">
                <a:latin typeface="Cambria" panose="02040503050406030204" pitchFamily="18" charset="0"/>
              </a:rPr>
              <a:t>b. Em sẽ lau dọn nhà cửa xong sau đó mới ra chơi cầu </a:t>
            </a:r>
            <a:r>
              <a:rPr lang="vi-VN" sz="2800" dirty="0" smtClean="0">
                <a:latin typeface="Cambria" panose="02040503050406030204" pitchFamily="18" charset="0"/>
              </a:rPr>
              <a:t>l</a:t>
            </a:r>
            <a:r>
              <a:rPr lang="en-US" sz="2800" dirty="0">
                <a:latin typeface="Cambria" panose="02040503050406030204" pitchFamily="18" charset="0"/>
              </a:rPr>
              <a:t>ô</a:t>
            </a:r>
            <a:r>
              <a:rPr lang="vi-VN" sz="2800" dirty="0" smtClean="0">
                <a:latin typeface="Cambria" panose="02040503050406030204" pitchFamily="18" charset="0"/>
              </a:rPr>
              <a:t>ng </a:t>
            </a:r>
            <a:r>
              <a:rPr lang="vi-VN" sz="2800" dirty="0">
                <a:latin typeface="Cambria" panose="02040503050406030204" pitchFamily="18" charset="0"/>
              </a:rPr>
              <a:t>cùng các bạn.</a:t>
            </a:r>
            <a:endParaRPr lang="en-US" sz="2800" b="1" dirty="0">
              <a:solidFill>
                <a:srgbClr val="4D51FC"/>
              </a:solidFill>
              <a:latin typeface="Cambria" panose="02040503050406030204" pitchFamily="18" charset="0"/>
            </a:endParaRPr>
          </a:p>
        </p:txBody>
      </p:sp>
    </p:spTree>
    <p:extLst>
      <p:ext uri="{BB962C8B-B14F-4D97-AF65-F5344CB8AC3E}">
        <p14:creationId xmlns:p14="http://schemas.microsoft.com/office/powerpoint/2010/main" val="2612117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0D3B60-FDE4-96EE-05D1-DE6FB3B239CE}"/>
              </a:ext>
            </a:extLst>
          </p:cNvPr>
          <p:cNvPicPr>
            <a:picLocks noChangeAspect="1"/>
          </p:cNvPicPr>
          <p:nvPr/>
        </p:nvPicPr>
        <p:blipFill>
          <a:blip r:embed="rId2"/>
          <a:stretch>
            <a:fillRect/>
          </a:stretch>
        </p:blipFill>
        <p:spPr>
          <a:xfrm>
            <a:off x="762354" y="209884"/>
            <a:ext cx="5560034" cy="1286367"/>
          </a:xfrm>
          <a:prstGeom prst="rect">
            <a:avLst/>
          </a:prstGeom>
        </p:spPr>
      </p:pic>
      <p:pic>
        <p:nvPicPr>
          <p:cNvPr id="3" name="Picture 2">
            <a:extLst>
              <a:ext uri="{FF2B5EF4-FFF2-40B4-BE49-F238E27FC236}">
                <a16:creationId xmlns:a16="http://schemas.microsoft.com/office/drawing/2014/main" id="{B797C59A-8A4C-0838-D4EF-8DF71357DEC8}"/>
              </a:ext>
            </a:extLst>
          </p:cNvPr>
          <p:cNvPicPr>
            <a:picLocks noChangeAspect="1"/>
          </p:cNvPicPr>
          <p:nvPr/>
        </p:nvPicPr>
        <p:blipFill rotWithShape="1">
          <a:blip r:embed="rId3"/>
          <a:srcRect t="3063"/>
          <a:stretch/>
        </p:blipFill>
        <p:spPr>
          <a:xfrm>
            <a:off x="2118731" y="2096997"/>
            <a:ext cx="7496175" cy="4348835"/>
          </a:xfrm>
          <a:prstGeom prst="rect">
            <a:avLst/>
          </a:prstGeom>
        </p:spPr>
      </p:pic>
      <p:sp>
        <p:nvSpPr>
          <p:cNvPr id="4" name="TextBox 3">
            <a:extLst>
              <a:ext uri="{FF2B5EF4-FFF2-40B4-BE49-F238E27FC236}">
                <a16:creationId xmlns:a16="http://schemas.microsoft.com/office/drawing/2014/main" id="{4222F257-D4A4-0DB2-8B7E-CE217E461931}"/>
              </a:ext>
            </a:extLst>
          </p:cNvPr>
          <p:cNvSpPr txBox="1"/>
          <p:nvPr/>
        </p:nvSpPr>
        <p:spPr>
          <a:xfrm>
            <a:off x="1183887" y="1142890"/>
            <a:ext cx="9623503" cy="954107"/>
          </a:xfrm>
          <a:prstGeom prst="rect">
            <a:avLst/>
          </a:prstGeom>
          <a:noFill/>
        </p:spPr>
        <p:txBody>
          <a:bodyPr wrap="square" rtlCol="0">
            <a:spAutoFit/>
          </a:bodyPr>
          <a:lstStyle/>
          <a:p>
            <a:pPr algn="just"/>
            <a:r>
              <a:rPr lang="vi-VN" sz="2800" dirty="0">
                <a:latin typeface="Cambria" panose="02040503050406030204" pitchFamily="18" charset="0"/>
              </a:rPr>
              <a:t>c. Ngọc đang chơi thì thấy ông nội chăm sóc cây trong vườn. </a:t>
            </a:r>
            <a:r>
              <a:rPr lang="vi-VN" sz="2800" b="1" dirty="0">
                <a:solidFill>
                  <a:srgbClr val="4D51FC"/>
                </a:solidFill>
                <a:latin typeface="Cambria" panose="02040503050406030204" pitchFamily="18" charset="0"/>
              </a:rPr>
              <a:t>Nếu là Ngọc, em sẽ làm gì?</a:t>
            </a:r>
          </a:p>
        </p:txBody>
      </p:sp>
      <p:sp>
        <p:nvSpPr>
          <p:cNvPr id="5" name="TextBox 4">
            <a:extLst>
              <a:ext uri="{FF2B5EF4-FFF2-40B4-BE49-F238E27FC236}">
                <a16:creationId xmlns:a16="http://schemas.microsoft.com/office/drawing/2014/main" id="{A2724FFE-A1F5-675D-E47A-D61444366A86}"/>
              </a:ext>
            </a:extLst>
          </p:cNvPr>
          <p:cNvSpPr txBox="1"/>
          <p:nvPr/>
        </p:nvSpPr>
        <p:spPr>
          <a:xfrm>
            <a:off x="1332569" y="1370881"/>
            <a:ext cx="9068497" cy="523220"/>
          </a:xfrm>
          <a:prstGeom prst="rect">
            <a:avLst/>
          </a:prstGeom>
          <a:solidFill>
            <a:srgbClr val="FEC58C"/>
          </a:solidFill>
        </p:spPr>
        <p:txBody>
          <a:bodyPr wrap="square" rtlCol="0">
            <a:spAutoFit/>
          </a:bodyPr>
          <a:lstStyle/>
          <a:p>
            <a:pPr algn="just"/>
            <a:r>
              <a:rPr lang="vi-VN" sz="2800" dirty="0">
                <a:latin typeface="Cambria" panose="02040503050406030204" pitchFamily="18" charset="0"/>
              </a:rPr>
              <a:t>c. Nếu là Ngọc, em sẽ ra vườn chăm sóc cây cùng với ông.</a:t>
            </a:r>
            <a:endParaRPr lang="en-US" sz="2800" b="1" dirty="0">
              <a:solidFill>
                <a:srgbClr val="4D51FC"/>
              </a:solidFill>
              <a:latin typeface="Cambria" panose="02040503050406030204" pitchFamily="18" charset="0"/>
            </a:endParaRPr>
          </a:p>
        </p:txBody>
      </p:sp>
    </p:spTree>
    <p:extLst>
      <p:ext uri="{BB962C8B-B14F-4D97-AF65-F5344CB8AC3E}">
        <p14:creationId xmlns:p14="http://schemas.microsoft.com/office/powerpoint/2010/main" val="25310977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sp>
        <p:nvSpPr>
          <p:cNvPr id="36" name="椭圆 35"/>
          <p:cNvSpPr/>
          <p:nvPr/>
        </p:nvSpPr>
        <p:spPr>
          <a:xfrm>
            <a:off x="7895316" y="1321220"/>
            <a:ext cx="528002" cy="503872"/>
          </a:xfrm>
          <a:prstGeom prst="ellipse">
            <a:avLst/>
          </a:prstGeom>
          <a:gradFill>
            <a:gsLst>
              <a:gs pos="0">
                <a:srgbClr val="FDC548"/>
              </a:gs>
              <a:gs pos="100000">
                <a:srgbClr val="FCA542"/>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文本框 2">
            <a:extLst>
              <a:ext uri="{FF2B5EF4-FFF2-40B4-BE49-F238E27FC236}">
                <a16:creationId xmlns:a16="http://schemas.microsoft.com/office/drawing/2014/main" id="{30476CB0-7484-67B6-0655-A68D813D3779}"/>
              </a:ext>
            </a:extLst>
          </p:cNvPr>
          <p:cNvSpPr txBox="1"/>
          <p:nvPr/>
        </p:nvSpPr>
        <p:spPr>
          <a:xfrm>
            <a:off x="5636538" y="1573156"/>
            <a:ext cx="4687676"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rPr>
              <a:t>VẬN</a:t>
            </a:r>
            <a:r>
              <a:rPr kumimoji="0" lang="en-US" altLang="zh-CN" sz="11500" b="0" i="0" u="none" strike="noStrike" kern="1200" cap="none" spc="0" normalizeH="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rPr>
              <a:t> DỤNG</a:t>
            </a:r>
            <a:endParaRPr kumimoji="0" lang="zh-CN" altLang="en-US"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endParaRPr>
          </a:p>
        </p:txBody>
      </p:sp>
      <p:pic>
        <p:nvPicPr>
          <p:cNvPr id="2" name="图片 9" descr="组 12">
            <a:extLst>
              <a:ext uri="{FF2B5EF4-FFF2-40B4-BE49-F238E27FC236}">
                <a16:creationId xmlns:a16="http://schemas.microsoft.com/office/drawing/2014/main" id="{151602D6-32A5-A661-08B3-4080481FF515}"/>
              </a:ext>
            </a:extLst>
          </p:cNvPr>
          <p:cNvPicPr>
            <a:picLocks noChangeAspect="1"/>
          </p:cNvPicPr>
          <p:nvPr/>
        </p:nvPicPr>
        <p:blipFill>
          <a:blip r:embed="rId6"/>
          <a:stretch>
            <a:fillRect/>
          </a:stretch>
        </p:blipFill>
        <p:spPr>
          <a:xfrm rot="780000" flipH="1">
            <a:off x="322286" y="-89978"/>
            <a:ext cx="4532630" cy="7465695"/>
          </a:xfrm>
          <a:prstGeom prst="rect">
            <a:avLst/>
          </a:prstGeom>
        </p:spPr>
      </p:pic>
    </p:spTree>
    <p:extLst>
      <p:ext uri="{BB962C8B-B14F-4D97-AF65-F5344CB8AC3E}">
        <p14:creationId xmlns:p14="http://schemas.microsoft.com/office/powerpoint/2010/main" val="743095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49" presetClass="entr" presetSubtype="0"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4CB226-0D56-A39F-62AB-049917EC0B4E}"/>
              </a:ext>
            </a:extLst>
          </p:cNvPr>
          <p:cNvSpPr txBox="1"/>
          <p:nvPr/>
        </p:nvSpPr>
        <p:spPr>
          <a:xfrm>
            <a:off x="1237786" y="509743"/>
            <a:ext cx="10582508" cy="954107"/>
          </a:xfrm>
          <a:prstGeom prst="rect">
            <a:avLst/>
          </a:prstGeom>
          <a:noFill/>
        </p:spPr>
        <p:txBody>
          <a:bodyPr wrap="square">
            <a:spAutoFit/>
          </a:bodyPr>
          <a:lstStyle/>
          <a:p>
            <a:pPr algn="ctr"/>
            <a:r>
              <a:rPr lang="vi-VN" sz="2800" b="1" dirty="0">
                <a:solidFill>
                  <a:srgbClr val="4D51FC"/>
                </a:solidFill>
                <a:latin typeface="Cambria" panose="02040503050406030204" pitchFamily="18" charset="0"/>
                <a:cs typeface="#9Slide05 Pattaya" panose="00000500000000000000" pitchFamily="2" charset="-34"/>
              </a:rPr>
              <a:t>Hãy sưu tầm và kể cho các bạn nghe về một tấm gương yêu </a:t>
            </a:r>
            <a:endParaRPr lang="en-US" sz="2800" b="1" dirty="0">
              <a:solidFill>
                <a:srgbClr val="4D51FC"/>
              </a:solidFill>
              <a:latin typeface="Cambria" panose="02040503050406030204" pitchFamily="18" charset="0"/>
              <a:cs typeface="#9Slide05 Pattaya" panose="00000500000000000000" pitchFamily="2" charset="-34"/>
            </a:endParaRPr>
          </a:p>
          <a:p>
            <a:pPr algn="ctr"/>
            <a:r>
              <a:rPr lang="vi-VN" sz="2800" b="1" dirty="0">
                <a:solidFill>
                  <a:srgbClr val="4D51FC"/>
                </a:solidFill>
                <a:latin typeface="Cambria" panose="02040503050406030204" pitchFamily="18" charset="0"/>
                <a:cs typeface="#9Slide05 Pattaya" panose="00000500000000000000" pitchFamily="2" charset="-34"/>
              </a:rPr>
              <a:t>lao động mà em biết. Em học tập được điều gì từ tấm gương </a:t>
            </a:r>
            <a:r>
              <a:rPr lang="vi-VN" sz="2800" b="1" dirty="0" smtClean="0">
                <a:solidFill>
                  <a:srgbClr val="4D51FC"/>
                </a:solidFill>
                <a:latin typeface="Cambria" panose="02040503050406030204" pitchFamily="18" charset="0"/>
                <a:cs typeface="#9Slide05 Pattaya" panose="00000500000000000000" pitchFamily="2" charset="-34"/>
              </a:rPr>
              <a:t>đó</a:t>
            </a:r>
            <a:r>
              <a:rPr lang="en-US" sz="2800" b="1" dirty="0">
                <a:solidFill>
                  <a:srgbClr val="4D51FC"/>
                </a:solidFill>
                <a:latin typeface="Cambria" panose="02040503050406030204" pitchFamily="18" charset="0"/>
                <a:cs typeface="#9Slide05 Pattaya" panose="00000500000000000000" pitchFamily="2" charset="-34"/>
              </a:rPr>
              <a:t>?</a:t>
            </a:r>
            <a:endParaRPr lang="en-US" sz="2800" b="1" dirty="0">
              <a:solidFill>
                <a:srgbClr val="4D51FC"/>
              </a:solidFill>
              <a:latin typeface="Cambria" panose="02040503050406030204" pitchFamily="18" charset="0"/>
              <a:cs typeface="#9Slide05 Pattaya" panose="00000500000000000000" pitchFamily="2" charset="-34"/>
            </a:endParaRPr>
          </a:p>
        </p:txBody>
      </p:sp>
      <p:pic>
        <p:nvPicPr>
          <p:cNvPr id="5" name="Picture 4">
            <a:extLst>
              <a:ext uri="{FF2B5EF4-FFF2-40B4-BE49-F238E27FC236}">
                <a16:creationId xmlns:a16="http://schemas.microsoft.com/office/drawing/2014/main" id="{180179F5-A029-228B-92FF-C8E794E45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608" y="1676709"/>
            <a:ext cx="7876715" cy="4865030"/>
          </a:xfrm>
          <a:prstGeom prst="rect">
            <a:avLst/>
          </a:prstGeom>
        </p:spPr>
      </p:pic>
      <p:pic>
        <p:nvPicPr>
          <p:cNvPr id="6" name="Picture 5">
            <a:extLst>
              <a:ext uri="{FF2B5EF4-FFF2-40B4-BE49-F238E27FC236}">
                <a16:creationId xmlns:a16="http://schemas.microsoft.com/office/drawing/2014/main" id="{0BD276DB-6728-4960-4271-01FE7146297B}"/>
              </a:ext>
            </a:extLst>
          </p:cNvPr>
          <p:cNvPicPr>
            <a:picLocks noChangeAspect="1"/>
          </p:cNvPicPr>
          <p:nvPr/>
        </p:nvPicPr>
        <p:blipFill>
          <a:blip r:embed="rId3"/>
          <a:stretch>
            <a:fillRect/>
          </a:stretch>
        </p:blipFill>
        <p:spPr>
          <a:xfrm>
            <a:off x="611566" y="343612"/>
            <a:ext cx="932769" cy="1286367"/>
          </a:xfrm>
          <a:prstGeom prst="rect">
            <a:avLst/>
          </a:prstGeom>
        </p:spPr>
      </p:pic>
    </p:spTree>
    <p:extLst>
      <p:ext uri="{BB962C8B-B14F-4D97-AF65-F5344CB8AC3E}">
        <p14:creationId xmlns:p14="http://schemas.microsoft.com/office/powerpoint/2010/main" val="19779567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B7DC59-8BD3-B08B-5848-E80781DC1CEE}"/>
              </a:ext>
            </a:extLst>
          </p:cNvPr>
          <p:cNvSpPr txBox="1"/>
          <p:nvPr/>
        </p:nvSpPr>
        <p:spPr>
          <a:xfrm>
            <a:off x="1237786" y="509743"/>
            <a:ext cx="10582508" cy="954107"/>
          </a:xfrm>
          <a:prstGeom prst="rect">
            <a:avLst/>
          </a:prstGeom>
          <a:noFill/>
        </p:spPr>
        <p:txBody>
          <a:bodyPr wrap="square">
            <a:spAutoFit/>
          </a:bodyPr>
          <a:lstStyle/>
          <a:p>
            <a:pPr algn="ctr"/>
            <a:r>
              <a:rPr lang="vi-VN" sz="2800" b="1" dirty="0">
                <a:solidFill>
                  <a:srgbClr val="4D51FC"/>
                </a:solidFill>
                <a:latin typeface="Cambria" panose="02040503050406030204" pitchFamily="18" charset="0"/>
                <a:cs typeface="#9Slide05 Pattaya" panose="00000500000000000000" pitchFamily="2" charset="-34"/>
              </a:rPr>
              <a:t>Hãy sưu tầm và kể cho các bạn nghe về một tấm gương yêu </a:t>
            </a:r>
            <a:endParaRPr lang="en-US" sz="2800" b="1" dirty="0">
              <a:solidFill>
                <a:srgbClr val="4D51FC"/>
              </a:solidFill>
              <a:latin typeface="Cambria" panose="02040503050406030204" pitchFamily="18" charset="0"/>
              <a:cs typeface="#9Slide05 Pattaya" panose="00000500000000000000" pitchFamily="2" charset="-34"/>
            </a:endParaRPr>
          </a:p>
          <a:p>
            <a:pPr algn="ctr"/>
            <a:r>
              <a:rPr lang="vi-VN" sz="2800" b="1" dirty="0">
                <a:solidFill>
                  <a:srgbClr val="4D51FC"/>
                </a:solidFill>
                <a:latin typeface="Cambria" panose="02040503050406030204" pitchFamily="18" charset="0"/>
                <a:cs typeface="#9Slide05 Pattaya" panose="00000500000000000000" pitchFamily="2" charset="-34"/>
              </a:rPr>
              <a:t>lao động mà em biết. Em học tập được điều gì từ tấm gương </a:t>
            </a:r>
            <a:r>
              <a:rPr lang="vi-VN" sz="2800" b="1" dirty="0" smtClean="0">
                <a:solidFill>
                  <a:srgbClr val="4D51FC"/>
                </a:solidFill>
                <a:latin typeface="Cambria" panose="02040503050406030204" pitchFamily="18" charset="0"/>
                <a:cs typeface="#9Slide05 Pattaya" panose="00000500000000000000" pitchFamily="2" charset="-34"/>
              </a:rPr>
              <a:t>đó</a:t>
            </a:r>
            <a:r>
              <a:rPr lang="en-US" sz="2800" b="1" dirty="0">
                <a:solidFill>
                  <a:srgbClr val="4D51FC"/>
                </a:solidFill>
                <a:latin typeface="Cambria" panose="02040503050406030204" pitchFamily="18" charset="0"/>
                <a:cs typeface="#9Slide05 Pattaya" panose="00000500000000000000" pitchFamily="2" charset="-34"/>
              </a:rPr>
              <a:t>?</a:t>
            </a:r>
            <a:endParaRPr lang="en-US" sz="2800" b="1" dirty="0">
              <a:solidFill>
                <a:srgbClr val="4D51FC"/>
              </a:solidFill>
              <a:latin typeface="Cambria" panose="02040503050406030204" pitchFamily="18" charset="0"/>
              <a:cs typeface="#9Slide05 Pattaya" panose="00000500000000000000" pitchFamily="2" charset="-34"/>
            </a:endParaRPr>
          </a:p>
        </p:txBody>
      </p:sp>
      <p:grpSp>
        <p:nvGrpSpPr>
          <p:cNvPr id="13" name="Group 12">
            <a:extLst>
              <a:ext uri="{FF2B5EF4-FFF2-40B4-BE49-F238E27FC236}">
                <a16:creationId xmlns:a16="http://schemas.microsoft.com/office/drawing/2014/main" id="{9DB5500D-5028-F309-2E7E-C710D5DC9E3C}"/>
              </a:ext>
            </a:extLst>
          </p:cNvPr>
          <p:cNvGrpSpPr/>
          <p:nvPr/>
        </p:nvGrpSpPr>
        <p:grpSpPr>
          <a:xfrm>
            <a:off x="4705970" y="1791855"/>
            <a:ext cx="6571630" cy="4241209"/>
            <a:chOff x="4705970" y="1791855"/>
            <a:chExt cx="6571630" cy="4241209"/>
          </a:xfrm>
        </p:grpSpPr>
        <p:sp>
          <p:nvSpPr>
            <p:cNvPr id="8" name="Rectangle: Rounded Corners 7">
              <a:extLst>
                <a:ext uri="{FF2B5EF4-FFF2-40B4-BE49-F238E27FC236}">
                  <a16:creationId xmlns:a16="http://schemas.microsoft.com/office/drawing/2014/main" id="{47B52CD8-B146-1F84-39EB-3A958E31E1FD}"/>
                </a:ext>
              </a:extLst>
            </p:cNvPr>
            <p:cNvSpPr/>
            <p:nvPr/>
          </p:nvSpPr>
          <p:spPr>
            <a:xfrm>
              <a:off x="4705970" y="1791855"/>
              <a:ext cx="6571630" cy="4241209"/>
            </a:xfrm>
            <a:prstGeom prst="roundRect">
              <a:avLst/>
            </a:prstGeom>
            <a:solidFill>
              <a:srgbClr val="FFF3E7"/>
            </a:solidFill>
            <a:ln w="28575">
              <a:solidFill>
                <a:srgbClr val="DC6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3D201E-4E10-9ACF-94C2-ABA417556497}"/>
                </a:ext>
              </a:extLst>
            </p:cNvPr>
            <p:cNvSpPr txBox="1"/>
            <p:nvPr/>
          </p:nvSpPr>
          <p:spPr>
            <a:xfrm>
              <a:off x="4959927" y="1939636"/>
              <a:ext cx="6031345" cy="4093428"/>
            </a:xfrm>
            <a:prstGeom prst="rect">
              <a:avLst/>
            </a:prstGeom>
            <a:noFill/>
          </p:spPr>
          <p:txBody>
            <a:bodyPr wrap="square">
              <a:spAutoFit/>
            </a:bodyPr>
            <a:lstStyle/>
            <a:p>
              <a:pPr algn="just"/>
              <a:r>
                <a:rPr lang="vi-VN" sz="2600" b="1" dirty="0">
                  <a:latin typeface="Cambria" panose="02040503050406030204" pitchFamily="18" charset="0"/>
                  <a:cs typeface="#9Slide05 Pattaya" panose="00000500000000000000" pitchFamily="2" charset="-34"/>
                </a:rPr>
                <a:t>- Tấm gương lao động mà em biết là chị Hương học lớp 10 gần nhà em.</a:t>
              </a:r>
            </a:p>
            <a:p>
              <a:pPr algn="just"/>
              <a:r>
                <a:rPr lang="vi-VN" sz="2600" b="1" dirty="0">
                  <a:latin typeface="Cambria" panose="02040503050406030204" pitchFamily="18" charset="0"/>
                  <a:cs typeface="#9Slide05 Pattaya" panose="00000500000000000000" pitchFamily="2" charset="-34"/>
                </a:rPr>
                <a:t>- Từ chị em học hỏi được nhiều điều:</a:t>
              </a:r>
            </a:p>
            <a:p>
              <a:pPr algn="just"/>
              <a:r>
                <a:rPr lang="vi-VN" sz="2600" b="1" dirty="0">
                  <a:latin typeface="Cambria" panose="02040503050406030204" pitchFamily="18" charset="0"/>
                  <a:cs typeface="#9Slide05 Pattaya" panose="00000500000000000000" pitchFamily="2" charset="-34"/>
                </a:rPr>
                <a:t>+ Luôn chăm chỉ học tập</a:t>
              </a:r>
            </a:p>
            <a:p>
              <a:pPr algn="just"/>
              <a:r>
                <a:rPr lang="vi-VN" sz="2600" b="1" dirty="0" smtClean="0">
                  <a:latin typeface="Cambria" panose="02040503050406030204" pitchFamily="18" charset="0"/>
                  <a:cs typeface="#9Slide05 Pattaya" panose="00000500000000000000" pitchFamily="2" charset="-34"/>
                </a:rPr>
                <a:t>+</a:t>
              </a:r>
              <a:r>
                <a:rPr lang="en-US" sz="2600" b="1" dirty="0" smtClean="0">
                  <a:latin typeface="Cambria" panose="02040503050406030204" pitchFamily="18" charset="0"/>
                  <a:cs typeface="#9Slide05 Pattaya" panose="00000500000000000000" pitchFamily="2" charset="-34"/>
                </a:rPr>
                <a:t> </a:t>
              </a:r>
              <a:r>
                <a:rPr lang="vi-VN" sz="2600" b="1" dirty="0" smtClean="0">
                  <a:latin typeface="Cambria" panose="02040503050406030204" pitchFamily="18" charset="0"/>
                  <a:cs typeface="#9Slide05 Pattaya" panose="00000500000000000000" pitchFamily="2" charset="-34"/>
                </a:rPr>
                <a:t>Giúp </a:t>
              </a:r>
              <a:r>
                <a:rPr lang="vi-VN" sz="2600" b="1" dirty="0">
                  <a:latin typeface="Cambria" panose="02040503050406030204" pitchFamily="18" charset="0"/>
                  <a:cs typeface="#9Slide05 Pattaya" panose="00000500000000000000" pitchFamily="2" charset="-34"/>
                </a:rPr>
                <a:t>đỡ cha mẹ những công việc nhà: quét nhà, rửa cốc chén, gấp quần áo…</a:t>
              </a:r>
            </a:p>
            <a:p>
              <a:pPr algn="just"/>
              <a:r>
                <a:rPr lang="vi-VN" sz="2600" b="1" dirty="0">
                  <a:latin typeface="Cambria" panose="02040503050406030204" pitchFamily="18" charset="0"/>
                  <a:cs typeface="#9Slide05 Pattaya" panose="00000500000000000000" pitchFamily="2" charset="-34"/>
                </a:rPr>
                <a:t>+ Tích cực tham gia vào các hoạt động tập thể ở trường và địa phương…</a:t>
              </a:r>
            </a:p>
            <a:p>
              <a:pPr algn="just"/>
              <a:r>
                <a:rPr lang="vi-VN" sz="2600" b="1" dirty="0">
                  <a:latin typeface="Cambria" panose="02040503050406030204" pitchFamily="18" charset="0"/>
                  <a:cs typeface="#9Slide05 Pattaya" panose="00000500000000000000" pitchFamily="2" charset="-34"/>
                </a:rPr>
                <a:t>+ …</a:t>
              </a:r>
              <a:endParaRPr lang="en-US" sz="2600" b="1" dirty="0">
                <a:latin typeface="Cambria" panose="02040503050406030204" pitchFamily="18" charset="0"/>
                <a:cs typeface="#9Slide05 Pattaya" panose="00000500000000000000" pitchFamily="2" charset="-34"/>
              </a:endParaRPr>
            </a:p>
          </p:txBody>
        </p:sp>
      </p:grpSp>
      <p:pic>
        <p:nvPicPr>
          <p:cNvPr id="11" name="Picture 10">
            <a:extLst>
              <a:ext uri="{FF2B5EF4-FFF2-40B4-BE49-F238E27FC236}">
                <a16:creationId xmlns:a16="http://schemas.microsoft.com/office/drawing/2014/main" id="{809C1209-AE9F-EC8F-EAD8-9F9643DB8EE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972" r="73617" b="-1"/>
          <a:stretch/>
        </p:blipFill>
        <p:spPr>
          <a:xfrm>
            <a:off x="1582420" y="3429000"/>
            <a:ext cx="1963023" cy="3096490"/>
          </a:xfrm>
          <a:prstGeom prst="rect">
            <a:avLst/>
          </a:prstGeom>
        </p:spPr>
      </p:pic>
      <p:pic>
        <p:nvPicPr>
          <p:cNvPr id="5" name="Picture 4">
            <a:extLst>
              <a:ext uri="{FF2B5EF4-FFF2-40B4-BE49-F238E27FC236}">
                <a16:creationId xmlns:a16="http://schemas.microsoft.com/office/drawing/2014/main" id="{E1060AE4-7D93-5981-CF48-E7EBFB1A5754}"/>
              </a:ext>
            </a:extLst>
          </p:cNvPr>
          <p:cNvPicPr>
            <a:picLocks noChangeAspect="1"/>
          </p:cNvPicPr>
          <p:nvPr/>
        </p:nvPicPr>
        <p:blipFill>
          <a:blip r:embed="rId3"/>
          <a:stretch>
            <a:fillRect/>
          </a:stretch>
        </p:blipFill>
        <p:spPr>
          <a:xfrm>
            <a:off x="548874" y="1605228"/>
            <a:ext cx="4030117" cy="1823772"/>
          </a:xfrm>
          <a:prstGeom prst="rect">
            <a:avLst/>
          </a:prstGeom>
        </p:spPr>
      </p:pic>
      <p:pic>
        <p:nvPicPr>
          <p:cNvPr id="12" name="Picture 11">
            <a:extLst>
              <a:ext uri="{FF2B5EF4-FFF2-40B4-BE49-F238E27FC236}">
                <a16:creationId xmlns:a16="http://schemas.microsoft.com/office/drawing/2014/main" id="{F8C04208-20F0-CC40-DBDF-F20DD8B6762D}"/>
              </a:ext>
            </a:extLst>
          </p:cNvPr>
          <p:cNvPicPr>
            <a:picLocks noChangeAspect="1"/>
          </p:cNvPicPr>
          <p:nvPr/>
        </p:nvPicPr>
        <p:blipFill>
          <a:blip r:embed="rId4"/>
          <a:stretch>
            <a:fillRect/>
          </a:stretch>
        </p:blipFill>
        <p:spPr>
          <a:xfrm>
            <a:off x="678474" y="343612"/>
            <a:ext cx="932769" cy="1286367"/>
          </a:xfrm>
          <a:prstGeom prst="rect">
            <a:avLst/>
          </a:prstGeom>
        </p:spPr>
      </p:pic>
    </p:spTree>
    <p:extLst>
      <p:ext uri="{BB962C8B-B14F-4D97-AF65-F5344CB8AC3E}">
        <p14:creationId xmlns:p14="http://schemas.microsoft.com/office/powerpoint/2010/main" val="31440734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A42229-2674-2FEE-F0F5-F556E68FBBFA}"/>
              </a:ext>
            </a:extLst>
          </p:cNvPr>
          <p:cNvSpPr txBox="1"/>
          <p:nvPr/>
        </p:nvSpPr>
        <p:spPr>
          <a:xfrm>
            <a:off x="1237786" y="509743"/>
            <a:ext cx="10582508" cy="954107"/>
          </a:xfrm>
          <a:prstGeom prst="rect">
            <a:avLst/>
          </a:prstGeom>
          <a:noFill/>
        </p:spPr>
        <p:txBody>
          <a:bodyPr wrap="square">
            <a:spAutoFit/>
          </a:bodyPr>
          <a:lstStyle/>
          <a:p>
            <a:pPr algn="ctr"/>
            <a:r>
              <a:rPr lang="vi-VN" sz="2800" b="1" dirty="0">
                <a:solidFill>
                  <a:srgbClr val="4D51FC"/>
                </a:solidFill>
                <a:latin typeface="Cambria" panose="02040503050406030204" pitchFamily="18" charset="0"/>
                <a:cs typeface="#9Slide05 Pattaya" panose="00000500000000000000" pitchFamily="2" charset="-34"/>
              </a:rPr>
              <a:t>Chia sẻ cảm xúc của em sau khi đã làm xong một công việc </a:t>
            </a:r>
            <a:endParaRPr lang="en-US" sz="2800" b="1" dirty="0">
              <a:solidFill>
                <a:srgbClr val="4D51FC"/>
              </a:solidFill>
              <a:latin typeface="Cambria" panose="02040503050406030204" pitchFamily="18" charset="0"/>
              <a:cs typeface="#9Slide05 Pattaya" panose="00000500000000000000" pitchFamily="2" charset="-34"/>
            </a:endParaRPr>
          </a:p>
          <a:p>
            <a:pPr algn="ctr"/>
            <a:r>
              <a:rPr lang="vi-VN" sz="2800" b="1" dirty="0">
                <a:solidFill>
                  <a:srgbClr val="4D51FC"/>
                </a:solidFill>
                <a:latin typeface="Cambria" panose="02040503050406030204" pitchFamily="18" charset="0"/>
                <a:cs typeface="#9Slide05 Pattaya" panose="00000500000000000000" pitchFamily="2" charset="-34"/>
              </a:rPr>
              <a:t>(ở trường, ở nhà, ở nơi công cộng…)</a:t>
            </a:r>
            <a:endParaRPr lang="en-US" sz="2800" b="1" dirty="0">
              <a:solidFill>
                <a:srgbClr val="4D51FC"/>
              </a:solidFill>
              <a:latin typeface="Cambria" panose="02040503050406030204" pitchFamily="18" charset="0"/>
              <a:cs typeface="#9Slide05 Pattaya" panose="00000500000000000000" pitchFamily="2" charset="-34"/>
            </a:endParaRPr>
          </a:p>
        </p:txBody>
      </p:sp>
      <p:pic>
        <p:nvPicPr>
          <p:cNvPr id="7" name="Picture 6">
            <a:extLst>
              <a:ext uri="{FF2B5EF4-FFF2-40B4-BE49-F238E27FC236}">
                <a16:creationId xmlns:a16="http://schemas.microsoft.com/office/drawing/2014/main" id="{E42CBF8F-8A78-27D8-0B6E-29ABF9E387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27564" y="2460148"/>
            <a:ext cx="6918037" cy="4222362"/>
          </a:xfrm>
          <a:prstGeom prst="rect">
            <a:avLst/>
          </a:prstGeom>
        </p:spPr>
      </p:pic>
      <p:sp>
        <p:nvSpPr>
          <p:cNvPr id="8" name="Speech Bubble: Rectangle with Corners Rounded 7">
            <a:extLst>
              <a:ext uri="{FF2B5EF4-FFF2-40B4-BE49-F238E27FC236}">
                <a16:creationId xmlns:a16="http://schemas.microsoft.com/office/drawing/2014/main" id="{A1E5A669-4596-749C-A11A-7CC62188B25A}"/>
              </a:ext>
            </a:extLst>
          </p:cNvPr>
          <p:cNvSpPr/>
          <p:nvPr/>
        </p:nvSpPr>
        <p:spPr>
          <a:xfrm>
            <a:off x="9051636" y="1750291"/>
            <a:ext cx="2364509" cy="2161309"/>
          </a:xfrm>
          <a:prstGeom prst="wedgeRoundRectCallout">
            <a:avLst>
              <a:gd name="adj1" fmla="val -64974"/>
              <a:gd name="adj2" fmla="val 12888"/>
              <a:gd name="adj3" fmla="val 16667"/>
            </a:avLst>
          </a:prstGeom>
          <a:solidFill>
            <a:srgbClr val="FFF3E7"/>
          </a:solidFill>
          <a:ln>
            <a:solidFill>
              <a:srgbClr val="DC6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Cambria" panose="02040503050406030204" pitchFamily="18" charset="0"/>
              </a:rPr>
              <a:t>Bạn</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cảm</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thấy</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như</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thế</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nào</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khi</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làm</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xong</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công</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việc</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mẹ</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giao</a:t>
            </a:r>
            <a:r>
              <a:rPr lang="en-US" sz="2400" dirty="0">
                <a:solidFill>
                  <a:schemeClr val="tx1"/>
                </a:solidFill>
                <a:latin typeface="Cambria" panose="02040503050406030204" pitchFamily="18" charset="0"/>
              </a:rPr>
              <a:t> ở </a:t>
            </a:r>
            <a:r>
              <a:rPr lang="en-US" sz="2400" dirty="0" err="1">
                <a:solidFill>
                  <a:schemeClr val="tx1"/>
                </a:solidFill>
                <a:latin typeface="Cambria" panose="02040503050406030204" pitchFamily="18" charset="0"/>
              </a:rPr>
              <a:t>nhà</a:t>
            </a:r>
            <a:r>
              <a:rPr lang="en-US" sz="2400" dirty="0">
                <a:solidFill>
                  <a:schemeClr val="tx1"/>
                </a:solidFill>
                <a:latin typeface="Cambria" panose="02040503050406030204" pitchFamily="18" charset="0"/>
              </a:rPr>
              <a:t>?</a:t>
            </a:r>
          </a:p>
        </p:txBody>
      </p:sp>
      <p:sp>
        <p:nvSpPr>
          <p:cNvPr id="9" name="Speech Bubble: Rectangle with Corners Rounded 8">
            <a:extLst>
              <a:ext uri="{FF2B5EF4-FFF2-40B4-BE49-F238E27FC236}">
                <a16:creationId xmlns:a16="http://schemas.microsoft.com/office/drawing/2014/main" id="{8E7B9A78-2E27-68B4-1F5E-AE5E8E74A5CC}"/>
              </a:ext>
            </a:extLst>
          </p:cNvPr>
          <p:cNvSpPr/>
          <p:nvPr/>
        </p:nvSpPr>
        <p:spPr>
          <a:xfrm>
            <a:off x="411018" y="1750291"/>
            <a:ext cx="2475346" cy="2382981"/>
          </a:xfrm>
          <a:prstGeom prst="wedgeRoundRectCallout">
            <a:avLst>
              <a:gd name="adj1" fmla="val 66107"/>
              <a:gd name="adj2" fmla="val -13856"/>
              <a:gd name="adj3" fmla="val 16667"/>
            </a:avLst>
          </a:prstGeom>
          <a:solidFill>
            <a:srgbClr val="FFF3E7"/>
          </a:solidFill>
          <a:ln>
            <a:solidFill>
              <a:srgbClr val="DC6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Cambria" panose="02040503050406030204" pitchFamily="18" charset="0"/>
              </a:rPr>
              <a:t>Mình</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cảm</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thấy</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rất</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vui</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và</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tự</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hào</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khi</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đã</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hoàn</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thành</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một</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công</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việc</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đỡ</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đần</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cho</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mẹ</a:t>
            </a:r>
            <a:r>
              <a:rPr lang="en-US" sz="2400" dirty="0">
                <a:solidFill>
                  <a:schemeClr val="tx1"/>
                </a:solidFill>
                <a:latin typeface="Cambria" panose="02040503050406030204" pitchFamily="18" charset="0"/>
              </a:rPr>
              <a:t>.</a:t>
            </a:r>
          </a:p>
        </p:txBody>
      </p:sp>
      <p:pic>
        <p:nvPicPr>
          <p:cNvPr id="10" name="Picture 9">
            <a:extLst>
              <a:ext uri="{FF2B5EF4-FFF2-40B4-BE49-F238E27FC236}">
                <a16:creationId xmlns:a16="http://schemas.microsoft.com/office/drawing/2014/main" id="{FE7F8FC0-7A38-F5E3-DCB1-08395A31542B}"/>
              </a:ext>
            </a:extLst>
          </p:cNvPr>
          <p:cNvPicPr>
            <a:picLocks noChangeAspect="1"/>
          </p:cNvPicPr>
          <p:nvPr/>
        </p:nvPicPr>
        <p:blipFill>
          <a:blip r:embed="rId3"/>
          <a:stretch>
            <a:fillRect/>
          </a:stretch>
        </p:blipFill>
        <p:spPr>
          <a:xfrm>
            <a:off x="719581" y="343612"/>
            <a:ext cx="1036410" cy="1286367"/>
          </a:xfrm>
          <a:prstGeom prst="rect">
            <a:avLst/>
          </a:prstGeom>
        </p:spPr>
      </p:pic>
    </p:spTree>
    <p:extLst>
      <p:ext uri="{BB962C8B-B14F-4D97-AF65-F5344CB8AC3E}">
        <p14:creationId xmlns:p14="http://schemas.microsoft.com/office/powerpoint/2010/main" val="7337612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DB234E-1DC7-D212-A51E-28F59E6CD408}"/>
              </a:ext>
            </a:extLst>
          </p:cNvPr>
          <p:cNvSpPr txBox="1"/>
          <p:nvPr/>
        </p:nvSpPr>
        <p:spPr>
          <a:xfrm>
            <a:off x="1414569" y="391455"/>
            <a:ext cx="9754046" cy="1384995"/>
          </a:xfrm>
          <a:prstGeom prst="rect">
            <a:avLst/>
          </a:prstGeom>
          <a:noFill/>
        </p:spPr>
        <p:txBody>
          <a:bodyPr wrap="square">
            <a:spAutoFit/>
          </a:bodyPr>
          <a:lstStyle/>
          <a:p>
            <a:pPr algn="ctr"/>
            <a:r>
              <a:rPr lang="vi-VN" sz="2800" b="1" dirty="0">
                <a:solidFill>
                  <a:srgbClr val="4D51FC"/>
                </a:solidFill>
                <a:latin typeface="Cambria" panose="02040503050406030204" pitchFamily="18" charset="0"/>
                <a:cs typeface="#9Slide05 Pattaya" panose="00000500000000000000" pitchFamily="2" charset="-34"/>
              </a:rPr>
              <a:t>Em hãy tự giác thực hiện các công việc ở nhà, ở trường phù hợp với khả năng của bản thân và đánh dấu vào bảng </a:t>
            </a:r>
            <a:endParaRPr lang="en-US" sz="2800" b="1" dirty="0">
              <a:solidFill>
                <a:srgbClr val="4D51FC"/>
              </a:solidFill>
              <a:latin typeface="Cambria" panose="02040503050406030204" pitchFamily="18" charset="0"/>
              <a:cs typeface="#9Slide05 Pattaya" panose="00000500000000000000" pitchFamily="2" charset="-34"/>
            </a:endParaRPr>
          </a:p>
          <a:p>
            <a:pPr algn="ctr"/>
            <a:r>
              <a:rPr lang="vi-VN" sz="2800" b="1" dirty="0">
                <a:solidFill>
                  <a:srgbClr val="4D51FC"/>
                </a:solidFill>
                <a:latin typeface="Cambria" panose="02040503050406030204" pitchFamily="18" charset="0"/>
                <a:cs typeface="#9Slide05 Pattaya" panose="00000500000000000000" pitchFamily="2" charset="-34"/>
              </a:rPr>
              <a:t>theo gợi ý dưới đây:</a:t>
            </a:r>
            <a:endParaRPr lang="en-US" sz="2800" b="1" dirty="0">
              <a:solidFill>
                <a:srgbClr val="4D51FC"/>
              </a:solidFill>
              <a:latin typeface="Cambria" panose="02040503050406030204" pitchFamily="18" charset="0"/>
              <a:cs typeface="#9Slide05 Pattaya" panose="00000500000000000000" pitchFamily="2" charset="-34"/>
            </a:endParaRPr>
          </a:p>
        </p:txBody>
      </p:sp>
      <p:pic>
        <p:nvPicPr>
          <p:cNvPr id="5" name="Picture 4">
            <a:extLst>
              <a:ext uri="{FF2B5EF4-FFF2-40B4-BE49-F238E27FC236}">
                <a16:creationId xmlns:a16="http://schemas.microsoft.com/office/drawing/2014/main" id="{5E5F9235-2714-75F4-C0DE-475F86488CCF}"/>
              </a:ext>
            </a:extLst>
          </p:cNvPr>
          <p:cNvPicPr>
            <a:picLocks noChangeAspect="1"/>
          </p:cNvPicPr>
          <p:nvPr/>
        </p:nvPicPr>
        <p:blipFill>
          <a:blip r:embed="rId2"/>
          <a:stretch>
            <a:fillRect/>
          </a:stretch>
        </p:blipFill>
        <p:spPr>
          <a:xfrm>
            <a:off x="1045196" y="2230347"/>
            <a:ext cx="10492792" cy="3000011"/>
          </a:xfrm>
          <a:prstGeom prst="rect">
            <a:avLst/>
          </a:prstGeom>
        </p:spPr>
      </p:pic>
      <p:pic>
        <p:nvPicPr>
          <p:cNvPr id="6" name="Picture 5">
            <a:extLst>
              <a:ext uri="{FF2B5EF4-FFF2-40B4-BE49-F238E27FC236}">
                <a16:creationId xmlns:a16="http://schemas.microsoft.com/office/drawing/2014/main" id="{0E5BDEDD-449E-F998-5316-3A202DB8B8B4}"/>
              </a:ext>
            </a:extLst>
          </p:cNvPr>
          <p:cNvPicPr>
            <a:picLocks noChangeAspect="1"/>
          </p:cNvPicPr>
          <p:nvPr/>
        </p:nvPicPr>
        <p:blipFill>
          <a:blip r:embed="rId3"/>
          <a:stretch>
            <a:fillRect/>
          </a:stretch>
        </p:blipFill>
        <p:spPr>
          <a:xfrm>
            <a:off x="697587" y="354710"/>
            <a:ext cx="1048603" cy="1286367"/>
          </a:xfrm>
          <a:prstGeom prst="rect">
            <a:avLst/>
          </a:prstGeom>
        </p:spPr>
      </p:pic>
    </p:spTree>
    <p:extLst>
      <p:ext uri="{BB962C8B-B14F-4D97-AF65-F5344CB8AC3E}">
        <p14:creationId xmlns:p14="http://schemas.microsoft.com/office/powerpoint/2010/main" val="3723245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44BD6-F225-EA45-5424-0E76408672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23764" y="1819563"/>
            <a:ext cx="4523736" cy="4708236"/>
          </a:xfrm>
          <a:prstGeom prst="rect">
            <a:avLst/>
          </a:prstGeom>
        </p:spPr>
      </p:pic>
      <p:grpSp>
        <p:nvGrpSpPr>
          <p:cNvPr id="6" name="Group 5">
            <a:extLst>
              <a:ext uri="{FF2B5EF4-FFF2-40B4-BE49-F238E27FC236}">
                <a16:creationId xmlns:a16="http://schemas.microsoft.com/office/drawing/2014/main" id="{13AA425B-BC89-4482-73E1-70BABCAF8FDB}"/>
              </a:ext>
            </a:extLst>
          </p:cNvPr>
          <p:cNvGrpSpPr/>
          <p:nvPr/>
        </p:nvGrpSpPr>
        <p:grpSpPr>
          <a:xfrm>
            <a:off x="961255" y="2133599"/>
            <a:ext cx="5865091" cy="2715491"/>
            <a:chOff x="961255" y="2133599"/>
            <a:chExt cx="5865091" cy="2715491"/>
          </a:xfrm>
        </p:grpSpPr>
        <p:sp>
          <p:nvSpPr>
            <p:cNvPr id="4" name="Rectangle: Rounded Corners 3">
              <a:extLst>
                <a:ext uri="{FF2B5EF4-FFF2-40B4-BE49-F238E27FC236}">
                  <a16:creationId xmlns:a16="http://schemas.microsoft.com/office/drawing/2014/main" id="{28A478CE-2EC0-AB8B-65B8-CB1D0061D22E}"/>
                </a:ext>
              </a:extLst>
            </p:cNvPr>
            <p:cNvSpPr/>
            <p:nvPr/>
          </p:nvSpPr>
          <p:spPr>
            <a:xfrm>
              <a:off x="961255" y="2133599"/>
              <a:ext cx="5865091" cy="2715491"/>
            </a:xfrm>
            <a:prstGeom prst="roundRect">
              <a:avLst/>
            </a:prstGeom>
            <a:solidFill>
              <a:srgbClr val="FFEEB7"/>
            </a:solidFill>
            <a:ln w="38100">
              <a:solidFill>
                <a:srgbClr val="DC6F0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9A7C17-D412-F304-52DB-BDC8D716AFD2}"/>
                </a:ext>
              </a:extLst>
            </p:cNvPr>
            <p:cNvSpPr txBox="1"/>
            <p:nvPr/>
          </p:nvSpPr>
          <p:spPr>
            <a:xfrm>
              <a:off x="1165178" y="2614181"/>
              <a:ext cx="5457243" cy="1754326"/>
            </a:xfrm>
            <a:prstGeom prst="rect">
              <a:avLst/>
            </a:prstGeom>
            <a:noFill/>
          </p:spPr>
          <p:txBody>
            <a:bodyPr wrap="square">
              <a:spAutoFit/>
            </a:bodyPr>
            <a:lstStyle/>
            <a:p>
              <a:pPr algn="ctr"/>
              <a:r>
                <a:rPr lang="en-US" sz="3600" b="1" dirty="0" err="1">
                  <a:solidFill>
                    <a:srgbClr val="4774F8"/>
                  </a:solidFill>
                  <a:latin typeface="Cambria" panose="02040503050406030204" pitchFamily="18" charset="0"/>
                  <a:cs typeface="#9Slide05 Pattaya" panose="00000500000000000000" pitchFamily="2" charset="-34"/>
                </a:rPr>
                <a:t>Tuổi</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nhỏ</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làm</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việc</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nhỏ</a:t>
              </a:r>
              <a:endParaRPr lang="en-US" sz="3600" b="1" dirty="0">
                <a:solidFill>
                  <a:srgbClr val="4774F8"/>
                </a:solidFill>
                <a:latin typeface="Cambria" panose="02040503050406030204" pitchFamily="18" charset="0"/>
                <a:cs typeface="#9Slide05 Pattaya" panose="00000500000000000000" pitchFamily="2" charset="-34"/>
              </a:endParaRPr>
            </a:p>
            <a:p>
              <a:pPr algn="ctr"/>
              <a:r>
                <a:rPr lang="en-US" sz="3600" b="1" dirty="0" err="1">
                  <a:solidFill>
                    <a:srgbClr val="4774F8"/>
                  </a:solidFill>
                  <a:latin typeface="Cambria" panose="02040503050406030204" pitchFamily="18" charset="0"/>
                  <a:cs typeface="#9Slide05 Pattaya" panose="00000500000000000000" pitchFamily="2" charset="-34"/>
                </a:rPr>
                <a:t>Tùy</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theo</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sức</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của</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mình</a:t>
              </a:r>
              <a:r>
                <a:rPr lang="en-US" sz="3600" b="1" dirty="0">
                  <a:solidFill>
                    <a:srgbClr val="4774F8"/>
                  </a:solidFill>
                  <a:latin typeface="Cambria" panose="02040503050406030204" pitchFamily="18" charset="0"/>
                  <a:cs typeface="#9Slide05 Pattaya" panose="00000500000000000000" pitchFamily="2" charset="-34"/>
                </a:rPr>
                <a:t>.</a:t>
              </a:r>
            </a:p>
            <a:p>
              <a:pPr algn="r"/>
              <a:r>
                <a:rPr lang="en-US" sz="3600" b="1" i="1" dirty="0">
                  <a:solidFill>
                    <a:srgbClr val="4774F8"/>
                  </a:solidFill>
                  <a:latin typeface="Cambria" panose="02040503050406030204" pitchFamily="18" charset="0"/>
                  <a:cs typeface="#9Slide05 Pattaya" panose="00000500000000000000" pitchFamily="2" charset="-34"/>
                </a:rPr>
                <a:t>(</a:t>
              </a:r>
              <a:r>
                <a:rPr lang="en-US" sz="3600" b="1" i="1" dirty="0" err="1">
                  <a:solidFill>
                    <a:srgbClr val="4774F8"/>
                  </a:solidFill>
                  <a:latin typeface="Cambria" panose="02040503050406030204" pitchFamily="18" charset="0"/>
                  <a:cs typeface="#9Slide05 Pattaya" panose="00000500000000000000" pitchFamily="2" charset="-34"/>
                </a:rPr>
                <a:t>Hồ</a:t>
              </a:r>
              <a:r>
                <a:rPr lang="en-US" sz="3600" b="1" i="1" dirty="0">
                  <a:solidFill>
                    <a:srgbClr val="4774F8"/>
                  </a:solidFill>
                  <a:latin typeface="Cambria" panose="02040503050406030204" pitchFamily="18" charset="0"/>
                  <a:cs typeface="#9Slide05 Pattaya" panose="00000500000000000000" pitchFamily="2" charset="-34"/>
                </a:rPr>
                <a:t> Chí Minh)</a:t>
              </a:r>
            </a:p>
          </p:txBody>
        </p:sp>
      </p:grpSp>
      <p:pic>
        <p:nvPicPr>
          <p:cNvPr id="8" name="Picture 7">
            <a:extLst>
              <a:ext uri="{FF2B5EF4-FFF2-40B4-BE49-F238E27FC236}">
                <a16:creationId xmlns:a16="http://schemas.microsoft.com/office/drawing/2014/main" id="{1A8755F4-5921-6102-E56E-07292556241E}"/>
              </a:ext>
            </a:extLst>
          </p:cNvPr>
          <p:cNvPicPr>
            <a:picLocks noChangeAspect="1"/>
          </p:cNvPicPr>
          <p:nvPr/>
        </p:nvPicPr>
        <p:blipFill>
          <a:blip r:embed="rId3"/>
          <a:stretch>
            <a:fillRect/>
          </a:stretch>
        </p:blipFill>
        <p:spPr>
          <a:xfrm>
            <a:off x="2906204" y="472230"/>
            <a:ext cx="5755123" cy="1347333"/>
          </a:xfrm>
          <a:prstGeom prst="rect">
            <a:avLst/>
          </a:prstGeom>
        </p:spPr>
      </p:pic>
    </p:spTree>
    <p:extLst>
      <p:ext uri="{BB962C8B-B14F-4D97-AF65-F5344CB8AC3E}">
        <p14:creationId xmlns:p14="http://schemas.microsoft.com/office/powerpoint/2010/main" val="402418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783273" y="524424"/>
            <a:ext cx="11228705" cy="6020435"/>
          </a:xfrm>
          <a:prstGeom prst="rect">
            <a:avLst/>
          </a:prstGeom>
        </p:spPr>
      </p:pic>
      <p:grpSp>
        <p:nvGrpSpPr>
          <p:cNvPr id="4" name="Group 3">
            <a:extLst>
              <a:ext uri="{FF2B5EF4-FFF2-40B4-BE49-F238E27FC236}">
                <a16:creationId xmlns:a16="http://schemas.microsoft.com/office/drawing/2014/main" id="{812F8C63-BA2C-0682-221D-7C0299BE2EF6}"/>
              </a:ext>
            </a:extLst>
          </p:cNvPr>
          <p:cNvGrpSpPr/>
          <p:nvPr/>
        </p:nvGrpSpPr>
        <p:grpSpPr>
          <a:xfrm>
            <a:off x="2265372" y="2633639"/>
            <a:ext cx="3776999" cy="2041238"/>
            <a:chOff x="961256" y="2318326"/>
            <a:chExt cx="5661166" cy="1505529"/>
          </a:xfrm>
        </p:grpSpPr>
        <p:sp>
          <p:nvSpPr>
            <p:cNvPr id="5" name="Rectangle: Rounded Corners 4">
              <a:extLst>
                <a:ext uri="{FF2B5EF4-FFF2-40B4-BE49-F238E27FC236}">
                  <a16:creationId xmlns:a16="http://schemas.microsoft.com/office/drawing/2014/main" id="{3167AACD-0FD2-3FE9-BEBC-D888385A735F}"/>
                </a:ext>
              </a:extLst>
            </p:cNvPr>
            <p:cNvSpPr/>
            <p:nvPr/>
          </p:nvSpPr>
          <p:spPr>
            <a:xfrm>
              <a:off x="961256" y="2318326"/>
              <a:ext cx="5661166" cy="1505529"/>
            </a:xfrm>
            <a:prstGeom prst="roundRect">
              <a:avLst/>
            </a:prstGeom>
            <a:solidFill>
              <a:srgbClr val="FFEEB7"/>
            </a:solidFill>
            <a:ln w="38100">
              <a:solidFill>
                <a:srgbClr val="DC6F0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A46714-7B78-2B48-446D-CAECB0A0196E}"/>
                </a:ext>
              </a:extLst>
            </p:cNvPr>
            <p:cNvSpPr txBox="1"/>
            <p:nvPr/>
          </p:nvSpPr>
          <p:spPr>
            <a:xfrm>
              <a:off x="961256" y="2492234"/>
              <a:ext cx="5661165" cy="1157713"/>
            </a:xfrm>
            <a:prstGeom prst="rect">
              <a:avLst/>
            </a:prstGeom>
            <a:noFill/>
          </p:spPr>
          <p:txBody>
            <a:bodyPr wrap="square">
              <a:spAutoFit/>
            </a:bodyPr>
            <a:lstStyle/>
            <a:p>
              <a:pPr algn="ctr"/>
              <a:r>
                <a:rPr lang="en-US" sz="3200" b="1" dirty="0">
                  <a:solidFill>
                    <a:srgbClr val="4774F8"/>
                  </a:solidFill>
                  <a:latin typeface="Cambria" panose="02040503050406030204" pitchFamily="18" charset="0"/>
                  <a:cs typeface="#9Slide05 Pattaya" panose="00000500000000000000" pitchFamily="2" charset="-34"/>
                </a:rPr>
                <a:t>Hoàn </a:t>
              </a:r>
              <a:r>
                <a:rPr lang="en-US" sz="3200" b="1" dirty="0" err="1">
                  <a:solidFill>
                    <a:srgbClr val="4774F8"/>
                  </a:solidFill>
                  <a:latin typeface="Cambria" panose="02040503050406030204" pitchFamily="18" charset="0"/>
                  <a:cs typeface="#9Slide05 Pattaya" panose="00000500000000000000" pitchFamily="2" charset="-34"/>
                </a:rPr>
                <a:t>thành</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bảng</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ghi</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lại</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những</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công</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việc</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em</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đã</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làm</a:t>
              </a:r>
              <a:endParaRPr lang="en-US" sz="3200" b="1" i="1" dirty="0">
                <a:solidFill>
                  <a:srgbClr val="4774F8"/>
                </a:solidFill>
                <a:latin typeface="Cambria" panose="02040503050406030204" pitchFamily="18" charset="0"/>
                <a:cs typeface="#9Slide05 Pattaya" panose="00000500000000000000" pitchFamily="2" charset="-34"/>
              </a:endParaRPr>
            </a:p>
          </p:txBody>
        </p:sp>
      </p:grpSp>
      <p:grpSp>
        <p:nvGrpSpPr>
          <p:cNvPr id="8" name="Group 7">
            <a:extLst>
              <a:ext uri="{FF2B5EF4-FFF2-40B4-BE49-F238E27FC236}">
                <a16:creationId xmlns:a16="http://schemas.microsoft.com/office/drawing/2014/main" id="{F1BEA3B1-369F-92F0-718D-096FD68DAFC7}"/>
              </a:ext>
            </a:extLst>
          </p:cNvPr>
          <p:cNvGrpSpPr/>
          <p:nvPr/>
        </p:nvGrpSpPr>
        <p:grpSpPr>
          <a:xfrm>
            <a:off x="6809692" y="2633638"/>
            <a:ext cx="3776998" cy="2041238"/>
            <a:chOff x="961256" y="2318326"/>
            <a:chExt cx="5661166" cy="1505529"/>
          </a:xfrm>
        </p:grpSpPr>
        <p:sp>
          <p:nvSpPr>
            <p:cNvPr id="9" name="Rectangle: Rounded Corners 8">
              <a:extLst>
                <a:ext uri="{FF2B5EF4-FFF2-40B4-BE49-F238E27FC236}">
                  <a16:creationId xmlns:a16="http://schemas.microsoft.com/office/drawing/2014/main" id="{E555CA73-4F10-2142-50BD-58A57F3828FB}"/>
                </a:ext>
              </a:extLst>
            </p:cNvPr>
            <p:cNvSpPr/>
            <p:nvPr/>
          </p:nvSpPr>
          <p:spPr>
            <a:xfrm>
              <a:off x="961256" y="2318326"/>
              <a:ext cx="5661166" cy="1505529"/>
            </a:xfrm>
            <a:prstGeom prst="roundRect">
              <a:avLst/>
            </a:prstGeom>
            <a:solidFill>
              <a:srgbClr val="FFEEB7"/>
            </a:solidFill>
            <a:ln w="38100">
              <a:solidFill>
                <a:srgbClr val="DC6F0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B0350BB-A9C7-49E2-1430-DC6B33913A40}"/>
                </a:ext>
              </a:extLst>
            </p:cNvPr>
            <p:cNvSpPr txBox="1"/>
            <p:nvPr/>
          </p:nvSpPr>
          <p:spPr>
            <a:xfrm>
              <a:off x="1090228" y="2753892"/>
              <a:ext cx="5403221" cy="584775"/>
            </a:xfrm>
            <a:prstGeom prst="rect">
              <a:avLst/>
            </a:prstGeom>
            <a:noFill/>
          </p:spPr>
          <p:txBody>
            <a:bodyPr wrap="square">
              <a:spAutoFit/>
            </a:bodyPr>
            <a:lstStyle/>
            <a:p>
              <a:pPr algn="ctr"/>
              <a:r>
                <a:rPr lang="en-US" sz="3200" b="1" dirty="0" err="1">
                  <a:solidFill>
                    <a:srgbClr val="4774F8"/>
                  </a:solidFill>
                  <a:latin typeface="Cambria" panose="02040503050406030204" pitchFamily="18" charset="0"/>
                  <a:cs typeface="#9Slide05 Pattaya" panose="00000500000000000000" pitchFamily="2" charset="-34"/>
                </a:rPr>
                <a:t>Chuẩn</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bị</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bài</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mới</a:t>
              </a:r>
              <a:endParaRPr lang="en-US" sz="3200" b="1" i="1" dirty="0">
                <a:solidFill>
                  <a:srgbClr val="4774F8"/>
                </a:solidFill>
                <a:latin typeface="Cambria" panose="02040503050406030204" pitchFamily="18" charset="0"/>
                <a:cs typeface="#9Slide05 Pattaya" panose="00000500000000000000" pitchFamily="2" charset="-34"/>
              </a:endParaRPr>
            </a:p>
          </p:txBody>
        </p:sp>
      </p:grpSp>
      <p:pic>
        <p:nvPicPr>
          <p:cNvPr id="2" name="图片 9" descr="组 12">
            <a:extLst>
              <a:ext uri="{FF2B5EF4-FFF2-40B4-BE49-F238E27FC236}">
                <a16:creationId xmlns:a16="http://schemas.microsoft.com/office/drawing/2014/main" id="{151602D6-32A5-A661-08B3-4080481FF515}"/>
              </a:ext>
            </a:extLst>
          </p:cNvPr>
          <p:cNvPicPr>
            <a:picLocks noChangeAspect="1"/>
          </p:cNvPicPr>
          <p:nvPr/>
        </p:nvPicPr>
        <p:blipFill>
          <a:blip r:embed="rId5"/>
          <a:stretch>
            <a:fillRect/>
          </a:stretch>
        </p:blipFill>
        <p:spPr>
          <a:xfrm rot="780000" flipH="1">
            <a:off x="-164130" y="1379976"/>
            <a:ext cx="2388319" cy="3933801"/>
          </a:xfrm>
          <a:prstGeom prst="rect">
            <a:avLst/>
          </a:prstGeom>
        </p:spPr>
      </p:pic>
      <p:pic>
        <p:nvPicPr>
          <p:cNvPr id="11" name="Picture 10">
            <a:extLst>
              <a:ext uri="{FF2B5EF4-FFF2-40B4-BE49-F238E27FC236}">
                <a16:creationId xmlns:a16="http://schemas.microsoft.com/office/drawing/2014/main" id="{D2A60064-45AB-5357-AC56-DBDD20401547}"/>
              </a:ext>
            </a:extLst>
          </p:cNvPr>
          <p:cNvPicPr>
            <a:picLocks noChangeAspect="1"/>
          </p:cNvPicPr>
          <p:nvPr/>
        </p:nvPicPr>
        <p:blipFill>
          <a:blip r:embed="rId6"/>
          <a:stretch>
            <a:fillRect/>
          </a:stretch>
        </p:blipFill>
        <p:spPr>
          <a:xfrm>
            <a:off x="3374555" y="1161760"/>
            <a:ext cx="5755123" cy="1347333"/>
          </a:xfrm>
          <a:prstGeom prst="rect">
            <a:avLst/>
          </a:prstGeom>
        </p:spPr>
      </p:pic>
    </p:spTree>
    <p:extLst>
      <p:ext uri="{BB962C8B-B14F-4D97-AF65-F5344CB8AC3E}">
        <p14:creationId xmlns:p14="http://schemas.microsoft.com/office/powerpoint/2010/main" val="1088541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481648" y="418783"/>
            <a:ext cx="11228705" cy="6020435"/>
          </a:xfrm>
          <a:prstGeom prst="rect">
            <a:avLst/>
          </a:prstGeom>
        </p:spPr>
      </p:pic>
      <p:pic>
        <p:nvPicPr>
          <p:cNvPr id="39" name="图片 38" descr="矢量智能对象"/>
          <p:cNvPicPr>
            <a:picLocks noChangeAspect="1"/>
          </p:cNvPicPr>
          <p:nvPr/>
        </p:nvPicPr>
        <p:blipFill>
          <a:blip r:embed="rId5"/>
          <a:stretch>
            <a:fillRect/>
          </a:stretch>
        </p:blipFill>
        <p:spPr>
          <a:xfrm>
            <a:off x="733425" y="661670"/>
            <a:ext cx="1273810" cy="732155"/>
          </a:xfrm>
          <a:prstGeom prst="rect">
            <a:avLst/>
          </a:prstGeom>
        </p:spPr>
      </p:pic>
      <p:pic>
        <p:nvPicPr>
          <p:cNvPr id="40" name="图片 39" descr="矢量智能对象-5"/>
          <p:cNvPicPr>
            <a:picLocks noChangeAspect="1"/>
          </p:cNvPicPr>
          <p:nvPr/>
        </p:nvPicPr>
        <p:blipFill>
          <a:blip r:embed="rId6"/>
          <a:stretch>
            <a:fillRect/>
          </a:stretch>
        </p:blipFill>
        <p:spPr>
          <a:xfrm>
            <a:off x="377190" y="1595755"/>
            <a:ext cx="688340" cy="393700"/>
          </a:xfrm>
          <a:prstGeom prst="rect">
            <a:avLst/>
          </a:prstGeom>
        </p:spPr>
      </p:pic>
      <p:sp>
        <p:nvSpPr>
          <p:cNvPr id="3" name="TextBox 2">
            <a:extLst>
              <a:ext uri="{FF2B5EF4-FFF2-40B4-BE49-F238E27FC236}">
                <a16:creationId xmlns:a16="http://schemas.microsoft.com/office/drawing/2014/main" id="{55675076-27CF-F71C-DB82-8C80280116FD}"/>
              </a:ext>
            </a:extLst>
          </p:cNvPr>
          <p:cNvSpPr txBox="1"/>
          <p:nvPr/>
        </p:nvSpPr>
        <p:spPr>
          <a:xfrm>
            <a:off x="1370330" y="1171899"/>
            <a:ext cx="5833624" cy="4832092"/>
          </a:xfrm>
          <a:prstGeom prst="rect">
            <a:avLst/>
          </a:prstGeom>
          <a:noFill/>
        </p:spPr>
        <p:txBody>
          <a:bodyPr wrap="square">
            <a:spAutoFit/>
          </a:bodyPr>
          <a:lstStyle/>
          <a:p>
            <a:r>
              <a:rPr lang="vi-VN" sz="2800" b="1" i="1" dirty="0">
                <a:latin typeface="Cambria" panose="02040503050406030204" pitchFamily="18" charset="0"/>
              </a:rPr>
              <a:t>* Năng lực đặc thù:</a:t>
            </a:r>
          </a:p>
          <a:p>
            <a:r>
              <a:rPr lang="vi-VN" sz="2800" dirty="0">
                <a:latin typeface="Cambria" panose="02040503050406030204" pitchFamily="18" charset="0"/>
              </a:rPr>
              <a:t>- Nêu được một số biểu hiện của yêu lao động.</a:t>
            </a:r>
          </a:p>
          <a:p>
            <a:r>
              <a:rPr lang="vi-VN" sz="2800" b="1" i="1" dirty="0">
                <a:latin typeface="Cambria" panose="02040503050406030204" pitchFamily="18" charset="0"/>
              </a:rPr>
              <a:t>* Năng lực chung: </a:t>
            </a:r>
            <a:r>
              <a:rPr lang="vi-VN" sz="2800" dirty="0">
                <a:latin typeface="Cambria" panose="02040503050406030204" pitchFamily="18" charset="0"/>
              </a:rPr>
              <a:t>giao tiếp và hợp tác, tự giải quyết vấn đề và sáng tạo, tự chủ và tự học trước những tình huống liên quan tới thái độ đối với lao động.</a:t>
            </a:r>
          </a:p>
          <a:p>
            <a:r>
              <a:rPr lang="vi-VN" sz="2800" b="1" i="1" dirty="0">
                <a:latin typeface="Cambria" panose="02040503050406030204" pitchFamily="18" charset="0"/>
              </a:rPr>
              <a:t>* Phẩm chất</a:t>
            </a:r>
            <a:r>
              <a:rPr lang="vi-VN" sz="2800" dirty="0">
                <a:latin typeface="Cambria" panose="02040503050406030204" pitchFamily="18" charset="0"/>
              </a:rPr>
              <a:t>: chăm chỉ, biết thể hiện tình yêu lao động qua thái độ, lời nói, việc làm cụ thể phù hợp với lứa tuổi.</a:t>
            </a:r>
          </a:p>
        </p:txBody>
      </p:sp>
      <p:pic>
        <p:nvPicPr>
          <p:cNvPr id="4" name="Picture 3">
            <a:extLst>
              <a:ext uri="{FF2B5EF4-FFF2-40B4-BE49-F238E27FC236}">
                <a16:creationId xmlns:a16="http://schemas.microsoft.com/office/drawing/2014/main" id="{B6122F75-981C-B89E-E4D7-A29E4FC2C567}"/>
              </a:ext>
            </a:extLst>
          </p:cNvPr>
          <p:cNvPicPr>
            <a:picLocks noChangeAspect="1"/>
          </p:cNvPicPr>
          <p:nvPr/>
        </p:nvPicPr>
        <p:blipFill>
          <a:blip r:embed="rId7"/>
          <a:stretch>
            <a:fillRect/>
          </a:stretch>
        </p:blipFill>
        <p:spPr>
          <a:xfrm>
            <a:off x="5999356" y="-105713"/>
            <a:ext cx="7509397" cy="709852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pic>
        <p:nvPicPr>
          <p:cNvPr id="10" name="图片 9" descr="组 12"/>
          <p:cNvPicPr>
            <a:picLocks noChangeAspect="1"/>
          </p:cNvPicPr>
          <p:nvPr/>
        </p:nvPicPr>
        <p:blipFill>
          <a:blip r:embed="rId5"/>
          <a:stretch>
            <a:fillRect/>
          </a:stretch>
        </p:blipFill>
        <p:spPr>
          <a:xfrm rot="780000" flipH="1">
            <a:off x="210067" y="2121267"/>
            <a:ext cx="3050559" cy="5024576"/>
          </a:xfrm>
          <a:prstGeom prst="rect">
            <a:avLst/>
          </a:prstGeom>
        </p:spPr>
      </p:pic>
      <p:pic>
        <p:nvPicPr>
          <p:cNvPr id="30" name="图片 29" descr="图层 2"/>
          <p:cNvPicPr>
            <a:picLocks noChangeAspect="1"/>
          </p:cNvPicPr>
          <p:nvPr/>
        </p:nvPicPr>
        <p:blipFill>
          <a:blip r:embed="rId6"/>
          <a:stretch>
            <a:fillRect/>
          </a:stretch>
        </p:blipFill>
        <p:spPr>
          <a:xfrm flipH="1">
            <a:off x="9204059" y="814070"/>
            <a:ext cx="2011680" cy="1761490"/>
          </a:xfrm>
          <a:prstGeom prst="rect">
            <a:avLst/>
          </a:prstGeom>
        </p:spPr>
      </p:pic>
      <p:pic>
        <p:nvPicPr>
          <p:cNvPr id="31" name="图片 30" descr="矢量智能对象"/>
          <p:cNvPicPr>
            <a:picLocks noChangeAspect="1"/>
          </p:cNvPicPr>
          <p:nvPr/>
        </p:nvPicPr>
        <p:blipFill>
          <a:blip r:embed="rId7"/>
          <a:stretch>
            <a:fillRect/>
          </a:stretch>
        </p:blipFill>
        <p:spPr>
          <a:xfrm>
            <a:off x="778510" y="661670"/>
            <a:ext cx="1273810" cy="732155"/>
          </a:xfrm>
          <a:prstGeom prst="rect">
            <a:avLst/>
          </a:prstGeom>
        </p:spPr>
      </p:pic>
      <p:pic>
        <p:nvPicPr>
          <p:cNvPr id="32" name="图片 31" descr="矢量智能对象-5"/>
          <p:cNvPicPr>
            <a:picLocks noChangeAspect="1"/>
          </p:cNvPicPr>
          <p:nvPr/>
        </p:nvPicPr>
        <p:blipFill>
          <a:blip r:embed="rId8"/>
          <a:stretch>
            <a:fillRect/>
          </a:stretch>
        </p:blipFill>
        <p:spPr>
          <a:xfrm>
            <a:off x="377190" y="1595755"/>
            <a:ext cx="688340" cy="393700"/>
          </a:xfrm>
          <a:prstGeom prst="rect">
            <a:avLst/>
          </a:prstGeom>
        </p:spPr>
      </p:pic>
      <p:pic>
        <p:nvPicPr>
          <p:cNvPr id="34" name="图片 33" descr="矢量智能对象-3"/>
          <p:cNvPicPr>
            <a:picLocks noChangeAspect="1"/>
          </p:cNvPicPr>
          <p:nvPr/>
        </p:nvPicPr>
        <p:blipFill>
          <a:blip r:embed="rId9"/>
          <a:stretch>
            <a:fillRect/>
          </a:stretch>
        </p:blipFill>
        <p:spPr>
          <a:xfrm rot="19260000">
            <a:off x="9250283" y="4781961"/>
            <a:ext cx="914400" cy="876300"/>
          </a:xfrm>
          <a:prstGeom prst="rect">
            <a:avLst/>
          </a:prstGeom>
        </p:spPr>
      </p:pic>
      <p:pic>
        <p:nvPicPr>
          <p:cNvPr id="6" name="Picture 5">
            <a:extLst>
              <a:ext uri="{FF2B5EF4-FFF2-40B4-BE49-F238E27FC236}">
                <a16:creationId xmlns:a16="http://schemas.microsoft.com/office/drawing/2014/main" id="{0A734891-8646-DF93-5DEF-84C0A0ECCE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887" y="27217"/>
            <a:ext cx="1234946" cy="1234946"/>
          </a:xfrm>
          <a:prstGeom prst="rect">
            <a:avLst/>
          </a:prstGeom>
        </p:spPr>
      </p:pic>
      <p:pic>
        <p:nvPicPr>
          <p:cNvPr id="4" name="Picture 3">
            <a:extLst>
              <a:ext uri="{FF2B5EF4-FFF2-40B4-BE49-F238E27FC236}">
                <a16:creationId xmlns:a16="http://schemas.microsoft.com/office/drawing/2014/main" id="{1AC875AF-F6AC-FE6F-0EAD-232A3F1CFEB0}"/>
              </a:ext>
            </a:extLst>
          </p:cNvPr>
          <p:cNvPicPr>
            <a:picLocks noChangeAspect="1"/>
          </p:cNvPicPr>
          <p:nvPr/>
        </p:nvPicPr>
        <p:blipFill>
          <a:blip r:embed="rId11"/>
          <a:stretch>
            <a:fillRect/>
          </a:stretch>
        </p:blipFill>
        <p:spPr>
          <a:xfrm>
            <a:off x="2450321" y="1499476"/>
            <a:ext cx="8090093" cy="2969009"/>
          </a:xfrm>
          <a:prstGeom prst="rect">
            <a:avLst/>
          </a:prstGeom>
        </p:spPr>
      </p:pic>
    </p:spTree>
    <p:extLst>
      <p:ext uri="{BB962C8B-B14F-4D97-AF65-F5344CB8AC3E}">
        <p14:creationId xmlns:p14="http://schemas.microsoft.com/office/powerpoint/2010/main" val="17741701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sp>
        <p:nvSpPr>
          <p:cNvPr id="36" name="椭圆 35"/>
          <p:cNvSpPr/>
          <p:nvPr/>
        </p:nvSpPr>
        <p:spPr>
          <a:xfrm>
            <a:off x="7895316" y="1321220"/>
            <a:ext cx="528002" cy="503872"/>
          </a:xfrm>
          <a:prstGeom prst="ellipse">
            <a:avLst/>
          </a:prstGeom>
          <a:gradFill>
            <a:gsLst>
              <a:gs pos="0">
                <a:srgbClr val="FDC548"/>
              </a:gs>
              <a:gs pos="100000">
                <a:srgbClr val="FCA542"/>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文本框 2">
            <a:extLst>
              <a:ext uri="{FF2B5EF4-FFF2-40B4-BE49-F238E27FC236}">
                <a16:creationId xmlns:a16="http://schemas.microsoft.com/office/drawing/2014/main" id="{30476CB0-7484-67B6-0655-A68D813D3779}"/>
              </a:ext>
            </a:extLst>
          </p:cNvPr>
          <p:cNvSpPr txBox="1"/>
          <p:nvPr/>
        </p:nvSpPr>
        <p:spPr>
          <a:xfrm>
            <a:off x="5636538" y="1573156"/>
            <a:ext cx="4687676" cy="363176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rPr>
              <a:t>KHỞI ĐỘNG</a:t>
            </a:r>
            <a:endParaRPr kumimoji="0" lang="zh-CN" altLang="en-US"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endParaRPr>
          </a:p>
        </p:txBody>
      </p:sp>
      <p:pic>
        <p:nvPicPr>
          <p:cNvPr id="2" name="图片 9" descr="组 12">
            <a:extLst>
              <a:ext uri="{FF2B5EF4-FFF2-40B4-BE49-F238E27FC236}">
                <a16:creationId xmlns:a16="http://schemas.microsoft.com/office/drawing/2014/main" id="{151602D6-32A5-A661-08B3-4080481FF515}"/>
              </a:ext>
            </a:extLst>
          </p:cNvPr>
          <p:cNvPicPr>
            <a:picLocks noChangeAspect="1"/>
          </p:cNvPicPr>
          <p:nvPr/>
        </p:nvPicPr>
        <p:blipFill>
          <a:blip r:embed="rId6"/>
          <a:stretch>
            <a:fillRect/>
          </a:stretch>
        </p:blipFill>
        <p:spPr>
          <a:xfrm rot="780000" flipH="1">
            <a:off x="322286" y="-89978"/>
            <a:ext cx="4532630" cy="746569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49" presetClass="entr" presetSubtype="0"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BF9B-872A-763C-D08B-0E22F29221CE}"/>
              </a:ext>
            </a:extLst>
          </p:cNvPr>
          <p:cNvSpPr>
            <a:spLocks noGrp="1"/>
          </p:cNvSpPr>
          <p:nvPr>
            <p:ph type="title"/>
          </p:nvPr>
        </p:nvSpPr>
        <p:spPr/>
        <p:txBody>
          <a:bodyPr/>
          <a:lstStyle/>
          <a:p>
            <a:endParaRPr lang="en-US"/>
          </a:p>
        </p:txBody>
      </p:sp>
      <p:pic>
        <p:nvPicPr>
          <p:cNvPr id="3" name="y2mate.com - Thiếu nhi làm theo lời Bác  mhtt 20192022_720p">
            <a:hlinkClick r:id="" action="ppaction://media"/>
            <a:extLst>
              <a:ext uri="{FF2B5EF4-FFF2-40B4-BE49-F238E27FC236}">
                <a16:creationId xmlns:a16="http://schemas.microsoft.com/office/drawing/2014/main" id="{F708C972-74A5-BD17-8804-5B6A49BB5D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29839"/>
            <a:ext cx="12271655" cy="6902806"/>
          </a:xfrm>
          <a:prstGeom prst="rect">
            <a:avLst/>
          </a:prstGeom>
        </p:spPr>
      </p:pic>
    </p:spTree>
    <p:extLst>
      <p:ext uri="{BB962C8B-B14F-4D97-AF65-F5344CB8AC3E}">
        <p14:creationId xmlns:p14="http://schemas.microsoft.com/office/powerpoint/2010/main" val="40885176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sp>
        <p:nvSpPr>
          <p:cNvPr id="36" name="椭圆 35"/>
          <p:cNvSpPr/>
          <p:nvPr/>
        </p:nvSpPr>
        <p:spPr>
          <a:xfrm>
            <a:off x="7895316" y="1321220"/>
            <a:ext cx="528002" cy="503872"/>
          </a:xfrm>
          <a:prstGeom prst="ellipse">
            <a:avLst/>
          </a:prstGeom>
          <a:gradFill>
            <a:gsLst>
              <a:gs pos="0">
                <a:srgbClr val="FDC548"/>
              </a:gs>
              <a:gs pos="100000">
                <a:srgbClr val="FCA542"/>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文本框 2">
            <a:extLst>
              <a:ext uri="{FF2B5EF4-FFF2-40B4-BE49-F238E27FC236}">
                <a16:creationId xmlns:a16="http://schemas.microsoft.com/office/drawing/2014/main" id="{30476CB0-7484-67B6-0655-A68D813D3779}"/>
              </a:ext>
            </a:extLst>
          </p:cNvPr>
          <p:cNvSpPr txBox="1"/>
          <p:nvPr/>
        </p:nvSpPr>
        <p:spPr>
          <a:xfrm>
            <a:off x="5259082" y="1686460"/>
            <a:ext cx="527246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rPr>
              <a:t>LUYỆN</a:t>
            </a:r>
            <a:r>
              <a:rPr kumimoji="0" lang="en-US" altLang="zh-CN" sz="11500" b="0" i="0" u="none" strike="noStrike" kern="1200" cap="none" spc="0" normalizeH="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rPr>
              <a:t> TẬP</a:t>
            </a:r>
            <a:endParaRPr kumimoji="0" lang="zh-CN" altLang="en-US"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endParaRPr>
          </a:p>
        </p:txBody>
      </p:sp>
      <p:pic>
        <p:nvPicPr>
          <p:cNvPr id="2" name="图片 9" descr="组 12">
            <a:extLst>
              <a:ext uri="{FF2B5EF4-FFF2-40B4-BE49-F238E27FC236}">
                <a16:creationId xmlns:a16="http://schemas.microsoft.com/office/drawing/2014/main" id="{151602D6-32A5-A661-08B3-4080481FF515}"/>
              </a:ext>
            </a:extLst>
          </p:cNvPr>
          <p:cNvPicPr>
            <a:picLocks noChangeAspect="1"/>
          </p:cNvPicPr>
          <p:nvPr/>
        </p:nvPicPr>
        <p:blipFill>
          <a:blip r:embed="rId6"/>
          <a:stretch>
            <a:fillRect/>
          </a:stretch>
        </p:blipFill>
        <p:spPr>
          <a:xfrm rot="780000" flipH="1">
            <a:off x="322286" y="-89978"/>
            <a:ext cx="4532630" cy="7465695"/>
          </a:xfrm>
          <a:prstGeom prst="rect">
            <a:avLst/>
          </a:prstGeom>
        </p:spPr>
      </p:pic>
    </p:spTree>
    <p:extLst>
      <p:ext uri="{BB962C8B-B14F-4D97-AF65-F5344CB8AC3E}">
        <p14:creationId xmlns:p14="http://schemas.microsoft.com/office/powerpoint/2010/main" val="38200586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49" presetClass="entr" presetSubtype="0"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BF8C75-F35A-7833-F1AC-B33C433D1BBF}"/>
              </a:ext>
            </a:extLst>
          </p:cNvPr>
          <p:cNvPicPr>
            <a:picLocks noChangeAspect="1"/>
          </p:cNvPicPr>
          <p:nvPr/>
        </p:nvPicPr>
        <p:blipFill rotWithShape="1">
          <a:blip r:embed="rId2"/>
          <a:srcRect t="1948"/>
          <a:stretch/>
        </p:blipFill>
        <p:spPr>
          <a:xfrm>
            <a:off x="5820937" y="1784195"/>
            <a:ext cx="5892056" cy="3553541"/>
          </a:xfrm>
          <a:prstGeom prst="rect">
            <a:avLst/>
          </a:prstGeom>
        </p:spPr>
      </p:pic>
      <p:sp>
        <p:nvSpPr>
          <p:cNvPr id="5" name="TextBox 4">
            <a:extLst>
              <a:ext uri="{FF2B5EF4-FFF2-40B4-BE49-F238E27FC236}">
                <a16:creationId xmlns:a16="http://schemas.microsoft.com/office/drawing/2014/main" id="{F0C2047D-DDBE-429B-605C-F4C3E7F40516}"/>
              </a:ext>
            </a:extLst>
          </p:cNvPr>
          <p:cNvSpPr txBox="1"/>
          <p:nvPr/>
        </p:nvSpPr>
        <p:spPr>
          <a:xfrm>
            <a:off x="657921" y="1139303"/>
            <a:ext cx="5315415" cy="5262979"/>
          </a:xfrm>
          <a:prstGeom prst="rect">
            <a:avLst/>
          </a:prstGeom>
          <a:noFill/>
        </p:spPr>
        <p:txBody>
          <a:bodyPr wrap="square" rtlCol="0">
            <a:spAutoFit/>
          </a:bodyPr>
          <a:lstStyle/>
          <a:p>
            <a:pPr algn="just"/>
            <a:r>
              <a:rPr lang="vi-VN" sz="2800" dirty="0">
                <a:latin typeface="Cambria" panose="02040503050406030204" pitchFamily="18" charset="0"/>
              </a:rPr>
              <a:t>a. Tổ của Lan tổ chức bình bầu một bạn tiêu biểu trong học tập và trong các hoạt động tập thể. Lan bầu cho Kiên vì Kiên vừa học giỏi vừa tích cực tham gia các hoạt động tập thể, nhất là trong lao động. Nhưng một số bạn lại bầu cho Hoa vì cho rằng mặc dù Hoa không chăm chỉ lao động nhưng lại học giỏi hơn Kiên. </a:t>
            </a:r>
            <a:r>
              <a:rPr lang="vi-VN" sz="2800" b="1" dirty="0">
                <a:solidFill>
                  <a:srgbClr val="4D51FC"/>
                </a:solidFill>
                <a:latin typeface="Cambria" panose="02040503050406030204" pitchFamily="18" charset="0"/>
              </a:rPr>
              <a:t>Nếu là thành viên trong tổ của Lan, em sẽ chọn ai? Vì sao?</a:t>
            </a:r>
            <a:endParaRPr lang="en-US" sz="2800" b="1" dirty="0">
              <a:solidFill>
                <a:srgbClr val="4D51FC"/>
              </a:solidFill>
              <a:latin typeface="Cambria" panose="02040503050406030204" pitchFamily="18" charset="0"/>
            </a:endParaRPr>
          </a:p>
        </p:txBody>
      </p:sp>
      <p:pic>
        <p:nvPicPr>
          <p:cNvPr id="12" name="Picture 11">
            <a:extLst>
              <a:ext uri="{FF2B5EF4-FFF2-40B4-BE49-F238E27FC236}">
                <a16:creationId xmlns:a16="http://schemas.microsoft.com/office/drawing/2014/main" id="{49C9C568-F2EF-B9BB-E73F-E035C2E6031C}"/>
              </a:ext>
            </a:extLst>
          </p:cNvPr>
          <p:cNvPicPr>
            <a:picLocks noChangeAspect="1"/>
          </p:cNvPicPr>
          <p:nvPr/>
        </p:nvPicPr>
        <p:blipFill>
          <a:blip r:embed="rId3"/>
          <a:stretch>
            <a:fillRect/>
          </a:stretch>
        </p:blipFill>
        <p:spPr>
          <a:xfrm>
            <a:off x="951925" y="233897"/>
            <a:ext cx="5560034" cy="1286367"/>
          </a:xfrm>
          <a:prstGeom prst="rect">
            <a:avLst/>
          </a:prstGeom>
        </p:spPr>
      </p:pic>
    </p:spTree>
    <p:extLst>
      <p:ext uri="{BB962C8B-B14F-4D97-AF65-F5344CB8AC3E}">
        <p14:creationId xmlns:p14="http://schemas.microsoft.com/office/powerpoint/2010/main" val="23910325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C2047D-DDBE-429B-605C-F4C3E7F40516}"/>
              </a:ext>
            </a:extLst>
          </p:cNvPr>
          <p:cNvSpPr txBox="1"/>
          <p:nvPr/>
        </p:nvSpPr>
        <p:spPr>
          <a:xfrm>
            <a:off x="1388673" y="1195939"/>
            <a:ext cx="9528371" cy="954107"/>
          </a:xfrm>
          <a:prstGeom prst="rect">
            <a:avLst/>
          </a:prstGeom>
          <a:noFill/>
        </p:spPr>
        <p:txBody>
          <a:bodyPr wrap="square" rtlCol="0">
            <a:spAutoFit/>
          </a:bodyPr>
          <a:lstStyle/>
          <a:p>
            <a:pPr algn="just"/>
            <a:r>
              <a:rPr lang="vi-VN" sz="2800" dirty="0">
                <a:latin typeface="Cambria" panose="02040503050406030204" pitchFamily="18" charset="0"/>
              </a:rPr>
              <a:t>b. Em chưa lau dọn xong nhà cửa thì bạn hàng xóm sang rủ chơi cầu lông. </a:t>
            </a:r>
            <a:r>
              <a:rPr lang="vi-VN" sz="2800" b="1" dirty="0">
                <a:solidFill>
                  <a:srgbClr val="4D51FC"/>
                </a:solidFill>
                <a:latin typeface="Cambria" panose="02040503050406030204" pitchFamily="18" charset="0"/>
              </a:rPr>
              <a:t>Em sẽ làm gì?</a:t>
            </a:r>
            <a:endParaRPr lang="en-US" sz="2800" b="1" dirty="0">
              <a:solidFill>
                <a:srgbClr val="4D51FC"/>
              </a:solidFill>
              <a:latin typeface="Cambria" panose="02040503050406030204" pitchFamily="18" charset="0"/>
            </a:endParaRPr>
          </a:p>
        </p:txBody>
      </p:sp>
      <p:pic>
        <p:nvPicPr>
          <p:cNvPr id="6" name="Picture 5">
            <a:extLst>
              <a:ext uri="{FF2B5EF4-FFF2-40B4-BE49-F238E27FC236}">
                <a16:creationId xmlns:a16="http://schemas.microsoft.com/office/drawing/2014/main" id="{75C46CD7-3C26-B2F7-2D94-6F096D2DCF4D}"/>
              </a:ext>
            </a:extLst>
          </p:cNvPr>
          <p:cNvPicPr>
            <a:picLocks noChangeAspect="1"/>
          </p:cNvPicPr>
          <p:nvPr/>
        </p:nvPicPr>
        <p:blipFill rotWithShape="1">
          <a:blip r:embed="rId2">
            <a:extLst>
              <a:ext uri="{28A0092B-C50C-407E-A947-70E740481C1C}">
                <a14:useLocalDpi xmlns:a14="http://schemas.microsoft.com/office/drawing/2010/main" val="0"/>
              </a:ext>
            </a:extLst>
          </a:blip>
          <a:srcRect t="3902" b="3942"/>
          <a:stretch/>
        </p:blipFill>
        <p:spPr>
          <a:xfrm>
            <a:off x="2865932" y="2150046"/>
            <a:ext cx="6913687" cy="4290210"/>
          </a:xfrm>
          <a:prstGeom prst="rect">
            <a:avLst/>
          </a:prstGeom>
        </p:spPr>
      </p:pic>
      <p:pic>
        <p:nvPicPr>
          <p:cNvPr id="7" name="Picture 6">
            <a:extLst>
              <a:ext uri="{FF2B5EF4-FFF2-40B4-BE49-F238E27FC236}">
                <a16:creationId xmlns:a16="http://schemas.microsoft.com/office/drawing/2014/main" id="{3E1A777D-C508-4FCB-4EB9-C12D6705F346}"/>
              </a:ext>
            </a:extLst>
          </p:cNvPr>
          <p:cNvPicPr>
            <a:picLocks noChangeAspect="1"/>
          </p:cNvPicPr>
          <p:nvPr/>
        </p:nvPicPr>
        <p:blipFill>
          <a:blip r:embed="rId3"/>
          <a:stretch>
            <a:fillRect/>
          </a:stretch>
        </p:blipFill>
        <p:spPr>
          <a:xfrm>
            <a:off x="851563" y="386625"/>
            <a:ext cx="5560034" cy="1286367"/>
          </a:xfrm>
          <a:prstGeom prst="rect">
            <a:avLst/>
          </a:prstGeom>
        </p:spPr>
      </p:pic>
    </p:spTree>
    <p:extLst>
      <p:ext uri="{BB962C8B-B14F-4D97-AF65-F5344CB8AC3E}">
        <p14:creationId xmlns:p14="http://schemas.microsoft.com/office/powerpoint/2010/main" val="114978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3E8939-EBA7-C799-4171-6254ACA9CEA8}"/>
              </a:ext>
            </a:extLst>
          </p:cNvPr>
          <p:cNvPicPr>
            <a:picLocks noChangeAspect="1"/>
          </p:cNvPicPr>
          <p:nvPr/>
        </p:nvPicPr>
        <p:blipFill rotWithShape="1">
          <a:blip r:embed="rId2"/>
          <a:srcRect t="3063"/>
          <a:stretch/>
        </p:blipFill>
        <p:spPr>
          <a:xfrm>
            <a:off x="2118731" y="2096997"/>
            <a:ext cx="7496175" cy="4348835"/>
          </a:xfrm>
          <a:prstGeom prst="rect">
            <a:avLst/>
          </a:prstGeom>
        </p:spPr>
      </p:pic>
      <p:sp>
        <p:nvSpPr>
          <p:cNvPr id="5" name="TextBox 4">
            <a:extLst>
              <a:ext uri="{FF2B5EF4-FFF2-40B4-BE49-F238E27FC236}">
                <a16:creationId xmlns:a16="http://schemas.microsoft.com/office/drawing/2014/main" id="{F0C2047D-DDBE-429B-605C-F4C3E7F40516}"/>
              </a:ext>
            </a:extLst>
          </p:cNvPr>
          <p:cNvSpPr txBox="1"/>
          <p:nvPr/>
        </p:nvSpPr>
        <p:spPr>
          <a:xfrm>
            <a:off x="1284248" y="1333379"/>
            <a:ext cx="9623503" cy="954107"/>
          </a:xfrm>
          <a:prstGeom prst="rect">
            <a:avLst/>
          </a:prstGeom>
          <a:noFill/>
        </p:spPr>
        <p:txBody>
          <a:bodyPr wrap="square" rtlCol="0">
            <a:spAutoFit/>
          </a:bodyPr>
          <a:lstStyle/>
          <a:p>
            <a:pPr algn="just"/>
            <a:r>
              <a:rPr lang="vi-VN" sz="2800" dirty="0">
                <a:latin typeface="Cambria" panose="02040503050406030204" pitchFamily="18" charset="0"/>
              </a:rPr>
              <a:t>c. Ngọc đang chơi thì thấy ông nội chăm sóc cây trong vườn. </a:t>
            </a:r>
            <a:r>
              <a:rPr lang="vi-VN" sz="2800" b="1" dirty="0">
                <a:solidFill>
                  <a:srgbClr val="4D51FC"/>
                </a:solidFill>
                <a:latin typeface="Cambria" panose="02040503050406030204" pitchFamily="18" charset="0"/>
              </a:rPr>
              <a:t>Nếu là Ngọc, em sẽ làm gì?</a:t>
            </a:r>
          </a:p>
        </p:txBody>
      </p:sp>
      <p:pic>
        <p:nvPicPr>
          <p:cNvPr id="7" name="Picture 6">
            <a:extLst>
              <a:ext uri="{FF2B5EF4-FFF2-40B4-BE49-F238E27FC236}">
                <a16:creationId xmlns:a16="http://schemas.microsoft.com/office/drawing/2014/main" id="{BF2D5419-B47D-5094-A4AE-DBEEE15C927D}"/>
              </a:ext>
            </a:extLst>
          </p:cNvPr>
          <p:cNvPicPr>
            <a:picLocks noChangeAspect="1"/>
          </p:cNvPicPr>
          <p:nvPr/>
        </p:nvPicPr>
        <p:blipFill>
          <a:blip r:embed="rId3"/>
          <a:stretch>
            <a:fillRect/>
          </a:stretch>
        </p:blipFill>
        <p:spPr>
          <a:xfrm>
            <a:off x="1041134" y="299094"/>
            <a:ext cx="5560034" cy="1286367"/>
          </a:xfrm>
          <a:prstGeom prst="rect">
            <a:avLst/>
          </a:prstGeom>
        </p:spPr>
      </p:pic>
    </p:spTree>
    <p:extLst>
      <p:ext uri="{BB962C8B-B14F-4D97-AF65-F5344CB8AC3E}">
        <p14:creationId xmlns:p14="http://schemas.microsoft.com/office/powerpoint/2010/main" val="32886953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BE4577-051C-5DA9-DC39-D14248300335}"/>
              </a:ext>
            </a:extLst>
          </p:cNvPr>
          <p:cNvPicPr>
            <a:picLocks noChangeAspect="1"/>
          </p:cNvPicPr>
          <p:nvPr/>
        </p:nvPicPr>
        <p:blipFill rotWithShape="1">
          <a:blip r:embed="rId2">
            <a:extLst>
              <a:ext uri="{28A0092B-C50C-407E-A947-70E740481C1C}">
                <a14:useLocalDpi xmlns:a14="http://schemas.microsoft.com/office/drawing/2010/main" val="0"/>
              </a:ext>
            </a:extLst>
          </a:blip>
          <a:srcRect t="3902" b="3942"/>
          <a:stretch/>
        </p:blipFill>
        <p:spPr>
          <a:xfrm>
            <a:off x="6096000" y="1070778"/>
            <a:ext cx="4628021" cy="2871866"/>
          </a:xfrm>
          <a:prstGeom prst="rect">
            <a:avLst/>
          </a:prstGeom>
        </p:spPr>
      </p:pic>
      <p:pic>
        <p:nvPicPr>
          <p:cNvPr id="6" name="Picture 5">
            <a:extLst>
              <a:ext uri="{FF2B5EF4-FFF2-40B4-BE49-F238E27FC236}">
                <a16:creationId xmlns:a16="http://schemas.microsoft.com/office/drawing/2014/main" id="{5068507D-D9C4-D25D-0709-484D7E559E3E}"/>
              </a:ext>
            </a:extLst>
          </p:cNvPr>
          <p:cNvPicPr>
            <a:picLocks noChangeAspect="1"/>
          </p:cNvPicPr>
          <p:nvPr/>
        </p:nvPicPr>
        <p:blipFill rotWithShape="1">
          <a:blip r:embed="rId3"/>
          <a:srcRect l="2898" t="3063"/>
          <a:stretch/>
        </p:blipFill>
        <p:spPr>
          <a:xfrm>
            <a:off x="1093683" y="3817565"/>
            <a:ext cx="4493941" cy="2684903"/>
          </a:xfrm>
          <a:prstGeom prst="rect">
            <a:avLst/>
          </a:prstGeom>
        </p:spPr>
      </p:pic>
      <p:pic>
        <p:nvPicPr>
          <p:cNvPr id="4" name="Picture 3">
            <a:extLst>
              <a:ext uri="{FF2B5EF4-FFF2-40B4-BE49-F238E27FC236}">
                <a16:creationId xmlns:a16="http://schemas.microsoft.com/office/drawing/2014/main" id="{ADE0392D-107B-A042-1D68-70649558FBC0}"/>
              </a:ext>
            </a:extLst>
          </p:cNvPr>
          <p:cNvPicPr>
            <a:picLocks noChangeAspect="1"/>
          </p:cNvPicPr>
          <p:nvPr/>
        </p:nvPicPr>
        <p:blipFill rotWithShape="1">
          <a:blip r:embed="rId4"/>
          <a:srcRect t="1948"/>
          <a:stretch/>
        </p:blipFill>
        <p:spPr>
          <a:xfrm>
            <a:off x="1115720" y="1090710"/>
            <a:ext cx="4449866" cy="2683746"/>
          </a:xfrm>
          <a:prstGeom prst="rect">
            <a:avLst/>
          </a:prstGeom>
        </p:spPr>
      </p:pic>
      <p:pic>
        <p:nvPicPr>
          <p:cNvPr id="8" name="Picture 7">
            <a:extLst>
              <a:ext uri="{FF2B5EF4-FFF2-40B4-BE49-F238E27FC236}">
                <a16:creationId xmlns:a16="http://schemas.microsoft.com/office/drawing/2014/main" id="{39363C1B-FB3A-BDD3-7525-7522E6E52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399" y="3538679"/>
            <a:ext cx="4751843" cy="3242674"/>
          </a:xfrm>
          <a:prstGeom prst="rect">
            <a:avLst/>
          </a:prstGeom>
        </p:spPr>
      </p:pic>
      <p:pic>
        <p:nvPicPr>
          <p:cNvPr id="9" name="Picture 8">
            <a:extLst>
              <a:ext uri="{FF2B5EF4-FFF2-40B4-BE49-F238E27FC236}">
                <a16:creationId xmlns:a16="http://schemas.microsoft.com/office/drawing/2014/main" id="{19B9EF3C-754C-FDDF-E30A-3EFA1A2C6BC9}"/>
              </a:ext>
            </a:extLst>
          </p:cNvPr>
          <p:cNvPicPr>
            <a:picLocks noChangeAspect="1"/>
          </p:cNvPicPr>
          <p:nvPr/>
        </p:nvPicPr>
        <p:blipFill>
          <a:blip r:embed="rId6"/>
          <a:stretch>
            <a:fillRect/>
          </a:stretch>
        </p:blipFill>
        <p:spPr>
          <a:xfrm>
            <a:off x="1093683" y="232187"/>
            <a:ext cx="5560034" cy="1286367"/>
          </a:xfrm>
          <a:prstGeom prst="rect">
            <a:avLst/>
          </a:prstGeom>
        </p:spPr>
      </p:pic>
    </p:spTree>
    <p:extLst>
      <p:ext uri="{BB962C8B-B14F-4D97-AF65-F5344CB8AC3E}">
        <p14:creationId xmlns:p14="http://schemas.microsoft.com/office/powerpoint/2010/main" val="38559028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731</Words>
  <Application>Microsoft Office PowerPoint</Application>
  <PresentationFormat>Widescreen</PresentationFormat>
  <Paragraphs>37</Paragraphs>
  <Slides>21</Slides>
  <Notes>7</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21</vt:i4>
      </vt:variant>
    </vt:vector>
  </HeadingPairs>
  <TitlesOfParts>
    <vt:vector size="37" baseType="lpstr">
      <vt:lpstr>宋体</vt:lpstr>
      <vt:lpstr>SVN-Newton</vt:lpstr>
      <vt:lpstr>#9Slide07 Stormtrooper</vt:lpstr>
      <vt:lpstr>Calibri Light</vt:lpstr>
      <vt:lpstr>Times New Roman</vt:lpstr>
      <vt:lpstr>Calibri</vt:lpstr>
      <vt:lpstr>字魂152号-机甲超级黑</vt:lpstr>
      <vt:lpstr>SVN-Ready</vt:lpstr>
      <vt:lpstr>等线</vt:lpstr>
      <vt:lpstr>Arial</vt:lpstr>
      <vt:lpstr>Cambria</vt:lpstr>
      <vt:lpstr>#9Slide07 HoneyCream</vt:lpstr>
      <vt:lpstr>#9Slide05 Pattaya</vt:lpstr>
      <vt:lpstr>office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Laptop T&amp;T</cp:lastModifiedBy>
  <cp:revision>13</cp:revision>
  <dcterms:created xsi:type="dcterms:W3CDTF">2023-07-26T09:05:06Z</dcterms:created>
  <dcterms:modified xsi:type="dcterms:W3CDTF">2023-10-22T14:14:17Z</dcterms:modified>
</cp:coreProperties>
</file>