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3.xml" ContentType="application/vnd.openxmlformats-officedocument.presentationml.slideLayout+xml"/>
  <Override PartName="/ppt/theme/theme6.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4" r:id="rId2"/>
    <p:sldMasterId id="2147483726" r:id="rId3"/>
    <p:sldMasterId id="2147483728" r:id="rId4"/>
    <p:sldMasterId id="2147483730" r:id="rId5"/>
    <p:sldMasterId id="2147483732" r:id="rId6"/>
    <p:sldMasterId id="2147483736" r:id="rId7"/>
    <p:sldMasterId id="2147483738" r:id="rId8"/>
    <p:sldMasterId id="2147483750" r:id="rId9"/>
  </p:sldMasterIdLst>
  <p:notesMasterIdLst>
    <p:notesMasterId r:id="rId47"/>
  </p:notesMasterIdLst>
  <p:sldIdLst>
    <p:sldId id="324" r:id="rId10"/>
    <p:sldId id="288" r:id="rId11"/>
    <p:sldId id="313" r:id="rId12"/>
    <p:sldId id="314" r:id="rId13"/>
    <p:sldId id="315" r:id="rId14"/>
    <p:sldId id="316" r:id="rId15"/>
    <p:sldId id="317" r:id="rId16"/>
    <p:sldId id="290" r:id="rId17"/>
    <p:sldId id="289" r:id="rId18"/>
    <p:sldId id="325" r:id="rId19"/>
    <p:sldId id="311" r:id="rId20"/>
    <p:sldId id="327" r:id="rId21"/>
    <p:sldId id="293" r:id="rId22"/>
    <p:sldId id="326" r:id="rId23"/>
    <p:sldId id="268" r:id="rId24"/>
    <p:sldId id="300" r:id="rId25"/>
    <p:sldId id="299" r:id="rId26"/>
    <p:sldId id="292" r:id="rId27"/>
    <p:sldId id="267" r:id="rId28"/>
    <p:sldId id="303" r:id="rId29"/>
    <p:sldId id="328" r:id="rId30"/>
    <p:sldId id="302" r:id="rId31"/>
    <p:sldId id="329" r:id="rId32"/>
    <p:sldId id="331" r:id="rId33"/>
    <p:sldId id="279" r:id="rId34"/>
    <p:sldId id="304" r:id="rId35"/>
    <p:sldId id="323" r:id="rId36"/>
    <p:sldId id="305" r:id="rId37"/>
    <p:sldId id="276" r:id="rId38"/>
    <p:sldId id="333" r:id="rId39"/>
    <p:sldId id="335" r:id="rId40"/>
    <p:sldId id="336" r:id="rId41"/>
    <p:sldId id="306" r:id="rId42"/>
    <p:sldId id="322" r:id="rId43"/>
    <p:sldId id="337" r:id="rId44"/>
    <p:sldId id="338" r:id="rId45"/>
    <p:sldId id="319" r:id="rId46"/>
  </p:sldIdLst>
  <p:sldSz cx="9144000" cy="5143500" type="screen16x9"/>
  <p:notesSz cx="9144000" cy="6858000"/>
  <p:embeddedFontLst>
    <p:embeddedFont>
      <p:font typeface="Cambria" panose="02040503050406030204" pitchFamily="18" charset="0"/>
      <p:regular r:id="rId48"/>
      <p:bold r:id="rId49"/>
      <p:italic r:id="rId50"/>
      <p:boldItalic r:id="rId51"/>
    </p:embeddedFont>
    <p:embeddedFont>
      <p:font typeface="Calibri Light" panose="020F0302020204030204" pitchFamily="34" charset="0"/>
      <p:regular r:id="rId52"/>
      <p:italic r:id="rId53"/>
    </p:embeddedFont>
    <p:embeddedFont>
      <p:font typeface="宋体" panose="02010600030101010101" pitchFamily="2" charset="-122"/>
      <p:regular r:id="rId54"/>
    </p:embeddedFont>
    <p:embeddedFont>
      <p:font typeface="SVN-Newton" panose="02040603050506020204" pitchFamily="18" charset="0"/>
      <p:regular r:id="rId55"/>
    </p:embeddedFont>
    <p:embeddedFont>
      <p:font typeface="Calibri" panose="020F0502020204030204" pitchFamily="34" charset="0"/>
      <p:regular r:id="rId56"/>
      <p:bold r:id="rId57"/>
      <p:italic r:id="rId58"/>
      <p:boldItalic r:id="rId59"/>
    </p:embeddedFont>
    <p:embeddedFont>
      <p:font typeface="#9Slide07 HoneyCream" pitchFamily="2" charset="0"/>
      <p:regular r:id="rId60"/>
    </p:embeddedFont>
    <p:embeddedFont>
      <p:font typeface="SVN-Ready" panose="02040603050506020204" pitchFamily="18" charset="0"/>
      <p:regular r:id="rId61"/>
    </p:embeddedFont>
  </p:embeddedFontLst>
  <p:defaultTextStyle>
    <a:defPPr>
      <a:defRPr lang="en-US"/>
    </a:defPPr>
    <a:lvl1pPr marL="0" algn="l" defTabSz="3397734" rtl="0" eaLnBrk="1" latinLnBrk="0" hangingPunct="1">
      <a:defRPr sz="6689" kern="1200">
        <a:solidFill>
          <a:schemeClr val="tx1"/>
        </a:solidFill>
        <a:latin typeface="+mn-lt"/>
        <a:ea typeface="+mn-ea"/>
        <a:cs typeface="+mn-cs"/>
      </a:defRPr>
    </a:lvl1pPr>
    <a:lvl2pPr marL="1698866" algn="l" defTabSz="3397734" rtl="0" eaLnBrk="1" latinLnBrk="0" hangingPunct="1">
      <a:defRPr sz="6689" kern="1200">
        <a:solidFill>
          <a:schemeClr val="tx1"/>
        </a:solidFill>
        <a:latin typeface="+mn-lt"/>
        <a:ea typeface="+mn-ea"/>
        <a:cs typeface="+mn-cs"/>
      </a:defRPr>
    </a:lvl2pPr>
    <a:lvl3pPr marL="3397734" algn="l" defTabSz="3397734" rtl="0" eaLnBrk="1" latinLnBrk="0" hangingPunct="1">
      <a:defRPr sz="6689" kern="1200">
        <a:solidFill>
          <a:schemeClr val="tx1"/>
        </a:solidFill>
        <a:latin typeface="+mn-lt"/>
        <a:ea typeface="+mn-ea"/>
        <a:cs typeface="+mn-cs"/>
      </a:defRPr>
    </a:lvl3pPr>
    <a:lvl4pPr marL="5096600" algn="l" defTabSz="3397734" rtl="0" eaLnBrk="1" latinLnBrk="0" hangingPunct="1">
      <a:defRPr sz="6689" kern="1200">
        <a:solidFill>
          <a:schemeClr val="tx1"/>
        </a:solidFill>
        <a:latin typeface="+mn-lt"/>
        <a:ea typeface="+mn-ea"/>
        <a:cs typeface="+mn-cs"/>
      </a:defRPr>
    </a:lvl4pPr>
    <a:lvl5pPr marL="6795468" algn="l" defTabSz="3397734" rtl="0" eaLnBrk="1" latinLnBrk="0" hangingPunct="1">
      <a:defRPr sz="6689" kern="1200">
        <a:solidFill>
          <a:schemeClr val="tx1"/>
        </a:solidFill>
        <a:latin typeface="+mn-lt"/>
        <a:ea typeface="+mn-ea"/>
        <a:cs typeface="+mn-cs"/>
      </a:defRPr>
    </a:lvl5pPr>
    <a:lvl6pPr marL="8494335" algn="l" defTabSz="3397734" rtl="0" eaLnBrk="1" latinLnBrk="0" hangingPunct="1">
      <a:defRPr sz="6689" kern="1200">
        <a:solidFill>
          <a:schemeClr val="tx1"/>
        </a:solidFill>
        <a:latin typeface="+mn-lt"/>
        <a:ea typeface="+mn-ea"/>
        <a:cs typeface="+mn-cs"/>
      </a:defRPr>
    </a:lvl6pPr>
    <a:lvl7pPr marL="10193202" algn="l" defTabSz="3397734" rtl="0" eaLnBrk="1" latinLnBrk="0" hangingPunct="1">
      <a:defRPr sz="6689" kern="1200">
        <a:solidFill>
          <a:schemeClr val="tx1"/>
        </a:solidFill>
        <a:latin typeface="+mn-lt"/>
        <a:ea typeface="+mn-ea"/>
        <a:cs typeface="+mn-cs"/>
      </a:defRPr>
    </a:lvl7pPr>
    <a:lvl8pPr marL="11892069" algn="l" defTabSz="3397734" rtl="0" eaLnBrk="1" latinLnBrk="0" hangingPunct="1">
      <a:defRPr sz="6689" kern="1200">
        <a:solidFill>
          <a:schemeClr val="tx1"/>
        </a:solidFill>
        <a:latin typeface="+mn-lt"/>
        <a:ea typeface="+mn-ea"/>
        <a:cs typeface="+mn-cs"/>
      </a:defRPr>
    </a:lvl8pPr>
    <a:lvl9pPr marL="13590936" algn="l" defTabSz="3397734" rtl="0" eaLnBrk="1" latinLnBrk="0" hangingPunct="1">
      <a:defRPr sz="668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26" userDrawn="1">
          <p15:clr>
            <a:srgbClr val="A4A3A4"/>
          </p15:clr>
        </p15:guide>
        <p15:guide id="2" pos="105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61" autoAdjust="0"/>
    <p:restoredTop sz="94622" autoAdjust="0"/>
  </p:normalViewPr>
  <p:slideViewPr>
    <p:cSldViewPr>
      <p:cViewPr varScale="1">
        <p:scale>
          <a:sx n="107" d="100"/>
          <a:sy n="107" d="100"/>
        </p:scale>
        <p:origin x="1032" y="72"/>
      </p:cViewPr>
      <p:guideLst>
        <p:guide orient="horz" pos="8026"/>
        <p:guide pos="105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12.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137FCD2-8C6C-40E2-AC7C-AF868CD266DD}" type="datetimeFigureOut">
              <a:rPr lang="en-US" smtClean="0"/>
              <a:t>10/22/2023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4AEC7A6-FBA6-41F6-BBDF-C44435ACB66A}" type="slidenum">
              <a:rPr lang="en-US" smtClean="0"/>
              <a:t>‹#›</a:t>
            </a:fld>
            <a:endParaRPr lang="en-US"/>
          </a:p>
        </p:txBody>
      </p:sp>
    </p:spTree>
    <p:extLst>
      <p:ext uri="{BB962C8B-B14F-4D97-AF65-F5344CB8AC3E}">
        <p14:creationId xmlns:p14="http://schemas.microsoft.com/office/powerpoint/2010/main" val="3754528581"/>
      </p:ext>
    </p:extLst>
  </p:cSld>
  <p:clrMap bg1="lt1" tx1="dk1" bg2="lt2" tx2="dk2" accent1="accent1" accent2="accent2" accent3="accent3" accent4="accent4" accent5="accent5" accent6="accent6" hlink="hlink" folHlink="folHlink"/>
  <p:notesStyle>
    <a:lvl1pPr marL="0" algn="l" defTabSz="3397734" rtl="0" eaLnBrk="1" latinLnBrk="0" hangingPunct="1">
      <a:defRPr sz="4459" kern="1200">
        <a:solidFill>
          <a:schemeClr val="tx1"/>
        </a:solidFill>
        <a:latin typeface="+mn-lt"/>
        <a:ea typeface="+mn-ea"/>
        <a:cs typeface="+mn-cs"/>
      </a:defRPr>
    </a:lvl1pPr>
    <a:lvl2pPr marL="1698866" algn="l" defTabSz="3397734" rtl="0" eaLnBrk="1" latinLnBrk="0" hangingPunct="1">
      <a:defRPr sz="4459" kern="1200">
        <a:solidFill>
          <a:schemeClr val="tx1"/>
        </a:solidFill>
        <a:latin typeface="+mn-lt"/>
        <a:ea typeface="+mn-ea"/>
        <a:cs typeface="+mn-cs"/>
      </a:defRPr>
    </a:lvl2pPr>
    <a:lvl3pPr marL="3397734" algn="l" defTabSz="3397734" rtl="0" eaLnBrk="1" latinLnBrk="0" hangingPunct="1">
      <a:defRPr sz="4459" kern="1200">
        <a:solidFill>
          <a:schemeClr val="tx1"/>
        </a:solidFill>
        <a:latin typeface="+mn-lt"/>
        <a:ea typeface="+mn-ea"/>
        <a:cs typeface="+mn-cs"/>
      </a:defRPr>
    </a:lvl3pPr>
    <a:lvl4pPr marL="5096600" algn="l" defTabSz="3397734" rtl="0" eaLnBrk="1" latinLnBrk="0" hangingPunct="1">
      <a:defRPr sz="4459" kern="1200">
        <a:solidFill>
          <a:schemeClr val="tx1"/>
        </a:solidFill>
        <a:latin typeface="+mn-lt"/>
        <a:ea typeface="+mn-ea"/>
        <a:cs typeface="+mn-cs"/>
      </a:defRPr>
    </a:lvl4pPr>
    <a:lvl5pPr marL="6795468" algn="l" defTabSz="3397734" rtl="0" eaLnBrk="1" latinLnBrk="0" hangingPunct="1">
      <a:defRPr sz="4459" kern="1200">
        <a:solidFill>
          <a:schemeClr val="tx1"/>
        </a:solidFill>
        <a:latin typeface="+mn-lt"/>
        <a:ea typeface="+mn-ea"/>
        <a:cs typeface="+mn-cs"/>
      </a:defRPr>
    </a:lvl5pPr>
    <a:lvl6pPr marL="8494335" algn="l" defTabSz="3397734" rtl="0" eaLnBrk="1" latinLnBrk="0" hangingPunct="1">
      <a:defRPr sz="4459" kern="1200">
        <a:solidFill>
          <a:schemeClr val="tx1"/>
        </a:solidFill>
        <a:latin typeface="+mn-lt"/>
        <a:ea typeface="+mn-ea"/>
        <a:cs typeface="+mn-cs"/>
      </a:defRPr>
    </a:lvl6pPr>
    <a:lvl7pPr marL="10193202" algn="l" defTabSz="3397734" rtl="0" eaLnBrk="1" latinLnBrk="0" hangingPunct="1">
      <a:defRPr sz="4459" kern="1200">
        <a:solidFill>
          <a:schemeClr val="tx1"/>
        </a:solidFill>
        <a:latin typeface="+mn-lt"/>
        <a:ea typeface="+mn-ea"/>
        <a:cs typeface="+mn-cs"/>
      </a:defRPr>
    </a:lvl7pPr>
    <a:lvl8pPr marL="11892069" algn="l" defTabSz="3397734" rtl="0" eaLnBrk="1" latinLnBrk="0" hangingPunct="1">
      <a:defRPr sz="4459" kern="1200">
        <a:solidFill>
          <a:schemeClr val="tx1"/>
        </a:solidFill>
        <a:latin typeface="+mn-lt"/>
        <a:ea typeface="+mn-ea"/>
        <a:cs typeface="+mn-cs"/>
      </a:defRPr>
    </a:lvl8pPr>
    <a:lvl9pPr marL="13590936" algn="l" defTabSz="3397734" rtl="0" eaLnBrk="1" latinLnBrk="0" hangingPunct="1">
      <a:defRPr sz="44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95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38537" y="14439552"/>
            <a:ext cx="23513141" cy="6511954"/>
          </a:xfrm>
          <a:prstGeom prst="rect">
            <a:avLst/>
          </a:prstGeom>
        </p:spPr>
        <p:txBody>
          <a:bodyPr/>
          <a:lstStyle>
            <a:lvl1pPr marL="0" indent="0" algn="ctr">
              <a:buNone/>
              <a:defRPr>
                <a:solidFill>
                  <a:schemeClr val="tx1">
                    <a:tint val="75000"/>
                  </a:schemeClr>
                </a:solidFill>
              </a:defRPr>
            </a:lvl1pPr>
            <a:lvl2pPr marL="451920" indent="0" algn="ctr">
              <a:buNone/>
              <a:defRPr>
                <a:solidFill>
                  <a:schemeClr val="tx1">
                    <a:tint val="75000"/>
                  </a:schemeClr>
                </a:solidFill>
              </a:defRPr>
            </a:lvl2pPr>
            <a:lvl3pPr marL="903839" indent="0" algn="ctr">
              <a:buNone/>
              <a:defRPr>
                <a:solidFill>
                  <a:schemeClr val="tx1">
                    <a:tint val="75000"/>
                  </a:schemeClr>
                </a:solidFill>
              </a:defRPr>
            </a:lvl3pPr>
            <a:lvl4pPr marL="1355759" indent="0" algn="ctr">
              <a:buNone/>
              <a:defRPr>
                <a:solidFill>
                  <a:schemeClr val="tx1">
                    <a:tint val="75000"/>
                  </a:schemeClr>
                </a:solidFill>
              </a:defRPr>
            </a:lvl4pPr>
            <a:lvl5pPr marL="1807679" indent="0" algn="ctr">
              <a:buNone/>
              <a:defRPr>
                <a:solidFill>
                  <a:schemeClr val="tx1">
                    <a:tint val="75000"/>
                  </a:schemeClr>
                </a:solidFill>
              </a:defRPr>
            </a:lvl5pPr>
            <a:lvl6pPr marL="2259598" indent="0" algn="ctr">
              <a:buNone/>
              <a:defRPr>
                <a:solidFill>
                  <a:schemeClr val="tx1">
                    <a:tint val="75000"/>
                  </a:schemeClr>
                </a:solidFill>
              </a:defRPr>
            </a:lvl6pPr>
            <a:lvl7pPr marL="2711519" indent="0" algn="ctr">
              <a:buNone/>
              <a:defRPr>
                <a:solidFill>
                  <a:schemeClr val="tx1">
                    <a:tint val="75000"/>
                  </a:schemeClr>
                </a:solidFill>
              </a:defRPr>
            </a:lvl7pPr>
            <a:lvl8pPr marL="3163437" indent="0" algn="ctr">
              <a:buNone/>
              <a:defRPr>
                <a:solidFill>
                  <a:schemeClr val="tx1">
                    <a:tint val="75000"/>
                  </a:schemeClr>
                </a:solidFill>
              </a:defRPr>
            </a:lvl8pPr>
            <a:lvl9pPr marL="36153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10/22/2023</a:t>
            </a:fld>
            <a:endParaRPr lang="en-US"/>
          </a:p>
        </p:txBody>
      </p:sp>
      <p:sp>
        <p:nvSpPr>
          <p:cNvPr id="5" name="Footer Placeholder 4"/>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6" name="Slide Number Placeholder 5"/>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380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0287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5921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2140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5642" y="8667752"/>
            <a:ext cx="3666330" cy="497898"/>
          </a:xfrm>
          <a:prstGeom prst="rect">
            <a:avLst/>
          </a:prstGeom>
        </p:spPr>
        <p:txBody>
          <a:bodyPr/>
          <a:lstStyle/>
          <a:p>
            <a:pPr defTabSz="1246922"/>
            <a:fld id="{1D8BD707-D9CF-40AE-B4C6-C98DA3205C09}" type="datetimeFigureOut">
              <a:rPr lang="en-US" sz="2455" smtClean="0">
                <a:solidFill>
                  <a:prstClr val="black"/>
                </a:solidFill>
              </a:rPr>
              <a:pPr defTabSz="1246922"/>
              <a:t>10/22/2023</a:t>
            </a:fld>
            <a:endParaRPr lang="en-US" sz="2455">
              <a:solidFill>
                <a:prstClr val="black"/>
              </a:solidFill>
            </a:endParaRPr>
          </a:p>
        </p:txBody>
      </p:sp>
      <p:sp>
        <p:nvSpPr>
          <p:cNvPr id="3" name="Footer Placeholder 2"/>
          <p:cNvSpPr>
            <a:spLocks noGrp="1"/>
          </p:cNvSpPr>
          <p:nvPr>
            <p:ph type="ftr" sz="quarter" idx="11"/>
          </p:nvPr>
        </p:nvSpPr>
        <p:spPr>
          <a:xfrm>
            <a:off x="5368555" y="8667752"/>
            <a:ext cx="4975733" cy="497898"/>
          </a:xfrm>
          <a:prstGeom prst="rect">
            <a:avLst/>
          </a:prstGeom>
        </p:spPr>
        <p:txBody>
          <a:bodyPr/>
          <a:lstStyle/>
          <a:p>
            <a:pPr defTabSz="1246922"/>
            <a:endParaRPr lang="en-US" sz="2455">
              <a:solidFill>
                <a:prstClr val="black"/>
              </a:solidFill>
            </a:endParaRPr>
          </a:p>
        </p:txBody>
      </p:sp>
      <p:sp>
        <p:nvSpPr>
          <p:cNvPr id="4" name="Slide Number Placeholder 3"/>
          <p:cNvSpPr>
            <a:spLocks noGrp="1"/>
          </p:cNvSpPr>
          <p:nvPr>
            <p:ph type="sldNum" sz="quarter" idx="12"/>
          </p:nvPr>
        </p:nvSpPr>
        <p:spPr>
          <a:xfrm>
            <a:off x="11260868" y="8667752"/>
            <a:ext cx="3666330" cy="497898"/>
          </a:xfrm>
          <a:prstGeom prst="rect">
            <a:avLst/>
          </a:prstGeom>
        </p:spPr>
        <p:txBody>
          <a:bodyPr/>
          <a:lstStyle/>
          <a:p>
            <a:pPr defTabSz="1246922"/>
            <a:fld id="{B6F15528-21DE-4FAA-801E-634DDDAF4B2B}" type="slidenum">
              <a:rPr lang="en-US" sz="2455" smtClean="0">
                <a:solidFill>
                  <a:prstClr val="black"/>
                </a:solidFill>
              </a:rPr>
              <a:pPr defTabSz="1246922"/>
              <a:t>‹#›</a:t>
            </a:fld>
            <a:endParaRPr lang="en-US" sz="2455">
              <a:solidFill>
                <a:prstClr val="black"/>
              </a:solidFill>
            </a:endParaRPr>
          </a:p>
        </p:txBody>
      </p:sp>
    </p:spTree>
    <p:extLst>
      <p:ext uri="{BB962C8B-B14F-4D97-AF65-F5344CB8AC3E}">
        <p14:creationId xmlns:p14="http://schemas.microsoft.com/office/powerpoint/2010/main" val="38271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396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35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86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48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23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190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42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64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50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27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4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981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6676B20B-E155-4912-A4A0-7E6F6CDE0C2B}"/>
              </a:ext>
            </a:extLst>
          </p:cNvPr>
          <p:cNvGrpSpPr/>
          <p:nvPr userDrawn="1"/>
        </p:nvGrpSpPr>
        <p:grpSpPr>
          <a:xfrm>
            <a:off x="0" y="0"/>
            <a:ext cx="9144000" cy="5143500"/>
            <a:chOff x="0" y="0"/>
            <a:chExt cx="12192000" cy="685800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17"/>
            </a:p>
          </p:txBody>
        </p:sp>
        <p:pic>
          <p:nvPicPr>
            <p:cNvPr id="12" name="图片 11" descr="图片包含 游戏机, 花, 房间&#10;&#10;描述已自动生成">
              <a:extLst>
                <a:ext uri="{FF2B5EF4-FFF2-40B4-BE49-F238E27FC236}">
                  <a16:creationId xmlns:a16="http://schemas.microsoft.com/office/drawing/2014/main" id="{8198885A-13F3-4790-94BA-7352ED42B695}"/>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b="20770"/>
            <a:stretch/>
          </p:blipFill>
          <p:spPr>
            <a:xfrm>
              <a:off x="0" y="3547383"/>
              <a:ext cx="12192000" cy="3310617"/>
            </a:xfrm>
            <a:custGeom>
              <a:avLst/>
              <a:gdLst>
                <a:gd name="connsiteX0" fmla="*/ 0 w 12192000"/>
                <a:gd name="connsiteY0" fmla="*/ 0 h 3853542"/>
                <a:gd name="connsiteX1" fmla="*/ 12192000 w 12192000"/>
                <a:gd name="connsiteY1" fmla="*/ 0 h 3853542"/>
                <a:gd name="connsiteX2" fmla="*/ 12192000 w 12192000"/>
                <a:gd name="connsiteY2" fmla="*/ 3853542 h 3853542"/>
                <a:gd name="connsiteX3" fmla="*/ 0 w 12192000"/>
                <a:gd name="connsiteY3" fmla="*/ 3853542 h 3853542"/>
              </a:gdLst>
              <a:ahLst/>
              <a:cxnLst>
                <a:cxn ang="0">
                  <a:pos x="connsiteX0" y="connsiteY0"/>
                </a:cxn>
                <a:cxn ang="0">
                  <a:pos x="connsiteX1" y="connsiteY1"/>
                </a:cxn>
                <a:cxn ang="0">
                  <a:pos x="connsiteX2" y="connsiteY2"/>
                </a:cxn>
                <a:cxn ang="0">
                  <a:pos x="connsiteX3" y="connsiteY3"/>
                </a:cxn>
              </a:cxnLst>
              <a:rect l="l" t="t" r="r" b="b"/>
              <a:pathLst>
                <a:path w="12192000" h="3853542">
                  <a:moveTo>
                    <a:pt x="0" y="0"/>
                  </a:moveTo>
                  <a:lnTo>
                    <a:pt x="12192000" y="0"/>
                  </a:lnTo>
                  <a:lnTo>
                    <a:pt x="12192000" y="3853542"/>
                  </a:lnTo>
                  <a:lnTo>
                    <a:pt x="0" y="3853542"/>
                  </a:lnTo>
                  <a:close/>
                </a:path>
              </a:pathLst>
            </a:custGeom>
            <a:ln>
              <a:noFill/>
            </a:ln>
          </p:spPr>
        </p:pic>
      </p:grpSp>
    </p:spTree>
    <p:extLst>
      <p:ext uri="{BB962C8B-B14F-4D97-AF65-F5344CB8AC3E}">
        <p14:creationId xmlns:p14="http://schemas.microsoft.com/office/powerpoint/2010/main" val="26757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4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9514" y="23617639"/>
            <a:ext cx="7837715" cy="1356657"/>
          </a:xfrm>
          <a:prstGeom prst="rect">
            <a:avLst/>
          </a:prstGeom>
        </p:spPr>
        <p:txBody>
          <a:bodyPr/>
          <a:lstStyle/>
          <a:p>
            <a:fld id="{1D8BD707-D9CF-40AE-B4C6-C98DA3205C09}" type="datetimeFigureOut">
              <a:rPr lang="en-US" smtClean="0"/>
              <a:pPr/>
              <a:t>10/22/2023</a:t>
            </a:fld>
            <a:endParaRPr lang="en-US"/>
          </a:p>
        </p:txBody>
      </p:sp>
      <p:sp>
        <p:nvSpPr>
          <p:cNvPr id="3" name="Footer Placeholder 2"/>
          <p:cNvSpPr>
            <a:spLocks noGrp="1"/>
          </p:cNvSpPr>
          <p:nvPr>
            <p:ph type="ftr" sz="quarter" idx="11"/>
          </p:nvPr>
        </p:nvSpPr>
        <p:spPr>
          <a:xfrm>
            <a:off x="11476654" y="23617639"/>
            <a:ext cx="10636899" cy="1356657"/>
          </a:xfrm>
          <a:prstGeom prst="rect">
            <a:avLst/>
          </a:prstGeom>
        </p:spPr>
        <p:txBody>
          <a:bodyPr/>
          <a:lstStyle/>
          <a:p>
            <a:endParaRPr lang="en-US"/>
          </a:p>
        </p:txBody>
      </p:sp>
      <p:sp>
        <p:nvSpPr>
          <p:cNvPr id="4" name="Slide Number Placeholder 3"/>
          <p:cNvSpPr>
            <a:spLocks noGrp="1"/>
          </p:cNvSpPr>
          <p:nvPr>
            <p:ph type="sldNum" sz="quarter" idx="12"/>
          </p:nvPr>
        </p:nvSpPr>
        <p:spPr>
          <a:xfrm>
            <a:off x="24072982" y="23617639"/>
            <a:ext cx="7837715" cy="1356657"/>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03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455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1"/>
          </a:xfrm>
          <a:prstGeom prst="rect">
            <a:avLst/>
          </a:prstGeom>
        </p:spPr>
        <p:txBody>
          <a:bodyPr/>
          <a:lstStyle>
            <a:lvl1pPr marL="0" indent="0" algn="ctr">
              <a:buNone/>
              <a:defRPr sz="1800"/>
            </a:lvl1pPr>
            <a:lvl2pPr marL="342891" indent="0" algn="ctr">
              <a:buNone/>
              <a:defRPr sz="1501"/>
            </a:lvl2pPr>
            <a:lvl3pPr marL="685782" indent="0" algn="ctr">
              <a:buNone/>
              <a:defRPr sz="1350"/>
            </a:lvl3pPr>
            <a:lvl4pPr marL="1028672" indent="0" algn="ctr">
              <a:buNone/>
              <a:defRPr sz="1200"/>
            </a:lvl4pPr>
            <a:lvl5pPr marL="1371563" indent="0" algn="ctr">
              <a:buNone/>
              <a:defRPr sz="1200"/>
            </a:lvl5pPr>
            <a:lvl6pPr marL="1714454" indent="0" algn="ctr">
              <a:buNone/>
              <a:defRPr sz="1200"/>
            </a:lvl6pPr>
            <a:lvl7pPr marL="2057345" indent="0" algn="ctr">
              <a:buNone/>
              <a:defRPr sz="1200"/>
            </a:lvl7pPr>
            <a:lvl8pPr marL="2400235" indent="0" algn="ctr">
              <a:buNone/>
              <a:defRPr sz="1200"/>
            </a:lvl8pPr>
            <a:lvl9pPr marL="2743126"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4"/>
            <a:ext cx="2057400" cy="273843"/>
          </a:xfrm>
          <a:prstGeom prst="rect">
            <a:avLst/>
          </a:prstGeom>
        </p:spPr>
        <p:txBody>
          <a:bodyPr/>
          <a:lstStyle/>
          <a:p>
            <a:pPr defTabSz="685782"/>
            <a:fld id="{D997B5FA-0921-464F-AAE1-844C04324D75}" type="datetimeFigureOut">
              <a:rPr lang="zh-CN" altLang="en-US" smtClean="0">
                <a:solidFill>
                  <a:prstClr val="black">
                    <a:tint val="75000"/>
                  </a:prstClr>
                </a:solidFill>
              </a:rPr>
              <a:pPr defTabSz="685782"/>
              <a:t>2023/10/22</a:t>
            </a:fld>
            <a:endParaRPr lang="zh-CN" altLang="en-US">
              <a:solidFill>
                <a:prstClr val="black">
                  <a:tint val="75000"/>
                </a:prstClr>
              </a:solidFill>
            </a:endParaRPr>
          </a:p>
        </p:txBody>
      </p:sp>
      <p:sp>
        <p:nvSpPr>
          <p:cNvPr id="5" name="页脚占位符 4"/>
          <p:cNvSpPr>
            <a:spLocks noGrp="1"/>
          </p:cNvSpPr>
          <p:nvPr>
            <p:ph type="ftr" sz="quarter" idx="11"/>
          </p:nvPr>
        </p:nvSpPr>
        <p:spPr>
          <a:xfrm>
            <a:off x="3028950" y="4767264"/>
            <a:ext cx="3086100" cy="273843"/>
          </a:xfrm>
          <a:prstGeom prst="rect">
            <a:avLst/>
          </a:prstGeom>
        </p:spPr>
        <p:txBody>
          <a:bodyPr/>
          <a:lstStyle/>
          <a:p>
            <a:pPr defTabSz="685782"/>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457950" y="4767264"/>
            <a:ext cx="2057400" cy="273843"/>
          </a:xfrm>
          <a:prstGeom prst="rect">
            <a:avLst/>
          </a:prstGeom>
        </p:spPr>
        <p:txBody>
          <a:bodyPr/>
          <a:lstStyle/>
          <a:p>
            <a:pPr defTabSz="685782"/>
            <a:fld id="{565CE74E-AB26-4998-AD42-012C4C1AD076}" type="slidenum">
              <a:rPr lang="zh-CN" altLang="en-US" smtClean="0">
                <a:solidFill>
                  <a:prstClr val="black">
                    <a:tint val="75000"/>
                  </a:prstClr>
                </a:solidFill>
              </a:rPr>
              <a:pPr defTabSz="685782"/>
              <a:t>‹#›</a:t>
            </a:fld>
            <a:endParaRPr lang="zh-CN" altLang="en-US">
              <a:solidFill>
                <a:prstClr val="black">
                  <a:tint val="75000"/>
                </a:prstClr>
              </a:solidFill>
            </a:endParaRPr>
          </a:p>
        </p:txBody>
      </p:sp>
    </p:spTree>
    <p:extLst>
      <p:ext uri="{BB962C8B-B14F-4D97-AF65-F5344CB8AC3E}">
        <p14:creationId xmlns:p14="http://schemas.microsoft.com/office/powerpoint/2010/main" val="88219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CCC3C83-5C03-20DA-46DB-65A41AF44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4354286"/>
          </a:xfrm>
          <a:prstGeom prst="rect">
            <a:avLst/>
          </a:prstGeom>
        </p:spPr>
      </p:pic>
      <p:pic>
        <p:nvPicPr>
          <p:cNvPr id="10" name="图片 9">
            <a:extLst>
              <a:ext uri="{FF2B5EF4-FFF2-40B4-BE49-F238E27FC236}">
                <a16:creationId xmlns:a16="http://schemas.microsoft.com/office/drawing/2014/main" id="{F0C88E68-924F-7C2C-59EB-13D86677196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18259"/>
          <a:stretch/>
        </p:blipFill>
        <p:spPr>
          <a:xfrm flipH="1">
            <a:off x="0" y="1584222"/>
            <a:ext cx="9144000" cy="3559278"/>
          </a:xfrm>
          <a:prstGeom prst="rect">
            <a:avLst/>
          </a:prstGeom>
        </p:spPr>
      </p:pic>
      <p:pic>
        <p:nvPicPr>
          <p:cNvPr id="11" name="图片 10">
            <a:extLst>
              <a:ext uri="{FF2B5EF4-FFF2-40B4-BE49-F238E27FC236}">
                <a16:creationId xmlns:a16="http://schemas.microsoft.com/office/drawing/2014/main" id="{F5DE6B72-52C5-825B-6677-68D3DF828F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12" name="图片 11">
            <a:extLst>
              <a:ext uri="{FF2B5EF4-FFF2-40B4-BE49-F238E27FC236}">
                <a16:creationId xmlns:a16="http://schemas.microsoft.com/office/drawing/2014/main" id="{78F0D362-BDDC-4F1D-4F2F-88F14488BFD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sp>
        <p:nvSpPr>
          <p:cNvPr id="13" name="矩形: 圆角 12">
            <a:extLst>
              <a:ext uri="{FF2B5EF4-FFF2-40B4-BE49-F238E27FC236}">
                <a16:creationId xmlns:a16="http://schemas.microsoft.com/office/drawing/2014/main" id="{7856F83F-9F94-7E1A-E849-6CBCEF0A15DD}"/>
              </a:ext>
            </a:extLst>
          </p:cNvPr>
          <p:cNvSpPr/>
          <p:nvPr userDrawn="1"/>
        </p:nvSpPr>
        <p:spPr>
          <a:xfrm>
            <a:off x="216440" y="167803"/>
            <a:ext cx="8711120" cy="4742262"/>
          </a:xfrm>
          <a:prstGeom prst="roundRect">
            <a:avLst>
              <a:gd name="adj" fmla="val 5128"/>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2"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阿里巴巴普惠体"/>
              <a:cs typeface="+mn-cs"/>
            </a:endParaRPr>
          </a:p>
        </p:txBody>
      </p:sp>
      <p:pic>
        <p:nvPicPr>
          <p:cNvPr id="14" name="图片 13">
            <a:extLst>
              <a:ext uri="{FF2B5EF4-FFF2-40B4-BE49-F238E27FC236}">
                <a16:creationId xmlns:a16="http://schemas.microsoft.com/office/drawing/2014/main" id="{7C356434-A5AB-4507-C575-161FD35571F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50175" r="10162"/>
          <a:stretch/>
        </p:blipFill>
        <p:spPr>
          <a:xfrm flipH="1">
            <a:off x="-11304" y="-1"/>
            <a:ext cx="3065642" cy="1700236"/>
          </a:xfrm>
          <a:prstGeom prst="rect">
            <a:avLst/>
          </a:prstGeom>
        </p:spPr>
      </p:pic>
      <p:sp>
        <p:nvSpPr>
          <p:cNvPr id="2" name="TextBox 3">
            <a:extLst>
              <a:ext uri="{FF2B5EF4-FFF2-40B4-BE49-F238E27FC236}">
                <a16:creationId xmlns:a16="http://schemas.microsoft.com/office/drawing/2014/main" id="{7D2E36F5-BBB2-CA45-2917-8FFF34FA51EC}"/>
              </a:ext>
            </a:extLst>
          </p:cNvPr>
          <p:cNvSpPr txBox="1"/>
          <p:nvPr userDrawn="1"/>
        </p:nvSpPr>
        <p:spPr>
          <a:xfrm>
            <a:off x="3475589" y="6362149"/>
            <a:ext cx="2569126" cy="54963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188590"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743"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43"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kumimoji="0" lang="en-US" sz="743"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743"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743"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2A83CB4-8C33-4274-F629-259B3DDC7761}"/>
              </a:ext>
            </a:extLst>
          </p:cNvPr>
          <p:cNvSpPr txBox="1">
            <a:spLocks/>
          </p:cNvSpPr>
          <p:nvPr userDrawn="1"/>
        </p:nvSpPr>
        <p:spPr>
          <a:xfrm>
            <a:off x="8614279" y="2"/>
            <a:ext cx="635252" cy="134031"/>
          </a:xfrm>
          <a:prstGeom prst="rect">
            <a:avLst/>
          </a:prstGeom>
        </p:spPr>
        <p:txBody>
          <a:bodyPr vert="horz" lIns="37718" tIns="18859" rIns="37718" bIns="18859"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825" b="0" i="0" u="none" strike="noStrike" kern="1200" cap="none" spc="0" normalizeH="0" baseline="0" noProof="0" dirty="0" err="1">
                <a:ln>
                  <a:noFill/>
                </a:ln>
                <a:solidFill>
                  <a:srgbClr val="ED7D31">
                    <a:lumMod val="50000"/>
                  </a:srgbClr>
                </a:solidFill>
                <a:effectLst/>
                <a:uLnTx/>
                <a:uFillTx/>
                <a:latin typeface="#9Slide07 HoneyCream" pitchFamily="2" charset="0"/>
                <a:cs typeface="+mj-cs"/>
              </a:rPr>
              <a:t>Măng</a:t>
            </a:r>
            <a:r>
              <a:rPr kumimoji="0" lang="en-US" sz="825" b="0" i="0" u="none" strike="noStrike" kern="1200" cap="none" spc="0" normalizeH="0" baseline="0" noProof="0" dirty="0">
                <a:ln>
                  <a:noFill/>
                </a:ln>
                <a:solidFill>
                  <a:srgbClr val="ED7D31">
                    <a:lumMod val="50000"/>
                  </a:srgbClr>
                </a:solidFill>
                <a:effectLst/>
                <a:uLnTx/>
                <a:uFillTx/>
                <a:latin typeface="#9Slide07 HoneyCream" pitchFamily="2" charset="0"/>
                <a:cs typeface="+mj-cs"/>
              </a:rPr>
              <a:t> Non</a:t>
            </a:r>
          </a:p>
        </p:txBody>
      </p:sp>
      <p:pic>
        <p:nvPicPr>
          <p:cNvPr id="4" name="Picture 3">
            <a:extLst>
              <a:ext uri="{FF2B5EF4-FFF2-40B4-BE49-F238E27FC236}">
                <a16:creationId xmlns:a16="http://schemas.microsoft.com/office/drawing/2014/main" id="{7EF2A6FA-E402-144F-3295-4B34DB5BE2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058881" y="-10455098"/>
            <a:ext cx="901827" cy="1533572"/>
          </a:xfrm>
          <a:prstGeom prst="rect">
            <a:avLst/>
          </a:prstGeom>
        </p:spPr>
      </p:pic>
      <p:pic>
        <p:nvPicPr>
          <p:cNvPr id="5" name="Picture 4">
            <a:extLst>
              <a:ext uri="{FF2B5EF4-FFF2-40B4-BE49-F238E27FC236}">
                <a16:creationId xmlns:a16="http://schemas.microsoft.com/office/drawing/2014/main" id="{0B811B74-95D9-3F48-CF51-03F272535DF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534389" y="-10455098"/>
            <a:ext cx="901827" cy="1533572"/>
          </a:xfrm>
          <a:prstGeom prst="rect">
            <a:avLst/>
          </a:prstGeom>
        </p:spPr>
      </p:pic>
      <p:pic>
        <p:nvPicPr>
          <p:cNvPr id="7" name="Picture 6">
            <a:extLst>
              <a:ext uri="{FF2B5EF4-FFF2-40B4-BE49-F238E27FC236}">
                <a16:creationId xmlns:a16="http://schemas.microsoft.com/office/drawing/2014/main" id="{4E733573-54C4-0A01-1F42-1779359DBCF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99532" y="12522060"/>
            <a:ext cx="901827" cy="1533572"/>
          </a:xfrm>
          <a:prstGeom prst="rect">
            <a:avLst/>
          </a:prstGeom>
        </p:spPr>
      </p:pic>
      <p:pic>
        <p:nvPicPr>
          <p:cNvPr id="8" name="Picture 7">
            <a:extLst>
              <a:ext uri="{FF2B5EF4-FFF2-40B4-BE49-F238E27FC236}">
                <a16:creationId xmlns:a16="http://schemas.microsoft.com/office/drawing/2014/main" id="{92073669-50E0-D5DD-0E43-B719D8CDDB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451856" y="12522060"/>
            <a:ext cx="901827" cy="1533572"/>
          </a:xfrm>
          <a:prstGeom prst="rect">
            <a:avLst/>
          </a:prstGeom>
        </p:spPr>
      </p:pic>
      <p:sp>
        <p:nvSpPr>
          <p:cNvPr id="9" name="Title 1">
            <a:extLst>
              <a:ext uri="{FF2B5EF4-FFF2-40B4-BE49-F238E27FC236}">
                <a16:creationId xmlns:a16="http://schemas.microsoft.com/office/drawing/2014/main" id="{A72CFBB7-642E-A034-903C-3A5B39979D95}"/>
              </a:ext>
            </a:extLst>
          </p:cNvPr>
          <p:cNvSpPr txBox="1">
            <a:spLocks/>
          </p:cNvSpPr>
          <p:nvPr userDrawn="1"/>
        </p:nvSpPr>
        <p:spPr>
          <a:xfrm>
            <a:off x="8074631" y="-516469"/>
            <a:ext cx="1470742" cy="223739"/>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By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Khánh</a:t>
            </a:r>
            <a:r>
              <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rPr>
              <a:t> </a:t>
            </a:r>
            <a:r>
              <a:rPr kumimoji="0" lang="en-US" sz="66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cs typeface="+mj-cs"/>
              </a:rPr>
              <a:t>Huyền</a:t>
            </a:r>
            <a:endParaRPr kumimoji="0" lang="en-US" sz="66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cs typeface="+mj-cs"/>
            </a:endParaRPr>
          </a:p>
        </p:txBody>
      </p:sp>
      <p:sp>
        <p:nvSpPr>
          <p:cNvPr id="15" name="Title 1">
            <a:extLst>
              <a:ext uri="{FF2B5EF4-FFF2-40B4-BE49-F238E27FC236}">
                <a16:creationId xmlns:a16="http://schemas.microsoft.com/office/drawing/2014/main" id="{721713B3-E11E-95C3-2734-ED9523F889D6}"/>
              </a:ext>
            </a:extLst>
          </p:cNvPr>
          <p:cNvSpPr txBox="1">
            <a:spLocks/>
          </p:cNvSpPr>
          <p:nvPr userDrawn="1"/>
        </p:nvSpPr>
        <p:spPr>
          <a:xfrm>
            <a:off x="-145870" y="4818698"/>
            <a:ext cx="901827" cy="324803"/>
          </a:xfrm>
          <a:prstGeom prst="rect">
            <a:avLst/>
          </a:prstGeom>
        </p:spPr>
        <p:txBody>
          <a:bodyPr vert="horz" lIns="37718" tIns="18859" rIns="37718" bIns="1885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782"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12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pic>
        <p:nvPicPr>
          <p:cNvPr id="16" name="Picture 15">
            <a:extLst>
              <a:ext uri="{FF2B5EF4-FFF2-40B4-BE49-F238E27FC236}">
                <a16:creationId xmlns:a16="http://schemas.microsoft.com/office/drawing/2014/main" id="{C29C82B3-E188-66FF-57FD-23A2C0D9B59B}"/>
              </a:ext>
            </a:extLst>
          </p:cNvPr>
          <p:cNvPicPr>
            <a:picLocks noChangeAspect="1"/>
          </p:cNvPicPr>
          <p:nvPr userDrawn="1"/>
        </p:nvPicPr>
        <p:blipFill>
          <a:blip r:embed="rId9"/>
          <a:stretch>
            <a:fillRect/>
          </a:stretch>
        </p:blipFill>
        <p:spPr>
          <a:xfrm>
            <a:off x="2434029" y="5869102"/>
            <a:ext cx="902820" cy="1096460"/>
          </a:xfrm>
          <a:prstGeom prst="rect">
            <a:avLst/>
          </a:prstGeom>
        </p:spPr>
      </p:pic>
      <p:pic>
        <p:nvPicPr>
          <p:cNvPr id="17" name="Picture 16">
            <a:extLst>
              <a:ext uri="{FF2B5EF4-FFF2-40B4-BE49-F238E27FC236}">
                <a16:creationId xmlns:a16="http://schemas.microsoft.com/office/drawing/2014/main" id="{9D8DF55E-AFE6-65FF-776B-10CFADE9BE06}"/>
              </a:ext>
            </a:extLst>
          </p:cNvPr>
          <p:cNvPicPr>
            <a:picLocks noChangeAspect="1"/>
          </p:cNvPicPr>
          <p:nvPr userDrawn="1"/>
        </p:nvPicPr>
        <p:blipFill>
          <a:blip r:embed="rId9"/>
          <a:stretch>
            <a:fillRect/>
          </a:stretch>
        </p:blipFill>
        <p:spPr>
          <a:xfrm>
            <a:off x="-1244430" y="455266"/>
            <a:ext cx="902820" cy="1096460"/>
          </a:xfrm>
          <a:prstGeom prst="rect">
            <a:avLst/>
          </a:prstGeom>
        </p:spPr>
      </p:pic>
    </p:spTree>
    <p:extLst>
      <p:ext uri="{BB962C8B-B14F-4D97-AF65-F5344CB8AC3E}">
        <p14:creationId xmlns:p14="http://schemas.microsoft.com/office/powerpoint/2010/main" val="338785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9164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2.xml"/><Relationship Id="rId1" Type="http://schemas.openxmlformats.org/officeDocument/2006/relationships/slideLayout" Target="../slideLayouts/slideLayout9.xml"/><Relationship Id="rId5" Type="http://schemas.openxmlformats.org/officeDocument/2006/relationships/tags" Target="../tags/tag3.xml"/><Relationship Id="rId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heme" Target="../theme/theme3.xml"/><Relationship Id="rId1" Type="http://schemas.openxmlformats.org/officeDocument/2006/relationships/slideLayout" Target="../slideLayouts/slideLayout10.xml"/><Relationship Id="rId5" Type="http://schemas.openxmlformats.org/officeDocument/2006/relationships/tags" Target="../tags/tag6.xml"/><Relationship Id="rId4" Type="http://schemas.openxmlformats.org/officeDocument/2006/relationships/tags" Target="../tags/tag5.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heme" Target="../theme/theme4.xml"/><Relationship Id="rId1" Type="http://schemas.openxmlformats.org/officeDocument/2006/relationships/slideLayout" Target="../slideLayouts/slideLayout11.xml"/><Relationship Id="rId5" Type="http://schemas.openxmlformats.org/officeDocument/2006/relationships/tags" Target="../tags/tag9.xml"/><Relationship Id="rId4" Type="http://schemas.openxmlformats.org/officeDocument/2006/relationships/tags" Target="../tags/tag8.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heme" Target="../theme/theme5.xml"/><Relationship Id="rId1" Type="http://schemas.openxmlformats.org/officeDocument/2006/relationships/slideLayout" Target="../slideLayouts/slideLayout12.xml"/><Relationship Id="rId5" Type="http://schemas.openxmlformats.org/officeDocument/2006/relationships/tags" Target="../tags/tag12.xml"/><Relationship Id="rId4" Type="http://schemas.openxmlformats.org/officeDocument/2006/relationships/tags" Target="../tags/tag11.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heme" Target="../theme/theme6.xml"/><Relationship Id="rId1" Type="http://schemas.openxmlformats.org/officeDocument/2006/relationships/slideLayout" Target="../slideLayouts/slideLayout13.xml"/><Relationship Id="rId5" Type="http://schemas.openxmlformats.org/officeDocument/2006/relationships/tags" Target="../tags/tag15.xml"/><Relationship Id="rId4" Type="http://schemas.openxmlformats.org/officeDocument/2006/relationships/tags" Target="../tags/tag1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theme" Target="../theme/theme7.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8.xml"/><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9.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7667"/>
          <a:stretch/>
        </p:blipFill>
        <p:spPr>
          <a:xfrm>
            <a:off x="-1539153" y="-165805"/>
            <a:ext cx="1639685" cy="1738054"/>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212099" y="5843591"/>
            <a:ext cx="1368007" cy="1501864"/>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2286002" y="6823966"/>
            <a:ext cx="4671138" cy="587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 xmlns:ahyp="http://schemas.microsoft.com/office/drawing/2018/hyperlinkcolor" val="tx"/>
                    </a:ext>
                  </a:extLst>
                </a:hlinkClick>
              </a:rPr>
              <a:t>MĂNG NON- TÀI LIỆU TIỂU HỌC | Facebook</a:t>
            </a:r>
            <a:endParaRPr kumimoji="0" lang="en-US" sz="1072"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076260" y="7096922"/>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1539155" y="1268015"/>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755" r:id="rId6"/>
    <p:sldLayoutId id="2147483756" r:id="rId7"/>
    <p:sldLayoutId id="214748369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03839" rtl="0" eaLnBrk="1" latinLnBrk="0" hangingPunct="1">
        <a:spcBef>
          <a:spcPct val="0"/>
        </a:spcBef>
        <a:buNone/>
        <a:defRPr sz="4349" kern="1200">
          <a:solidFill>
            <a:schemeClr val="tx1"/>
          </a:solidFill>
          <a:latin typeface="+mj-lt"/>
          <a:ea typeface="+mj-ea"/>
          <a:cs typeface="+mj-cs"/>
        </a:defRPr>
      </a:lvl1pPr>
    </p:titleStyle>
    <p:bodyStyle>
      <a:lvl1pPr marL="338941" indent="-338941" algn="l" defTabSz="903839" rtl="0" eaLnBrk="1" latinLnBrk="0" hangingPunct="1">
        <a:spcBef>
          <a:spcPct val="20000"/>
        </a:spcBef>
        <a:buFont typeface="Arial" pitchFamily="34" charset="0"/>
        <a:buChar char="•"/>
        <a:defRPr sz="3163" kern="1200">
          <a:solidFill>
            <a:schemeClr val="tx1"/>
          </a:solidFill>
          <a:latin typeface="+mn-lt"/>
          <a:ea typeface="+mn-ea"/>
          <a:cs typeface="+mn-cs"/>
        </a:defRPr>
      </a:lvl1pPr>
      <a:lvl2pPr marL="734370" indent="-282450" algn="l" defTabSz="903839" rtl="0" eaLnBrk="1" latinLnBrk="0" hangingPunct="1">
        <a:spcBef>
          <a:spcPct val="20000"/>
        </a:spcBef>
        <a:buFont typeface="Arial" pitchFamily="34" charset="0"/>
        <a:buChar char="–"/>
        <a:defRPr sz="2768" kern="1200">
          <a:solidFill>
            <a:schemeClr val="tx1"/>
          </a:solidFill>
          <a:latin typeface="+mn-lt"/>
          <a:ea typeface="+mn-ea"/>
          <a:cs typeface="+mn-cs"/>
        </a:defRPr>
      </a:lvl2pPr>
      <a:lvl3pPr marL="1129800" indent="-225959" algn="l" defTabSz="903839" rtl="0" eaLnBrk="1" latinLnBrk="0" hangingPunct="1">
        <a:spcBef>
          <a:spcPct val="20000"/>
        </a:spcBef>
        <a:buFont typeface="Arial" pitchFamily="34" charset="0"/>
        <a:buChar char="•"/>
        <a:defRPr sz="2372" kern="1200">
          <a:solidFill>
            <a:schemeClr val="tx1"/>
          </a:solidFill>
          <a:latin typeface="+mn-lt"/>
          <a:ea typeface="+mn-ea"/>
          <a:cs typeface="+mn-cs"/>
        </a:defRPr>
      </a:lvl3pPr>
      <a:lvl4pPr marL="158171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4pPr>
      <a:lvl5pPr marL="203363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5pPr>
      <a:lvl6pPr marL="2485559"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6pPr>
      <a:lvl7pPr marL="2937478"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7pPr>
      <a:lvl8pPr marL="338939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8pPr>
      <a:lvl9pPr marL="3841317" indent="-225959" algn="l" defTabSz="903839" rtl="0" eaLnBrk="1" latinLnBrk="0" hangingPunct="1">
        <a:spcBef>
          <a:spcPct val="20000"/>
        </a:spcBef>
        <a:buFont typeface="Arial" pitchFamily="34" charset="0"/>
        <a:buChar char="•"/>
        <a:defRPr sz="1977" kern="1200">
          <a:solidFill>
            <a:schemeClr val="tx1"/>
          </a:solidFill>
          <a:latin typeface="+mn-lt"/>
          <a:ea typeface="+mn-ea"/>
          <a:cs typeface="+mn-cs"/>
        </a:defRPr>
      </a:lvl9pPr>
    </p:bodyStyle>
    <p:otherStyle>
      <a:defPPr>
        <a:defRPr lang="en-US"/>
      </a:defPPr>
      <a:lvl1pPr marL="0" algn="l" defTabSz="903839" rtl="0" eaLnBrk="1" latinLnBrk="0" hangingPunct="1">
        <a:defRPr sz="1779" kern="1200">
          <a:solidFill>
            <a:schemeClr val="tx1"/>
          </a:solidFill>
          <a:latin typeface="+mn-lt"/>
          <a:ea typeface="+mn-ea"/>
          <a:cs typeface="+mn-cs"/>
        </a:defRPr>
      </a:lvl1pPr>
      <a:lvl2pPr marL="451920" algn="l" defTabSz="903839" rtl="0" eaLnBrk="1" latinLnBrk="0" hangingPunct="1">
        <a:defRPr sz="1779" kern="1200">
          <a:solidFill>
            <a:schemeClr val="tx1"/>
          </a:solidFill>
          <a:latin typeface="+mn-lt"/>
          <a:ea typeface="+mn-ea"/>
          <a:cs typeface="+mn-cs"/>
        </a:defRPr>
      </a:lvl2pPr>
      <a:lvl3pPr marL="903839" algn="l" defTabSz="903839" rtl="0" eaLnBrk="1" latinLnBrk="0" hangingPunct="1">
        <a:defRPr sz="1779" kern="1200">
          <a:solidFill>
            <a:schemeClr val="tx1"/>
          </a:solidFill>
          <a:latin typeface="+mn-lt"/>
          <a:ea typeface="+mn-ea"/>
          <a:cs typeface="+mn-cs"/>
        </a:defRPr>
      </a:lvl3pPr>
      <a:lvl4pPr marL="1355759" algn="l" defTabSz="903839" rtl="0" eaLnBrk="1" latinLnBrk="0" hangingPunct="1">
        <a:defRPr sz="1779" kern="1200">
          <a:solidFill>
            <a:schemeClr val="tx1"/>
          </a:solidFill>
          <a:latin typeface="+mn-lt"/>
          <a:ea typeface="+mn-ea"/>
          <a:cs typeface="+mn-cs"/>
        </a:defRPr>
      </a:lvl4pPr>
      <a:lvl5pPr marL="1807679" algn="l" defTabSz="903839" rtl="0" eaLnBrk="1" latinLnBrk="0" hangingPunct="1">
        <a:defRPr sz="1779" kern="1200">
          <a:solidFill>
            <a:schemeClr val="tx1"/>
          </a:solidFill>
          <a:latin typeface="+mn-lt"/>
          <a:ea typeface="+mn-ea"/>
          <a:cs typeface="+mn-cs"/>
        </a:defRPr>
      </a:lvl5pPr>
      <a:lvl6pPr marL="2259598" algn="l" defTabSz="903839" rtl="0" eaLnBrk="1" latinLnBrk="0" hangingPunct="1">
        <a:defRPr sz="1779" kern="1200">
          <a:solidFill>
            <a:schemeClr val="tx1"/>
          </a:solidFill>
          <a:latin typeface="+mn-lt"/>
          <a:ea typeface="+mn-ea"/>
          <a:cs typeface="+mn-cs"/>
        </a:defRPr>
      </a:lvl6pPr>
      <a:lvl7pPr marL="2711519" algn="l" defTabSz="903839" rtl="0" eaLnBrk="1" latinLnBrk="0" hangingPunct="1">
        <a:defRPr sz="1779" kern="1200">
          <a:solidFill>
            <a:schemeClr val="tx1"/>
          </a:solidFill>
          <a:latin typeface="+mn-lt"/>
          <a:ea typeface="+mn-ea"/>
          <a:cs typeface="+mn-cs"/>
        </a:defRPr>
      </a:lvl7pPr>
      <a:lvl8pPr marL="3163437" algn="l" defTabSz="903839" rtl="0" eaLnBrk="1" latinLnBrk="0" hangingPunct="1">
        <a:defRPr sz="1779" kern="1200">
          <a:solidFill>
            <a:schemeClr val="tx1"/>
          </a:solidFill>
          <a:latin typeface="+mn-lt"/>
          <a:ea typeface="+mn-ea"/>
          <a:cs typeface="+mn-cs"/>
        </a:defRPr>
      </a:lvl8pPr>
      <a:lvl9pPr marL="3615358" algn="l" defTabSz="903839" rtl="0" eaLnBrk="1" latinLnBrk="0" hangingPunct="1">
        <a:defRPr sz="17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697594691"/>
      </p:ext>
    </p:extLst>
  </p:cSld>
  <p:clrMap bg1="lt1" tx1="dk1" bg2="lt2" tx2="dk2" accent1="accent1" accent2="accent2" accent3="accent3" accent4="accent4" accent5="accent5" accent6="accent6" hlink="hlink" folHlink="folHlink"/>
  <p:sldLayoutIdLst>
    <p:sldLayoutId id="214748372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926182536"/>
      </p:ext>
    </p:extLst>
  </p:cSld>
  <p:clrMap bg1="lt1" tx1="dk1" bg2="lt2" tx2="dk2" accent1="accent1" accent2="accent2" accent3="accent3" accent4="accent4" accent5="accent5" accent6="accent6" hlink="hlink" folHlink="folHlink"/>
  <p:sldLayoutIdLst>
    <p:sldLayoutId id="214748372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667165251"/>
      </p:ext>
    </p:extLst>
  </p:cSld>
  <p:clrMap bg1="lt1" tx1="dk1" bg2="lt2" tx2="dk2" accent1="accent1" accent2="accent2" accent3="accent3" accent4="accent4" accent5="accent5" accent6="accent6" hlink="hlink" folHlink="folHlink"/>
  <p:sldLayoutIdLst>
    <p:sldLayoutId id="214748372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811414454"/>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E69B9EE9-F3BF-4B40-83E7-C9BC68FDDB0E}" type="datetimeFigureOut">
              <a:rPr lang="en-US" smtClean="0">
                <a:solidFill>
                  <a:prstClr val="black">
                    <a:tint val="75000"/>
                  </a:prstClr>
                </a:solidFill>
              </a:rPr>
              <a:pPr defTabSz="685800">
                <a:defRPr/>
              </a:pPr>
              <a:t>10/22/2023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17F55963-6440-4C45-BA09-4E6A99D1BBE0}"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3"/>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4"/>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5"/>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71911758"/>
      </p:ext>
    </p:extLst>
  </p:cSld>
  <p:clrMap bg1="lt1" tx1="dk1" bg2="lt2" tx2="dk2" accent1="accent1" accent2="accent2" accent3="accent3" accent4="accent4" accent5="accent5" accent6="accent6" hlink="hlink" folHlink="folHlink"/>
  <p:sldLayoutIdLst>
    <p:sldLayoutId id="214748373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1539153" y="-165805"/>
            <a:ext cx="1639685" cy="173805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212099" y="5843591"/>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2" y="6823966"/>
            <a:ext cx="4671138" cy="587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072"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076260" y="7096922"/>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1539155" y="1268015"/>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pic>
        <p:nvPicPr>
          <p:cNvPr id="22" name="Picture 21"/>
          <p:cNvPicPr>
            <a:picLocks noChangeAspect="1"/>
          </p:cNvPicPr>
          <p:nvPr userDrawn="1"/>
        </p:nvPicPr>
        <p:blipFill>
          <a:blip r:embed="rId7"/>
          <a:stretch>
            <a:fillRect/>
          </a:stretch>
        </p:blipFill>
        <p:spPr>
          <a:xfrm>
            <a:off x="-208233" y="-337957"/>
            <a:ext cx="9560465" cy="5819414"/>
          </a:xfrm>
          <a:prstGeom prst="rect">
            <a:avLst/>
          </a:prstGeom>
        </p:spPr>
      </p:pic>
    </p:spTree>
    <p:extLst>
      <p:ext uri="{BB962C8B-B14F-4D97-AF65-F5344CB8AC3E}">
        <p14:creationId xmlns:p14="http://schemas.microsoft.com/office/powerpoint/2010/main" val="1126671237"/>
      </p:ext>
    </p:extLst>
  </p:cSld>
  <p:clrMap bg1="lt1" tx1="dk1" bg2="lt2" tx2="dk2" accent1="accent1" accent2="accent2" accent3="accent3" accent4="accent4" accent5="accent5" accent6="accent6" hlink="hlink" folHlink="folHlink"/>
  <p:sldLayoutIdLst>
    <p:sldLayoutId id="214748373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46922" rtl="0" eaLnBrk="1" latinLnBrk="0" hangingPunct="1">
        <a:spcBef>
          <a:spcPct val="0"/>
        </a:spcBef>
        <a:buNone/>
        <a:defRPr sz="6000" kern="1200">
          <a:solidFill>
            <a:schemeClr val="tx1"/>
          </a:solidFill>
          <a:latin typeface="+mj-lt"/>
          <a:ea typeface="+mj-ea"/>
          <a:cs typeface="+mj-cs"/>
        </a:defRPr>
      </a:lvl1pPr>
    </p:titleStyle>
    <p:bodyStyle>
      <a:lvl1pPr marL="467596" indent="-467596" algn="l" defTabSz="1246922" rtl="0" eaLnBrk="1" latinLnBrk="0" hangingPunct="1">
        <a:spcBef>
          <a:spcPct val="20000"/>
        </a:spcBef>
        <a:buFont typeface="Arial" pitchFamily="34" charset="0"/>
        <a:buChar char="•"/>
        <a:defRPr sz="4364" kern="1200">
          <a:solidFill>
            <a:schemeClr val="tx1"/>
          </a:solidFill>
          <a:latin typeface="+mn-lt"/>
          <a:ea typeface="+mn-ea"/>
          <a:cs typeface="+mn-cs"/>
        </a:defRPr>
      </a:lvl1pPr>
      <a:lvl2pPr marL="1013124" indent="-389663" algn="l" defTabSz="1246922" rtl="0" eaLnBrk="1" latinLnBrk="0" hangingPunct="1">
        <a:spcBef>
          <a:spcPct val="20000"/>
        </a:spcBef>
        <a:buFont typeface="Arial" pitchFamily="34" charset="0"/>
        <a:buChar char="–"/>
        <a:defRPr sz="3818" kern="1200">
          <a:solidFill>
            <a:schemeClr val="tx1"/>
          </a:solidFill>
          <a:latin typeface="+mn-lt"/>
          <a:ea typeface="+mn-ea"/>
          <a:cs typeface="+mn-cs"/>
        </a:defRPr>
      </a:lvl2pPr>
      <a:lvl3pPr marL="1558652" indent="-311731" algn="l" defTabSz="1246922" rtl="0" eaLnBrk="1" latinLnBrk="0" hangingPunct="1">
        <a:spcBef>
          <a:spcPct val="20000"/>
        </a:spcBef>
        <a:buFont typeface="Arial" pitchFamily="34" charset="0"/>
        <a:buChar char="•"/>
        <a:defRPr sz="3273" kern="1200">
          <a:solidFill>
            <a:schemeClr val="tx1"/>
          </a:solidFill>
          <a:latin typeface="+mn-lt"/>
          <a:ea typeface="+mn-ea"/>
          <a:cs typeface="+mn-cs"/>
        </a:defRPr>
      </a:lvl3pPr>
      <a:lvl4pPr marL="2182113"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4pPr>
      <a:lvl5pPr marL="2805574"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5pPr>
      <a:lvl6pPr marL="3429035"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6pPr>
      <a:lvl7pPr marL="4052495"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7pPr>
      <a:lvl8pPr marL="4675956"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8pPr>
      <a:lvl9pPr marL="5299417" indent="-311731" algn="l" defTabSz="1246922" rtl="0" eaLnBrk="1" latinLnBrk="0" hangingPunct="1">
        <a:spcBef>
          <a:spcPct val="20000"/>
        </a:spcBef>
        <a:buFont typeface="Arial" pitchFamily="34" charset="0"/>
        <a:buChar char="•"/>
        <a:defRPr sz="2727" kern="1200">
          <a:solidFill>
            <a:schemeClr val="tx1"/>
          </a:solidFill>
          <a:latin typeface="+mn-lt"/>
          <a:ea typeface="+mn-ea"/>
          <a:cs typeface="+mn-cs"/>
        </a:defRPr>
      </a:lvl9pPr>
    </p:bodyStyle>
    <p:otherStyle>
      <a:defPPr>
        <a:defRPr lang="en-US"/>
      </a:defPPr>
      <a:lvl1pPr marL="0" algn="l" defTabSz="1246922" rtl="0" eaLnBrk="1" latinLnBrk="0" hangingPunct="1">
        <a:defRPr sz="2455" kern="1200">
          <a:solidFill>
            <a:schemeClr val="tx1"/>
          </a:solidFill>
          <a:latin typeface="+mn-lt"/>
          <a:ea typeface="+mn-ea"/>
          <a:cs typeface="+mn-cs"/>
        </a:defRPr>
      </a:lvl1pPr>
      <a:lvl2pPr marL="623461" algn="l" defTabSz="1246922" rtl="0" eaLnBrk="1" latinLnBrk="0" hangingPunct="1">
        <a:defRPr sz="2455" kern="1200">
          <a:solidFill>
            <a:schemeClr val="tx1"/>
          </a:solidFill>
          <a:latin typeface="+mn-lt"/>
          <a:ea typeface="+mn-ea"/>
          <a:cs typeface="+mn-cs"/>
        </a:defRPr>
      </a:lvl2pPr>
      <a:lvl3pPr marL="1246922" algn="l" defTabSz="1246922" rtl="0" eaLnBrk="1" latinLnBrk="0" hangingPunct="1">
        <a:defRPr sz="2455" kern="1200">
          <a:solidFill>
            <a:schemeClr val="tx1"/>
          </a:solidFill>
          <a:latin typeface="+mn-lt"/>
          <a:ea typeface="+mn-ea"/>
          <a:cs typeface="+mn-cs"/>
        </a:defRPr>
      </a:lvl3pPr>
      <a:lvl4pPr marL="1870382" algn="l" defTabSz="1246922" rtl="0" eaLnBrk="1" latinLnBrk="0" hangingPunct="1">
        <a:defRPr sz="2455" kern="1200">
          <a:solidFill>
            <a:schemeClr val="tx1"/>
          </a:solidFill>
          <a:latin typeface="+mn-lt"/>
          <a:ea typeface="+mn-ea"/>
          <a:cs typeface="+mn-cs"/>
        </a:defRPr>
      </a:lvl4pPr>
      <a:lvl5pPr marL="2493843" algn="l" defTabSz="1246922" rtl="0" eaLnBrk="1" latinLnBrk="0" hangingPunct="1">
        <a:defRPr sz="2455" kern="1200">
          <a:solidFill>
            <a:schemeClr val="tx1"/>
          </a:solidFill>
          <a:latin typeface="+mn-lt"/>
          <a:ea typeface="+mn-ea"/>
          <a:cs typeface="+mn-cs"/>
        </a:defRPr>
      </a:lvl5pPr>
      <a:lvl6pPr marL="3117304" algn="l" defTabSz="1246922" rtl="0" eaLnBrk="1" latinLnBrk="0" hangingPunct="1">
        <a:defRPr sz="2455" kern="1200">
          <a:solidFill>
            <a:schemeClr val="tx1"/>
          </a:solidFill>
          <a:latin typeface="+mn-lt"/>
          <a:ea typeface="+mn-ea"/>
          <a:cs typeface="+mn-cs"/>
        </a:defRPr>
      </a:lvl6pPr>
      <a:lvl7pPr marL="3740765" algn="l" defTabSz="1246922" rtl="0" eaLnBrk="1" latinLnBrk="0" hangingPunct="1">
        <a:defRPr sz="2455" kern="1200">
          <a:solidFill>
            <a:schemeClr val="tx1"/>
          </a:solidFill>
          <a:latin typeface="+mn-lt"/>
          <a:ea typeface="+mn-ea"/>
          <a:cs typeface="+mn-cs"/>
        </a:defRPr>
      </a:lvl7pPr>
      <a:lvl8pPr marL="4364225" algn="l" defTabSz="1246922" rtl="0" eaLnBrk="1" latinLnBrk="0" hangingPunct="1">
        <a:defRPr sz="2455" kern="1200">
          <a:solidFill>
            <a:schemeClr val="tx1"/>
          </a:solidFill>
          <a:latin typeface="+mn-lt"/>
          <a:ea typeface="+mn-ea"/>
          <a:cs typeface="+mn-cs"/>
        </a:defRPr>
      </a:lvl8pPr>
      <a:lvl9pPr marL="4987686" algn="l" defTabSz="1246922" rtl="0" eaLnBrk="1" latinLnBrk="0" hangingPunct="1">
        <a:defRPr sz="245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E6136D77-EE1B-4FE1-9857-D74397BB9F1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10/22/2023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197D789C-E532-415F-BCB9-A949AC2EFCB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539153" y="-165805"/>
            <a:ext cx="1639685" cy="173805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212099" y="5843591"/>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2" y="6823966"/>
            <a:ext cx="4671138" cy="587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072"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7214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076260" y="7096922"/>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647337" y="21882480"/>
            <a:ext cx="1639685" cy="2788313"/>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537004" y="21882480"/>
            <a:ext cx="1639685" cy="2788313"/>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1539155" y="1268015"/>
            <a:ext cx="1639685" cy="590550"/>
          </a:xfrm>
          <a:prstGeom prst="rect">
            <a:avLst/>
          </a:prstGeom>
        </p:spPr>
        <p:txBody>
          <a:bodyPr vert="horz" lIns="54423" tIns="27212" rIns="54423" bIns="2721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8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3383323" y="-14495067"/>
            <a:ext cx="2720648" cy="3571253"/>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3383323" y="17753865"/>
            <a:ext cx="2720648" cy="3571253"/>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39554200" y="17753865"/>
            <a:ext cx="2720648" cy="3571253"/>
          </a:xfrm>
          <a:prstGeom prst="rect">
            <a:avLst/>
          </a:prstGeom>
        </p:spPr>
      </p:pic>
    </p:spTree>
    <p:extLst>
      <p:ext uri="{BB962C8B-B14F-4D97-AF65-F5344CB8AC3E}">
        <p14:creationId xmlns:p14="http://schemas.microsoft.com/office/powerpoint/2010/main" val="71785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831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思源黑体" panose="020B0500000000000000" pitchFamily="34" charset="-122"/>
          <a:ea typeface="思源黑体" panose="020B0500000000000000"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思源黑体" panose="020B0500000000000000" pitchFamily="34" charset="-122"/>
          <a:ea typeface="思源黑体" panose="020B0500000000000000"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思源黑体" panose="020B0500000000000000" pitchFamily="34" charset="-122"/>
          <a:ea typeface="思源黑体" panose="020B0500000000000000"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13.pn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5.xml"/><Relationship Id="rId4" Type="http://schemas.openxmlformats.org/officeDocument/2006/relationships/image" Target="../media/image63.sv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13.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audio" Target="../media/audio5.wav"/><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audio" Target="../media/audio5.wav"/><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jpg"/><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8.jpg"/><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13.png"/><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5.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6.jpg"/><Relationship Id="rId1" Type="http://schemas.openxmlformats.org/officeDocument/2006/relationships/slideLayout" Target="../slideLayouts/slideLayout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audio" Target="../media/media1.mp3"/><Relationship Id="rId7" Type="http://schemas.openxmlformats.org/officeDocument/2006/relationships/image" Target="../media/image22.png"/><Relationship Id="rId12" Type="http://schemas.openxmlformats.org/officeDocument/2006/relationships/slide" Target="slide4.xml"/><Relationship Id="rId2" Type="http://schemas.microsoft.com/office/2007/relationships/media" Target="../media/media1.mp3"/><Relationship Id="rId1" Type="http://schemas.openxmlformats.org/officeDocument/2006/relationships/tags" Target="../tags/tag1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notesSlide" Target="../notesSlides/notesSlide1.xml"/><Relationship Id="rId10" Type="http://schemas.openxmlformats.org/officeDocument/2006/relationships/image" Target="../media/image25.png"/><Relationship Id="rId4" Type="http://schemas.openxmlformats.org/officeDocument/2006/relationships/slideLayout" Target="../slideLayouts/slideLayout9.xml"/><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13.png"/><Relationship Id="rId9" Type="http://schemas.openxmlformats.org/officeDocument/2006/relationships/image" Target="../media/image78.png"/></Relationships>
</file>

<file path=ppt/slides/_rels/slide3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2.jp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13.png"/><Relationship Id="rId9" Type="http://schemas.openxmlformats.org/officeDocument/2006/relationships/image" Target="../media/image8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slideLayout" Target="../slideLayouts/slideLayout10.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2.emf"/><Relationship Id="rId17" Type="http://schemas.openxmlformats.org/officeDocument/2006/relationships/image" Target="../media/image36.png"/><Relationship Id="rId2" Type="http://schemas.openxmlformats.org/officeDocument/2006/relationships/audio" Target="../media/media2.mp3"/><Relationship Id="rId16" Type="http://schemas.openxmlformats.org/officeDocument/2006/relationships/image" Target="../media/image35.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audio" Target="../media/audio4.wav"/><Relationship Id="rId10" Type="http://schemas.openxmlformats.org/officeDocument/2006/relationships/image" Target="../media/image30.png"/><Relationship Id="rId19"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image" Target="../media/image29.emf"/><Relationship Id="rId14" Type="http://schemas.openxmlformats.org/officeDocument/2006/relationships/image" Target="../media/image34.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41.png"/><Relationship Id="rId3" Type="http://schemas.openxmlformats.org/officeDocument/2006/relationships/slideLayout" Target="../slideLayouts/slideLayout11.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2.emf"/><Relationship Id="rId17" Type="http://schemas.openxmlformats.org/officeDocument/2006/relationships/image" Target="../media/image40.png"/><Relationship Id="rId2" Type="http://schemas.openxmlformats.org/officeDocument/2006/relationships/audio" Target="../media/media2.mp3"/><Relationship Id="rId16" Type="http://schemas.openxmlformats.org/officeDocument/2006/relationships/image" Target="../media/image39.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audio" Target="../media/audio4.wav"/><Relationship Id="rId10" Type="http://schemas.openxmlformats.org/officeDocument/2006/relationships/image" Target="../media/image30.png"/><Relationship Id="rId19" Type="http://schemas.openxmlformats.org/officeDocument/2006/relationships/image" Target="../media/image42.png"/><Relationship Id="rId4" Type="http://schemas.openxmlformats.org/officeDocument/2006/relationships/audio" Target="../media/audio1.wav"/><Relationship Id="rId9" Type="http://schemas.openxmlformats.org/officeDocument/2006/relationships/image" Target="../media/image29.emf"/><Relationship Id="rId14" Type="http://schemas.openxmlformats.org/officeDocument/2006/relationships/image" Target="../media/image34.png"/><Relationship Id="rId22"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45.png"/><Relationship Id="rId3" Type="http://schemas.openxmlformats.org/officeDocument/2006/relationships/slideLayout" Target="../slideLayouts/slideLayout12.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32.emf"/><Relationship Id="rId17"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image" Target="../media/image43.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5" Type="http://schemas.openxmlformats.org/officeDocument/2006/relationships/image" Target="../media/image26.png"/><Relationship Id="rId23" Type="http://schemas.openxmlformats.org/officeDocument/2006/relationships/audio" Target="../media/audio4.wav"/><Relationship Id="rId10" Type="http://schemas.openxmlformats.org/officeDocument/2006/relationships/image" Target="../media/image30.png"/><Relationship Id="rId19" Type="http://schemas.openxmlformats.org/officeDocument/2006/relationships/image" Target="../media/image46.png"/><Relationship Id="rId4" Type="http://schemas.openxmlformats.org/officeDocument/2006/relationships/audio" Target="../media/audio1.wav"/><Relationship Id="rId9" Type="http://schemas.openxmlformats.org/officeDocument/2006/relationships/image" Target="../media/image29.emf"/><Relationship Id="rId14" Type="http://schemas.openxmlformats.org/officeDocument/2006/relationships/image" Target="../media/image34.png"/><Relationship Id="rId22"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98715" y="449037"/>
            <a:ext cx="7946571" cy="4245428"/>
          </a:xfrm>
          <a:custGeom>
            <a:avLst/>
            <a:gdLst>
              <a:gd name="connsiteX0" fmla="*/ 0 w 7946571"/>
              <a:gd name="connsiteY0" fmla="*/ 0 h 4245428"/>
              <a:gd name="connsiteX1" fmla="*/ 0 w 7946571"/>
              <a:gd name="connsiteY1" fmla="*/ 0 h 4245428"/>
              <a:gd name="connsiteX2" fmla="*/ 7946571 w 7946571"/>
              <a:gd name="connsiteY2" fmla="*/ 0 h 4245428"/>
              <a:gd name="connsiteX3" fmla="*/ 7946571 w 7946571"/>
              <a:gd name="connsiteY3" fmla="*/ 0 h 4245428"/>
              <a:gd name="connsiteX4" fmla="*/ 7946571 w 7946571"/>
              <a:gd name="connsiteY4" fmla="*/ 4245428 h 4245428"/>
              <a:gd name="connsiteX5" fmla="*/ 7946571 w 7946571"/>
              <a:gd name="connsiteY5" fmla="*/ 4245428 h 4245428"/>
              <a:gd name="connsiteX6" fmla="*/ 0 w 7946571"/>
              <a:gd name="connsiteY6" fmla="*/ 4245428 h 4245428"/>
              <a:gd name="connsiteX7" fmla="*/ 0 w 7946571"/>
              <a:gd name="connsiteY7" fmla="*/ 4245428 h 4245428"/>
              <a:gd name="connsiteX8" fmla="*/ 0 w 7946571"/>
              <a:gd name="connsiteY8" fmla="*/ 0 h 424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6571" h="4245428" fill="none" extrusionOk="0">
                <a:moveTo>
                  <a:pt x="0" y="0"/>
                </a:moveTo>
                <a:lnTo>
                  <a:pt x="0" y="0"/>
                </a:lnTo>
                <a:cubicBezTo>
                  <a:pt x="1181922" y="-126796"/>
                  <a:pt x="5055145" y="-73671"/>
                  <a:pt x="7946571" y="0"/>
                </a:cubicBezTo>
                <a:lnTo>
                  <a:pt x="7946571" y="0"/>
                </a:lnTo>
                <a:cubicBezTo>
                  <a:pt x="8072543" y="1180939"/>
                  <a:pt x="7810227" y="2419894"/>
                  <a:pt x="7946571" y="4245428"/>
                </a:cubicBezTo>
                <a:lnTo>
                  <a:pt x="7946571" y="4245428"/>
                </a:lnTo>
                <a:cubicBezTo>
                  <a:pt x="5448349" y="4220469"/>
                  <a:pt x="3907511" y="4318541"/>
                  <a:pt x="0" y="4245428"/>
                </a:cubicBezTo>
                <a:lnTo>
                  <a:pt x="0" y="4245428"/>
                </a:lnTo>
                <a:cubicBezTo>
                  <a:pt x="4539" y="3108532"/>
                  <a:pt x="65979" y="951001"/>
                  <a:pt x="0" y="0"/>
                </a:cubicBezTo>
                <a:close/>
              </a:path>
              <a:path w="7946571" h="4245428" stroke="0" extrusionOk="0">
                <a:moveTo>
                  <a:pt x="0" y="0"/>
                </a:moveTo>
                <a:lnTo>
                  <a:pt x="0" y="0"/>
                </a:lnTo>
                <a:cubicBezTo>
                  <a:pt x="1141930" y="-159798"/>
                  <a:pt x="5688269" y="169519"/>
                  <a:pt x="7946571" y="0"/>
                </a:cubicBezTo>
                <a:lnTo>
                  <a:pt x="7946571" y="0"/>
                </a:lnTo>
                <a:cubicBezTo>
                  <a:pt x="7998368" y="584338"/>
                  <a:pt x="7941729" y="3715102"/>
                  <a:pt x="7946571" y="4245428"/>
                </a:cubicBezTo>
                <a:lnTo>
                  <a:pt x="7946571" y="4245428"/>
                </a:lnTo>
                <a:cubicBezTo>
                  <a:pt x="4300047" y="4273924"/>
                  <a:pt x="1928098" y="4349852"/>
                  <a:pt x="0" y="4245428"/>
                </a:cubicBezTo>
                <a:lnTo>
                  <a:pt x="0" y="4245428"/>
                </a:lnTo>
                <a:cubicBezTo>
                  <a:pt x="-163603" y="2609272"/>
                  <a:pt x="76112" y="664034"/>
                  <a:pt x="0" y="0"/>
                </a:cubicBezTo>
                <a:close/>
              </a:path>
            </a:pathLst>
          </a:custGeom>
          <a:solidFill>
            <a:schemeClr val="bg1"/>
          </a:solidFill>
          <a:ln w="28575">
            <a:solidFill>
              <a:schemeClr val="tx1"/>
            </a:solidFill>
            <a:extLst>
              <a:ext uri="{C807C97D-BFC1-408E-A445-0C87EB9F89A2}">
                <ask:lineSketchStyleProps xmln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a typeface="思源黑体 CN Medium"/>
            </a:endParaRPr>
          </a:p>
        </p:txBody>
      </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6933" y="1525512"/>
            <a:ext cx="9144000" cy="3641271"/>
          </a:xfrm>
          <a:prstGeom prst="rect">
            <a:avLst/>
          </a:prstGeom>
          <a:ln>
            <a:noFill/>
          </a:ln>
        </p:spPr>
      </p:pic>
      <p:pic>
        <p:nvPicPr>
          <p:cNvPr id="5" name="Picture 4">
            <a:extLst>
              <a:ext uri="{FF2B5EF4-FFF2-40B4-BE49-F238E27FC236}">
                <a16:creationId xmlns:a16="http://schemas.microsoft.com/office/drawing/2014/main" id="{BED85A42-4BC2-4DDA-8F05-8DBC4C1DB2DA}"/>
              </a:ext>
            </a:extLst>
          </p:cNvPr>
          <p:cNvPicPr>
            <a:picLocks noChangeAspect="1"/>
          </p:cNvPicPr>
          <p:nvPr/>
        </p:nvPicPr>
        <p:blipFill>
          <a:blip r:embed="rId5"/>
          <a:stretch>
            <a:fillRect/>
          </a:stretch>
        </p:blipFill>
        <p:spPr>
          <a:xfrm>
            <a:off x="176529" y="16194"/>
            <a:ext cx="6084335" cy="2670279"/>
          </a:xfrm>
          <a:prstGeom prst="rect">
            <a:avLst/>
          </a:prstGeom>
        </p:spPr>
      </p:pic>
      <p:pic>
        <p:nvPicPr>
          <p:cNvPr id="9" name="Picture 8">
            <a:extLst>
              <a:ext uri="{FF2B5EF4-FFF2-40B4-BE49-F238E27FC236}">
                <a16:creationId xmlns:a16="http://schemas.microsoft.com/office/drawing/2014/main" id="{B114B50E-2757-4DE4-915F-BCCA0A245FDC}"/>
              </a:ext>
            </a:extLst>
          </p:cNvPr>
          <p:cNvPicPr>
            <a:picLocks noChangeAspect="1"/>
          </p:cNvPicPr>
          <p:nvPr/>
        </p:nvPicPr>
        <p:blipFill>
          <a:blip r:embed="rId6"/>
          <a:stretch>
            <a:fillRect/>
          </a:stretch>
        </p:blipFill>
        <p:spPr>
          <a:xfrm>
            <a:off x="1298854" y="1616532"/>
            <a:ext cx="8004742" cy="2139881"/>
          </a:xfrm>
          <a:prstGeom prst="rect">
            <a:avLst/>
          </a:prstGeom>
        </p:spPr>
      </p:pic>
      <p:pic>
        <p:nvPicPr>
          <p:cNvPr id="8" name="Picture 7">
            <a:extLst>
              <a:ext uri="{FF2B5EF4-FFF2-40B4-BE49-F238E27FC236}">
                <a16:creationId xmlns:a16="http://schemas.microsoft.com/office/drawing/2014/main" id="{25A54F67-4740-405B-9CED-90F0E55B3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0" y="3346147"/>
            <a:ext cx="1365976" cy="1408414"/>
          </a:xfrm>
          <a:prstGeom prst="rect">
            <a:avLst/>
          </a:prstGeom>
        </p:spPr>
      </p:pic>
      <p:pic>
        <p:nvPicPr>
          <p:cNvPr id="10" name="Picture 9">
            <a:extLst>
              <a:ext uri="{FF2B5EF4-FFF2-40B4-BE49-F238E27FC236}">
                <a16:creationId xmlns:a16="http://schemas.microsoft.com/office/drawing/2014/main" id="{413E48EC-3205-43C5-83AD-594AD3481364}"/>
              </a:ext>
            </a:extLst>
          </p:cNvPr>
          <p:cNvPicPr>
            <a:picLocks noChangeAspect="1"/>
          </p:cNvPicPr>
          <p:nvPr/>
        </p:nvPicPr>
        <p:blipFill rotWithShape="1">
          <a:blip r:embed="rId8"/>
          <a:srcRect l="78548" t="7449" r="-20318" b="66699"/>
          <a:stretch/>
        </p:blipFill>
        <p:spPr>
          <a:xfrm>
            <a:off x="7303135" y="16194"/>
            <a:ext cx="3630929" cy="1431539"/>
          </a:xfrm>
          <a:prstGeom prst="rect">
            <a:avLst/>
          </a:prstGeom>
        </p:spPr>
      </p:pic>
    </p:spTree>
    <p:extLst>
      <p:ext uri="{BB962C8B-B14F-4D97-AF65-F5344CB8AC3E}">
        <p14:creationId xmlns:p14="http://schemas.microsoft.com/office/powerpoint/2010/main" val="128708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005185" y="268700"/>
            <a:ext cx="6699184" cy="485918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 name="Picture 1">
            <a:extLst>
              <a:ext uri="{FF2B5EF4-FFF2-40B4-BE49-F238E27FC236}">
                <a16:creationId xmlns:a16="http://schemas.microsoft.com/office/drawing/2014/main" id="{6BD60AA0-A5E1-4E5C-822B-1A18D4C671EB}"/>
              </a:ext>
            </a:extLst>
          </p:cNvPr>
          <p:cNvPicPr>
            <a:picLocks noChangeAspect="1"/>
          </p:cNvPicPr>
          <p:nvPr/>
        </p:nvPicPr>
        <p:blipFill>
          <a:blip r:embed="rId9"/>
          <a:stretch>
            <a:fillRect/>
          </a:stretch>
        </p:blipFill>
        <p:spPr>
          <a:xfrm>
            <a:off x="1032894" y="907014"/>
            <a:ext cx="6580054" cy="2768855"/>
          </a:xfrm>
          <a:prstGeom prst="rect">
            <a:avLst/>
          </a:prstGeom>
        </p:spPr>
      </p:pic>
    </p:spTree>
    <p:extLst>
      <p:ext uri="{BB962C8B-B14F-4D97-AF65-F5344CB8AC3E}">
        <p14:creationId xmlns:p14="http://schemas.microsoft.com/office/powerpoint/2010/main" val="230920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304800" y="196359"/>
            <a:ext cx="8559800" cy="470535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A301191-F260-4625-92D2-46E13E8B01F4}"/>
              </a:ext>
            </a:extLst>
          </p:cNvPr>
          <p:cNvSpPr txBox="1"/>
          <p:nvPr/>
        </p:nvSpPr>
        <p:spPr>
          <a:xfrm>
            <a:off x="474955" y="348431"/>
            <a:ext cx="4719851" cy="4401205"/>
          </a:xfrm>
          <a:prstGeom prst="rect">
            <a:avLst/>
          </a:prstGeom>
          <a:noFill/>
        </p:spPr>
        <p:txBody>
          <a:bodyPr wrap="square">
            <a:spAutoFit/>
          </a:bodyPr>
          <a:lstStyle/>
          <a:p>
            <a:pPr algn="just"/>
            <a:r>
              <a:rPr lang="en-SG" sz="3500" b="0" i="0" dirty="0" err="1">
                <a:effectLst/>
                <a:latin typeface="Cambria" panose="02040503050406030204" pitchFamily="18" charset="0"/>
                <a:ea typeface="Cambria" panose="02040503050406030204" pitchFamily="18" charset="0"/>
              </a:rPr>
              <a:t>Dựa</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vào</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bản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đồ</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địa</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hình</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phần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đất</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liền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Việt</a:t>
            </a:r>
            <a:r>
              <a:rPr lang="en-SG" sz="3500" b="0" i="0" dirty="0">
                <a:effectLst/>
                <a:latin typeface="Cambria" panose="02040503050406030204" pitchFamily="18" charset="0"/>
                <a:ea typeface="Cambria" panose="02040503050406030204" pitchFamily="18" charset="0"/>
              </a:rPr>
              <a:t> Nam ở </a:t>
            </a:r>
            <a:r>
              <a:rPr lang="en-SG" sz="3500" b="0" i="0" dirty="0" err="1">
                <a:effectLst/>
                <a:latin typeface="Cambria" panose="02040503050406030204" pitchFamily="18" charset="0"/>
                <a:ea typeface="Cambria" panose="02040503050406030204" pitchFamily="18" charset="0"/>
              </a:rPr>
              <a:t>bài</a:t>
            </a:r>
            <a:r>
              <a:rPr lang="en-SG" sz="3500" b="0" i="0" dirty="0">
                <a:effectLst/>
                <a:latin typeface="Cambria" panose="02040503050406030204" pitchFamily="18" charset="0"/>
                <a:ea typeface="Cambria" panose="02040503050406030204" pitchFamily="18" charset="0"/>
              </a:rPr>
              <a:t> 1, </a:t>
            </a:r>
            <a:r>
              <a:rPr lang="en-SG" sz="3500" b="0" i="0" dirty="0" err="1">
                <a:effectLst/>
                <a:latin typeface="Cambria" panose="02040503050406030204" pitchFamily="18" charset="0"/>
                <a:ea typeface="Cambria" panose="02040503050406030204" pitchFamily="18" charset="0"/>
              </a:rPr>
              <a:t>trang</a:t>
            </a:r>
            <a:r>
              <a:rPr lang="en-SG" sz="3500" b="0" i="0" dirty="0">
                <a:effectLst/>
                <a:latin typeface="Cambria" panose="02040503050406030204" pitchFamily="18" charset="0"/>
                <a:ea typeface="Cambria" panose="02040503050406030204" pitchFamily="18" charset="0"/>
              </a:rPr>
              <a:t> 7 </a:t>
            </a:r>
            <a:r>
              <a:rPr lang="en-SG" sz="3500" b="0" i="0" dirty="0" err="1">
                <a:effectLst/>
                <a:latin typeface="Cambria" panose="02040503050406030204" pitchFamily="18" charset="0"/>
                <a:ea typeface="Cambria" panose="02040503050406030204" pitchFamily="18" charset="0"/>
              </a:rPr>
              <a:t>và</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thông</a:t>
            </a:r>
            <a:r>
              <a:rPr lang="en-SG" sz="3500" b="0" i="0" dirty="0">
                <a:effectLst/>
                <a:latin typeface="Cambria" panose="02040503050406030204" pitchFamily="18" charset="0"/>
                <a:ea typeface="Cambria" panose="02040503050406030204" pitchFamily="18" charset="0"/>
              </a:rPr>
              <a:t> tin, </a:t>
            </a:r>
            <a:r>
              <a:rPr lang="en-SG" sz="3500" b="0" i="0" dirty="0" err="1">
                <a:effectLst/>
                <a:latin typeface="Cambria" panose="02040503050406030204" pitchFamily="18" charset="0"/>
                <a:ea typeface="Cambria" panose="02040503050406030204" pitchFamily="18" charset="0"/>
              </a:rPr>
              <a:t>em</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hãy</a:t>
            </a:r>
            <a:r>
              <a:rPr lang="en-SG" sz="3500" b="0" i="0" dirty="0">
                <a:effectLst/>
                <a:latin typeface="Cambria" panose="02040503050406030204" pitchFamily="18" charset="0"/>
                <a:ea typeface="Cambria" panose="02040503050406030204" pitchFamily="18" charset="0"/>
              </a:rPr>
              <a:t>:</a:t>
            </a:r>
          </a:p>
          <a:p>
            <a:pPr algn="just"/>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Xác</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định</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vị</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trí</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thông</a:t>
            </a:r>
            <a:r>
              <a:rPr lang="en-SG" sz="3500" b="0" i="0" dirty="0">
                <a:effectLst/>
                <a:latin typeface="Cambria" panose="02040503050406030204" pitchFamily="18" charset="0"/>
                <a:ea typeface="Cambria" panose="02040503050406030204" pitchFamily="18" charset="0"/>
              </a:rPr>
              <a:t> tin </a:t>
            </a:r>
            <a:r>
              <a:rPr lang="en-SG" sz="3500" b="0" i="0" dirty="0" err="1">
                <a:effectLst/>
                <a:latin typeface="Cambria" panose="02040503050406030204" pitchFamily="18" charset="0"/>
                <a:ea typeface="Cambria" panose="02040503050406030204" pitchFamily="18" charset="0"/>
              </a:rPr>
              <a:t>trên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bản</a:t>
            </a:r>
            <a:r>
              <a:rPr lang="en-SG" sz="3500" b="0" i="0" dirty="0">
                <a:effectLst/>
                <a:latin typeface="Cambria" panose="02040503050406030204" pitchFamily="18" charset="0"/>
                <a:ea typeface="Cambria" panose="02040503050406030204" pitchFamily="18" charset="0"/>
              </a:rPr>
              <a:t> </a:t>
            </a:r>
            <a:r>
              <a:rPr lang="en-SG" sz="3500" b="0" i="0" dirty="0" err="1" smtClean="0">
                <a:effectLst/>
                <a:latin typeface="Cambria" panose="02040503050406030204" pitchFamily="18" charset="0"/>
                <a:ea typeface="Cambria" panose="02040503050406030204" pitchFamily="18" charset="0"/>
              </a:rPr>
              <a:t>đồ</a:t>
            </a:r>
            <a:r>
              <a:rPr lang="en-SG" sz="3500" dirty="0">
                <a:latin typeface="Cambria" panose="02040503050406030204" pitchFamily="18" charset="0"/>
                <a:ea typeface="Cambria" panose="02040503050406030204" pitchFamily="18" charset="0"/>
              </a:rPr>
              <a:t>.</a:t>
            </a:r>
            <a:endParaRPr lang="en-SG" sz="3500" b="0" i="0" dirty="0">
              <a:effectLst/>
              <a:latin typeface="Cambria" panose="02040503050406030204" pitchFamily="18" charset="0"/>
              <a:ea typeface="Cambria" panose="02040503050406030204" pitchFamily="18" charset="0"/>
            </a:endParaRPr>
          </a:p>
          <a:p>
            <a:pPr algn="just"/>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Kể</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tên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một</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số</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tên</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gọi</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khác</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của</a:t>
            </a:r>
            <a:r>
              <a:rPr lang="en-SG" sz="3500" b="0" i="0" dirty="0">
                <a:effectLst/>
                <a:latin typeface="Cambria" panose="02040503050406030204" pitchFamily="18" charset="0"/>
                <a:ea typeface="Cambria" panose="02040503050406030204" pitchFamily="18" charset="0"/>
              </a:rPr>
              <a:t> </a:t>
            </a:r>
            <a:r>
              <a:rPr lang="en-SG" sz="3500" b="0" i="0" dirty="0" err="1">
                <a:effectLst/>
                <a:latin typeface="Cambria" panose="02040503050406030204" pitchFamily="18" charset="0"/>
                <a:ea typeface="Cambria" panose="02040503050406030204" pitchFamily="18" charset="0"/>
              </a:rPr>
              <a:t>sông</a:t>
            </a:r>
            <a:r>
              <a:rPr lang="en-SG" sz="3500" b="0" i="0" dirty="0">
                <a:effectLst/>
                <a:latin typeface="Cambria" panose="02040503050406030204" pitchFamily="18" charset="0"/>
                <a:ea typeface="Cambria" panose="02040503050406030204" pitchFamily="18" charset="0"/>
              </a:rPr>
              <a:t> </a:t>
            </a:r>
            <a:r>
              <a:rPr lang="en-SG" sz="3500" b="0" i="0" dirty="0" err="1" smtClean="0">
                <a:effectLst/>
                <a:latin typeface="Cambria" panose="02040503050406030204" pitchFamily="18" charset="0"/>
                <a:ea typeface="Cambria" panose="02040503050406030204" pitchFamily="18" charset="0"/>
              </a:rPr>
              <a:t>Hồng</a:t>
            </a:r>
            <a:r>
              <a:rPr lang="en-SG" sz="3500" b="0" i="0" dirty="0" smtClean="0">
                <a:effectLst/>
                <a:latin typeface="Cambria" panose="02040503050406030204" pitchFamily="18" charset="0"/>
                <a:ea typeface="Cambria" panose="02040503050406030204" pitchFamily="18" charset="0"/>
              </a:rPr>
              <a:t>.</a:t>
            </a:r>
            <a:endParaRPr lang="en-SG" sz="3500" b="0" i="0" dirty="0">
              <a:effectLst/>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9C1386F2-3D27-4179-947F-562978252A3A}"/>
              </a:ext>
            </a:extLst>
          </p:cNvPr>
          <p:cNvPicPr>
            <a:picLocks noChangeAspect="1"/>
          </p:cNvPicPr>
          <p:nvPr/>
        </p:nvPicPr>
        <p:blipFill>
          <a:blip r:embed="rId3"/>
          <a:stretch>
            <a:fillRect/>
          </a:stretch>
        </p:blipFill>
        <p:spPr>
          <a:xfrm>
            <a:off x="5456451" y="196359"/>
            <a:ext cx="3687549" cy="4940219"/>
          </a:xfrm>
          <a:prstGeom prst="rect">
            <a:avLst/>
          </a:prstGeom>
        </p:spPr>
      </p:pic>
    </p:spTree>
    <p:extLst>
      <p:ext uri="{BB962C8B-B14F-4D97-AF65-F5344CB8AC3E}">
        <p14:creationId xmlns:p14="http://schemas.microsoft.com/office/powerpoint/2010/main" val="46056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D0A9A7D-EE21-497A-B62C-C3B4205D8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625" y="133350"/>
            <a:ext cx="4800600" cy="5449099"/>
          </a:xfrm>
          <a:prstGeom prst="rect">
            <a:avLst/>
          </a:prstGeom>
          <a:noFill/>
          <a:ln w="9525">
            <a:solidFill>
              <a:srgbClr val="FF0000"/>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pic>
      <p:sp>
        <p:nvSpPr>
          <p:cNvPr id="3" name="Freeform 18">
            <a:extLst>
              <a:ext uri="{FF2B5EF4-FFF2-40B4-BE49-F238E27FC236}">
                <a16:creationId xmlns:a16="http://schemas.microsoft.com/office/drawing/2014/main" id="{5A4FE22B-7DBB-4FA6-91F9-0F970E2AD987}"/>
              </a:ext>
            </a:extLst>
          </p:cNvPr>
          <p:cNvSpPr/>
          <p:nvPr/>
        </p:nvSpPr>
        <p:spPr>
          <a:xfrm>
            <a:off x="3352800" y="1276350"/>
            <a:ext cx="2290752" cy="2231945"/>
          </a:xfrm>
          <a:custGeom>
            <a:avLst/>
            <a:gdLst>
              <a:gd name="connsiteX0" fmla="*/ 0 w 2647950"/>
              <a:gd name="connsiteY0" fmla="*/ 0 h 2628900"/>
              <a:gd name="connsiteX1" fmla="*/ 104775 w 2647950"/>
              <a:gd name="connsiteY1" fmla="*/ 266700 h 2628900"/>
              <a:gd name="connsiteX2" fmla="*/ 133350 w 2647950"/>
              <a:gd name="connsiteY2" fmla="*/ 295275 h 2628900"/>
              <a:gd name="connsiteX3" fmla="*/ 542925 w 2647950"/>
              <a:gd name="connsiteY3" fmla="*/ 361950 h 2628900"/>
              <a:gd name="connsiteX4" fmla="*/ 657225 w 2647950"/>
              <a:gd name="connsiteY4" fmla="*/ 523875 h 2628900"/>
              <a:gd name="connsiteX5" fmla="*/ 981075 w 2647950"/>
              <a:gd name="connsiteY5" fmla="*/ 523875 h 2628900"/>
              <a:gd name="connsiteX6" fmla="*/ 1181100 w 2647950"/>
              <a:gd name="connsiteY6" fmla="*/ 1228725 h 2628900"/>
              <a:gd name="connsiteX7" fmla="*/ 1352550 w 2647950"/>
              <a:gd name="connsiteY7" fmla="*/ 1543050 h 2628900"/>
              <a:gd name="connsiteX8" fmla="*/ 1533525 w 2647950"/>
              <a:gd name="connsiteY8" fmla="*/ 1743075 h 2628900"/>
              <a:gd name="connsiteX9" fmla="*/ 1609725 w 2647950"/>
              <a:gd name="connsiteY9" fmla="*/ 1704975 h 2628900"/>
              <a:gd name="connsiteX10" fmla="*/ 1676400 w 2647950"/>
              <a:gd name="connsiteY10" fmla="*/ 1895475 h 2628900"/>
              <a:gd name="connsiteX11" fmla="*/ 1838325 w 2647950"/>
              <a:gd name="connsiteY11" fmla="*/ 2124075 h 2628900"/>
              <a:gd name="connsiteX12" fmla="*/ 1952625 w 2647950"/>
              <a:gd name="connsiteY12" fmla="*/ 2343150 h 2628900"/>
              <a:gd name="connsiteX13" fmla="*/ 1905000 w 2647950"/>
              <a:gd name="connsiteY13" fmla="*/ 2428875 h 2628900"/>
              <a:gd name="connsiteX14" fmla="*/ 1952625 w 2647950"/>
              <a:gd name="connsiteY14" fmla="*/ 2457450 h 2628900"/>
              <a:gd name="connsiteX15" fmla="*/ 2209800 w 2647950"/>
              <a:gd name="connsiteY15" fmla="*/ 2362200 h 2628900"/>
              <a:gd name="connsiteX16" fmla="*/ 2362200 w 2647950"/>
              <a:gd name="connsiteY16" fmla="*/ 2533650 h 2628900"/>
              <a:gd name="connsiteX17" fmla="*/ 2571750 w 2647950"/>
              <a:gd name="connsiteY17" fmla="*/ 2476500 h 2628900"/>
              <a:gd name="connsiteX18" fmla="*/ 2647950 w 2647950"/>
              <a:gd name="connsiteY18" fmla="*/ 2628900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7950" h="2628900">
                <a:moveTo>
                  <a:pt x="0" y="0"/>
                </a:moveTo>
                <a:cubicBezTo>
                  <a:pt x="41275" y="108744"/>
                  <a:pt x="82550" y="217488"/>
                  <a:pt x="104775" y="266700"/>
                </a:cubicBezTo>
                <a:cubicBezTo>
                  <a:pt x="127000" y="315912"/>
                  <a:pt x="60325" y="279400"/>
                  <a:pt x="133350" y="295275"/>
                </a:cubicBezTo>
                <a:cubicBezTo>
                  <a:pt x="206375" y="311150"/>
                  <a:pt x="455613" y="323850"/>
                  <a:pt x="542925" y="361950"/>
                </a:cubicBezTo>
                <a:cubicBezTo>
                  <a:pt x="630238" y="400050"/>
                  <a:pt x="584200" y="496888"/>
                  <a:pt x="657225" y="523875"/>
                </a:cubicBezTo>
                <a:cubicBezTo>
                  <a:pt x="730250" y="550863"/>
                  <a:pt x="893763" y="406400"/>
                  <a:pt x="981075" y="523875"/>
                </a:cubicBezTo>
                <a:cubicBezTo>
                  <a:pt x="1068387" y="641350"/>
                  <a:pt x="1119188" y="1058863"/>
                  <a:pt x="1181100" y="1228725"/>
                </a:cubicBezTo>
                <a:cubicBezTo>
                  <a:pt x="1243013" y="1398588"/>
                  <a:pt x="1293813" y="1457325"/>
                  <a:pt x="1352550" y="1543050"/>
                </a:cubicBezTo>
                <a:cubicBezTo>
                  <a:pt x="1411287" y="1628775"/>
                  <a:pt x="1490663" y="1716088"/>
                  <a:pt x="1533525" y="1743075"/>
                </a:cubicBezTo>
                <a:cubicBezTo>
                  <a:pt x="1576387" y="1770062"/>
                  <a:pt x="1585913" y="1679575"/>
                  <a:pt x="1609725" y="1704975"/>
                </a:cubicBezTo>
                <a:cubicBezTo>
                  <a:pt x="1633538" y="1730375"/>
                  <a:pt x="1638300" y="1825625"/>
                  <a:pt x="1676400" y="1895475"/>
                </a:cubicBezTo>
                <a:cubicBezTo>
                  <a:pt x="1714500" y="1965325"/>
                  <a:pt x="1792288" y="2049463"/>
                  <a:pt x="1838325" y="2124075"/>
                </a:cubicBezTo>
                <a:cubicBezTo>
                  <a:pt x="1884362" y="2198687"/>
                  <a:pt x="1941513" y="2292350"/>
                  <a:pt x="1952625" y="2343150"/>
                </a:cubicBezTo>
                <a:cubicBezTo>
                  <a:pt x="1963738" y="2393950"/>
                  <a:pt x="1905000" y="2409825"/>
                  <a:pt x="1905000" y="2428875"/>
                </a:cubicBezTo>
                <a:cubicBezTo>
                  <a:pt x="1905000" y="2447925"/>
                  <a:pt x="1901825" y="2468563"/>
                  <a:pt x="1952625" y="2457450"/>
                </a:cubicBezTo>
                <a:cubicBezTo>
                  <a:pt x="2003425" y="2446338"/>
                  <a:pt x="2141537" y="2349500"/>
                  <a:pt x="2209800" y="2362200"/>
                </a:cubicBezTo>
                <a:cubicBezTo>
                  <a:pt x="2278063" y="2374900"/>
                  <a:pt x="2301875" y="2514600"/>
                  <a:pt x="2362200" y="2533650"/>
                </a:cubicBezTo>
                <a:cubicBezTo>
                  <a:pt x="2422525" y="2552700"/>
                  <a:pt x="2524125" y="2460625"/>
                  <a:pt x="2571750" y="2476500"/>
                </a:cubicBezTo>
                <a:cubicBezTo>
                  <a:pt x="2619375" y="2492375"/>
                  <a:pt x="2633662" y="2560637"/>
                  <a:pt x="2647950" y="262890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Tree>
    <p:extLst>
      <p:ext uri="{BB962C8B-B14F-4D97-AF65-F5344CB8AC3E}">
        <p14:creationId xmlns:p14="http://schemas.microsoft.com/office/powerpoint/2010/main" val="2435028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BEF2A3DD-3C59-806D-6C08-2E6D801DD0D1}"/>
              </a:ext>
            </a:extLst>
          </p:cNvPr>
          <p:cNvSpPr txBox="1"/>
          <p:nvPr/>
        </p:nvSpPr>
        <p:spPr>
          <a:xfrm>
            <a:off x="2120383" y="73164"/>
            <a:ext cx="4903234"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82486"/>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Vị trí của sông Hồng</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6" name="Rectangle 5"/>
          <p:cNvSpPr/>
          <p:nvPr/>
        </p:nvSpPr>
        <p:spPr>
          <a:xfrm>
            <a:off x="76201" y="856709"/>
            <a:ext cx="7772400" cy="278537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spcAft>
                <a:spcPts val="0"/>
              </a:spcAft>
              <a:tabLst>
                <a:tab pos="255270" algn="l"/>
              </a:tabLst>
            </a:pPr>
            <a:r>
              <a:rPr lang="vi-VN" sz="3500" dirty="0">
                <a:latin typeface="Times New Roman" panose="02020603050405020304" pitchFamily="18" charset="0"/>
                <a:ea typeface="Times New Roman" panose="02020603050405020304" pitchFamily="18" charset="0"/>
              </a:rPr>
              <a:t>Sông Hồng bắt nguồn từ Trung Quốc</a:t>
            </a:r>
            <a:r>
              <a:rPr lang="en-US" sz="3500" dirty="0">
                <a:latin typeface="Times New Roman" panose="02020603050405020304" pitchFamily="18" charset="0"/>
                <a:ea typeface="Times New Roman" panose="02020603050405020304" pitchFamily="18" charset="0"/>
              </a:rPr>
              <a:t>.</a:t>
            </a:r>
            <a:r>
              <a:rPr lang="vi-VN" sz="3500" dirty="0">
                <a:latin typeface="Times New Roman" panose="02020603050405020304" pitchFamily="18" charset="0"/>
                <a:ea typeface="Times New Roman" panose="02020603050405020304" pitchFamily="18" charset="0"/>
              </a:rPr>
              <a:t> Phần chảy vào lãnh thổ Việt Nam dài khoảng 556km. Từ huyện Bát Xát (Lào Cai) đổ ra biển ở cửa Ba Lạt – ranh giới giữa tỉnh Thái Bình và tỉnh Nam Định.</a:t>
            </a:r>
            <a:endParaRPr lang="en-US" sz="3500" dirty="0"/>
          </a:p>
        </p:txBody>
      </p:sp>
      <p:sp>
        <p:nvSpPr>
          <p:cNvPr id="4" name="Freeform 2"/>
          <p:cNvSpPr/>
          <p:nvPr/>
        </p:nvSpPr>
        <p:spPr>
          <a:xfrm>
            <a:off x="7848600" y="-95250"/>
            <a:ext cx="1428307" cy="1562100"/>
          </a:xfrm>
          <a:custGeom>
            <a:avLst/>
            <a:gdLst/>
            <a:ahLst/>
            <a:cxnLst/>
            <a:rect l="l" t="t" r="r" b="b"/>
            <a:pathLst>
              <a:path w="517322" h="556260">
                <a:moveTo>
                  <a:pt x="0" y="0"/>
                </a:moveTo>
                <a:lnTo>
                  <a:pt x="517322" y="0"/>
                </a:lnTo>
                <a:lnTo>
                  <a:pt x="517322" y="556260"/>
                </a:lnTo>
                <a:lnTo>
                  <a:pt x="0" y="5562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文本框 14">
            <a:extLst>
              <a:ext uri="{FF2B5EF4-FFF2-40B4-BE49-F238E27FC236}">
                <a16:creationId xmlns:a16="http://schemas.microsoft.com/office/drawing/2014/main" id="{033E0258-EB5C-4118-A062-D952F9E0F200}"/>
              </a:ext>
            </a:extLst>
          </p:cNvPr>
          <p:cNvSpPr txBox="1"/>
          <p:nvPr/>
        </p:nvSpPr>
        <p:spPr>
          <a:xfrm>
            <a:off x="381000" y="3790950"/>
            <a:ext cx="8381999" cy="116955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82486"/>
            <a:r>
              <a:rPr lang="vi-VN" sz="3500" b="1" dirty="0">
                <a:solidFill>
                  <a:prstClr val="black"/>
                </a:solidFill>
                <a:latin typeface="+mj-lt"/>
                <a:ea typeface="Cambria" panose="02040503050406030204" pitchFamily="18" charset="0"/>
                <a:cs typeface="Calibri" panose="020F0502020204030204" pitchFamily="34" charset="0"/>
              </a:rPr>
              <a:t>Sông Hồng còn có tên gọi khác: </a:t>
            </a:r>
            <a:r>
              <a:rPr lang="en-SG" sz="3500" dirty="0" err="1">
                <a:latin typeface="Times New Roman" panose="02020603050405020304" pitchFamily="18" charset="0"/>
                <a:cs typeface="Times New Roman" panose="02020603050405020304" pitchFamily="18" charset="0"/>
              </a:rPr>
              <a:t>Nhị</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Hà</a:t>
            </a:r>
            <a:r>
              <a:rPr lang="en-SG" sz="3500" dirty="0">
                <a:latin typeface="Times New Roman" panose="02020603050405020304" pitchFamily="18" charset="0"/>
                <a:cs typeface="Times New Roman" panose="02020603050405020304" pitchFamily="18" charset="0"/>
              </a:rPr>
              <a:t>,</a:t>
            </a:r>
            <a:endParaRPr lang="vi-VN" sz="3500" dirty="0">
              <a:latin typeface="Times New Roman" panose="02020603050405020304" pitchFamily="18" charset="0"/>
              <a:cs typeface="Times New Roman" panose="02020603050405020304" pitchFamily="18" charset="0"/>
            </a:endParaRPr>
          </a:p>
          <a:p>
            <a:pPr algn="ctr" defTabSz="182486"/>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Hồng</a:t>
            </a:r>
            <a:r>
              <a:rPr lang="en-SG" sz="3500" dirty="0">
                <a:latin typeface="Times New Roman" panose="02020603050405020304" pitchFamily="18" charset="0"/>
                <a:cs typeface="Times New Roman" panose="02020603050405020304" pitchFamily="18" charset="0"/>
              </a:rPr>
              <a:t> </a:t>
            </a:r>
            <a:r>
              <a:rPr lang="en-SG" sz="3500" dirty="0" err="1">
                <a:latin typeface="Times New Roman" panose="02020603050405020304" pitchFamily="18" charset="0"/>
                <a:cs typeface="Times New Roman" panose="02020603050405020304" pitchFamily="18" charset="0"/>
              </a:rPr>
              <a:t>Hà</a:t>
            </a:r>
            <a:r>
              <a:rPr lang="en-SG" sz="3500" dirty="0">
                <a:latin typeface="Times New Roman" panose="02020603050405020304" pitchFamily="18" charset="0"/>
                <a:cs typeface="Times New Roman" panose="02020603050405020304" pitchFamily="18" charset="0"/>
              </a:rPr>
              <a:t>,</a:t>
            </a:r>
            <a:r>
              <a:rPr lang="vi-VN" sz="3500" dirty="0">
                <a:latin typeface="Times New Roman" panose="02020603050405020304" pitchFamily="18" charset="0"/>
                <a:cs typeface="Times New Roman" panose="02020603050405020304" pitchFamily="18" charset="0"/>
              </a:rPr>
              <a:t> sông Cái,...</a:t>
            </a:r>
            <a:endParaRPr lang="en-US" sz="35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5930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078797" y="361950"/>
            <a:ext cx="6540321" cy="58674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20" name="Picture 19">
            <a:extLst>
              <a:ext uri="{FF2B5EF4-FFF2-40B4-BE49-F238E27FC236}">
                <a16:creationId xmlns:a16="http://schemas.microsoft.com/office/drawing/2014/main" id="{EC39B707-DBBA-4E67-B7EC-0ADD7E5D9DD2}"/>
              </a:ext>
            </a:extLst>
          </p:cNvPr>
          <p:cNvPicPr>
            <a:picLocks noChangeAspect="1"/>
          </p:cNvPicPr>
          <p:nvPr/>
        </p:nvPicPr>
        <p:blipFill>
          <a:blip r:embed="rId9"/>
          <a:stretch>
            <a:fillRect/>
          </a:stretch>
        </p:blipFill>
        <p:spPr>
          <a:xfrm>
            <a:off x="-1295400" y="361950"/>
            <a:ext cx="10942305" cy="4604469"/>
          </a:xfrm>
          <a:prstGeom prst="rect">
            <a:avLst/>
          </a:prstGeom>
        </p:spPr>
      </p:pic>
    </p:spTree>
    <p:extLst>
      <p:ext uri="{BB962C8B-B14F-4D97-AF65-F5344CB8AC3E}">
        <p14:creationId xmlns:p14="http://schemas.microsoft.com/office/powerpoint/2010/main" val="231291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304800" y="196359"/>
            <a:ext cx="8559800" cy="470535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3"/>
          <a:stretch>
            <a:fillRect/>
          </a:stretch>
        </p:blipFill>
        <p:spPr>
          <a:xfrm>
            <a:off x="5580783" y="3166807"/>
            <a:ext cx="3283817" cy="2048879"/>
          </a:xfrm>
          <a:prstGeom prst="rect">
            <a:avLst/>
          </a:prstGeom>
        </p:spPr>
      </p:pic>
      <p:sp>
        <p:nvSpPr>
          <p:cNvPr id="3" name="TextBox 2">
            <a:extLst>
              <a:ext uri="{FF2B5EF4-FFF2-40B4-BE49-F238E27FC236}">
                <a16:creationId xmlns:a16="http://schemas.microsoft.com/office/drawing/2014/main" id="{E9486476-D717-40BF-BE9C-A0BB282EB179}"/>
              </a:ext>
            </a:extLst>
          </p:cNvPr>
          <p:cNvSpPr txBox="1"/>
          <p:nvPr/>
        </p:nvSpPr>
        <p:spPr>
          <a:xfrm>
            <a:off x="1130300" y="249993"/>
            <a:ext cx="6629400" cy="1323439"/>
          </a:xfrm>
          <a:prstGeom prst="rect">
            <a:avLst/>
          </a:prstGeom>
          <a:noFill/>
        </p:spPr>
        <p:txBody>
          <a:bodyPr wrap="square" rtlCol="0">
            <a:spAutoFit/>
          </a:bodyPr>
          <a:lstStyle/>
          <a:p>
            <a:pPr algn="ctr"/>
            <a:r>
              <a:rPr lang="vi-VN" sz="4000" dirty="0">
                <a:solidFill>
                  <a:srgbClr val="FF0000"/>
                </a:solidFill>
                <a:latin typeface="Cambria" panose="02040503050406030204" pitchFamily="18" charset="0"/>
                <a:ea typeface="Cambria" panose="02040503050406030204" pitchFamily="18" charset="0"/>
              </a:rPr>
              <a:t>a) Một số thành tựu tiêu biểu của văn minh sông Hồng</a:t>
            </a:r>
            <a:endParaRPr lang="en-SG" sz="4000" dirty="0">
              <a:solidFill>
                <a:srgbClr val="FF0000"/>
              </a:solidFill>
            </a:endParaRPr>
          </a:p>
        </p:txBody>
      </p:sp>
      <p:sp>
        <p:nvSpPr>
          <p:cNvPr id="6" name="TextBox 5">
            <a:extLst>
              <a:ext uri="{FF2B5EF4-FFF2-40B4-BE49-F238E27FC236}">
                <a16:creationId xmlns:a16="http://schemas.microsoft.com/office/drawing/2014/main" id="{38D586F2-C96E-4C94-B098-9766137BDC26}"/>
              </a:ext>
            </a:extLst>
          </p:cNvPr>
          <p:cNvSpPr txBox="1"/>
          <p:nvPr/>
        </p:nvSpPr>
        <p:spPr>
          <a:xfrm>
            <a:off x="304800" y="1428750"/>
            <a:ext cx="6629400"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 </a:t>
            </a:r>
            <a:endParaRPr lang="en-SG"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8810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71813" y="214313"/>
            <a:ext cx="3455017" cy="1620343"/>
          </a:xfrm>
          <a:prstGeom prst="rect">
            <a:avLst/>
          </a:prstGeom>
        </p:spPr>
      </p:pic>
    </p:spTree>
    <p:extLst>
      <p:ext uri="{BB962C8B-B14F-4D97-AF65-F5344CB8AC3E}">
        <p14:creationId xmlns:p14="http://schemas.microsoft.com/office/powerpoint/2010/main" val="304059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3664E9C-FBC2-E466-0F1B-2BE52896F04F}"/>
              </a:ext>
            </a:extLst>
          </p:cNvPr>
          <p:cNvSpPr txBox="1"/>
          <p:nvPr/>
        </p:nvSpPr>
        <p:spPr>
          <a:xfrm>
            <a:off x="838200" y="971550"/>
            <a:ext cx="7391400" cy="2911435"/>
          </a:xfrm>
          <a:prstGeom prst="roundRect">
            <a:avLst/>
          </a:prstGeom>
          <a:solidFill>
            <a:schemeClr val="bg1"/>
          </a:solidFill>
          <a:ln w="3810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ctr" defTabSz="182486"/>
            <a:r>
              <a:rPr lang="vi-VN" sz="5500" dirty="0" smtClean="0">
                <a:latin typeface="Cambria" panose="02040503050406030204" pitchFamily="18" charset="0"/>
                <a:ea typeface="Cambria" panose="02040503050406030204" pitchFamily="18" charset="0"/>
              </a:rPr>
              <a:t>Sự </a:t>
            </a:r>
            <a:r>
              <a:rPr lang="vi-VN" sz="5500" dirty="0">
                <a:latin typeface="Cambria" panose="02040503050406030204" pitchFamily="18" charset="0"/>
                <a:ea typeface="Cambria" panose="02040503050406030204" pitchFamily="18" charset="0"/>
              </a:rPr>
              <a:t>ra đời của nhà nước Văn Lang, Âu Lạc, trống đồng Đông Sơn,...</a:t>
            </a:r>
            <a:endParaRPr lang="vi-VN" sz="55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3066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67B7DE8-888E-4ED4-A27C-87EAC884AD2E}"/>
              </a:ext>
            </a:extLst>
          </p:cNvPr>
          <p:cNvSpPr txBox="1"/>
          <p:nvPr/>
        </p:nvSpPr>
        <p:spPr>
          <a:xfrm>
            <a:off x="438150" y="477559"/>
            <a:ext cx="8267700" cy="4188381"/>
          </a:xfrm>
          <a:prstGeom prst="roundRect">
            <a:avLst/>
          </a:prstGeom>
          <a:solidFill>
            <a:schemeClr val="bg1"/>
          </a:solidFill>
          <a:ln w="3810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algn="ctr" defTabSz="182486"/>
            <a:r>
              <a:rPr lang="vi-VN" sz="4800" dirty="0">
                <a:solidFill>
                  <a:srgbClr val="000000"/>
                </a:solidFill>
                <a:latin typeface="Cambria" panose="02040503050406030204" pitchFamily="18" charset="0"/>
                <a:ea typeface="Cambria" panose="02040503050406030204" pitchFamily="18" charset="0"/>
                <a:cs typeface="Calibri" panose="020F0502020204030204" pitchFamily="34" charset="0"/>
              </a:rPr>
              <a:t>Đứng đầu Nhà nước Văn Lang là Hùng Vương, đứng đầu Nhà nước Âu Lạc là An Dương Vương, giúp việc cho vua có Lạc hầu, Lạc tướng.</a:t>
            </a:r>
          </a:p>
        </p:txBody>
      </p:sp>
    </p:spTree>
    <p:extLst>
      <p:ext uri="{BB962C8B-B14F-4D97-AF65-F5344CB8AC3E}">
        <p14:creationId xmlns:p14="http://schemas.microsoft.com/office/powerpoint/2010/main" val="3661049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ounded Rectangle 10"/>
          <p:cNvSpPr/>
          <p:nvPr/>
        </p:nvSpPr>
        <p:spPr>
          <a:xfrm>
            <a:off x="266700" y="219075"/>
            <a:ext cx="8610600" cy="4705350"/>
          </a:xfrm>
          <a:prstGeom prst="roundRect">
            <a:avLst>
              <a:gd name="adj" fmla="val 8667"/>
            </a:avLst>
          </a:prstGeom>
          <a:solidFill>
            <a:schemeClr val="bg1">
              <a:alpha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2912B21-76D7-4DAD-8AE3-7475CF3AF375}"/>
              </a:ext>
            </a:extLst>
          </p:cNvPr>
          <p:cNvSpPr txBox="1"/>
          <p:nvPr/>
        </p:nvSpPr>
        <p:spPr>
          <a:xfrm>
            <a:off x="3787942" y="568949"/>
            <a:ext cx="5089358" cy="3631763"/>
          </a:xfrm>
          <a:prstGeom prst="rect">
            <a:avLst/>
          </a:prstGeom>
          <a:noFill/>
        </p:spPr>
        <p:txBody>
          <a:bodyPr wrap="square">
            <a:spAutoFit/>
          </a:bodyPr>
          <a:lstStyle/>
          <a:p>
            <a:pPr algn="ctr"/>
            <a:r>
              <a:rPr lang="en-SG" sz="4600" dirty="0" err="1">
                <a:solidFill>
                  <a:srgbClr val="002060"/>
                </a:solidFill>
                <a:latin typeface="Cambria" panose="02040503050406030204" pitchFamily="18" charset="0"/>
                <a:ea typeface="Cambria" panose="02040503050406030204" pitchFamily="18" charset="0"/>
              </a:rPr>
              <a:t>Trống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đồng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Đông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Sơn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được</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phát</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hiện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lần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đầu</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tiên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tại</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huyện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Đông</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Sơn</a:t>
            </a:r>
            <a:r>
              <a:rPr lang="en-SG" sz="4600" dirty="0">
                <a:solidFill>
                  <a:srgbClr val="002060"/>
                </a:solidFill>
                <a:latin typeface="Cambria" panose="02040503050406030204" pitchFamily="18" charset="0"/>
                <a:ea typeface="Cambria" panose="02040503050406030204" pitchFamily="18" charset="0"/>
              </a:rPr>
              <a:t> (</a:t>
            </a:r>
            <a:r>
              <a:rPr lang="en-SG" sz="4600" dirty="0" err="1">
                <a:solidFill>
                  <a:srgbClr val="002060"/>
                </a:solidFill>
                <a:latin typeface="Cambria" panose="02040503050406030204" pitchFamily="18" charset="0"/>
                <a:ea typeface="Cambria" panose="02040503050406030204" pitchFamily="18" charset="0"/>
              </a:rPr>
              <a:t>tỉnh</a:t>
            </a:r>
            <a:r>
              <a:rPr lang="en-SG" sz="4600" dirty="0">
                <a:solidFill>
                  <a:srgbClr val="002060"/>
                </a:solidFill>
                <a:latin typeface="Cambria" panose="02040503050406030204" pitchFamily="18" charset="0"/>
                <a:ea typeface="Cambria" panose="02040503050406030204" pitchFamily="18" charset="0"/>
              </a:rPr>
              <a:t> Thanh </a:t>
            </a:r>
            <a:r>
              <a:rPr lang="en-SG" sz="4600" dirty="0" err="1">
                <a:solidFill>
                  <a:srgbClr val="002060"/>
                </a:solidFill>
                <a:latin typeface="Cambria" panose="02040503050406030204" pitchFamily="18" charset="0"/>
                <a:ea typeface="Cambria" panose="02040503050406030204" pitchFamily="18" charset="0"/>
              </a:rPr>
              <a:t>Hoá</a:t>
            </a:r>
            <a:r>
              <a:rPr lang="en-SG" sz="4600" dirty="0">
                <a:solidFill>
                  <a:srgbClr val="002060"/>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40B4FF9C-84C9-422E-96A0-1C0186F6C8DD}"/>
              </a:ext>
            </a:extLst>
          </p:cNvPr>
          <p:cNvPicPr>
            <a:picLocks noChangeAspect="1"/>
          </p:cNvPicPr>
          <p:nvPr/>
        </p:nvPicPr>
        <p:blipFill>
          <a:blip r:embed="rId3"/>
          <a:stretch>
            <a:fillRect/>
          </a:stretch>
        </p:blipFill>
        <p:spPr>
          <a:xfrm>
            <a:off x="440336" y="942789"/>
            <a:ext cx="3347605" cy="2695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973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 y="464699"/>
            <a:ext cx="9103311" cy="4214101"/>
          </a:xfrm>
          <a:prstGeom prst="rect">
            <a:avLst/>
          </a:prstGeom>
        </p:spPr>
      </p:pic>
    </p:spTree>
    <p:extLst>
      <p:ext uri="{BB962C8B-B14F-4D97-AF65-F5344CB8AC3E}">
        <p14:creationId xmlns:p14="http://schemas.microsoft.com/office/powerpoint/2010/main" val="272030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0" y="27272"/>
            <a:ext cx="8991600" cy="499110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81251" y="125128"/>
            <a:ext cx="8253149" cy="1384995"/>
          </a:xfrm>
          <a:prstGeom prst="rect">
            <a:avLst/>
          </a:prstGeom>
        </p:spPr>
        <p:txBody>
          <a:bodyPr wrap="square">
            <a:spAutoFit/>
          </a:bodyPr>
          <a:lstStyle/>
          <a:p>
            <a:pPr algn="just"/>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Cổ</a:t>
            </a:r>
            <a:r>
              <a:rPr lang="en-US" sz="2800" dirty="0">
                <a:latin typeface="Cambria" panose="02040503050406030204" pitchFamily="18" charset="0"/>
                <a:ea typeface="Cambria" panose="02040503050406030204" pitchFamily="18" charset="0"/>
              </a:rPr>
              <a:t> Loa (nay </a:t>
            </a:r>
            <a:r>
              <a:rPr lang="en-US" sz="2800" dirty="0" err="1">
                <a:latin typeface="Cambria" panose="02040503050406030204" pitchFamily="18" charset="0"/>
                <a:ea typeface="Cambria" panose="02040503050406030204" pitchFamily="18" charset="0"/>
              </a:rPr>
              <a:t>thuộc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huyện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Đông</a:t>
            </a:r>
            <a:r>
              <a:rPr lang="en-US" sz="2800" dirty="0">
                <a:latin typeface="Cambria" panose="02040503050406030204" pitchFamily="18" charset="0"/>
                <a:ea typeface="Cambria" panose="02040503050406030204" pitchFamily="18" charset="0"/>
              </a:rPr>
              <a:t> Anh,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nội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trung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ngoại</a:t>
            </a:r>
            <a:r>
              <a:rPr lang="en-US" sz="2800" dirty="0">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68639E24-3298-42D9-BD82-9B27A8E2B4D4}"/>
              </a:ext>
            </a:extLst>
          </p:cNvPr>
          <p:cNvPicPr>
            <a:picLocks noChangeAspect="1"/>
          </p:cNvPicPr>
          <p:nvPr/>
        </p:nvPicPr>
        <p:blipFill>
          <a:blip r:embed="rId3"/>
          <a:stretch>
            <a:fillRect/>
          </a:stretch>
        </p:blipFill>
        <p:spPr>
          <a:xfrm>
            <a:off x="5227097" y="1276350"/>
            <a:ext cx="3307303" cy="3690465"/>
          </a:xfrm>
          <a:prstGeom prst="rect">
            <a:avLst/>
          </a:prstGeom>
        </p:spPr>
      </p:pic>
      <p:pic>
        <p:nvPicPr>
          <p:cNvPr id="8" name="Picture 7">
            <a:extLst>
              <a:ext uri="{FF2B5EF4-FFF2-40B4-BE49-F238E27FC236}">
                <a16:creationId xmlns:a16="http://schemas.microsoft.com/office/drawing/2014/main" id="{693D76BC-9373-444F-9C86-1B84DB240E0C}"/>
              </a:ext>
            </a:extLst>
          </p:cNvPr>
          <p:cNvPicPr>
            <a:picLocks noChangeAspect="1"/>
          </p:cNvPicPr>
          <p:nvPr/>
        </p:nvPicPr>
        <p:blipFill>
          <a:blip r:embed="rId4"/>
          <a:stretch>
            <a:fillRect/>
          </a:stretch>
        </p:blipFill>
        <p:spPr>
          <a:xfrm>
            <a:off x="281251" y="1535716"/>
            <a:ext cx="4551903" cy="3413927"/>
          </a:xfrm>
          <a:prstGeom prst="rect">
            <a:avLst/>
          </a:prstGeom>
        </p:spPr>
      </p:pic>
    </p:spTree>
    <p:extLst>
      <p:ext uri="{BB962C8B-B14F-4D97-AF65-F5344CB8AC3E}">
        <p14:creationId xmlns:p14="http://schemas.microsoft.com/office/powerpoint/2010/main" val="3144797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304800" y="196359"/>
            <a:ext cx="8559800" cy="4705350"/>
          </a:xfrm>
          <a:prstGeom prst="roundRect">
            <a:avLst>
              <a:gd name="adj" fmla="val 8667"/>
            </a:avLst>
          </a:prstGeom>
          <a:solidFill>
            <a:schemeClr val="bg1">
              <a:alpha val="99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9486476-D717-40BF-BE9C-A0BB282EB179}"/>
              </a:ext>
            </a:extLst>
          </p:cNvPr>
          <p:cNvSpPr txBox="1"/>
          <p:nvPr/>
        </p:nvSpPr>
        <p:spPr>
          <a:xfrm>
            <a:off x="680498" y="323174"/>
            <a:ext cx="7696200" cy="707886"/>
          </a:xfrm>
          <a:prstGeom prst="rect">
            <a:avLst/>
          </a:prstGeom>
          <a:noFill/>
        </p:spPr>
        <p:txBody>
          <a:bodyPr wrap="square" rtlCol="0">
            <a:spAutoFit/>
          </a:bodyPr>
          <a:lstStyle/>
          <a:p>
            <a:pPr lvl="0" algn="ctr"/>
            <a:r>
              <a:rPr lang="vi-VN" sz="4000" b="1" dirty="0">
                <a:solidFill>
                  <a:srgbClr val="FF0000"/>
                </a:solidFill>
                <a:latin typeface="Cambria" panose="02040503050406030204" pitchFamily="18" charset="0"/>
                <a:ea typeface="Cambria" panose="02040503050406030204" pitchFamily="18" charset="0"/>
              </a:rPr>
              <a:t>b</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lang="en-SG" sz="4000" b="1" dirty="0">
                <a:solidFill>
                  <a:srgbClr val="FF0000"/>
                </a:solidFill>
                <a:latin typeface="Cambria" panose="02040503050406030204" pitchFamily="18" charset="0"/>
                <a:ea typeface="Cambria" panose="02040503050406030204" pitchFamily="18" charset="0"/>
              </a:rPr>
              <a:t>  </a:t>
            </a:r>
            <a:r>
              <a:rPr lang="en-SG" sz="4000" b="1" dirty="0" err="1">
                <a:solidFill>
                  <a:srgbClr val="FF0000"/>
                </a:solidFill>
                <a:latin typeface="Cambria" panose="02040503050406030204" pitchFamily="18" charset="0"/>
                <a:ea typeface="Cambria" panose="02040503050406030204" pitchFamily="18" charset="0"/>
              </a:rPr>
              <a:t>Đời</a:t>
            </a:r>
            <a:r>
              <a:rPr lang="en-SG" sz="4000" b="1" dirty="0">
                <a:solidFill>
                  <a:srgbClr val="FF0000"/>
                </a:solidFill>
                <a:latin typeface="Cambria" panose="02040503050406030204" pitchFamily="18" charset="0"/>
                <a:ea typeface="Cambria" panose="02040503050406030204" pitchFamily="18" charset="0"/>
              </a:rPr>
              <a:t> </a:t>
            </a:r>
            <a:r>
              <a:rPr lang="en-SG" sz="4000" b="1" dirty="0" err="1">
                <a:solidFill>
                  <a:srgbClr val="FF0000"/>
                </a:solidFill>
                <a:latin typeface="Cambria" panose="02040503050406030204" pitchFamily="18" charset="0"/>
                <a:ea typeface="Cambria" panose="02040503050406030204" pitchFamily="18" charset="0"/>
              </a:rPr>
              <a:t>sống</a:t>
            </a:r>
            <a:r>
              <a:rPr lang="vi-VN" sz="4000" b="1" dirty="0">
                <a:solidFill>
                  <a:srgbClr val="FF0000"/>
                </a:solidFill>
                <a:latin typeface="Cambria" panose="02040503050406030204" pitchFamily="18" charset="0"/>
                <a:ea typeface="Cambria" panose="02040503050406030204" pitchFamily="18" charset="0"/>
              </a:rPr>
              <a:t> của người Việt cổ</a:t>
            </a:r>
            <a:endParaRPr kumimoji="0" lang="en-SG"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C64009B-71D4-47D9-8484-C127A43139B6}"/>
              </a:ext>
            </a:extLst>
          </p:cNvPr>
          <p:cNvSpPr txBox="1"/>
          <p:nvPr/>
        </p:nvSpPr>
        <p:spPr>
          <a:xfrm>
            <a:off x="457200" y="1150248"/>
            <a:ext cx="8229600" cy="3323987"/>
          </a:xfrm>
          <a:prstGeom prst="rect">
            <a:avLst/>
          </a:prstGeom>
          <a:noFill/>
        </p:spPr>
        <p:txBody>
          <a:bodyPr wrap="square" rtlCol="0">
            <a:spAutoFit/>
          </a:bodyPr>
          <a:lstStyle/>
          <a:p>
            <a:pPr algn="just"/>
            <a:r>
              <a:rPr lang="vi-VN" sz="3500" dirty="0">
                <a:latin typeface="Cambria" panose="02040503050406030204" pitchFamily="18" charset="0"/>
                <a:ea typeface="Cambria" panose="02040503050406030204" pitchFamily="18" charset="0"/>
              </a:rPr>
              <a:t>1. Đọc thông tin và quan sát hình 4 em hãy mô tả một số nét chính về đời sống vật chất và tinh thần của người Việt cổ</a:t>
            </a:r>
            <a:r>
              <a:rPr lang="en-SG" sz="3500" dirty="0">
                <a:latin typeface="Cambria" panose="02040503050406030204" pitchFamily="18" charset="0"/>
                <a:ea typeface="Cambria" panose="02040503050406030204" pitchFamily="18" charset="0"/>
              </a:rPr>
              <a:t>.</a:t>
            </a:r>
          </a:p>
          <a:p>
            <a:pPr algn="just"/>
            <a:r>
              <a:rPr lang="vi-VN" sz="3500" dirty="0">
                <a:latin typeface="Cambria" panose="02040503050406030204" pitchFamily="18" charset="0"/>
                <a:ea typeface="Cambria" panose="02040503050406030204" pitchFamily="18" charset="0"/>
              </a:rPr>
              <a:t>2. Câu chuyện Bánh chưng bánh giầy ở Bài 7 trang 35 cho em biết điều gì về đời sống vật chất và tinh thần của người Việt cổ.</a:t>
            </a:r>
            <a:endParaRPr lang="en-SG"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0219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4800" y="196359"/>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C78637F-E57F-4B6F-BC2C-F1EF5443A02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11584" y="1039427"/>
            <a:ext cx="8720832" cy="4104073"/>
          </a:xfrm>
          <a:prstGeom prst="rect">
            <a:avLst/>
          </a:prstGeom>
        </p:spPr>
      </p:pic>
    </p:spTree>
    <p:extLst>
      <p:ext uri="{BB962C8B-B14F-4D97-AF65-F5344CB8AC3E}">
        <p14:creationId xmlns:p14="http://schemas.microsoft.com/office/powerpoint/2010/main" val="329154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71813" y="214313"/>
            <a:ext cx="3455017" cy="1620343"/>
          </a:xfrm>
          <a:prstGeom prst="rect">
            <a:avLst/>
          </a:prstGeom>
        </p:spPr>
      </p:pic>
    </p:spTree>
    <p:extLst>
      <p:ext uri="{BB962C8B-B14F-4D97-AF65-F5344CB8AC3E}">
        <p14:creationId xmlns:p14="http://schemas.microsoft.com/office/powerpoint/2010/main" val="344814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4800" y="196359"/>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635000" y="354883"/>
            <a:ext cx="7772400" cy="1323439"/>
          </a:xfrm>
          <a:prstGeom prst="rect">
            <a:avLst/>
          </a:prstGeom>
          <a:noFill/>
        </p:spPr>
        <p:txBody>
          <a:bodyPr wrap="square" rtlCol="0">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Một số nét chính về đời sống </a:t>
            </a:r>
          </a:p>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vật chất của người Việt cổ</a:t>
            </a:r>
            <a:endParaRPr kumimoji="0" lang="en-US" sz="4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03A705CD-02FC-49F2-8DB4-516A30AFD270}"/>
              </a:ext>
            </a:extLst>
          </p:cNvPr>
          <p:cNvSpPr txBox="1"/>
          <p:nvPr/>
        </p:nvSpPr>
        <p:spPr>
          <a:xfrm>
            <a:off x="660400" y="1524434"/>
            <a:ext cx="7848600" cy="2785378"/>
          </a:xfrm>
          <a:prstGeom prst="rect">
            <a:avLst/>
          </a:prstGeom>
          <a:noFill/>
        </p:spPr>
        <p:txBody>
          <a:bodyPr wrap="square" rtlCol="0">
            <a:spAutoFit/>
          </a:bodyPr>
          <a:lstStyle/>
          <a:p>
            <a:pPr marL="0" marR="0" lvl="0" indent="0" algn="just" defTabSz="3397734"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Nguồn lương thực chính là thóc gạo, người Việt cổ ở nhà sàn, đi lại bằng thuyền, nam thường đóng khố cởi trần, nữ mặc váy và áo yếm. Họ biết trồng dâu, nuôi tằm, dệt vải,..</a:t>
            </a:r>
            <a:endParaRPr kumimoji="0" lang="en-SG"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66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6200" y="133351"/>
            <a:ext cx="8801470" cy="487680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p:cNvSpPr txBox="1"/>
          <p:nvPr/>
        </p:nvSpPr>
        <p:spPr>
          <a:xfrm>
            <a:off x="1524774" y="4236573"/>
            <a:ext cx="6018251" cy="707886"/>
          </a:xfrm>
          <a:prstGeom prst="rect">
            <a:avLst/>
          </a:prstGeom>
          <a:ln>
            <a:solidFill>
              <a:schemeClr val="tx1">
                <a:lumMod val="95000"/>
                <a:lumOff val="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a:t>
            </a:r>
            <a:r>
              <a:rPr lang="vi-VN" sz="2000" b="1" dirty="0">
                <a:latin typeface="Cambria" panose="02040503050406030204" pitchFamily="18" charset="0"/>
                <a:ea typeface="Cambria" panose="02040503050406030204" pitchFamily="18" charset="0"/>
              </a:rPr>
              <a:t>4: Đời sống của người Việt cổ được khắc họa</a:t>
            </a:r>
          </a:p>
          <a:p>
            <a:pPr algn="ctr"/>
            <a:r>
              <a:rPr lang="vi-VN" sz="2000" b="1" dirty="0">
                <a:latin typeface="Cambria" panose="02040503050406030204" pitchFamily="18" charset="0"/>
                <a:ea typeface="Cambria" panose="02040503050406030204" pitchFamily="18" charset="0"/>
              </a:rPr>
              <a:t> trên hoa văn trống đồng Ngọc Lữ</a:t>
            </a:r>
            <a:endParaRPr lang="en-US" sz="2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9551F81-09AD-4878-A98B-88A2CEBF2847}"/>
              </a:ext>
            </a:extLst>
          </p:cNvPr>
          <p:cNvPicPr>
            <a:picLocks noChangeAspect="1"/>
          </p:cNvPicPr>
          <p:nvPr/>
        </p:nvPicPr>
        <p:blipFill>
          <a:blip r:embed="rId3"/>
          <a:stretch>
            <a:fillRect/>
          </a:stretch>
        </p:blipFill>
        <p:spPr>
          <a:xfrm>
            <a:off x="761999" y="199041"/>
            <a:ext cx="7397419" cy="3999263"/>
          </a:xfrm>
          <a:prstGeom prst="rect">
            <a:avLst/>
          </a:prstGeom>
        </p:spPr>
      </p:pic>
    </p:spTree>
    <p:extLst>
      <p:ext uri="{BB962C8B-B14F-4D97-AF65-F5344CB8AC3E}">
        <p14:creationId xmlns:p14="http://schemas.microsoft.com/office/powerpoint/2010/main" val="3464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304800" y="196359"/>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文本框 14">
            <a:extLst>
              <a:ext uri="{FF2B5EF4-FFF2-40B4-BE49-F238E27FC236}">
                <a16:creationId xmlns:a16="http://schemas.microsoft.com/office/drawing/2014/main" id="{BEF2A3DD-3C59-806D-6C08-2E6D801DD0D1}"/>
              </a:ext>
            </a:extLst>
          </p:cNvPr>
          <p:cNvSpPr txBox="1"/>
          <p:nvPr/>
        </p:nvSpPr>
        <p:spPr>
          <a:xfrm>
            <a:off x="528113" y="188525"/>
            <a:ext cx="7772400" cy="1384995"/>
          </a:xfrm>
          <a:prstGeom prst="rect">
            <a:avLst/>
          </a:prstGeom>
          <a:noFill/>
        </p:spPr>
        <p:txBody>
          <a:bodyPr wrap="square" rtlCol="0">
            <a:spAutoFit/>
          </a:bodyPr>
          <a:lstStyle/>
          <a:p>
            <a:pPr algn="ctr" defTabSz="182486"/>
            <a:r>
              <a:rPr lang="vi-VN" sz="4200" b="1" dirty="0">
                <a:solidFill>
                  <a:srgbClr val="C00000"/>
                </a:solidFill>
                <a:latin typeface="Cambria" panose="02040503050406030204" pitchFamily="18" charset="0"/>
                <a:ea typeface="Cambria" panose="02040503050406030204" pitchFamily="18" charset="0"/>
              </a:rPr>
              <a:t>Đời sống tinh thần của người Việt cổ</a:t>
            </a:r>
            <a:endParaRPr lang="en-US" sz="42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6C698D27-ADF4-4AF3-AE44-1931CFDFFB50}"/>
              </a:ext>
            </a:extLst>
          </p:cNvPr>
          <p:cNvSpPr/>
          <p:nvPr/>
        </p:nvSpPr>
        <p:spPr>
          <a:xfrm>
            <a:off x="552775" y="1540596"/>
            <a:ext cx="7981625" cy="1095642"/>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500" b="1" dirty="0">
                <a:solidFill>
                  <a:srgbClr val="002060"/>
                </a:solidFill>
                <a:latin typeface="Cambria" panose="02040503050406030204" pitchFamily="18" charset="0"/>
                <a:ea typeface="Cambria" panose="02040503050406030204" pitchFamily="18" charset="0"/>
              </a:rPr>
              <a:t>Có tín ngưỡng thờ cúng tổ tiên, thờ cúng các vị thần: thần Sông, thần Núi,...</a:t>
            </a:r>
            <a:endParaRPr lang="en-SG" sz="3500" b="1" dirty="0">
              <a:solidFill>
                <a:srgbClr val="00206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275A7350-CB48-451F-BD9E-5BB5E5C30481}"/>
              </a:ext>
            </a:extLst>
          </p:cNvPr>
          <p:cNvSpPr/>
          <p:nvPr/>
        </p:nvSpPr>
        <p:spPr>
          <a:xfrm>
            <a:off x="881467" y="2859491"/>
            <a:ext cx="7276450" cy="557033"/>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500" b="1" dirty="0">
                <a:solidFill>
                  <a:srgbClr val="002060"/>
                </a:solidFill>
                <a:latin typeface="Cambria" panose="02040503050406030204" pitchFamily="18" charset="0"/>
                <a:ea typeface="Cambria" panose="02040503050406030204" pitchFamily="18" charset="0"/>
              </a:rPr>
              <a:t>Họ có tục ăn trầu, nhuộm răng đen</a:t>
            </a:r>
            <a:endParaRPr lang="en-SG" sz="3500" b="1" dirty="0">
              <a:solidFill>
                <a:srgbClr val="00206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571DFDF5-D1AF-46C2-B520-C85001AB26DF}"/>
              </a:ext>
            </a:extLst>
          </p:cNvPr>
          <p:cNvSpPr/>
          <p:nvPr/>
        </p:nvSpPr>
        <p:spPr>
          <a:xfrm>
            <a:off x="776087" y="3671774"/>
            <a:ext cx="7629038" cy="1095642"/>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500" b="1" dirty="0">
                <a:solidFill>
                  <a:srgbClr val="002060"/>
                </a:solidFill>
                <a:latin typeface="Cambria" panose="02040503050406030204" pitchFamily="18" charset="0"/>
                <a:ea typeface="Cambria" panose="02040503050406030204" pitchFamily="18" charset="0"/>
              </a:rPr>
              <a:t>Vào ngày hội thường hóa trang, </a:t>
            </a:r>
          </a:p>
          <a:p>
            <a:pPr algn="ctr" defTabSz="182486"/>
            <a:r>
              <a:rPr lang="vi-VN" sz="3500" b="1" dirty="0">
                <a:solidFill>
                  <a:srgbClr val="002060"/>
                </a:solidFill>
                <a:latin typeface="Cambria" panose="02040503050406030204" pitchFamily="18" charset="0"/>
                <a:ea typeface="Cambria" panose="02040503050406030204" pitchFamily="18" charset="0"/>
              </a:rPr>
              <a:t>vui chơi, nhảy múa,...</a:t>
            </a:r>
            <a:endParaRPr lang="en-SG" sz="3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3302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1181215" y="590550"/>
            <a:ext cx="6030686" cy="4374298"/>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7" name="Picture 6">
            <a:extLst>
              <a:ext uri="{FF2B5EF4-FFF2-40B4-BE49-F238E27FC236}">
                <a16:creationId xmlns:a16="http://schemas.microsoft.com/office/drawing/2014/main" id="{11EB3838-274C-45BB-A2C9-54E3002D978E}"/>
              </a:ext>
            </a:extLst>
          </p:cNvPr>
          <p:cNvPicPr>
            <a:picLocks noChangeAspect="1"/>
          </p:cNvPicPr>
          <p:nvPr/>
        </p:nvPicPr>
        <p:blipFill>
          <a:blip r:embed="rId9"/>
          <a:stretch>
            <a:fillRect/>
          </a:stretch>
        </p:blipFill>
        <p:spPr>
          <a:xfrm>
            <a:off x="-228600" y="380714"/>
            <a:ext cx="9144000" cy="3859554"/>
          </a:xfrm>
          <a:prstGeom prst="rect">
            <a:avLst/>
          </a:prstGeom>
        </p:spPr>
      </p:pic>
    </p:spTree>
    <p:extLst>
      <p:ext uri="{BB962C8B-B14F-4D97-AF65-F5344CB8AC3E}">
        <p14:creationId xmlns:p14="http://schemas.microsoft.com/office/powerpoint/2010/main" val="2065844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52400" y="65103"/>
            <a:ext cx="8839200" cy="480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878124-69E4-E4D9-F29B-93943DE23AD3}"/>
              </a:ext>
            </a:extLst>
          </p:cNvPr>
          <p:cNvSpPr/>
          <p:nvPr/>
        </p:nvSpPr>
        <p:spPr>
          <a:xfrm>
            <a:off x="219074" y="3432407"/>
            <a:ext cx="8705851" cy="1403419"/>
          </a:xfrm>
          <a:prstGeom prst="rect">
            <a:avLst/>
          </a:prstGeom>
        </p:spPr>
        <p:style>
          <a:lnRef idx="2">
            <a:schemeClr val="accent5"/>
          </a:lnRef>
          <a:fillRef idx="1">
            <a:schemeClr val="lt1"/>
          </a:fillRef>
          <a:effectRef idx="0">
            <a:schemeClr val="accent5"/>
          </a:effectRef>
          <a:fontRef idx="minor">
            <a:schemeClr val="dk1"/>
          </a:fontRef>
        </p:style>
        <p:txBody>
          <a:bodyPr wrap="square" lIns="18245" tIns="9123" rIns="18245" bIns="9123">
            <a:spAutoFit/>
          </a:bodyPr>
          <a:lstStyle/>
          <a:p>
            <a:pPr algn="ctr" defTabSz="182486"/>
            <a:r>
              <a:rPr lang="vi-VN"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Đọc thông tin và quan sát các hình 5,6 em hãy đề xuất một số biện pháp để góp phần giữ gìn và phát huy giá trị sông Hồng.</a:t>
            </a:r>
            <a:endParaRPr lang="en-US" sz="3000" b="1" dirty="0">
              <a:ln w="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3E43DDB6-7F06-40CF-804A-E49B33560FE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11206"/>
          <a:stretch/>
        </p:blipFill>
        <p:spPr>
          <a:xfrm>
            <a:off x="533400" y="0"/>
            <a:ext cx="7364867" cy="2571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EE03C524-A5F0-40F3-A73A-A9D28E12CE54}"/>
              </a:ext>
            </a:extLst>
          </p:cNvPr>
          <p:cNvSpPr txBox="1"/>
          <p:nvPr/>
        </p:nvSpPr>
        <p:spPr>
          <a:xfrm>
            <a:off x="533400" y="2668691"/>
            <a:ext cx="3886200"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5. Cánh đồng lúa </a:t>
            </a:r>
          </a:p>
          <a:p>
            <a:pPr algn="ctr"/>
            <a:r>
              <a:rPr lang="vi-VN" sz="2200" b="1" dirty="0">
                <a:solidFill>
                  <a:srgbClr val="002060"/>
                </a:solidFill>
                <a:latin typeface="Cambria" panose="02040503050406030204" pitchFamily="18" charset="0"/>
                <a:ea typeface="Cambria" panose="02040503050406030204" pitchFamily="18" charset="0"/>
              </a:rPr>
              <a:t>(tỉnh Thái Bình)</a:t>
            </a:r>
            <a:endParaRPr lang="en-SG" sz="22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D9EFFF1-19FE-438E-B26A-CC57F1ADD46A}"/>
              </a:ext>
            </a:extLst>
          </p:cNvPr>
          <p:cNvSpPr txBox="1"/>
          <p:nvPr/>
        </p:nvSpPr>
        <p:spPr>
          <a:xfrm>
            <a:off x="4114800" y="2644540"/>
            <a:ext cx="4153981" cy="769441"/>
          </a:xfrm>
          <a:prstGeom prst="rect">
            <a:avLst/>
          </a:prstGeom>
          <a:noFill/>
        </p:spPr>
        <p:txBody>
          <a:bodyPr wrap="square" rtlCol="0">
            <a:spAutoFit/>
          </a:bodyPr>
          <a:lstStyle/>
          <a:p>
            <a:pPr algn="ctr"/>
            <a:r>
              <a:rPr lang="vi-VN" sz="2200" b="1" dirty="0">
                <a:solidFill>
                  <a:srgbClr val="002060"/>
                </a:solidFill>
                <a:latin typeface="Cambria" panose="02040503050406030204" pitchFamily="18" charset="0"/>
                <a:ea typeface="Cambria" panose="02040503050406030204" pitchFamily="18" charset="0"/>
              </a:rPr>
              <a:t>Hình 6. Du lịch trên </a:t>
            </a:r>
          </a:p>
          <a:p>
            <a:pPr algn="ctr"/>
            <a:r>
              <a:rPr lang="vi-VN" sz="2200" b="1" dirty="0">
                <a:solidFill>
                  <a:srgbClr val="002060"/>
                </a:solidFill>
                <a:latin typeface="Cambria" panose="02040503050406030204" pitchFamily="18" charset="0"/>
                <a:ea typeface="Cambria" panose="02040503050406030204" pitchFamily="18" charset="0"/>
              </a:rPr>
              <a:t>sông Hồng (thành phố Hà Nội)</a:t>
            </a:r>
            <a:endParaRPr lang="en-SG" sz="2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33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04800" y="285750"/>
            <a:ext cx="8534400"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B5878124-69E4-E4D9-F29B-93943DE23AD3}"/>
              </a:ext>
            </a:extLst>
          </p:cNvPr>
          <p:cNvSpPr/>
          <p:nvPr/>
        </p:nvSpPr>
        <p:spPr>
          <a:xfrm>
            <a:off x="990600" y="140077"/>
            <a:ext cx="7276450" cy="1003309"/>
          </a:xfrm>
          <a:prstGeom prst="rect">
            <a:avLst/>
          </a:prstGeom>
        </p:spPr>
        <p:style>
          <a:lnRef idx="2">
            <a:schemeClr val="accent6"/>
          </a:lnRef>
          <a:fillRef idx="1">
            <a:schemeClr val="lt1"/>
          </a:fillRef>
          <a:effectRef idx="0">
            <a:schemeClr val="accent6"/>
          </a:effectRef>
          <a:fontRef idx="minor">
            <a:schemeClr val="dk1"/>
          </a:fontRef>
        </p:style>
        <p:txBody>
          <a:bodyPr wrap="square" lIns="18245" tIns="9123" rIns="18245" bIns="9123">
            <a:spAutoFit/>
          </a:bodyPr>
          <a:lstStyle/>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Một số biện pháp để góp phần </a:t>
            </a:r>
          </a:p>
          <a:p>
            <a:pPr algn="ctr" defTabSz="182486"/>
            <a:r>
              <a:rPr lang="vi-VN" sz="3200" b="1" dirty="0">
                <a:ln w="0"/>
                <a:solidFill>
                  <a:srgbClr val="002060"/>
                </a:solidFill>
                <a:latin typeface="Cambria" panose="02040503050406030204" pitchFamily="18" charset="0"/>
                <a:ea typeface="Cambria" panose="02040503050406030204" pitchFamily="18" charset="0"/>
                <a:cs typeface="Calibri" panose="020F0502020204030204" pitchFamily="34" charset="0"/>
              </a:rPr>
              <a:t>giữ gìn và phát huy giá trị sông Hồng</a:t>
            </a:r>
            <a:endParaRPr lang="en-US" sz="3200" b="1" dirty="0">
              <a:ln w="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2081B59-36D1-46DA-B9CD-B159B5591F6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83924" y="3386605"/>
            <a:ext cx="3825467" cy="1800286"/>
          </a:xfrm>
          <a:prstGeom prst="rect">
            <a:avLst/>
          </a:prstGeom>
        </p:spPr>
      </p:pic>
      <p:sp>
        <p:nvSpPr>
          <p:cNvPr id="7" name="TextBox 6">
            <a:extLst>
              <a:ext uri="{FF2B5EF4-FFF2-40B4-BE49-F238E27FC236}">
                <a16:creationId xmlns:a16="http://schemas.microsoft.com/office/drawing/2014/main" id="{13DF7D8C-5040-468F-8ED7-0A6E419D6B15}"/>
              </a:ext>
            </a:extLst>
          </p:cNvPr>
          <p:cNvSpPr txBox="1"/>
          <p:nvPr/>
        </p:nvSpPr>
        <p:spPr>
          <a:xfrm>
            <a:off x="1479437" y="1392163"/>
            <a:ext cx="3581400" cy="630942"/>
          </a:xfrm>
          <a:custGeom>
            <a:avLst/>
            <a:gdLst>
              <a:gd name="connsiteX0" fmla="*/ 0 w 3581400"/>
              <a:gd name="connsiteY0" fmla="*/ 0 h 630942"/>
              <a:gd name="connsiteX1" fmla="*/ 596900 w 3581400"/>
              <a:gd name="connsiteY1" fmla="*/ 0 h 630942"/>
              <a:gd name="connsiteX2" fmla="*/ 1122172 w 3581400"/>
              <a:gd name="connsiteY2" fmla="*/ 0 h 630942"/>
              <a:gd name="connsiteX3" fmla="*/ 1611630 w 3581400"/>
              <a:gd name="connsiteY3" fmla="*/ 0 h 630942"/>
              <a:gd name="connsiteX4" fmla="*/ 2101088 w 3581400"/>
              <a:gd name="connsiteY4" fmla="*/ 0 h 630942"/>
              <a:gd name="connsiteX5" fmla="*/ 2662174 w 3581400"/>
              <a:gd name="connsiteY5" fmla="*/ 0 h 630942"/>
              <a:gd name="connsiteX6" fmla="*/ 3581400 w 3581400"/>
              <a:gd name="connsiteY6" fmla="*/ 0 h 630942"/>
              <a:gd name="connsiteX7" fmla="*/ 3581400 w 3581400"/>
              <a:gd name="connsiteY7" fmla="*/ 302852 h 630942"/>
              <a:gd name="connsiteX8" fmla="*/ 3581400 w 3581400"/>
              <a:gd name="connsiteY8" fmla="*/ 630942 h 630942"/>
              <a:gd name="connsiteX9" fmla="*/ 3091942 w 3581400"/>
              <a:gd name="connsiteY9" fmla="*/ 630942 h 630942"/>
              <a:gd name="connsiteX10" fmla="*/ 2459228 w 3581400"/>
              <a:gd name="connsiteY10" fmla="*/ 630942 h 630942"/>
              <a:gd name="connsiteX11" fmla="*/ 1862328 w 3581400"/>
              <a:gd name="connsiteY11" fmla="*/ 630942 h 630942"/>
              <a:gd name="connsiteX12" fmla="*/ 1265428 w 3581400"/>
              <a:gd name="connsiteY12" fmla="*/ 630942 h 630942"/>
              <a:gd name="connsiteX13" fmla="*/ 740156 w 3581400"/>
              <a:gd name="connsiteY13" fmla="*/ 630942 h 630942"/>
              <a:gd name="connsiteX14" fmla="*/ 0 w 3581400"/>
              <a:gd name="connsiteY14" fmla="*/ 630942 h 630942"/>
              <a:gd name="connsiteX15" fmla="*/ 0 w 3581400"/>
              <a:gd name="connsiteY15" fmla="*/ 334399 h 630942"/>
              <a:gd name="connsiteX16" fmla="*/ 0 w 3581400"/>
              <a:gd name="connsiteY16"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1400" h="630942" fill="none" extrusionOk="0">
                <a:moveTo>
                  <a:pt x="0" y="0"/>
                </a:moveTo>
                <a:cubicBezTo>
                  <a:pt x="245175" y="-57607"/>
                  <a:pt x="339023" y="35236"/>
                  <a:pt x="596900" y="0"/>
                </a:cubicBezTo>
                <a:cubicBezTo>
                  <a:pt x="854777" y="-35236"/>
                  <a:pt x="998681" y="12625"/>
                  <a:pt x="1122172" y="0"/>
                </a:cubicBezTo>
                <a:cubicBezTo>
                  <a:pt x="1245663" y="-12625"/>
                  <a:pt x="1493796" y="11629"/>
                  <a:pt x="1611630" y="0"/>
                </a:cubicBezTo>
                <a:cubicBezTo>
                  <a:pt x="1729464" y="-11629"/>
                  <a:pt x="1866695" y="30515"/>
                  <a:pt x="2101088" y="0"/>
                </a:cubicBezTo>
                <a:cubicBezTo>
                  <a:pt x="2335481" y="-30515"/>
                  <a:pt x="2461041" y="16022"/>
                  <a:pt x="2662174" y="0"/>
                </a:cubicBezTo>
                <a:cubicBezTo>
                  <a:pt x="2863307" y="-16022"/>
                  <a:pt x="3354570" y="30866"/>
                  <a:pt x="3581400" y="0"/>
                </a:cubicBezTo>
                <a:cubicBezTo>
                  <a:pt x="3595982" y="149081"/>
                  <a:pt x="3547690" y="242105"/>
                  <a:pt x="3581400" y="302852"/>
                </a:cubicBezTo>
                <a:cubicBezTo>
                  <a:pt x="3615110" y="363599"/>
                  <a:pt x="3544694" y="493252"/>
                  <a:pt x="3581400" y="630942"/>
                </a:cubicBezTo>
                <a:cubicBezTo>
                  <a:pt x="3435621" y="677785"/>
                  <a:pt x="3235543" y="618096"/>
                  <a:pt x="3091942" y="630942"/>
                </a:cubicBezTo>
                <a:cubicBezTo>
                  <a:pt x="2948341" y="643788"/>
                  <a:pt x="2704619" y="605210"/>
                  <a:pt x="2459228" y="630942"/>
                </a:cubicBezTo>
                <a:cubicBezTo>
                  <a:pt x="2213837" y="656674"/>
                  <a:pt x="2119865" y="560997"/>
                  <a:pt x="1862328" y="630942"/>
                </a:cubicBezTo>
                <a:cubicBezTo>
                  <a:pt x="1604791" y="700887"/>
                  <a:pt x="1458948" y="581685"/>
                  <a:pt x="1265428" y="630942"/>
                </a:cubicBezTo>
                <a:cubicBezTo>
                  <a:pt x="1071908" y="680199"/>
                  <a:pt x="850358" y="579658"/>
                  <a:pt x="740156" y="630942"/>
                </a:cubicBezTo>
                <a:cubicBezTo>
                  <a:pt x="629954" y="682226"/>
                  <a:pt x="330519" y="554570"/>
                  <a:pt x="0" y="630942"/>
                </a:cubicBezTo>
                <a:cubicBezTo>
                  <a:pt x="-30806" y="530107"/>
                  <a:pt x="8787" y="478582"/>
                  <a:pt x="0" y="334399"/>
                </a:cubicBezTo>
                <a:cubicBezTo>
                  <a:pt x="-8787" y="190216"/>
                  <a:pt x="38596" y="92007"/>
                  <a:pt x="0" y="0"/>
                </a:cubicBezTo>
                <a:close/>
              </a:path>
              <a:path w="3581400" h="630942" stroke="0" extrusionOk="0">
                <a:moveTo>
                  <a:pt x="0" y="0"/>
                </a:moveTo>
                <a:cubicBezTo>
                  <a:pt x="280483" y="-11804"/>
                  <a:pt x="413227" y="3041"/>
                  <a:pt x="632714" y="0"/>
                </a:cubicBezTo>
                <a:cubicBezTo>
                  <a:pt x="852201" y="-3041"/>
                  <a:pt x="1048155" y="59639"/>
                  <a:pt x="1229614" y="0"/>
                </a:cubicBezTo>
                <a:cubicBezTo>
                  <a:pt x="1411073" y="-59639"/>
                  <a:pt x="1611648" y="65818"/>
                  <a:pt x="1790700" y="0"/>
                </a:cubicBezTo>
                <a:cubicBezTo>
                  <a:pt x="1969752" y="-65818"/>
                  <a:pt x="2117288" y="26939"/>
                  <a:pt x="2423414" y="0"/>
                </a:cubicBezTo>
                <a:cubicBezTo>
                  <a:pt x="2729540" y="-26939"/>
                  <a:pt x="2750614" y="31206"/>
                  <a:pt x="3056128" y="0"/>
                </a:cubicBezTo>
                <a:cubicBezTo>
                  <a:pt x="3361642" y="-31206"/>
                  <a:pt x="3456004" y="31718"/>
                  <a:pt x="3581400" y="0"/>
                </a:cubicBezTo>
                <a:cubicBezTo>
                  <a:pt x="3599708" y="120550"/>
                  <a:pt x="3553779" y="239702"/>
                  <a:pt x="3581400" y="315471"/>
                </a:cubicBezTo>
                <a:cubicBezTo>
                  <a:pt x="3609021" y="391240"/>
                  <a:pt x="3580137" y="523472"/>
                  <a:pt x="3581400" y="630942"/>
                </a:cubicBezTo>
                <a:cubicBezTo>
                  <a:pt x="3370801" y="671228"/>
                  <a:pt x="3164896" y="618277"/>
                  <a:pt x="2948686" y="630942"/>
                </a:cubicBezTo>
                <a:cubicBezTo>
                  <a:pt x="2732476" y="643607"/>
                  <a:pt x="2500432" y="619004"/>
                  <a:pt x="2315972" y="630942"/>
                </a:cubicBezTo>
                <a:cubicBezTo>
                  <a:pt x="2131512" y="642880"/>
                  <a:pt x="1964806" y="579435"/>
                  <a:pt x="1826514" y="630942"/>
                </a:cubicBezTo>
                <a:cubicBezTo>
                  <a:pt x="1688222" y="682449"/>
                  <a:pt x="1490469" y="622916"/>
                  <a:pt x="1193800" y="630942"/>
                </a:cubicBezTo>
                <a:cubicBezTo>
                  <a:pt x="897131" y="638968"/>
                  <a:pt x="785718" y="590011"/>
                  <a:pt x="668528" y="630942"/>
                </a:cubicBezTo>
                <a:cubicBezTo>
                  <a:pt x="551338" y="671873"/>
                  <a:pt x="189676" y="598546"/>
                  <a:pt x="0" y="630942"/>
                </a:cubicBezTo>
                <a:cubicBezTo>
                  <a:pt x="-27456" y="507558"/>
                  <a:pt x="1579" y="383896"/>
                  <a:pt x="0" y="315471"/>
                </a:cubicBezTo>
                <a:cubicBezTo>
                  <a:pt x="-1579" y="247046"/>
                  <a:pt x="9015" y="117336"/>
                  <a:pt x="0" y="0"/>
                </a:cubicBezTo>
                <a:close/>
              </a:path>
            </a:pathLst>
          </a:custGeom>
          <a:solidFill>
            <a:srgbClr val="FDE3E9"/>
          </a:solidFill>
          <a:ln w="28575">
            <a:solidFill>
              <a:srgbClr val="70391B"/>
            </a:solidFill>
            <a:prstDash val="dashDot"/>
            <a:extLst>
              <a:ext uri="{C807C97D-BFC1-408E-A445-0C87EB9F89A2}">
                <ask:lineSketchStyleProps xmln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vi-VN" sz="3500" b="1" dirty="0">
                <a:latin typeface="Cambria" panose="02040503050406030204" pitchFamily="18" charset="0"/>
                <a:ea typeface="Cambria" panose="02040503050406030204" pitchFamily="18" charset="0"/>
                <a:cs typeface="Times New Roman" pitchFamily="18" charset="0"/>
              </a:rPr>
              <a:t>Khai thác hợp lí</a:t>
            </a:r>
          </a:p>
        </p:txBody>
      </p:sp>
      <p:sp>
        <p:nvSpPr>
          <p:cNvPr id="8" name="TextBox 7">
            <a:extLst>
              <a:ext uri="{FF2B5EF4-FFF2-40B4-BE49-F238E27FC236}">
                <a16:creationId xmlns:a16="http://schemas.microsoft.com/office/drawing/2014/main" id="{8BC52703-2B4C-4DC5-A920-2EDC3C103449}"/>
              </a:ext>
            </a:extLst>
          </p:cNvPr>
          <p:cNvSpPr txBox="1"/>
          <p:nvPr/>
        </p:nvSpPr>
        <p:spPr>
          <a:xfrm>
            <a:off x="1156350" y="2285439"/>
            <a:ext cx="4227574" cy="630942"/>
          </a:xfrm>
          <a:custGeom>
            <a:avLst/>
            <a:gdLst>
              <a:gd name="connsiteX0" fmla="*/ 0 w 4227574"/>
              <a:gd name="connsiteY0" fmla="*/ 0 h 630942"/>
              <a:gd name="connsiteX1" fmla="*/ 528447 w 4227574"/>
              <a:gd name="connsiteY1" fmla="*/ 0 h 630942"/>
              <a:gd name="connsiteX2" fmla="*/ 1014618 w 4227574"/>
              <a:gd name="connsiteY2" fmla="*/ 0 h 630942"/>
              <a:gd name="connsiteX3" fmla="*/ 1585340 w 4227574"/>
              <a:gd name="connsiteY3" fmla="*/ 0 h 630942"/>
              <a:gd name="connsiteX4" fmla="*/ 2029236 w 4227574"/>
              <a:gd name="connsiteY4" fmla="*/ 0 h 630942"/>
              <a:gd name="connsiteX5" fmla="*/ 2557682 w 4227574"/>
              <a:gd name="connsiteY5" fmla="*/ 0 h 630942"/>
              <a:gd name="connsiteX6" fmla="*/ 3086129 w 4227574"/>
              <a:gd name="connsiteY6" fmla="*/ 0 h 630942"/>
              <a:gd name="connsiteX7" fmla="*/ 3572300 w 4227574"/>
              <a:gd name="connsiteY7" fmla="*/ 0 h 630942"/>
              <a:gd name="connsiteX8" fmla="*/ 4227574 w 4227574"/>
              <a:gd name="connsiteY8" fmla="*/ 0 h 630942"/>
              <a:gd name="connsiteX9" fmla="*/ 4227574 w 4227574"/>
              <a:gd name="connsiteY9" fmla="*/ 309162 h 630942"/>
              <a:gd name="connsiteX10" fmla="*/ 4227574 w 4227574"/>
              <a:gd name="connsiteY10" fmla="*/ 630942 h 630942"/>
              <a:gd name="connsiteX11" fmla="*/ 3699127 w 4227574"/>
              <a:gd name="connsiteY11" fmla="*/ 630942 h 630942"/>
              <a:gd name="connsiteX12" fmla="*/ 3297508 w 4227574"/>
              <a:gd name="connsiteY12" fmla="*/ 630942 h 630942"/>
              <a:gd name="connsiteX13" fmla="*/ 2853612 w 4227574"/>
              <a:gd name="connsiteY13" fmla="*/ 630942 h 630942"/>
              <a:gd name="connsiteX14" fmla="*/ 2325166 w 4227574"/>
              <a:gd name="connsiteY14" fmla="*/ 630942 h 630942"/>
              <a:gd name="connsiteX15" fmla="*/ 1712167 w 4227574"/>
              <a:gd name="connsiteY15" fmla="*/ 630942 h 630942"/>
              <a:gd name="connsiteX16" fmla="*/ 1141445 w 4227574"/>
              <a:gd name="connsiteY16" fmla="*/ 630942 h 630942"/>
              <a:gd name="connsiteX17" fmla="*/ 739825 w 4227574"/>
              <a:gd name="connsiteY17" fmla="*/ 630942 h 630942"/>
              <a:gd name="connsiteX18" fmla="*/ 0 w 4227574"/>
              <a:gd name="connsiteY18" fmla="*/ 630942 h 630942"/>
              <a:gd name="connsiteX19" fmla="*/ 0 w 4227574"/>
              <a:gd name="connsiteY19" fmla="*/ 315471 h 630942"/>
              <a:gd name="connsiteX20" fmla="*/ 0 w 4227574"/>
              <a:gd name="connsiteY20" fmla="*/ 0 h 63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27574" h="630942" fill="none" extrusionOk="0">
                <a:moveTo>
                  <a:pt x="0" y="0"/>
                </a:moveTo>
                <a:cubicBezTo>
                  <a:pt x="124387" y="-55761"/>
                  <a:pt x="381820" y="47493"/>
                  <a:pt x="528447" y="0"/>
                </a:cubicBezTo>
                <a:cubicBezTo>
                  <a:pt x="675074" y="-47493"/>
                  <a:pt x="886041" y="17209"/>
                  <a:pt x="1014618" y="0"/>
                </a:cubicBezTo>
                <a:cubicBezTo>
                  <a:pt x="1143195" y="-17209"/>
                  <a:pt x="1420353" y="66967"/>
                  <a:pt x="1585340" y="0"/>
                </a:cubicBezTo>
                <a:cubicBezTo>
                  <a:pt x="1750327" y="-66967"/>
                  <a:pt x="1886862" y="21899"/>
                  <a:pt x="2029236" y="0"/>
                </a:cubicBezTo>
                <a:cubicBezTo>
                  <a:pt x="2171610" y="-21899"/>
                  <a:pt x="2417824" y="23133"/>
                  <a:pt x="2557682" y="0"/>
                </a:cubicBezTo>
                <a:cubicBezTo>
                  <a:pt x="2697540" y="-23133"/>
                  <a:pt x="2944044" y="5490"/>
                  <a:pt x="3086129" y="0"/>
                </a:cubicBezTo>
                <a:cubicBezTo>
                  <a:pt x="3228214" y="-5490"/>
                  <a:pt x="3420225" y="32473"/>
                  <a:pt x="3572300" y="0"/>
                </a:cubicBezTo>
                <a:cubicBezTo>
                  <a:pt x="3724375" y="-32473"/>
                  <a:pt x="3979764" y="60214"/>
                  <a:pt x="4227574" y="0"/>
                </a:cubicBezTo>
                <a:cubicBezTo>
                  <a:pt x="4264120" y="146689"/>
                  <a:pt x="4221613" y="213158"/>
                  <a:pt x="4227574" y="309162"/>
                </a:cubicBezTo>
                <a:cubicBezTo>
                  <a:pt x="4233535" y="405166"/>
                  <a:pt x="4218951" y="553557"/>
                  <a:pt x="4227574" y="630942"/>
                </a:cubicBezTo>
                <a:cubicBezTo>
                  <a:pt x="4106783" y="678598"/>
                  <a:pt x="3841226" y="571852"/>
                  <a:pt x="3699127" y="630942"/>
                </a:cubicBezTo>
                <a:cubicBezTo>
                  <a:pt x="3557028" y="690032"/>
                  <a:pt x="3451190" y="586380"/>
                  <a:pt x="3297508" y="630942"/>
                </a:cubicBezTo>
                <a:cubicBezTo>
                  <a:pt x="3143826" y="675504"/>
                  <a:pt x="3073254" y="589388"/>
                  <a:pt x="2853612" y="630942"/>
                </a:cubicBezTo>
                <a:cubicBezTo>
                  <a:pt x="2633970" y="672496"/>
                  <a:pt x="2497669" y="567720"/>
                  <a:pt x="2325166" y="630942"/>
                </a:cubicBezTo>
                <a:cubicBezTo>
                  <a:pt x="2152663" y="694164"/>
                  <a:pt x="1902210" y="606256"/>
                  <a:pt x="1712167" y="630942"/>
                </a:cubicBezTo>
                <a:cubicBezTo>
                  <a:pt x="1522124" y="655628"/>
                  <a:pt x="1277608" y="620594"/>
                  <a:pt x="1141445" y="630942"/>
                </a:cubicBezTo>
                <a:cubicBezTo>
                  <a:pt x="1005282" y="641290"/>
                  <a:pt x="940242" y="589163"/>
                  <a:pt x="739825" y="630942"/>
                </a:cubicBezTo>
                <a:cubicBezTo>
                  <a:pt x="539408" y="672721"/>
                  <a:pt x="258777" y="542446"/>
                  <a:pt x="0" y="630942"/>
                </a:cubicBezTo>
                <a:cubicBezTo>
                  <a:pt x="-20658" y="519382"/>
                  <a:pt x="29658" y="471753"/>
                  <a:pt x="0" y="315471"/>
                </a:cubicBezTo>
                <a:cubicBezTo>
                  <a:pt x="-29658" y="159189"/>
                  <a:pt x="37787" y="63204"/>
                  <a:pt x="0" y="0"/>
                </a:cubicBezTo>
                <a:close/>
              </a:path>
              <a:path w="4227574" h="630942" stroke="0" extrusionOk="0">
                <a:moveTo>
                  <a:pt x="0" y="0"/>
                </a:moveTo>
                <a:cubicBezTo>
                  <a:pt x="151935" y="-63911"/>
                  <a:pt x="397884" y="38572"/>
                  <a:pt x="570722" y="0"/>
                </a:cubicBezTo>
                <a:cubicBezTo>
                  <a:pt x="743560" y="-38572"/>
                  <a:pt x="884794" y="18659"/>
                  <a:pt x="1099169" y="0"/>
                </a:cubicBezTo>
                <a:cubicBezTo>
                  <a:pt x="1313544" y="-18659"/>
                  <a:pt x="1483078" y="14004"/>
                  <a:pt x="1585340" y="0"/>
                </a:cubicBezTo>
                <a:cubicBezTo>
                  <a:pt x="1687602" y="-14004"/>
                  <a:pt x="1978502" y="21552"/>
                  <a:pt x="2156063" y="0"/>
                </a:cubicBezTo>
                <a:cubicBezTo>
                  <a:pt x="2333624" y="-21552"/>
                  <a:pt x="2566624" y="63197"/>
                  <a:pt x="2726785" y="0"/>
                </a:cubicBezTo>
                <a:cubicBezTo>
                  <a:pt x="2886946" y="-63197"/>
                  <a:pt x="3031578" y="24088"/>
                  <a:pt x="3297508" y="0"/>
                </a:cubicBezTo>
                <a:cubicBezTo>
                  <a:pt x="3563438" y="-24088"/>
                  <a:pt x="3792851" y="764"/>
                  <a:pt x="4227574" y="0"/>
                </a:cubicBezTo>
                <a:cubicBezTo>
                  <a:pt x="4246002" y="70661"/>
                  <a:pt x="4226311" y="208001"/>
                  <a:pt x="4227574" y="315471"/>
                </a:cubicBezTo>
                <a:cubicBezTo>
                  <a:pt x="4228837" y="422941"/>
                  <a:pt x="4212148" y="549974"/>
                  <a:pt x="4227574" y="630942"/>
                </a:cubicBezTo>
                <a:cubicBezTo>
                  <a:pt x="4111315" y="653733"/>
                  <a:pt x="3967301" y="596789"/>
                  <a:pt x="3825954" y="630942"/>
                </a:cubicBezTo>
                <a:cubicBezTo>
                  <a:pt x="3684607" y="665095"/>
                  <a:pt x="3580156" y="607371"/>
                  <a:pt x="3424335" y="630942"/>
                </a:cubicBezTo>
                <a:cubicBezTo>
                  <a:pt x="3268514" y="654513"/>
                  <a:pt x="3086073" y="613778"/>
                  <a:pt x="2853612" y="630942"/>
                </a:cubicBezTo>
                <a:cubicBezTo>
                  <a:pt x="2621151" y="648106"/>
                  <a:pt x="2599457" y="605207"/>
                  <a:pt x="2409717" y="630942"/>
                </a:cubicBezTo>
                <a:cubicBezTo>
                  <a:pt x="2219978" y="656677"/>
                  <a:pt x="2092438" y="601198"/>
                  <a:pt x="1881270" y="630942"/>
                </a:cubicBezTo>
                <a:cubicBezTo>
                  <a:pt x="1670102" y="660686"/>
                  <a:pt x="1600305" y="608588"/>
                  <a:pt x="1352824" y="630942"/>
                </a:cubicBezTo>
                <a:cubicBezTo>
                  <a:pt x="1105343" y="653296"/>
                  <a:pt x="979661" y="612334"/>
                  <a:pt x="739825" y="630942"/>
                </a:cubicBezTo>
                <a:cubicBezTo>
                  <a:pt x="499989" y="649550"/>
                  <a:pt x="344890" y="551616"/>
                  <a:pt x="0" y="630942"/>
                </a:cubicBezTo>
                <a:cubicBezTo>
                  <a:pt x="-21298" y="519363"/>
                  <a:pt x="28697" y="441641"/>
                  <a:pt x="0" y="302852"/>
                </a:cubicBezTo>
                <a:cubicBezTo>
                  <a:pt x="-28697" y="164063"/>
                  <a:pt x="20867" y="73471"/>
                  <a:pt x="0" y="0"/>
                </a:cubicBezTo>
                <a:close/>
              </a:path>
            </a:pathLst>
          </a:custGeom>
          <a:solidFill>
            <a:srgbClr val="FDE3E9"/>
          </a:solidFill>
          <a:ln w="28575">
            <a:solidFill>
              <a:srgbClr val="70391B"/>
            </a:solidFill>
            <a:prstDash val="dashDot"/>
            <a:extLst>
              <a:ext uri="{C807C97D-BFC1-408E-A445-0C87EB9F89A2}">
                <ask:lineSketchStyleProps xmlns="" xmlns:ask="http://schemas.microsoft.com/office/drawing/2018/sketchyshapes" sd="2711469338">
                  <a:prstGeom prst="rect">
                    <a:avLst/>
                  </a:prstGeom>
                  <ask:type>
                    <ask:lineSketchScribble/>
                  </ask:type>
                </ask:lineSketchStyleProps>
              </a:ext>
            </a:extLst>
          </a:ln>
        </p:spPr>
        <p:txBody>
          <a:bodyPr wrap="square">
            <a:spAutoFit/>
          </a:bodyPr>
          <a:lstStyle/>
          <a:p>
            <a:pPr algn="just"/>
            <a:r>
              <a:rPr lang="en-US" sz="3500" b="1" dirty="0">
                <a:latin typeface="Cambria" panose="02040503050406030204" pitchFamily="18" charset="0"/>
                <a:ea typeface="Cambria" panose="02040503050406030204" pitchFamily="18" charset="0"/>
                <a:cs typeface="Times New Roman" pitchFamily="18" charset="0"/>
              </a:rPr>
              <a:t> </a:t>
            </a:r>
            <a:r>
              <a:rPr lang="vi-VN" sz="3500" b="1" dirty="0">
                <a:latin typeface="Cambria" panose="02040503050406030204" pitchFamily="18" charset="0"/>
                <a:ea typeface="Cambria" panose="02040503050406030204" pitchFamily="18" charset="0"/>
                <a:cs typeface="Times New Roman" pitchFamily="18" charset="0"/>
              </a:rPr>
              <a:t>Bảo vệ môi trường</a:t>
            </a:r>
          </a:p>
        </p:txBody>
      </p:sp>
      <p:sp>
        <p:nvSpPr>
          <p:cNvPr id="9" name="TextBox 8">
            <a:extLst>
              <a:ext uri="{FF2B5EF4-FFF2-40B4-BE49-F238E27FC236}">
                <a16:creationId xmlns:a16="http://schemas.microsoft.com/office/drawing/2014/main" id="{877072B9-80CC-4C95-A5FA-518DB3F4EC66}"/>
              </a:ext>
            </a:extLst>
          </p:cNvPr>
          <p:cNvSpPr txBox="1"/>
          <p:nvPr/>
        </p:nvSpPr>
        <p:spPr>
          <a:xfrm>
            <a:off x="450737" y="3165158"/>
            <a:ext cx="5638800" cy="1015663"/>
          </a:xfrm>
          <a:custGeom>
            <a:avLst/>
            <a:gdLst>
              <a:gd name="connsiteX0" fmla="*/ 0 w 5638800"/>
              <a:gd name="connsiteY0" fmla="*/ 0 h 1015663"/>
              <a:gd name="connsiteX1" fmla="*/ 676656 w 5638800"/>
              <a:gd name="connsiteY1" fmla="*/ 0 h 1015663"/>
              <a:gd name="connsiteX2" fmla="*/ 1184148 w 5638800"/>
              <a:gd name="connsiteY2" fmla="*/ 0 h 1015663"/>
              <a:gd name="connsiteX3" fmla="*/ 1578864 w 5638800"/>
              <a:gd name="connsiteY3" fmla="*/ 0 h 1015663"/>
              <a:gd name="connsiteX4" fmla="*/ 2086356 w 5638800"/>
              <a:gd name="connsiteY4" fmla="*/ 0 h 1015663"/>
              <a:gd name="connsiteX5" fmla="*/ 2650236 w 5638800"/>
              <a:gd name="connsiteY5" fmla="*/ 0 h 1015663"/>
              <a:gd name="connsiteX6" fmla="*/ 3214116 w 5638800"/>
              <a:gd name="connsiteY6" fmla="*/ 0 h 1015663"/>
              <a:gd name="connsiteX7" fmla="*/ 3834384 w 5638800"/>
              <a:gd name="connsiteY7" fmla="*/ 0 h 1015663"/>
              <a:gd name="connsiteX8" fmla="*/ 4454652 w 5638800"/>
              <a:gd name="connsiteY8" fmla="*/ 0 h 1015663"/>
              <a:gd name="connsiteX9" fmla="*/ 5074920 w 5638800"/>
              <a:gd name="connsiteY9" fmla="*/ 0 h 1015663"/>
              <a:gd name="connsiteX10" fmla="*/ 5638800 w 5638800"/>
              <a:gd name="connsiteY10" fmla="*/ 0 h 1015663"/>
              <a:gd name="connsiteX11" fmla="*/ 5638800 w 5638800"/>
              <a:gd name="connsiteY11" fmla="*/ 528145 h 1015663"/>
              <a:gd name="connsiteX12" fmla="*/ 5638800 w 5638800"/>
              <a:gd name="connsiteY12" fmla="*/ 1015663 h 1015663"/>
              <a:gd name="connsiteX13" fmla="*/ 5131308 w 5638800"/>
              <a:gd name="connsiteY13" fmla="*/ 1015663 h 1015663"/>
              <a:gd name="connsiteX14" fmla="*/ 4567428 w 5638800"/>
              <a:gd name="connsiteY14" fmla="*/ 1015663 h 1015663"/>
              <a:gd name="connsiteX15" fmla="*/ 3890772 w 5638800"/>
              <a:gd name="connsiteY15" fmla="*/ 1015663 h 1015663"/>
              <a:gd name="connsiteX16" fmla="*/ 3214116 w 5638800"/>
              <a:gd name="connsiteY16" fmla="*/ 1015663 h 1015663"/>
              <a:gd name="connsiteX17" fmla="*/ 2819400 w 5638800"/>
              <a:gd name="connsiteY17" fmla="*/ 1015663 h 1015663"/>
              <a:gd name="connsiteX18" fmla="*/ 2199132 w 5638800"/>
              <a:gd name="connsiteY18" fmla="*/ 1015663 h 1015663"/>
              <a:gd name="connsiteX19" fmla="*/ 1578864 w 5638800"/>
              <a:gd name="connsiteY19" fmla="*/ 1015663 h 1015663"/>
              <a:gd name="connsiteX20" fmla="*/ 1127760 w 5638800"/>
              <a:gd name="connsiteY20" fmla="*/ 1015663 h 1015663"/>
              <a:gd name="connsiteX21" fmla="*/ 733044 w 5638800"/>
              <a:gd name="connsiteY21" fmla="*/ 1015663 h 1015663"/>
              <a:gd name="connsiteX22" fmla="*/ 0 w 5638800"/>
              <a:gd name="connsiteY22" fmla="*/ 1015663 h 1015663"/>
              <a:gd name="connsiteX23" fmla="*/ 0 w 5638800"/>
              <a:gd name="connsiteY23" fmla="*/ 528145 h 1015663"/>
              <a:gd name="connsiteX24" fmla="*/ 0 w 5638800"/>
              <a:gd name="connsiteY2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38800" h="1015663" fill="none" extrusionOk="0">
                <a:moveTo>
                  <a:pt x="0" y="0"/>
                </a:moveTo>
                <a:cubicBezTo>
                  <a:pt x="230775" y="-40334"/>
                  <a:pt x="390128" y="77270"/>
                  <a:pt x="676656" y="0"/>
                </a:cubicBezTo>
                <a:cubicBezTo>
                  <a:pt x="963184" y="-77270"/>
                  <a:pt x="946512" y="47598"/>
                  <a:pt x="1184148" y="0"/>
                </a:cubicBezTo>
                <a:cubicBezTo>
                  <a:pt x="1421784" y="-47598"/>
                  <a:pt x="1451241" y="22836"/>
                  <a:pt x="1578864" y="0"/>
                </a:cubicBezTo>
                <a:cubicBezTo>
                  <a:pt x="1706487" y="-22836"/>
                  <a:pt x="1975558" y="57722"/>
                  <a:pt x="2086356" y="0"/>
                </a:cubicBezTo>
                <a:cubicBezTo>
                  <a:pt x="2197154" y="-57722"/>
                  <a:pt x="2489977" y="48783"/>
                  <a:pt x="2650236" y="0"/>
                </a:cubicBezTo>
                <a:cubicBezTo>
                  <a:pt x="2810495" y="-48783"/>
                  <a:pt x="3097018" y="51775"/>
                  <a:pt x="3214116" y="0"/>
                </a:cubicBezTo>
                <a:cubicBezTo>
                  <a:pt x="3331214" y="-51775"/>
                  <a:pt x="3690110" y="23651"/>
                  <a:pt x="3834384" y="0"/>
                </a:cubicBezTo>
                <a:cubicBezTo>
                  <a:pt x="3978658" y="-23651"/>
                  <a:pt x="4235585" y="68368"/>
                  <a:pt x="4454652" y="0"/>
                </a:cubicBezTo>
                <a:cubicBezTo>
                  <a:pt x="4673719" y="-68368"/>
                  <a:pt x="4821395" y="34085"/>
                  <a:pt x="5074920" y="0"/>
                </a:cubicBezTo>
                <a:cubicBezTo>
                  <a:pt x="5328445" y="-34085"/>
                  <a:pt x="5389913" y="28908"/>
                  <a:pt x="5638800" y="0"/>
                </a:cubicBezTo>
                <a:cubicBezTo>
                  <a:pt x="5679702" y="231430"/>
                  <a:pt x="5579318" y="365103"/>
                  <a:pt x="5638800" y="528145"/>
                </a:cubicBezTo>
                <a:cubicBezTo>
                  <a:pt x="5698282" y="691187"/>
                  <a:pt x="5623564" y="893323"/>
                  <a:pt x="5638800" y="1015663"/>
                </a:cubicBezTo>
                <a:cubicBezTo>
                  <a:pt x="5503298" y="1039475"/>
                  <a:pt x="5333931" y="1000285"/>
                  <a:pt x="5131308" y="1015663"/>
                </a:cubicBezTo>
                <a:cubicBezTo>
                  <a:pt x="4928685" y="1031041"/>
                  <a:pt x="4834141" y="1008334"/>
                  <a:pt x="4567428" y="1015663"/>
                </a:cubicBezTo>
                <a:cubicBezTo>
                  <a:pt x="4300715" y="1022992"/>
                  <a:pt x="4156921" y="1006204"/>
                  <a:pt x="3890772" y="1015663"/>
                </a:cubicBezTo>
                <a:cubicBezTo>
                  <a:pt x="3624623" y="1025122"/>
                  <a:pt x="3484560" y="943409"/>
                  <a:pt x="3214116" y="1015663"/>
                </a:cubicBezTo>
                <a:cubicBezTo>
                  <a:pt x="2943672" y="1087917"/>
                  <a:pt x="2934672" y="1012446"/>
                  <a:pt x="2819400" y="1015663"/>
                </a:cubicBezTo>
                <a:cubicBezTo>
                  <a:pt x="2704128" y="1018880"/>
                  <a:pt x="2478775" y="965613"/>
                  <a:pt x="2199132" y="1015663"/>
                </a:cubicBezTo>
                <a:cubicBezTo>
                  <a:pt x="1919489" y="1065713"/>
                  <a:pt x="1832480" y="969535"/>
                  <a:pt x="1578864" y="1015663"/>
                </a:cubicBezTo>
                <a:cubicBezTo>
                  <a:pt x="1325248" y="1061791"/>
                  <a:pt x="1227002" y="1000677"/>
                  <a:pt x="1127760" y="1015663"/>
                </a:cubicBezTo>
                <a:cubicBezTo>
                  <a:pt x="1028518" y="1030649"/>
                  <a:pt x="921495" y="991906"/>
                  <a:pt x="733044" y="1015663"/>
                </a:cubicBezTo>
                <a:cubicBezTo>
                  <a:pt x="544593" y="1039420"/>
                  <a:pt x="315725" y="937908"/>
                  <a:pt x="0" y="1015663"/>
                </a:cubicBezTo>
                <a:cubicBezTo>
                  <a:pt x="-38127" y="789266"/>
                  <a:pt x="36428" y="641474"/>
                  <a:pt x="0" y="528145"/>
                </a:cubicBezTo>
                <a:cubicBezTo>
                  <a:pt x="-36428" y="414816"/>
                  <a:pt x="48110" y="115786"/>
                  <a:pt x="0" y="0"/>
                </a:cubicBezTo>
                <a:close/>
              </a:path>
              <a:path w="5638800" h="1015663" stroke="0" extrusionOk="0">
                <a:moveTo>
                  <a:pt x="0" y="0"/>
                </a:moveTo>
                <a:cubicBezTo>
                  <a:pt x="136506" y="-38779"/>
                  <a:pt x="456959" y="15843"/>
                  <a:pt x="620268" y="0"/>
                </a:cubicBezTo>
                <a:cubicBezTo>
                  <a:pt x="783577" y="-15843"/>
                  <a:pt x="943532" y="30683"/>
                  <a:pt x="1184148" y="0"/>
                </a:cubicBezTo>
                <a:cubicBezTo>
                  <a:pt x="1424764" y="-30683"/>
                  <a:pt x="1585675" y="13727"/>
                  <a:pt x="1691640" y="0"/>
                </a:cubicBezTo>
                <a:cubicBezTo>
                  <a:pt x="1797605" y="-13727"/>
                  <a:pt x="2064215" y="50804"/>
                  <a:pt x="2311908" y="0"/>
                </a:cubicBezTo>
                <a:cubicBezTo>
                  <a:pt x="2559601" y="-50804"/>
                  <a:pt x="2725015" y="46294"/>
                  <a:pt x="2932176" y="0"/>
                </a:cubicBezTo>
                <a:cubicBezTo>
                  <a:pt x="3139337" y="-46294"/>
                  <a:pt x="3284791" y="26354"/>
                  <a:pt x="3552444" y="0"/>
                </a:cubicBezTo>
                <a:cubicBezTo>
                  <a:pt x="3820097" y="-26354"/>
                  <a:pt x="3902353" y="27760"/>
                  <a:pt x="4116324" y="0"/>
                </a:cubicBezTo>
                <a:cubicBezTo>
                  <a:pt x="4330295" y="-27760"/>
                  <a:pt x="4500380" y="5711"/>
                  <a:pt x="4680204" y="0"/>
                </a:cubicBezTo>
                <a:cubicBezTo>
                  <a:pt x="4860028" y="-5711"/>
                  <a:pt x="4979326" y="50233"/>
                  <a:pt x="5131308" y="0"/>
                </a:cubicBezTo>
                <a:cubicBezTo>
                  <a:pt x="5283290" y="-50233"/>
                  <a:pt x="5444978" y="10052"/>
                  <a:pt x="5638800" y="0"/>
                </a:cubicBezTo>
                <a:cubicBezTo>
                  <a:pt x="5658489" y="216726"/>
                  <a:pt x="5591205" y="376838"/>
                  <a:pt x="5638800" y="507832"/>
                </a:cubicBezTo>
                <a:cubicBezTo>
                  <a:pt x="5686395" y="638826"/>
                  <a:pt x="5594720" y="838658"/>
                  <a:pt x="5638800" y="1015663"/>
                </a:cubicBezTo>
                <a:cubicBezTo>
                  <a:pt x="5493377" y="1019292"/>
                  <a:pt x="5344287" y="1013502"/>
                  <a:pt x="5187696" y="1015663"/>
                </a:cubicBezTo>
                <a:cubicBezTo>
                  <a:pt x="5031105" y="1017824"/>
                  <a:pt x="4871258" y="1011431"/>
                  <a:pt x="4623816" y="1015663"/>
                </a:cubicBezTo>
                <a:cubicBezTo>
                  <a:pt x="4376374" y="1019895"/>
                  <a:pt x="4295731" y="984010"/>
                  <a:pt x="4059936" y="1015663"/>
                </a:cubicBezTo>
                <a:cubicBezTo>
                  <a:pt x="3824141" y="1047316"/>
                  <a:pt x="3594300" y="952062"/>
                  <a:pt x="3383280" y="1015663"/>
                </a:cubicBezTo>
                <a:cubicBezTo>
                  <a:pt x="3172260" y="1079264"/>
                  <a:pt x="2948749" y="987387"/>
                  <a:pt x="2819400" y="1015663"/>
                </a:cubicBezTo>
                <a:cubicBezTo>
                  <a:pt x="2690051" y="1043939"/>
                  <a:pt x="2327282" y="966984"/>
                  <a:pt x="2142744" y="1015663"/>
                </a:cubicBezTo>
                <a:cubicBezTo>
                  <a:pt x="1958206" y="1064342"/>
                  <a:pt x="1774911" y="1005833"/>
                  <a:pt x="1522476" y="1015663"/>
                </a:cubicBezTo>
                <a:cubicBezTo>
                  <a:pt x="1270041" y="1025493"/>
                  <a:pt x="1198537" y="997956"/>
                  <a:pt x="1014984" y="1015663"/>
                </a:cubicBezTo>
                <a:cubicBezTo>
                  <a:pt x="831431" y="1033370"/>
                  <a:pt x="665818" y="984768"/>
                  <a:pt x="507492" y="1015663"/>
                </a:cubicBezTo>
                <a:cubicBezTo>
                  <a:pt x="349166" y="1046558"/>
                  <a:pt x="151647" y="1006586"/>
                  <a:pt x="0" y="1015663"/>
                </a:cubicBezTo>
                <a:cubicBezTo>
                  <a:pt x="-14784" y="818237"/>
                  <a:pt x="59588" y="698842"/>
                  <a:pt x="0" y="497675"/>
                </a:cubicBezTo>
                <a:cubicBezTo>
                  <a:pt x="-59588" y="296508"/>
                  <a:pt x="43350" y="232676"/>
                  <a:pt x="0" y="0"/>
                </a:cubicBezTo>
                <a:close/>
              </a:path>
            </a:pathLst>
          </a:custGeom>
          <a:solidFill>
            <a:srgbClr val="FDE3E9"/>
          </a:solidFill>
          <a:ln w="28575">
            <a:solidFill>
              <a:srgbClr val="70391B"/>
            </a:solidFill>
            <a:prstDash val="dashDot"/>
            <a:extLst>
              <a:ext uri="{C807C97D-BFC1-408E-A445-0C87EB9F89A2}">
                <ask:lineSketchStyleProps xmlns="" xmlns:ask="http://schemas.microsoft.com/office/drawing/2018/sketchyshapes" sd="2711469338">
                  <a:prstGeom prst="rect">
                    <a:avLst/>
                  </a:prstGeom>
                  <ask:type>
                    <ask:lineSketchScribble/>
                  </ask:type>
                </ask:lineSketchStyleProps>
              </a:ext>
            </a:extLst>
          </a:ln>
        </p:spPr>
        <p:txBody>
          <a:bodyPr wrap="square">
            <a:spAutoFit/>
          </a:bodyPr>
          <a:lstStyle/>
          <a:p>
            <a:pPr algn="ctr"/>
            <a:r>
              <a:rPr lang="vi-VN" sz="3000" b="1" dirty="0">
                <a:latin typeface="Cambria" panose="02040503050406030204" pitchFamily="18" charset="0"/>
                <a:ea typeface="Cambria" panose="02040503050406030204" pitchFamily="18" charset="0"/>
                <a:cs typeface="Times New Roman" pitchFamily="18" charset="0"/>
              </a:rPr>
              <a:t>Tuyên truyền mọi người chung tay bảo vệ nguồn nước.</a:t>
            </a:r>
          </a:p>
        </p:txBody>
      </p:sp>
    </p:spTree>
    <p:extLst>
      <p:ext uri="{BB962C8B-B14F-4D97-AF65-F5344CB8AC3E}">
        <p14:creationId xmlns:p14="http://schemas.microsoft.com/office/powerpoint/2010/main" val="354749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randombar(horizontal)">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3845429" y="406582"/>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1606795" y="2023432"/>
            <a:ext cx="1878299"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3485094" y="437442"/>
            <a:ext cx="2188100" cy="623248"/>
          </a:xfrm>
          <a:prstGeom prst="rect">
            <a:avLst/>
          </a:prstGeom>
          <a:noFill/>
        </p:spPr>
        <p:txBody>
          <a:bodyPr wrap="none" lIns="0" tIns="0" rIns="0" bIns="0" rtlCol="0">
            <a:spAutoFit/>
          </a:bodyPr>
          <a:lstStyle/>
          <a:p>
            <a:pPr algn="ctr" defTabSz="685800">
              <a:defRPr/>
            </a:pPr>
            <a:r>
              <a:rPr lang="en-US" sz="4050" b="1" dirty="0">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7486651" y="400050"/>
            <a:ext cx="2171888"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614654" y="112048"/>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6936402" y="1943251"/>
            <a:ext cx="1071939" cy="39266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981918" y="1143001"/>
            <a:ext cx="2588191" cy="1399166"/>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4722619" y="1143000"/>
            <a:ext cx="2441294" cy="1332323"/>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1514151" y="2599056"/>
            <a:ext cx="6115698" cy="1458594"/>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92215" y="0"/>
            <a:ext cx="621388" cy="621388"/>
          </a:xfrm>
          <a:prstGeom prst="rect">
            <a:avLst/>
          </a:prstGeom>
        </p:spPr>
      </p:pic>
      <p:pic>
        <p:nvPicPr>
          <p:cNvPr id="15" name="Picture 14">
            <a:hlinkClick r:id="rId12" action="ppaction://hlinksldjump"/>
            <a:extLst>
              <a:ext uri="{FF2B5EF4-FFF2-40B4-BE49-F238E27FC236}">
                <a16:creationId xmlns:a16="http://schemas.microsoft.com/office/drawing/2014/main" id="{EFCB68F2-2E43-46C4-8354-BD881388035B}"/>
              </a:ext>
            </a:extLst>
          </p:cNvPr>
          <p:cNvPicPr>
            <a:picLocks noChangeAspect="1"/>
          </p:cNvPicPr>
          <p:nvPr/>
        </p:nvPicPr>
        <p:blipFill>
          <a:blip r:embed="rId13"/>
          <a:stretch>
            <a:fillRect/>
          </a:stretch>
        </p:blipFill>
        <p:spPr>
          <a:xfrm>
            <a:off x="3779084" y="4156225"/>
            <a:ext cx="1582049" cy="580694"/>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234532" y="757230"/>
            <a:ext cx="740587" cy="207749"/>
          </a:xfrm>
          <a:prstGeom prst="rect">
            <a:avLst/>
          </a:prstGeom>
          <a:noFill/>
        </p:spPr>
        <p:txBody>
          <a:bodyPr wrap="none" lIns="0" tIns="0" rIns="0" bIns="0" rtlCol="0">
            <a:spAutoFit/>
          </a:bodyPr>
          <a:lstStyle/>
          <a:p>
            <a:pPr algn="ctr" defTabSz="685800">
              <a:defRPr/>
            </a:pPr>
            <a:r>
              <a:rPr lang="en-US" sz="1350">
                <a:solidFill>
                  <a:prstClr val="black">
                    <a:lumMod val="50000"/>
                    <a:lumOff val="50000"/>
                  </a:prstClr>
                </a:solidFill>
                <a:latin typeface="#9Slide02 Noi dung dai"/>
              </a:rPr>
              <a:t>Nhạc nền</a:t>
            </a:r>
          </a:p>
        </p:txBody>
      </p:sp>
    </p:spTree>
    <p:custDataLst>
      <p:tags r:id="rId1"/>
    </p:custDataLst>
    <p:extLst>
      <p:ext uri="{BB962C8B-B14F-4D97-AF65-F5344CB8AC3E}">
        <p14:creationId xmlns:p14="http://schemas.microsoft.com/office/powerpoint/2010/main" val="268856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7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609600" y="20551"/>
            <a:ext cx="7357165" cy="533644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4" name="Picture 3">
            <a:extLst>
              <a:ext uri="{FF2B5EF4-FFF2-40B4-BE49-F238E27FC236}">
                <a16:creationId xmlns:a16="http://schemas.microsoft.com/office/drawing/2014/main" id="{EEB9BD6B-7B55-4731-9817-AB10DC674251}"/>
              </a:ext>
            </a:extLst>
          </p:cNvPr>
          <p:cNvPicPr>
            <a:picLocks noChangeAspect="1"/>
          </p:cNvPicPr>
          <p:nvPr/>
        </p:nvPicPr>
        <p:blipFill>
          <a:blip r:embed="rId9"/>
          <a:stretch>
            <a:fillRect/>
          </a:stretch>
        </p:blipFill>
        <p:spPr>
          <a:xfrm>
            <a:off x="381000" y="956451"/>
            <a:ext cx="7778844" cy="2540858"/>
          </a:xfrm>
          <a:prstGeom prst="rect">
            <a:avLst/>
          </a:prstGeom>
        </p:spPr>
      </p:pic>
      <p:sp>
        <p:nvSpPr>
          <p:cNvPr id="2" name="TextBox 1"/>
          <p:cNvSpPr txBox="1"/>
          <p:nvPr/>
        </p:nvSpPr>
        <p:spPr>
          <a:xfrm>
            <a:off x="3413646" y="438150"/>
            <a:ext cx="1234554" cy="112171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20989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161566"/>
            <a:ext cx="9080500" cy="4820367"/>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184150" y="207733"/>
            <a:ext cx="8839200" cy="892552"/>
          </a:xfrm>
          <a:prstGeom prst="rect">
            <a:avLst/>
          </a:prstGeom>
          <a:noFill/>
        </p:spPr>
        <p:txBody>
          <a:bodyPr wrap="square" rtlCol="0">
            <a:spAutoFit/>
          </a:bodyPr>
          <a:lstStyle/>
          <a:p>
            <a:pPr marL="0" marR="0" lvl="0" indent="0" algn="ctr" defTabSz="182486"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Lập và hoàn thành bảng mô tả (theo gợi ý dưới đây) về đời sống vật chất và tinh thần của người Việt cổ</a:t>
            </a:r>
            <a:endParaRPr kumimoji="0" lang="en-US" sz="2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1870621539"/>
              </p:ext>
            </p:extLst>
          </p:nvPr>
        </p:nvGraphicFramePr>
        <p:xfrm>
          <a:off x="152400" y="1146451"/>
          <a:ext cx="8839200" cy="3835483"/>
        </p:xfrm>
        <a:graphic>
          <a:graphicData uri="http://schemas.openxmlformats.org/drawingml/2006/table">
            <a:tbl>
              <a:tblPr firstRow="1" bandRow="1">
                <a:tableStyleId>{21E4AEA4-8DFA-4A89-87EB-49C32662AFE0}</a:tableStyleId>
              </a:tblPr>
              <a:tblGrid>
                <a:gridCol w="1752600">
                  <a:extLst>
                    <a:ext uri="{9D8B030D-6E8A-4147-A177-3AD203B41FA5}">
                      <a16:colId xmlns:a16="http://schemas.microsoft.com/office/drawing/2014/main" val="2110190926"/>
                    </a:ext>
                  </a:extLst>
                </a:gridCol>
                <a:gridCol w="3962400">
                  <a:extLst>
                    <a:ext uri="{9D8B030D-6E8A-4147-A177-3AD203B41FA5}">
                      <a16:colId xmlns:a16="http://schemas.microsoft.com/office/drawing/2014/main" val="1854208686"/>
                    </a:ext>
                  </a:extLst>
                </a:gridCol>
                <a:gridCol w="3124200">
                  <a:extLst>
                    <a:ext uri="{9D8B030D-6E8A-4147-A177-3AD203B41FA5}">
                      <a16:colId xmlns:a16="http://schemas.microsoft.com/office/drawing/2014/main" val="1646360964"/>
                    </a:ext>
                  </a:extLst>
                </a:gridCol>
              </a:tblGrid>
              <a:tr h="512724">
                <a:tc gridSpan="2">
                  <a:txBody>
                    <a:bodyPr/>
                    <a:lstStyle/>
                    <a:p>
                      <a:pPr algn="ctr"/>
                      <a:r>
                        <a:rPr lang="vi-VN" sz="2600" b="1" dirty="0">
                          <a:solidFill>
                            <a:schemeClr val="tx1"/>
                          </a:solidFill>
                          <a:latin typeface="Cambria" panose="02040503050406030204" pitchFamily="18" charset="0"/>
                          <a:ea typeface="Cambria" panose="02040503050406030204" pitchFamily="18" charset="0"/>
                        </a:rPr>
                        <a:t>Đời sống của người Việt cổ</a:t>
                      </a:r>
                      <a:endParaRPr lang="en-SG" sz="2600" b="1" dirty="0">
                        <a:solidFill>
                          <a:schemeClr val="tx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tx1"/>
                          </a:solidFill>
                          <a:latin typeface="Cambria" panose="02040503050406030204" pitchFamily="18" charset="0"/>
                          <a:ea typeface="Cambria" panose="02040503050406030204" pitchFamily="18" charset="0"/>
                        </a:rPr>
                        <a:t>Biểu hiện</a:t>
                      </a:r>
                      <a:endParaRPr lang="en-SG" sz="2600" b="1"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07044090"/>
                  </a:ext>
                </a:extLst>
              </a:tr>
              <a:tr h="524398">
                <a:tc rowSpan="4">
                  <a:txBody>
                    <a:bodyPr/>
                    <a:lstStyle/>
                    <a:p>
                      <a:pPr algn="ctr"/>
                      <a:endParaRPr lang="vi-VN" sz="2600" b="1" dirty="0">
                        <a:solidFill>
                          <a:schemeClr val="tx1"/>
                        </a:solidFill>
                        <a:latin typeface="Cambria" panose="02040503050406030204" pitchFamily="18" charset="0"/>
                        <a:ea typeface="Cambria" panose="02040503050406030204" pitchFamily="18" charset="0"/>
                      </a:endParaRPr>
                    </a:p>
                    <a:p>
                      <a:pPr algn="ctr"/>
                      <a:r>
                        <a:rPr lang="vi-VN" sz="2600" b="1" dirty="0">
                          <a:solidFill>
                            <a:schemeClr val="tx1"/>
                          </a:solidFill>
                          <a:latin typeface="Cambria" panose="02040503050406030204" pitchFamily="18" charset="0"/>
                          <a:ea typeface="Cambria" panose="02040503050406030204" pitchFamily="18" charset="0"/>
                        </a:rPr>
                        <a:t>Đời sống </a:t>
                      </a:r>
                    </a:p>
                    <a:p>
                      <a:pPr algn="ctr"/>
                      <a:r>
                        <a:rPr lang="vi-VN" sz="2600" b="1" dirty="0">
                          <a:solidFill>
                            <a:schemeClr val="tx1"/>
                          </a:solidFill>
                          <a:latin typeface="Cambria" panose="02040503050406030204" pitchFamily="18" charset="0"/>
                          <a:ea typeface="Cambria" panose="02040503050406030204" pitchFamily="18" charset="0"/>
                        </a:rPr>
                        <a:t>vật chất</a:t>
                      </a:r>
                      <a:endParaRPr lang="en-SG" sz="2600" b="1" dirty="0">
                        <a:solidFill>
                          <a:schemeClr val="tx1"/>
                        </a:solidFill>
                        <a:latin typeface="Cambria" panose="02040503050406030204" pitchFamily="18" charset="0"/>
                        <a:ea typeface="Cambria" panose="02040503050406030204" pitchFamily="18" charset="0"/>
                      </a:endParaRPr>
                    </a:p>
                  </a:txBody>
                  <a:tcPr/>
                </a:tc>
                <a:tc>
                  <a:txBody>
                    <a:bodyPr/>
                    <a:lstStyle/>
                    <a:p>
                      <a:r>
                        <a:rPr lang="vi-VN" sz="2600" b="1" dirty="0">
                          <a:latin typeface="Cambria" panose="02040503050406030204" pitchFamily="18" charset="0"/>
                          <a:ea typeface="Cambria" panose="02040503050406030204" pitchFamily="18" charset="0"/>
                        </a:rPr>
                        <a:t>Thức ăn</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96764106"/>
                  </a:ext>
                </a:extLst>
              </a:tr>
              <a:tr h="524398">
                <a:tc vMerge="1">
                  <a:txBody>
                    <a:bodyPr/>
                    <a:lstStyle/>
                    <a:p>
                      <a:endParaRPr lang="en-SG" dirty="0"/>
                    </a:p>
                  </a:txBody>
                  <a:tcPr/>
                </a:tc>
                <a:tc>
                  <a:txBody>
                    <a:bodyPr/>
                    <a:lstStyle/>
                    <a:p>
                      <a:pPr marL="0" marR="0" lvl="0" indent="0" algn="l" defTabSz="903839" rtl="0" eaLnBrk="1" fontAlgn="auto" latinLnBrk="0" hangingPunct="1">
                        <a:lnSpc>
                          <a:spcPct val="100000"/>
                        </a:lnSpc>
                        <a:spcBef>
                          <a:spcPts val="0"/>
                        </a:spcBef>
                        <a:spcAft>
                          <a:spcPts val="0"/>
                        </a:spcAft>
                        <a:buClrTx/>
                        <a:buSzTx/>
                        <a:buFontTx/>
                        <a:buNone/>
                        <a:tabLst/>
                        <a:defRPr/>
                      </a:pPr>
                      <a:r>
                        <a:rPr lang="vi-VN" sz="2800" b="1" dirty="0">
                          <a:latin typeface="Cambria" panose="02040503050406030204" pitchFamily="18" charset="0"/>
                          <a:ea typeface="Cambria" panose="02040503050406030204" pitchFamily="18" charset="0"/>
                        </a:rPr>
                        <a:t>Nhà ở</a:t>
                      </a:r>
                      <a:endParaRPr lang="en-SG" sz="2800" b="1" dirty="0">
                        <a:latin typeface="Cambria" panose="02040503050406030204" pitchFamily="18" charset="0"/>
                        <a:ea typeface="Cambria" panose="02040503050406030204" pitchFamily="18" charset="0"/>
                      </a:endParaRPr>
                    </a:p>
                  </a:txBody>
                  <a:tcP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55294992"/>
                  </a:ext>
                </a:extLst>
              </a:tr>
              <a:tr h="524398">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Trang phục</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6747349"/>
                  </a:ext>
                </a:extLst>
              </a:tr>
              <a:tr h="524398">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Phương tiện đi lại</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6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600" b="1" dirty="0">
                          <a:solidFill>
                            <a:schemeClr val="tx1"/>
                          </a:solidFill>
                          <a:latin typeface="Cambria" panose="02040503050406030204" pitchFamily="18" charset="0"/>
                          <a:ea typeface="Cambria" panose="02040503050406030204" pitchFamily="18" charset="0"/>
                        </a:rPr>
                        <a:t>tinh </a:t>
                      </a:r>
                      <a:r>
                        <a:rPr lang="vi-VN" sz="2600" b="1" dirty="0" smtClean="0">
                          <a:solidFill>
                            <a:schemeClr val="tx1"/>
                          </a:solidFill>
                          <a:latin typeface="Cambria" panose="02040503050406030204" pitchFamily="18" charset="0"/>
                          <a:ea typeface="Cambria" panose="02040503050406030204" pitchFamily="18" charset="0"/>
                        </a:rPr>
                        <a:t>thần</a:t>
                      </a:r>
                      <a:endParaRPr lang="en-SG" sz="2600" b="1" dirty="0">
                        <a:solidFill>
                          <a:schemeClr val="tx1"/>
                        </a:solidFill>
                        <a:latin typeface="Cambria" panose="02040503050406030204" pitchFamily="18" charset="0"/>
                        <a:ea typeface="Cambria" panose="02040503050406030204" pitchFamily="18" charset="0"/>
                      </a:endParaRPr>
                    </a:p>
                  </a:txBody>
                  <a:tcPr anchor="ctr"/>
                </a:tc>
                <a:tc>
                  <a:txBody>
                    <a:bodyPr/>
                    <a:lstStyle/>
                    <a:p>
                      <a:r>
                        <a:rPr lang="vi-VN" sz="2600" b="1" dirty="0">
                          <a:latin typeface="Cambria" panose="02040503050406030204" pitchFamily="18" charset="0"/>
                          <a:ea typeface="Cambria" panose="02040503050406030204" pitchFamily="18" charset="0"/>
                        </a:rPr>
                        <a:t>Tín ngưỡng</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55193299"/>
                  </a:ext>
                </a:extLst>
              </a:tr>
              <a:tr h="700769">
                <a:tc vMerge="1">
                  <a:txBody>
                    <a:bodyPr/>
                    <a:lstStyle/>
                    <a:p>
                      <a:endParaRPr lang="en-SG" dirty="0"/>
                    </a:p>
                  </a:txBody>
                  <a:tcPr/>
                </a:tc>
                <a:tc>
                  <a:txBody>
                    <a:bodyPr/>
                    <a:lstStyle/>
                    <a:p>
                      <a:r>
                        <a:rPr lang="vi-VN" sz="2600" b="1" dirty="0">
                          <a:latin typeface="Cambria" panose="02040503050406030204" pitchFamily="18" charset="0"/>
                          <a:ea typeface="Cambria" panose="02040503050406030204" pitchFamily="18" charset="0"/>
                        </a:rPr>
                        <a:t>Phong tục, tập quán</a:t>
                      </a:r>
                      <a:endParaRPr lang="en-SG" sz="26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52139453"/>
                  </a:ext>
                </a:extLst>
              </a:tr>
            </a:tbl>
          </a:graphicData>
        </a:graphic>
      </p:graphicFrame>
    </p:spTree>
    <p:extLst>
      <p:ext uri="{BB962C8B-B14F-4D97-AF65-F5344CB8AC3E}">
        <p14:creationId xmlns:p14="http://schemas.microsoft.com/office/powerpoint/2010/main" val="40454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3500" y="0"/>
            <a:ext cx="9080500" cy="4981933"/>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397734" rtl="0" eaLnBrk="1" fontAlgn="auto" latinLnBrk="0" hangingPunct="1">
              <a:lnSpc>
                <a:spcPct val="100000"/>
              </a:lnSpc>
              <a:spcBef>
                <a:spcPts val="0"/>
              </a:spcBef>
              <a:spcAft>
                <a:spcPts val="0"/>
              </a:spcAft>
              <a:buClrTx/>
              <a:buSzTx/>
              <a:buFontTx/>
              <a:buNone/>
              <a:tabLst/>
              <a:defRPr/>
            </a:pPr>
            <a:endParaRPr kumimoji="0" lang="en-US" sz="6689"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文本框 14">
            <a:extLst>
              <a:ext uri="{FF2B5EF4-FFF2-40B4-BE49-F238E27FC236}">
                <a16:creationId xmlns:a16="http://schemas.microsoft.com/office/drawing/2014/main" id="{BEF2A3DD-3C59-806D-6C08-2E6D801DD0D1}"/>
              </a:ext>
            </a:extLst>
          </p:cNvPr>
          <p:cNvSpPr txBox="1"/>
          <p:nvPr/>
        </p:nvSpPr>
        <p:spPr>
          <a:xfrm>
            <a:off x="16509" y="-11645"/>
            <a:ext cx="9144000" cy="923330"/>
          </a:xfrm>
          <a:prstGeom prst="rect">
            <a:avLst/>
          </a:prstGeom>
          <a:noFill/>
        </p:spPr>
        <p:txBody>
          <a:bodyPr wrap="square" rtlCol="0">
            <a:spAutoFit/>
          </a:bodyPr>
          <a:lstStyle/>
          <a:p>
            <a:pPr marL="514350" marR="0" lvl="0" indent="-514350" algn="ctr" defTabSz="182486" rtl="0" eaLnBrk="1" fontAlgn="auto" latinLnBrk="0" hangingPunct="1">
              <a:lnSpc>
                <a:spcPct val="100000"/>
              </a:lnSpc>
              <a:spcBef>
                <a:spcPts val="0"/>
              </a:spcBef>
              <a:spcAft>
                <a:spcPts val="0"/>
              </a:spcAft>
              <a:buClrTx/>
              <a:buSzTx/>
              <a:buFontTx/>
              <a:buAutoNum type="arabicPeriod"/>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Lập và hoàn thành bảng mô tả (theo gợi ý dưới đây) </a:t>
            </a:r>
          </a:p>
          <a:p>
            <a:pPr marR="0" lvl="0" algn="ctr" defTabSz="182486" rtl="0" eaLnBrk="1" fontAlgn="auto" latinLnBrk="0" hangingPunct="1">
              <a:lnSpc>
                <a:spcPct val="100000"/>
              </a:lnSpc>
              <a:spcBef>
                <a:spcPts val="0"/>
              </a:spcBef>
              <a:spcAft>
                <a:spcPts val="0"/>
              </a:spcAft>
              <a:buClrTx/>
              <a:buSzTx/>
              <a:tabLst/>
              <a:defRPr/>
            </a:pPr>
            <a:r>
              <a:rPr kumimoji="0" lang="vi-VN"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về đời sống vật chất và tinh thần của người Việt cổ</a:t>
            </a:r>
            <a:endParaRPr kumimoji="0" lang="en-US" sz="27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4A88F907-0CED-4B3B-880C-15D27DBEC663}"/>
              </a:ext>
            </a:extLst>
          </p:cNvPr>
          <p:cNvGraphicFramePr>
            <a:graphicFrameLocks noGrp="1"/>
          </p:cNvGraphicFramePr>
          <p:nvPr>
            <p:extLst>
              <p:ext uri="{D42A27DB-BD31-4B8C-83A1-F6EECF244321}">
                <p14:modId xmlns:p14="http://schemas.microsoft.com/office/powerpoint/2010/main" val="2009822290"/>
              </p:ext>
            </p:extLst>
          </p:nvPr>
        </p:nvGraphicFramePr>
        <p:xfrm>
          <a:off x="92076" y="819150"/>
          <a:ext cx="8959849" cy="4310958"/>
        </p:xfrm>
        <a:graphic>
          <a:graphicData uri="http://schemas.openxmlformats.org/drawingml/2006/table">
            <a:tbl>
              <a:tblPr firstRow="1" bandRow="1">
                <a:tableStyleId>{21E4AEA4-8DFA-4A89-87EB-49C32662AFE0}</a:tableStyleId>
              </a:tblPr>
              <a:tblGrid>
                <a:gridCol w="1682362">
                  <a:extLst>
                    <a:ext uri="{9D8B030D-6E8A-4147-A177-3AD203B41FA5}">
                      <a16:colId xmlns:a16="http://schemas.microsoft.com/office/drawing/2014/main" val="2110190926"/>
                    </a:ext>
                  </a:extLst>
                </a:gridCol>
                <a:gridCol w="2657366">
                  <a:extLst>
                    <a:ext uri="{9D8B030D-6E8A-4147-A177-3AD203B41FA5}">
                      <a16:colId xmlns:a16="http://schemas.microsoft.com/office/drawing/2014/main" val="1854208686"/>
                    </a:ext>
                  </a:extLst>
                </a:gridCol>
                <a:gridCol w="4620121">
                  <a:extLst>
                    <a:ext uri="{9D8B030D-6E8A-4147-A177-3AD203B41FA5}">
                      <a16:colId xmlns:a16="http://schemas.microsoft.com/office/drawing/2014/main" val="1646360964"/>
                    </a:ext>
                  </a:extLst>
                </a:gridCol>
              </a:tblGrid>
              <a:tr h="512724">
                <a:tc gridSpan="2">
                  <a:txBody>
                    <a:bodyPr/>
                    <a:lstStyle/>
                    <a:p>
                      <a:pPr algn="ctr"/>
                      <a:r>
                        <a:rPr lang="vi-VN" sz="2600" b="1" dirty="0">
                          <a:solidFill>
                            <a:schemeClr val="bg1"/>
                          </a:solidFill>
                          <a:latin typeface="Cambria" panose="02040503050406030204" pitchFamily="18" charset="0"/>
                          <a:ea typeface="Cambria" panose="02040503050406030204" pitchFamily="18" charset="0"/>
                        </a:rPr>
                        <a:t>Đời sống của người Việt cổ</a:t>
                      </a:r>
                      <a:endParaRPr lang="en-SG" sz="2600" b="1" dirty="0">
                        <a:solidFill>
                          <a:schemeClr val="bg1"/>
                        </a:solidFill>
                        <a:latin typeface="Cambria" panose="02040503050406030204" pitchFamily="18" charset="0"/>
                        <a:ea typeface="Cambria" panose="02040503050406030204" pitchFamily="18" charset="0"/>
                      </a:endParaRPr>
                    </a:p>
                  </a:txBody>
                  <a:tcPr/>
                </a:tc>
                <a:tc hMerge="1">
                  <a:txBody>
                    <a:bodyPr/>
                    <a:lstStyle/>
                    <a:p>
                      <a:endParaRPr lang="en-SG" dirty="0"/>
                    </a:p>
                  </a:txBody>
                  <a:tcPr/>
                </a:tc>
                <a:tc>
                  <a:txBody>
                    <a:bodyPr/>
                    <a:lstStyle/>
                    <a:p>
                      <a:pPr algn="ctr"/>
                      <a:r>
                        <a:rPr lang="vi-VN" sz="2600" b="1" dirty="0">
                          <a:solidFill>
                            <a:schemeClr val="bg1"/>
                          </a:solidFill>
                          <a:latin typeface="Cambria" panose="02040503050406030204" pitchFamily="18" charset="0"/>
                          <a:ea typeface="Cambria" panose="02040503050406030204" pitchFamily="18" charset="0"/>
                        </a:rPr>
                        <a:t>Biểu hiện</a:t>
                      </a:r>
                      <a:endParaRPr lang="en-SG" sz="2600" b="1" dirty="0">
                        <a:solidFill>
                          <a:schemeClr val="bg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207044090"/>
                  </a:ext>
                </a:extLst>
              </a:tr>
              <a:tr h="524398">
                <a:tc rowSpan="4">
                  <a:txBody>
                    <a:bodyPr/>
                    <a:lstStyle/>
                    <a:p>
                      <a:pPr algn="ctr"/>
                      <a:endParaRPr lang="vi-VN" sz="2300" b="1" dirty="0">
                        <a:solidFill>
                          <a:schemeClr val="tx1"/>
                        </a:solidFill>
                        <a:latin typeface="Cambria" panose="02040503050406030204" pitchFamily="18" charset="0"/>
                        <a:ea typeface="Cambria" panose="02040503050406030204" pitchFamily="18" charset="0"/>
                      </a:endParaRPr>
                    </a:p>
                    <a:p>
                      <a:pPr algn="ctr"/>
                      <a:r>
                        <a:rPr lang="vi-VN" sz="2300" b="1" dirty="0">
                          <a:solidFill>
                            <a:schemeClr val="tx1"/>
                          </a:solidFill>
                          <a:latin typeface="Cambria" panose="02040503050406030204" pitchFamily="18" charset="0"/>
                          <a:ea typeface="Cambria" panose="02040503050406030204" pitchFamily="18" charset="0"/>
                        </a:rPr>
                        <a:t>Đời sống </a:t>
                      </a:r>
                    </a:p>
                    <a:p>
                      <a:pPr algn="ctr"/>
                      <a:r>
                        <a:rPr lang="vi-VN" sz="2300" b="1" dirty="0">
                          <a:solidFill>
                            <a:schemeClr val="tx1"/>
                          </a:solidFill>
                          <a:latin typeface="Cambria" panose="02040503050406030204" pitchFamily="18" charset="0"/>
                          <a:ea typeface="Cambria" panose="02040503050406030204" pitchFamily="18" charset="0"/>
                        </a:rPr>
                        <a:t>vật chất</a:t>
                      </a: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Thức ăn</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96764106"/>
                  </a:ext>
                </a:extLst>
              </a:tr>
              <a:tr h="524398">
                <a:tc vMerge="1">
                  <a:txBody>
                    <a:bodyPr/>
                    <a:lstStyle/>
                    <a:p>
                      <a:endParaRPr lang="en-SG" dirty="0"/>
                    </a:p>
                  </a:txBody>
                  <a:tcPr/>
                </a:tc>
                <a:tc>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latin typeface="Cambria" panose="02040503050406030204" pitchFamily="18" charset="0"/>
                          <a:ea typeface="Cambria" panose="02040503050406030204" pitchFamily="18" charset="0"/>
                        </a:rPr>
                        <a:t>Nhà ở</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55294992"/>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Trang </a:t>
                      </a:r>
                      <a:r>
                        <a:rPr lang="vi-VN" sz="2300" b="1" dirty="0" smtClean="0">
                          <a:latin typeface="Cambria" panose="02040503050406030204" pitchFamily="18" charset="0"/>
                          <a:ea typeface="Cambria" panose="02040503050406030204" pitchFamily="18" charset="0"/>
                        </a:rPr>
                        <a:t>phục</a:t>
                      </a:r>
                      <a:endParaRPr lang="en-SG" sz="2300" b="1" dirty="0" smtClean="0">
                        <a:latin typeface="Cambria" panose="02040503050406030204" pitchFamily="18" charset="0"/>
                        <a:ea typeface="Cambria" panose="02040503050406030204" pitchFamily="18" charset="0"/>
                      </a:endParaRPr>
                    </a:p>
                    <a:p>
                      <a:pPr algn="ctr"/>
                      <a:endParaRPr lang="vi-VN" sz="2300" b="1" dirty="0">
                        <a:latin typeface="Cambria" panose="02040503050406030204" pitchFamily="18" charset="0"/>
                        <a:ea typeface="Cambria" panose="02040503050406030204" pitchFamily="18" charset="0"/>
                      </a:endParaRPr>
                    </a:p>
                  </a:txBody>
                  <a:tcPr/>
                </a:tc>
                <a:tc>
                  <a:txBody>
                    <a:bodyPr/>
                    <a:lstStyle/>
                    <a:p>
                      <a:endParaRPr lang="en-SG" sz="2600" b="1">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136747349"/>
                  </a:ext>
                </a:extLst>
              </a:tr>
              <a:tr h="524398">
                <a:tc vMerge="1">
                  <a:txBody>
                    <a:bodyPr/>
                    <a:lstStyle/>
                    <a:p>
                      <a:endParaRPr lang="en-SG" dirty="0"/>
                    </a:p>
                  </a:txBody>
                  <a:tcPr/>
                </a:tc>
                <a:tc>
                  <a:txBody>
                    <a:bodyPr/>
                    <a:lstStyle/>
                    <a:p>
                      <a:pPr algn="ctr"/>
                      <a:r>
                        <a:rPr lang="vi-VN" sz="2300" b="1" dirty="0">
                          <a:latin typeface="Cambria" panose="02040503050406030204" pitchFamily="18" charset="0"/>
                          <a:ea typeface="Cambria" panose="02040503050406030204" pitchFamily="18" charset="0"/>
                        </a:rPr>
                        <a:t>Phương tiện đi lại</a:t>
                      </a:r>
                      <a:endParaRPr lang="en-SG" sz="23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27621496"/>
                  </a:ext>
                </a:extLst>
              </a:tr>
              <a:tr h="524398">
                <a:tc rowSpan="2">
                  <a:txBody>
                    <a:bodyPr/>
                    <a:lstStyle/>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Đời sống </a:t>
                      </a:r>
                    </a:p>
                    <a:p>
                      <a:pPr marL="0" marR="0" lvl="0" indent="0" algn="ctr" defTabSz="903839" rtl="0" eaLnBrk="1" fontAlgn="auto" latinLnBrk="0" hangingPunct="1">
                        <a:lnSpc>
                          <a:spcPct val="100000"/>
                        </a:lnSpc>
                        <a:spcBef>
                          <a:spcPts val="0"/>
                        </a:spcBef>
                        <a:spcAft>
                          <a:spcPts val="0"/>
                        </a:spcAft>
                        <a:buClrTx/>
                        <a:buSzTx/>
                        <a:buFontTx/>
                        <a:buNone/>
                        <a:tabLst/>
                        <a:defRPr/>
                      </a:pPr>
                      <a:r>
                        <a:rPr lang="vi-VN" sz="2300" b="1" dirty="0">
                          <a:solidFill>
                            <a:schemeClr val="tx1"/>
                          </a:solidFill>
                          <a:latin typeface="Cambria" panose="02040503050406030204" pitchFamily="18" charset="0"/>
                          <a:ea typeface="Cambria" panose="02040503050406030204" pitchFamily="18" charset="0"/>
                        </a:rPr>
                        <a:t>tinh thần</a:t>
                      </a:r>
                      <a:endParaRPr lang="en-SG" sz="2300" b="1" dirty="0">
                        <a:solidFill>
                          <a:schemeClr val="tx1"/>
                        </a:solidFill>
                        <a:latin typeface="Cambria" panose="02040503050406030204" pitchFamily="18" charset="0"/>
                        <a:ea typeface="Cambria" panose="02040503050406030204" pitchFamily="18" charset="0"/>
                      </a:endParaRPr>
                    </a:p>
                    <a:p>
                      <a:pPr algn="ctr"/>
                      <a:endParaRPr lang="en-SG" sz="2300" b="1" dirty="0">
                        <a:solidFill>
                          <a:schemeClr val="tx1"/>
                        </a:solidFill>
                        <a:latin typeface="Cambria" panose="02040503050406030204" pitchFamily="18" charset="0"/>
                        <a:ea typeface="Cambria" panose="02040503050406030204" pitchFamily="18" charset="0"/>
                      </a:endParaRPr>
                    </a:p>
                  </a:txBody>
                  <a:tcPr/>
                </a:tc>
                <a:tc>
                  <a:txBody>
                    <a:bodyPr/>
                    <a:lstStyle/>
                    <a:p>
                      <a:pPr algn="ctr"/>
                      <a:r>
                        <a:rPr lang="vi-VN" sz="2300" b="1" dirty="0">
                          <a:latin typeface="Cambria" panose="02040503050406030204" pitchFamily="18" charset="0"/>
                          <a:ea typeface="Cambria" panose="02040503050406030204" pitchFamily="18" charset="0"/>
                        </a:rPr>
                        <a:t>Tín </a:t>
                      </a:r>
                      <a:r>
                        <a:rPr lang="vi-VN" sz="2300" b="1" dirty="0" smtClean="0">
                          <a:latin typeface="Cambria" panose="02040503050406030204" pitchFamily="18" charset="0"/>
                          <a:ea typeface="Cambria" panose="02040503050406030204" pitchFamily="18" charset="0"/>
                        </a:rPr>
                        <a:t>ngưỡng</a:t>
                      </a:r>
                      <a:endParaRPr lang="en-US" sz="2300" b="1" dirty="0" smtClean="0">
                        <a:latin typeface="Cambria" panose="02040503050406030204" pitchFamily="18" charset="0"/>
                        <a:ea typeface="Cambria" panose="02040503050406030204" pitchFamily="18" charset="0"/>
                      </a:endParaRPr>
                    </a:p>
                    <a:p>
                      <a:pPr algn="ctr"/>
                      <a:endParaRPr lang="en-SG" sz="15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955193299"/>
                  </a:ext>
                </a:extLst>
              </a:tr>
              <a:tr h="493734">
                <a:tc vMerge="1">
                  <a:txBody>
                    <a:bodyPr/>
                    <a:lstStyle/>
                    <a:p>
                      <a:endParaRPr lang="en-SG" dirty="0"/>
                    </a:p>
                  </a:txBody>
                  <a:tcPr/>
                </a:tc>
                <a:tc>
                  <a:txBody>
                    <a:bodyPr/>
                    <a:lstStyle/>
                    <a:p>
                      <a:pPr algn="ctr"/>
                      <a:r>
                        <a:rPr lang="vi-VN" sz="2200" b="1" dirty="0">
                          <a:latin typeface="Cambria" panose="02040503050406030204" pitchFamily="18" charset="0"/>
                          <a:ea typeface="Cambria" panose="02040503050406030204" pitchFamily="18" charset="0"/>
                        </a:rPr>
                        <a:t>Phong tục,</a:t>
                      </a:r>
                    </a:p>
                    <a:p>
                      <a:pPr algn="ctr"/>
                      <a:r>
                        <a:rPr lang="vi-VN" sz="2200" b="1" dirty="0">
                          <a:latin typeface="Cambria" panose="02040503050406030204" pitchFamily="18" charset="0"/>
                          <a:ea typeface="Cambria" panose="02040503050406030204" pitchFamily="18" charset="0"/>
                        </a:rPr>
                        <a:t> tập quán</a:t>
                      </a:r>
                      <a:endParaRPr lang="en-SG" sz="2200" b="1" dirty="0">
                        <a:latin typeface="Cambria" panose="02040503050406030204" pitchFamily="18" charset="0"/>
                        <a:ea typeface="Cambria" panose="02040503050406030204" pitchFamily="18" charset="0"/>
                      </a:endParaRPr>
                    </a:p>
                  </a:txBody>
                  <a:tcPr/>
                </a:tc>
                <a:tc>
                  <a:txBody>
                    <a:bodyPr/>
                    <a:lstStyle/>
                    <a:p>
                      <a:endParaRPr lang="en-SG" sz="26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52139453"/>
                  </a:ext>
                </a:extLst>
              </a:tr>
            </a:tbl>
          </a:graphicData>
        </a:graphic>
      </p:graphicFrame>
      <p:sp>
        <p:nvSpPr>
          <p:cNvPr id="3" name="TextBox 2">
            <a:extLst>
              <a:ext uri="{FF2B5EF4-FFF2-40B4-BE49-F238E27FC236}">
                <a16:creationId xmlns:a16="http://schemas.microsoft.com/office/drawing/2014/main" id="{1EDB2C9E-43A5-491F-838A-96AADF87BE89}"/>
              </a:ext>
            </a:extLst>
          </p:cNvPr>
          <p:cNvSpPr txBox="1"/>
          <p:nvPr/>
        </p:nvSpPr>
        <p:spPr>
          <a:xfrm>
            <a:off x="6096000" y="1352418"/>
            <a:ext cx="1981200" cy="461665"/>
          </a:xfrm>
          <a:prstGeom prst="rect">
            <a:avLst/>
          </a:prstGeom>
          <a:noFill/>
        </p:spPr>
        <p:txBody>
          <a:bodyPr wrap="square" rtlCol="0">
            <a:spAutoFit/>
          </a:bodyPr>
          <a:lstStyle/>
          <a:p>
            <a:r>
              <a:rPr lang="vi-VN" sz="2400" b="1" dirty="0">
                <a:solidFill>
                  <a:srgbClr val="C00000"/>
                </a:solidFill>
                <a:latin typeface="Cambria" panose="02040503050406030204" pitchFamily="18" charset="0"/>
                <a:ea typeface="Cambria" panose="02040503050406030204" pitchFamily="18" charset="0"/>
              </a:rPr>
              <a:t>Lúa, gạo</a:t>
            </a:r>
            <a:endParaRPr lang="en-SG" sz="2400" b="1" dirty="0">
              <a:solidFill>
                <a:srgbClr val="C0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5EEDBA0-A5D7-49F5-A7D9-E7628B8611A3}"/>
              </a:ext>
            </a:extLst>
          </p:cNvPr>
          <p:cNvSpPr txBox="1"/>
          <p:nvPr/>
        </p:nvSpPr>
        <p:spPr>
          <a:xfrm>
            <a:off x="6096000" y="1883105"/>
            <a:ext cx="129540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Nhà </a:t>
            </a:r>
            <a:r>
              <a:rPr lang="vi-VN" sz="2400" b="1" dirty="0" smtClean="0">
                <a:solidFill>
                  <a:srgbClr val="002060"/>
                </a:solidFill>
                <a:latin typeface="Cambria" panose="02040503050406030204" pitchFamily="18" charset="0"/>
                <a:ea typeface="Cambria" panose="02040503050406030204" pitchFamily="18" charset="0"/>
              </a:rPr>
              <a:t>sàn</a:t>
            </a:r>
            <a:endParaRPr lang="en-SG" sz="2400" b="1" dirty="0">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10047B-C3BD-4AB7-96FA-B0798E5F3D73}"/>
              </a:ext>
            </a:extLst>
          </p:cNvPr>
          <p:cNvSpPr txBox="1"/>
          <p:nvPr/>
        </p:nvSpPr>
        <p:spPr>
          <a:xfrm>
            <a:off x="5129211" y="3191172"/>
            <a:ext cx="3184526" cy="461665"/>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Chủ yếu bằng </a:t>
            </a:r>
            <a:r>
              <a:rPr lang="vi-VN" sz="2400" b="1" dirty="0" smtClean="0">
                <a:solidFill>
                  <a:srgbClr val="002060"/>
                </a:solidFill>
                <a:latin typeface="Cambria" panose="02040503050406030204" pitchFamily="18" charset="0"/>
                <a:ea typeface="Cambria" panose="02040503050406030204" pitchFamily="18" charset="0"/>
              </a:rPr>
              <a:t>thuyền</a:t>
            </a:r>
            <a:endParaRPr lang="en-SG" sz="24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F179CFD-981B-4DE6-ACF4-47AA0E9E0A19}"/>
              </a:ext>
            </a:extLst>
          </p:cNvPr>
          <p:cNvSpPr txBox="1"/>
          <p:nvPr/>
        </p:nvSpPr>
        <p:spPr>
          <a:xfrm>
            <a:off x="4603750" y="2354147"/>
            <a:ext cx="4419600" cy="861774"/>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Nam thường đóng khố cởi trần, nữ mặc váy và áo </a:t>
            </a:r>
            <a:r>
              <a:rPr lang="vi-VN" sz="2400" b="1" dirty="0" smtClean="0">
                <a:solidFill>
                  <a:srgbClr val="C00000"/>
                </a:solidFill>
                <a:latin typeface="Cambria" panose="02040503050406030204" pitchFamily="18" charset="0"/>
                <a:ea typeface="Cambria" panose="02040503050406030204" pitchFamily="18" charset="0"/>
              </a:rPr>
              <a:t>yếm</a:t>
            </a:r>
            <a:endParaRPr lang="en-SG" sz="2400" b="1" dirty="0">
              <a:solidFill>
                <a:srgbClr val="C0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5AD07C1C-AEC9-4ABC-B934-62E75AF6DF40}"/>
              </a:ext>
            </a:extLst>
          </p:cNvPr>
          <p:cNvSpPr txBox="1"/>
          <p:nvPr/>
        </p:nvSpPr>
        <p:spPr>
          <a:xfrm>
            <a:off x="4330699" y="3628087"/>
            <a:ext cx="4781550"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Thờ cúng tổ tiên, thờ cúng các vị thần: thần Sông, thần Núi</a:t>
            </a:r>
            <a:endParaRPr lang="en-SG" sz="2400" b="1" dirty="0">
              <a:solidFill>
                <a:srgbClr val="C0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1F39DBF-C132-4CC7-B0C1-AA596D05B08B}"/>
              </a:ext>
            </a:extLst>
          </p:cNvPr>
          <p:cNvSpPr txBox="1"/>
          <p:nvPr/>
        </p:nvSpPr>
        <p:spPr>
          <a:xfrm>
            <a:off x="4419600" y="4344983"/>
            <a:ext cx="4356100" cy="830997"/>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rPr>
              <a:t>Phong tục ăn trầu, nhuộm răng đen</a:t>
            </a:r>
            <a:endParaRPr lang="en-SG"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4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2526" y="57150"/>
            <a:ext cx="9029700" cy="495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B10CD7-9FD2-3D4B-393B-6827BE79BCCF}"/>
              </a:ext>
            </a:extLst>
          </p:cNvPr>
          <p:cNvSpPr/>
          <p:nvPr/>
        </p:nvSpPr>
        <p:spPr>
          <a:xfrm>
            <a:off x="262076" y="57150"/>
            <a:ext cx="8610600" cy="1311086"/>
          </a:xfrm>
          <a:prstGeom prst="rect">
            <a:avLst/>
          </a:prstGeom>
          <a:noFill/>
        </p:spPr>
        <p:txBody>
          <a:bodyPr wrap="square" lIns="18245" tIns="9123" rIns="18245" bIns="9123">
            <a:spAutoFit/>
          </a:bodyPr>
          <a:lstStyle/>
          <a:p>
            <a:pPr algn="just" defTabSz="182486"/>
            <a:r>
              <a:rPr lang="vi-VN" sz="2800" b="1" dirty="0">
                <a:solidFill>
                  <a:srgbClr val="C00000"/>
                </a:solidFill>
                <a:latin typeface="Cambria" panose="02040503050406030204" pitchFamily="18" charset="0"/>
                <a:ea typeface="Cambria" panose="02040503050406030204" pitchFamily="18" charset="0"/>
              </a:rPr>
              <a:t>2. Giới thiệu một câu chuyện dân gian về đời sống của người Việt cổ. Câu chuyện đó giúp em biết điều gì về đời sống của con người thời kì đó?</a:t>
            </a:r>
            <a:endParaRPr lang="en-US" sz="2800" b="1" dirty="0">
              <a:ln w="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sp>
        <p:nvSpPr>
          <p:cNvPr id="11" name="Rectangle 10"/>
          <p:cNvSpPr/>
          <p:nvPr/>
        </p:nvSpPr>
        <p:spPr>
          <a:xfrm>
            <a:off x="262076" y="1527199"/>
            <a:ext cx="8583227" cy="332398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000" b="1" dirty="0">
                <a:solidFill>
                  <a:srgbClr val="002060"/>
                </a:solidFill>
                <a:latin typeface="Cambria" panose="02040503050406030204" pitchFamily="18" charset="0"/>
                <a:ea typeface="Cambria" panose="02040503050406030204" pitchFamily="18" charset="0"/>
              </a:rPr>
              <a:t>Câu chuyện dân gian mà em thấy tâm đắc nhất là câu chuyện về sự tích Chử Đồng Tử và Nàng công chúa Tiên Dung. Qua câu chuyện giúp ta nhận thấy rằng từ thời xa xưa dân Việt cổ ta đã mặc trang phục nam đóng khố, và người dân chủ yếu đi lại bằng thuyền bè, có nhiều lễ hội được diễn ra và được lưu giữ đến tận ngày nay.</a:t>
            </a:r>
            <a:endPar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792318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61950"/>
            <a:ext cx="9034229" cy="4178595"/>
          </a:xfrm>
          <a:prstGeom prst="rect">
            <a:avLst/>
          </a:prstGeom>
        </p:spPr>
      </p:pic>
    </p:spTree>
    <p:extLst>
      <p:ext uri="{BB962C8B-B14F-4D97-AF65-F5344CB8AC3E}">
        <p14:creationId xmlns:p14="http://schemas.microsoft.com/office/powerpoint/2010/main" val="3792466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4D1E4CE5-71A6-421D-B2F8-938E5C3730EF}"/>
              </a:ext>
            </a:extLst>
          </p:cNvPr>
          <p:cNvSpPr/>
          <p:nvPr/>
        </p:nvSpPr>
        <p:spPr>
          <a:xfrm>
            <a:off x="292100" y="188525"/>
            <a:ext cx="8559800" cy="4705350"/>
          </a:xfrm>
          <a:prstGeom prst="roundRect">
            <a:avLst>
              <a:gd name="adj" fmla="val 8667"/>
            </a:avLst>
          </a:prstGeom>
          <a:solidFill>
            <a:schemeClr val="bg1">
              <a:alpha val="97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文本框 14">
            <a:extLst>
              <a:ext uri="{FF2B5EF4-FFF2-40B4-BE49-F238E27FC236}">
                <a16:creationId xmlns:a16="http://schemas.microsoft.com/office/drawing/2014/main" id="{73291CB4-C554-4444-AC45-AF1D5DA931C9}"/>
              </a:ext>
            </a:extLst>
          </p:cNvPr>
          <p:cNvSpPr txBox="1"/>
          <p:nvPr/>
        </p:nvSpPr>
        <p:spPr>
          <a:xfrm>
            <a:off x="533400" y="184271"/>
            <a:ext cx="7772400" cy="3939540"/>
          </a:xfrm>
          <a:prstGeom prst="rect">
            <a:avLst/>
          </a:prstGeom>
          <a:noFill/>
        </p:spPr>
        <p:txBody>
          <a:bodyPr wrap="square" rtlCol="0">
            <a:spAutoFit/>
          </a:bodyPr>
          <a:lstStyle/>
          <a:p>
            <a:pPr algn="just" defTabSz="182486"/>
            <a:r>
              <a:rPr lang="vi-VN" sz="5000" b="1" dirty="0">
                <a:solidFill>
                  <a:srgbClr val="C00000"/>
                </a:solidFill>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5000" b="1" i="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11" name="图片 13" descr="图片包含 游戏机, 花, 房间&#10;&#10;描述已自动生成">
            <a:extLst>
              <a:ext uri="{FF2B5EF4-FFF2-40B4-BE49-F238E27FC236}">
                <a16:creationId xmlns:a16="http://schemas.microsoft.com/office/drawing/2014/main" id="{BEF4360D-6B82-46E2-8F18-0040ECA8EC6F}"/>
              </a:ext>
            </a:extLst>
          </p:cNvPr>
          <p:cNvPicPr>
            <a:picLocks noChangeAspect="1"/>
          </p:cNvPicPr>
          <p:nvPr/>
        </p:nvPicPr>
        <p:blipFill rotWithShape="1">
          <a:blip r:embed="rId3">
            <a:extLst>
              <a:ext uri="{28A0092B-C50C-407E-A947-70E740481C1C}">
                <a14:useLocalDpi xmlns:a14="http://schemas.microsoft.com/office/drawing/2010/main" val="0"/>
              </a:ext>
            </a:extLst>
          </a:blip>
          <a:srcRect t="34709"/>
          <a:stretch/>
        </p:blipFill>
        <p:spPr>
          <a:xfrm>
            <a:off x="-6658" y="2665459"/>
            <a:ext cx="9144000" cy="3641271"/>
          </a:xfrm>
          <a:prstGeom prst="rect">
            <a:avLst/>
          </a:prstGeom>
          <a:ln>
            <a:noFill/>
          </a:ln>
        </p:spPr>
      </p:pic>
    </p:spTree>
    <p:extLst>
      <p:ext uri="{BB962C8B-B14F-4D97-AF65-F5344CB8AC3E}">
        <p14:creationId xmlns:p14="http://schemas.microsoft.com/office/powerpoint/2010/main" val="274101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502" y="932653"/>
            <a:ext cx="1061367" cy="1061367"/>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1" name="图片 40" descr="卡通人物&#10;&#10;低可信度描述已自动生成">
            <a:extLst>
              <a:ext uri="{FF2B5EF4-FFF2-40B4-BE49-F238E27FC236}">
                <a16:creationId xmlns:a16="http://schemas.microsoft.com/office/drawing/2014/main" id="{13DCE1CB-3E54-4B90-B122-A70E17A4F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13646" y="3118753"/>
            <a:ext cx="1349831" cy="1349831"/>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1502229"/>
            <a:ext cx="9144000" cy="3641271"/>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5169931" y="2688774"/>
            <a:ext cx="3153096" cy="2454727"/>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8">
            <a:extLst>
              <a:ext uri="{28A0092B-C50C-407E-A947-70E740481C1C}">
                <a14:useLocalDpi xmlns:a14="http://schemas.microsoft.com/office/drawing/2010/main" val="0"/>
              </a:ext>
            </a:extLst>
          </a:blip>
          <a:srcRect t="27466"/>
          <a:stretch>
            <a:fillRect/>
          </a:stretch>
        </p:blipFill>
        <p:spPr>
          <a:xfrm>
            <a:off x="609600" y="20551"/>
            <a:ext cx="7357165" cy="5336446"/>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10" name="Picture 9">
            <a:extLst>
              <a:ext uri="{FF2B5EF4-FFF2-40B4-BE49-F238E27FC236}">
                <a16:creationId xmlns:a16="http://schemas.microsoft.com/office/drawing/2014/main" id="{619F9080-5235-4A5C-AF71-7C9019BE16FD}"/>
              </a:ext>
            </a:extLst>
          </p:cNvPr>
          <p:cNvPicPr>
            <a:picLocks noChangeAspect="1"/>
          </p:cNvPicPr>
          <p:nvPr/>
        </p:nvPicPr>
        <p:blipFill>
          <a:blip r:embed="rId9"/>
          <a:stretch>
            <a:fillRect/>
          </a:stretch>
        </p:blipFill>
        <p:spPr>
          <a:xfrm>
            <a:off x="508369" y="176378"/>
            <a:ext cx="8284166" cy="4597799"/>
          </a:xfrm>
          <a:prstGeom prst="rect">
            <a:avLst/>
          </a:prstGeom>
        </p:spPr>
      </p:pic>
    </p:spTree>
    <p:extLst>
      <p:ext uri="{BB962C8B-B14F-4D97-AF65-F5344CB8AC3E}">
        <p14:creationId xmlns:p14="http://schemas.microsoft.com/office/powerpoint/2010/main" val="155701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01153" y="197802"/>
            <a:ext cx="7115176" cy="1890152"/>
            <a:chOff x="2401537" y="26373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01537" y="26373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61220" y="624088"/>
              <a:ext cx="9029102" cy="2280357"/>
            </a:xfrm>
            <a:prstGeom prst="rect">
              <a:avLst/>
            </a:prstGeom>
            <a:noFill/>
          </p:spPr>
          <p:txBody>
            <a:bodyPr wrap="square" lIns="0" tIns="0" rIns="0" bIns="0" rtlCol="0">
              <a:spAutoFit/>
            </a:bodyPr>
            <a:lstStyle/>
            <a:p>
              <a:pPr algn="ctr" defTabSz="685800">
                <a:defRPr/>
              </a:pPr>
              <a:r>
                <a:rPr lang="vi-VN" sz="4400" b="1" i="0" dirty="0">
                  <a:solidFill>
                    <a:srgbClr val="002060"/>
                  </a:solidFill>
                  <a:effectLst/>
                  <a:latin typeface="Cambria" panose="02040503050406030204" pitchFamily="18" charset="0"/>
                  <a:ea typeface="Cambria" panose="02040503050406030204" pitchFamily="18" charset="0"/>
                </a:rPr>
                <a:t>Các làng quê truyền thống ở Bắc bộ thường có:</a:t>
              </a:r>
              <a:endParaRPr lang="en-US" sz="44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427167" y="2214309"/>
            <a:ext cx="3430295" cy="1602002"/>
            <a:chOff x="1902889" y="3468540"/>
            <a:chExt cx="4573727" cy="1605890"/>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133216" y="376379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902889" y="3468540"/>
              <a:ext cx="1154488" cy="1549924"/>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2628894" y="3920271"/>
              <a:ext cx="3791232" cy="925571"/>
            </a:xfrm>
            <a:prstGeom prst="rect">
              <a:avLst/>
            </a:prstGeom>
            <a:noFill/>
          </p:spPr>
          <p:txBody>
            <a:bodyPr wrap="square" lIns="0" tIns="0" rIns="0" bIns="0" rtlCol="0">
              <a:spAutoFit/>
            </a:bodyPr>
            <a:lstStyle/>
            <a:p>
              <a:pPr algn="ctr" defTabSz="685800">
                <a:defRPr/>
              </a:pPr>
              <a:r>
                <a:rPr lang="vi-VN" sz="3000" b="1" i="0" dirty="0">
                  <a:effectLst/>
                  <a:latin typeface="Cambria" panose="02040503050406030204" pitchFamily="18" charset="0"/>
                  <a:ea typeface="Cambria" panose="02040503050406030204" pitchFamily="18" charset="0"/>
                </a:rPr>
                <a:t>Cây cau, </a:t>
              </a:r>
            </a:p>
            <a:p>
              <a:pPr algn="ctr" defTabSz="685800">
                <a:defRPr/>
              </a:pPr>
              <a:r>
                <a:rPr lang="vi-VN" sz="3000" b="1" i="0" dirty="0">
                  <a:effectLst/>
                  <a:latin typeface="Cambria" panose="02040503050406030204" pitchFamily="18" charset="0"/>
                  <a:ea typeface="Cambria" panose="02040503050406030204" pitchFamily="18" charset="0"/>
                </a:rPr>
                <a:t>giếng nước</a:t>
              </a:r>
              <a:endParaRPr lang="en-US" sz="3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129788" y="2138003"/>
            <a:ext cx="3634559" cy="1594569"/>
            <a:chOff x="7156186" y="3278282"/>
            <a:chExt cx="4846078"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1" y="3564441"/>
              <a:ext cx="4610863" cy="11494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56186" y="327828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553190" y="3654936"/>
              <a:ext cx="3145903" cy="971807"/>
            </a:xfrm>
            <a:prstGeom prst="rect">
              <a:avLst/>
            </a:prstGeom>
            <a:noFill/>
          </p:spPr>
          <p:txBody>
            <a:bodyPr wrap="none" lIns="0" tIns="0" rIns="0" bIns="0" rtlCol="0">
              <a:spAutoFit/>
            </a:bodyPr>
            <a:lstStyle/>
            <a:p>
              <a:pPr algn="ctr" defTabSz="685800">
                <a:defRPr/>
              </a:pPr>
              <a:r>
                <a:rPr lang="en-SG" sz="3000" b="1" i="0" dirty="0" err="1">
                  <a:effectLst/>
                  <a:latin typeface="Cambria" panose="02040503050406030204" pitchFamily="18" charset="0"/>
                  <a:ea typeface="Cambria" panose="02040503050406030204" pitchFamily="18" charset="0"/>
                </a:rPr>
                <a:t>Lũy</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tre</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xanh</a:t>
              </a:r>
              <a:r>
                <a:rPr lang="en-SG" sz="3000" b="1" i="0" dirty="0">
                  <a:effectLst/>
                  <a:latin typeface="Cambria" panose="02040503050406030204" pitchFamily="18" charset="0"/>
                  <a:ea typeface="Cambria" panose="02040503050406030204" pitchFamily="18" charset="0"/>
                </a:rPr>
                <a:t>, </a:t>
              </a:r>
              <a:endParaRPr lang="vi-VN" sz="3000" b="1" i="0" dirty="0">
                <a:effectLst/>
                <a:latin typeface="Cambria" panose="02040503050406030204" pitchFamily="18" charset="0"/>
                <a:ea typeface="Cambria" panose="02040503050406030204" pitchFamily="18" charset="0"/>
              </a:endParaRPr>
            </a:p>
            <a:p>
              <a:pPr algn="ctr" defTabSz="685800">
                <a:defRPr/>
              </a:pPr>
              <a:r>
                <a:rPr lang="en-SG" sz="3000" b="1" i="0" dirty="0" err="1">
                  <a:effectLst/>
                  <a:latin typeface="Cambria" panose="02040503050406030204" pitchFamily="18" charset="0"/>
                  <a:ea typeface="Cambria" panose="02040503050406030204" pitchFamily="18" charset="0"/>
                </a:rPr>
                <a:t>cổng</a:t>
              </a:r>
              <a:r>
                <a:rPr lang="en-SG" sz="3000" b="1" i="0" dirty="0">
                  <a:effectLst/>
                  <a:latin typeface="Cambria" panose="02040503050406030204" pitchFamily="18" charset="0"/>
                  <a:ea typeface="Cambria" panose="02040503050406030204" pitchFamily="18" charset="0"/>
                </a:rPr>
                <a:t> </a:t>
              </a:r>
              <a:r>
                <a:rPr lang="en-SG" sz="3000" b="1" i="0" dirty="0" err="1">
                  <a:effectLst/>
                  <a:latin typeface="Cambria" panose="02040503050406030204" pitchFamily="18" charset="0"/>
                  <a:ea typeface="Cambria" panose="02040503050406030204" pitchFamily="18" charset="0"/>
                </a:rPr>
                <a:t>làng</a:t>
              </a:r>
              <a:endParaRPr lang="en-US" sz="3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558562" y="3846786"/>
            <a:ext cx="3366571" cy="1296713"/>
            <a:chOff x="2078084" y="5129048"/>
            <a:chExt cx="4488760"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223445" y="5266091"/>
              <a:ext cx="4343399"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078084" y="5129048"/>
              <a:ext cx="929350"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312444" y="5369595"/>
              <a:ext cx="2650298" cy="1103629"/>
            </a:xfrm>
            <a:prstGeom prst="rect">
              <a:avLst/>
            </a:prstGeom>
            <a:noFill/>
          </p:spPr>
          <p:txBody>
            <a:bodyPr wrap="none" lIns="0" tIns="0" rIns="0" bIns="0" rtlCol="0">
              <a:spAutoFit/>
            </a:bodyPr>
            <a:lstStyle/>
            <a:p>
              <a:pPr algn="ctr" defTabSz="685800">
                <a:defRPr/>
              </a:pPr>
              <a:r>
                <a:rPr lang="vi-VN" sz="3000" b="1" i="0" dirty="0">
                  <a:effectLst/>
                  <a:latin typeface="Cambria" panose="02040503050406030204" pitchFamily="18" charset="0"/>
                  <a:ea typeface="Cambria" panose="02040503050406030204" pitchFamily="18" charset="0"/>
                </a:rPr>
                <a:t>Cây mai, </a:t>
              </a:r>
            </a:p>
            <a:p>
              <a:pPr algn="ctr" defTabSz="685800">
                <a:defRPr/>
              </a:pPr>
              <a:r>
                <a:rPr lang="vi-VN" sz="3000" b="1" i="0" dirty="0">
                  <a:effectLst/>
                  <a:latin typeface="Cambria" panose="02040503050406030204" pitchFamily="18" charset="0"/>
                  <a:ea typeface="Cambria" panose="02040503050406030204" pitchFamily="18" charset="0"/>
                </a:rPr>
                <a:t>giếng nước</a:t>
              </a:r>
              <a:endParaRPr lang="en-US" sz="3000" b="1" dirty="0">
                <a:latin typeface="Cambria" panose="02040503050406030204" pitchFamily="18" charset="0"/>
                <a:ea typeface="Cambria" panose="02040503050406030204" pitchFamily="18" charset="0"/>
                <a:cs typeface="Arial" panose="020B0604020202020204" pitchFamily="34"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058082" y="3587996"/>
            <a:ext cx="4107270" cy="1459086"/>
            <a:chOff x="7012972" y="4835233"/>
            <a:chExt cx="5476360" cy="178176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399" y="4835233"/>
              <a:ext cx="5069464" cy="17742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000" b="1">
                <a:solidFill>
                  <a:schemeClr val="tx1"/>
                </a:solidFill>
                <a:latin typeface="Cambria" panose="02040503050406030204" pitchFamily="18" charset="0"/>
                <a:ea typeface="Cambria" panose="02040503050406030204" pitchFamily="18" charset="0"/>
                <a:cs typeface="Arial" panose="020B0604020202020204"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012972" y="5068474"/>
              <a:ext cx="951591"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710245" y="4896967"/>
              <a:ext cx="4779087" cy="1578536"/>
            </a:xfrm>
            <a:prstGeom prst="rect">
              <a:avLst/>
            </a:prstGeom>
            <a:noFill/>
          </p:spPr>
          <p:txBody>
            <a:bodyPr wrap="none" lIns="0" tIns="0" rIns="0" bIns="0" rtlCol="0">
              <a:spAutoFit/>
            </a:bodyPr>
            <a:lstStyle/>
            <a:p>
              <a:pPr algn="ctr" defTabSz="685800">
                <a:defRPr/>
              </a:pPr>
              <a:r>
                <a:rPr lang="vi-VN" sz="2800" b="1" i="0" dirty="0">
                  <a:effectLst/>
                  <a:latin typeface="Cambria" panose="02040503050406030204" pitchFamily="18" charset="0"/>
                  <a:ea typeface="Cambria" panose="02040503050406030204" pitchFamily="18" charset="0"/>
                </a:rPr>
                <a:t>Lũy tre xanh, </a:t>
              </a:r>
            </a:p>
            <a:p>
              <a:pPr algn="ctr" defTabSz="685800">
                <a:defRPr/>
              </a:pPr>
              <a:r>
                <a:rPr lang="vi-VN" sz="2800" b="1" i="0" dirty="0">
                  <a:effectLst/>
                  <a:latin typeface="Cambria" panose="02040503050406030204" pitchFamily="18" charset="0"/>
                  <a:ea typeface="Cambria" panose="02040503050406030204" pitchFamily="18" charset="0"/>
                </a:rPr>
                <a:t>cổng làng, cây đa,</a:t>
              </a:r>
            </a:p>
            <a:p>
              <a:pPr algn="ctr" defTabSz="685800">
                <a:defRPr/>
              </a:pPr>
              <a:r>
                <a:rPr lang="vi-VN" sz="2800" b="1" i="0" dirty="0">
                  <a:effectLst/>
                  <a:latin typeface="Cambria" panose="02040503050406030204" pitchFamily="18" charset="0"/>
                  <a:ea typeface="Cambria" panose="02040503050406030204" pitchFamily="18" charset="0"/>
                </a:rPr>
                <a:t> giếng nước, sân đình.</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a:solidFill>
                  <a:prstClr val="black"/>
                </a:solidFill>
                <a:latin typeface="Cambria" panose="02040503050406030204" pitchFamily="18" charset="0"/>
              </a:rPr>
              <a:t>Khi đến mỗi Slide, thầy cô</a:t>
            </a:r>
            <a:br>
              <a:rPr lang="en-US" sz="1800">
                <a:solidFill>
                  <a:prstClr val="black"/>
                </a:solidFill>
                <a:latin typeface="Cambria" panose="02040503050406030204" pitchFamily="18" charset="0"/>
              </a:rPr>
            </a:br>
            <a:r>
              <a:rPr lang="en-US" sz="1800">
                <a:solidFill>
                  <a:prstClr val="black"/>
                </a:solidFill>
                <a:latin typeface="Cambria" panose="02040503050406030204" pitchFamily="18" charset="0"/>
              </a:rPr>
              <a:t>nhấp chuột trái 1 lần hoặc</a:t>
            </a:r>
            <a:br>
              <a:rPr lang="en-US" sz="1800">
                <a:solidFill>
                  <a:prstClr val="black"/>
                </a:solidFill>
                <a:latin typeface="Cambria" panose="02040503050406030204" pitchFamily="18" charset="0"/>
              </a:rPr>
            </a:br>
            <a:r>
              <a:rPr lang="en-US" sz="1800">
                <a:solidFill>
                  <a:prstClr val="black"/>
                </a:solidFill>
                <a:latin typeface="Cambria" panose="02040503050406030204" pitchFamily="18" charset="0"/>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a:solidFill>
                  <a:prstClr val="black"/>
                </a:solidFill>
                <a:latin typeface="Cambria" panose="02040503050406030204" pitchFamily="18" charset="0"/>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latin typeface="Cambria" panose="02040503050406030204" pitchFamily="18" charset="0"/>
              </a:rPr>
              <a:t>Để chuyển sang câu hỏi tiếp theo, thầy cô nhấp phím mũi tên qua phải 2 lần hoặc</a:t>
            </a:r>
            <a:br>
              <a:rPr lang="en-US" sz="2100">
                <a:solidFill>
                  <a:prstClr val="black"/>
                </a:solidFill>
                <a:latin typeface="Cambria" panose="02040503050406030204" pitchFamily="18" charset="0"/>
              </a:rPr>
            </a:br>
            <a:r>
              <a:rPr lang="en-US" sz="2100">
                <a:solidFill>
                  <a:prstClr val="black"/>
                </a:solidFill>
                <a:latin typeface="Cambria" panose="02040503050406030204" pitchFamily="18" charset="0"/>
              </a:rPr>
              <a:t>nhấp chuột trái 2 lần.</a:t>
            </a:r>
          </a:p>
        </p:txBody>
      </p:sp>
    </p:spTree>
    <p:extLst>
      <p:ext uri="{BB962C8B-B14F-4D97-AF65-F5344CB8AC3E}">
        <p14:creationId xmlns:p14="http://schemas.microsoft.com/office/powerpoint/2010/main" val="178810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751254" y="221278"/>
            <a:ext cx="7115176" cy="2010474"/>
            <a:chOff x="2335005" y="29503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335005" y="29503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496904" y="683134"/>
              <a:ext cx="9029102" cy="2529214"/>
            </a:xfrm>
            <a:prstGeom prst="rect">
              <a:avLst/>
            </a:prstGeom>
            <a:noFill/>
          </p:spPr>
          <p:txBody>
            <a:bodyPr wrap="square" lIns="0" tIns="0" rIns="0" bIns="0" rtlCol="0">
              <a:spAutoFit/>
            </a:bodyPr>
            <a:lstStyle/>
            <a:p>
              <a:pPr algn="ctr" defTabSz="685800">
                <a:lnSpc>
                  <a:spcPct val="121000"/>
                </a:lnSpc>
                <a:defRPr/>
              </a:pPr>
              <a:r>
                <a:rPr lang="vi-VN" sz="4500" b="1" i="0" dirty="0">
                  <a:solidFill>
                    <a:schemeClr val="tx2"/>
                  </a:solidFill>
                  <a:effectLst/>
                  <a:latin typeface="Cambria" panose="02040503050406030204" pitchFamily="18" charset="0"/>
                  <a:ea typeface="Cambria" panose="02040503050406030204" pitchFamily="18" charset="0"/>
                </a:rPr>
                <a:t>Lễ hội thường tổ chức </a:t>
              </a:r>
            </a:p>
            <a:p>
              <a:pPr algn="ctr" defTabSz="685800">
                <a:lnSpc>
                  <a:spcPct val="121000"/>
                </a:lnSpc>
                <a:defRPr/>
              </a:pPr>
              <a:r>
                <a:rPr lang="vi-VN" sz="4500" b="1" i="0" dirty="0">
                  <a:solidFill>
                    <a:schemeClr val="tx2"/>
                  </a:solidFill>
                  <a:effectLst/>
                  <a:latin typeface="Cambria" panose="02040503050406030204" pitchFamily="18" charset="0"/>
                  <a:ea typeface="Cambria" panose="02040503050406030204" pitchFamily="18" charset="0"/>
                </a:rPr>
                <a:t>vào mùa nào?</a:t>
              </a:r>
              <a:endParaRPr lang="en-US" sz="4500" b="1" dirty="0">
                <a:solidFill>
                  <a:schemeClr val="tx2"/>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92387" y="2571751"/>
            <a:ext cx="3508263" cy="1162442"/>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700">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572627" y="3989902"/>
              <a:ext cx="2619693" cy="759183"/>
            </a:xfrm>
            <a:prstGeom prst="rect">
              <a:avLst/>
            </a:prstGeom>
            <a:noFill/>
          </p:spPr>
          <p:txBody>
            <a:bodyPr wrap="none" lIns="0" tIns="0" rIns="0" bIns="0" rtlCol="0">
              <a:spAutoFit/>
            </a:bodyPr>
            <a:lstStyle/>
            <a:p>
              <a:pPr algn="ctr" defTabSz="685800">
                <a:defRPr/>
              </a:pPr>
              <a:r>
                <a:rPr lang="en-SG" sz="3700" i="0" dirty="0" err="1">
                  <a:effectLst/>
                  <a:latin typeface="Cambria" panose="02040503050406030204" pitchFamily="18" charset="0"/>
                  <a:ea typeface="Cambria" panose="02040503050406030204" pitchFamily="18" charset="0"/>
                </a:rPr>
                <a:t>Mùa</a:t>
              </a:r>
              <a:r>
                <a:rPr lang="en-SG" sz="3700" i="0" dirty="0">
                  <a:effectLst/>
                  <a:latin typeface="Cambria" panose="02040503050406030204" pitchFamily="18" charset="0"/>
                  <a:ea typeface="Cambria" panose="02040503050406030204" pitchFamily="18" charset="0"/>
                </a:rPr>
                <a:t> </a:t>
              </a:r>
              <a:r>
                <a:rPr lang="en-SG" sz="3700" i="0" dirty="0" err="1">
                  <a:effectLst/>
                  <a:latin typeface="Cambria" panose="02040503050406030204" pitchFamily="18" charset="0"/>
                  <a:ea typeface="Cambria" panose="02040503050406030204" pitchFamily="18" charset="0"/>
                </a:rPr>
                <a:t>xuân</a:t>
              </a:r>
              <a:endParaRPr lang="en-US" sz="3700" dirty="0">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75539" y="2515269"/>
            <a:ext cx="3425561" cy="1258716"/>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700">
                <a:solidFill>
                  <a:schemeClr val="tx1"/>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705040" y="3989903"/>
              <a:ext cx="1970625" cy="759183"/>
            </a:xfrm>
            <a:prstGeom prst="rect">
              <a:avLst/>
            </a:prstGeom>
            <a:noFill/>
          </p:spPr>
          <p:txBody>
            <a:bodyPr wrap="none" lIns="0" tIns="0" rIns="0" bIns="0" rtlCol="0">
              <a:spAutoFit/>
            </a:bodyPr>
            <a:lstStyle/>
            <a:p>
              <a:pPr algn="ctr" defTabSz="685800">
                <a:defRPr/>
              </a:pPr>
              <a:r>
                <a:rPr lang="en-SG" sz="3700" i="0" dirty="0" err="1">
                  <a:effectLst/>
                  <a:latin typeface="Cambria" panose="02040503050406030204" pitchFamily="18" charset="0"/>
                  <a:ea typeface="Cambria" panose="02040503050406030204" pitchFamily="18" charset="0"/>
                </a:rPr>
                <a:t>Mùa</a:t>
              </a:r>
              <a:r>
                <a:rPr lang="en-SG" sz="3700" i="0" dirty="0">
                  <a:effectLst/>
                  <a:latin typeface="Cambria" panose="02040503050406030204" pitchFamily="18" charset="0"/>
                  <a:ea typeface="Cambria" panose="02040503050406030204" pitchFamily="18" charset="0"/>
                </a:rPr>
                <a:t> </a:t>
              </a:r>
              <a:r>
                <a:rPr lang="en-SG" sz="3700" i="0" dirty="0" err="1">
                  <a:effectLst/>
                  <a:latin typeface="Cambria" panose="02040503050406030204" pitchFamily="18" charset="0"/>
                  <a:ea typeface="Cambria" panose="02040503050406030204" pitchFamily="18" charset="0"/>
                </a:rPr>
                <a:t>hạ</a:t>
              </a:r>
              <a:endParaRPr lang="en-US" sz="3700"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71019" y="3846787"/>
            <a:ext cx="3529631" cy="1162442"/>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700">
                <a:solidFill>
                  <a:schemeClr val="tx1"/>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780015" y="5574557"/>
              <a:ext cx="2222830" cy="759183"/>
            </a:xfrm>
            <a:prstGeom prst="rect">
              <a:avLst/>
            </a:prstGeom>
            <a:noFill/>
          </p:spPr>
          <p:txBody>
            <a:bodyPr wrap="none" lIns="0" tIns="0" rIns="0" bIns="0" rtlCol="0">
              <a:spAutoFit/>
            </a:bodyPr>
            <a:lstStyle/>
            <a:p>
              <a:pPr algn="ctr" defTabSz="685800">
                <a:defRPr/>
              </a:pPr>
              <a:r>
                <a:rPr lang="en-SG" sz="3700" i="0" dirty="0" err="1">
                  <a:effectLst/>
                  <a:latin typeface="Cambria" panose="02040503050406030204" pitchFamily="18" charset="0"/>
                  <a:ea typeface="Cambria" panose="02040503050406030204" pitchFamily="18" charset="0"/>
                </a:rPr>
                <a:t>Mùa</a:t>
              </a:r>
              <a:r>
                <a:rPr lang="en-SG" sz="3700" i="0" dirty="0">
                  <a:effectLst/>
                  <a:latin typeface="Cambria" panose="02040503050406030204" pitchFamily="18" charset="0"/>
                  <a:ea typeface="Cambria" panose="02040503050406030204" pitchFamily="18" charset="0"/>
                </a:rPr>
                <a:t> </a:t>
              </a:r>
              <a:r>
                <a:rPr lang="en-SG" sz="3700" i="0" dirty="0" err="1">
                  <a:effectLst/>
                  <a:latin typeface="Cambria" panose="02040503050406030204" pitchFamily="18" charset="0"/>
                  <a:ea typeface="Cambria" panose="02040503050406030204" pitchFamily="18" charset="0"/>
                </a:rPr>
                <a:t>thu</a:t>
              </a:r>
              <a:endParaRPr lang="en-US" sz="3700" dirty="0">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58741" y="3817268"/>
            <a:ext cx="3442359" cy="1161393"/>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3700">
                <a:solidFill>
                  <a:schemeClr val="tx1"/>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358792" y="5635627"/>
              <a:ext cx="2663124" cy="759183"/>
            </a:xfrm>
            <a:prstGeom prst="rect">
              <a:avLst/>
            </a:prstGeom>
            <a:noFill/>
          </p:spPr>
          <p:txBody>
            <a:bodyPr wrap="none" lIns="0" tIns="0" rIns="0" bIns="0" rtlCol="0">
              <a:spAutoFit/>
            </a:bodyPr>
            <a:lstStyle/>
            <a:p>
              <a:pPr algn="ctr" defTabSz="685800">
                <a:defRPr/>
              </a:pPr>
              <a:r>
                <a:rPr lang="vi-VN" sz="3700" dirty="0">
                  <a:latin typeface="Cambria" panose="02040503050406030204" pitchFamily="18" charset="0"/>
                  <a:ea typeface="Cambria" panose="02040503050406030204" pitchFamily="18" charset="0"/>
                </a:rPr>
                <a:t>Mùa đông</a:t>
              </a:r>
              <a:endParaRPr lang="en-US" sz="3700" dirty="0">
                <a:latin typeface="Cambria" panose="02040503050406030204" pitchFamily="18" charset="0"/>
                <a:ea typeface="Cambria" panose="02040503050406030204" pitchFamily="18" charset="0"/>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943349"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a:solidFill>
                  <a:prstClr val="black"/>
                </a:solidFill>
                <a:latin typeface="Cambria" panose="02040503050406030204" pitchFamily="18" charset="0"/>
              </a:rPr>
              <a:t>Khi đến mỗi Slide, thầy cô</a:t>
            </a:r>
            <a:br>
              <a:rPr lang="en-US" sz="1800">
                <a:solidFill>
                  <a:prstClr val="black"/>
                </a:solidFill>
                <a:latin typeface="Cambria" panose="02040503050406030204" pitchFamily="18" charset="0"/>
              </a:rPr>
            </a:br>
            <a:r>
              <a:rPr lang="en-US" sz="1800">
                <a:solidFill>
                  <a:prstClr val="black"/>
                </a:solidFill>
                <a:latin typeface="Cambria" panose="02040503050406030204" pitchFamily="18" charset="0"/>
              </a:rPr>
              <a:t>nhấp chuột trái 1 lần hoặc</a:t>
            </a:r>
            <a:br>
              <a:rPr lang="en-US" sz="1800">
                <a:solidFill>
                  <a:prstClr val="black"/>
                </a:solidFill>
                <a:latin typeface="Cambria" panose="02040503050406030204" pitchFamily="18" charset="0"/>
              </a:rPr>
            </a:br>
            <a:r>
              <a:rPr lang="en-US" sz="1800">
                <a:solidFill>
                  <a:prstClr val="black"/>
                </a:solidFill>
                <a:latin typeface="Cambria" panose="02040503050406030204" pitchFamily="18" charset="0"/>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2761362"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800">
                <a:solidFill>
                  <a:prstClr val="black"/>
                </a:solidFill>
                <a:latin typeface="Cambria" panose="02040503050406030204" pitchFamily="18" charset="0"/>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6480361" y="5402010"/>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a:solidFill>
                  <a:prstClr val="black"/>
                </a:solidFill>
                <a:latin typeface="Cambria" panose="02040503050406030204" pitchFamily="18" charset="0"/>
              </a:rPr>
              <a:t>Để chuyển sang câu hỏi tiếp theo, thầy cô nhấp phím mũi tên qua phải 2 lần hoặc</a:t>
            </a:r>
            <a:br>
              <a:rPr lang="en-US" sz="2100">
                <a:solidFill>
                  <a:prstClr val="black"/>
                </a:solidFill>
                <a:latin typeface="Cambria" panose="02040503050406030204" pitchFamily="18" charset="0"/>
              </a:rPr>
            </a:br>
            <a:r>
              <a:rPr lang="en-US" sz="2100">
                <a:solidFill>
                  <a:prstClr val="black"/>
                </a:solidFill>
                <a:latin typeface="Cambria" panose="02040503050406030204" pitchFamily="18" charset="0"/>
              </a:rPr>
              <a:t>nhấp chuột trái 2 lần.</a:t>
            </a:r>
          </a:p>
        </p:txBody>
      </p:sp>
    </p:spTree>
    <p:extLst>
      <p:ext uri="{BB962C8B-B14F-4D97-AF65-F5344CB8AC3E}">
        <p14:creationId xmlns:p14="http://schemas.microsoft.com/office/powerpoint/2010/main" val="261471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1"/>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0" y="184639"/>
            <a:ext cx="7138157" cy="2047112"/>
            <a:chOff x="2434106" y="246185"/>
            <a:chExt cx="9517542"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490855" y="382381"/>
              <a:ext cx="9460793" cy="2392629"/>
            </a:xfrm>
            <a:prstGeom prst="rect">
              <a:avLst/>
            </a:prstGeom>
            <a:noFill/>
          </p:spPr>
          <p:txBody>
            <a:bodyPr wrap="square" lIns="0" tIns="0" rIns="0" bIns="0" rtlCol="0">
              <a:spAutoFit/>
            </a:bodyPr>
            <a:lstStyle/>
            <a:p>
              <a:pPr algn="ctr" defTabSz="685800">
                <a:defRPr/>
              </a:pPr>
              <a:r>
                <a:rPr lang="vi-VN" sz="5000" b="1" i="0" dirty="0">
                  <a:solidFill>
                    <a:srgbClr val="002060"/>
                  </a:solidFill>
                  <a:effectLst/>
                  <a:latin typeface="Cambria" panose="02040503050406030204" pitchFamily="18" charset="0"/>
                  <a:ea typeface="Cambria" panose="02040503050406030204" pitchFamily="18" charset="0"/>
                </a:rPr>
                <a:t>Trong các lễ hội </a:t>
              </a:r>
            </a:p>
            <a:p>
              <a:pPr algn="ctr" defTabSz="685800">
                <a:defRPr/>
              </a:pPr>
              <a:r>
                <a:rPr lang="vi-VN" sz="5000" b="1" i="0" dirty="0">
                  <a:solidFill>
                    <a:srgbClr val="002060"/>
                  </a:solidFill>
                  <a:effectLst/>
                  <a:latin typeface="Cambria" panose="02040503050406030204" pitchFamily="18" charset="0"/>
                  <a:ea typeface="Cambria" panose="02040503050406030204" pitchFamily="18" charset="0"/>
                </a:rPr>
                <a:t>người dân thường mặc:</a:t>
              </a:r>
              <a:endParaRPr lang="en-US" sz="5000" b="1" i="1" dirty="0">
                <a:solidFill>
                  <a:srgbClr val="002060"/>
                </a:solidFill>
                <a:latin typeface="Cambria" panose="02040503050406030204" pitchFamily="18" charset="0"/>
                <a:ea typeface="Cambria" panose="020405030504060302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4" y="1374248"/>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6"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5"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5"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8"/>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692388" y="2231750"/>
            <a:ext cx="3537042" cy="1469968"/>
            <a:chOff x="2256516" y="3433557"/>
            <a:chExt cx="4716056"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800" b="1">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128307" y="3905681"/>
              <a:ext cx="3844265" cy="908648"/>
            </a:xfrm>
            <a:prstGeom prst="rect">
              <a:avLst/>
            </a:prstGeom>
            <a:noFill/>
          </p:spPr>
          <p:txBody>
            <a:bodyPr wrap="square" lIns="0" tIns="0" rIns="0" bIns="0" rtlCol="0">
              <a:spAutoFit/>
            </a:bodyPr>
            <a:lstStyle/>
            <a:p>
              <a:pPr algn="ctr" defTabSz="685800">
                <a:defRPr/>
              </a:pPr>
              <a:r>
                <a:rPr lang="vi-VN" sz="2800" b="1" i="0" dirty="0">
                  <a:effectLst/>
                  <a:latin typeface="Cambria" panose="02040503050406030204" pitchFamily="18" charset="0"/>
                  <a:ea typeface="Cambria" panose="02040503050406030204" pitchFamily="18" charset="0"/>
                </a:rPr>
                <a:t>Mặc trang phục nước ngoài</a:t>
              </a:r>
              <a:endParaRPr lang="en-US" sz="2800" b="1" dirty="0">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21529" y="2256810"/>
            <a:ext cx="3701214" cy="1425684"/>
            <a:chOff x="7163922" y="3442563"/>
            <a:chExt cx="4570878" cy="1551455"/>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800" b="1">
                <a:solidFill>
                  <a:schemeClr val="tx1"/>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3922" y="3442563"/>
              <a:ext cx="913332" cy="1551455"/>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7927079" y="3886350"/>
              <a:ext cx="3734851" cy="937798"/>
            </a:xfrm>
            <a:prstGeom prst="rect">
              <a:avLst/>
            </a:prstGeom>
            <a:noFill/>
          </p:spPr>
          <p:txBody>
            <a:bodyPr wrap="square" lIns="0" tIns="0" rIns="0" bIns="0" rtlCol="0">
              <a:spAutoFit/>
            </a:bodyPr>
            <a:lstStyle/>
            <a:p>
              <a:pPr algn="ctr" defTabSz="685800">
                <a:defRPr/>
              </a:pPr>
              <a:r>
                <a:rPr lang="en-SG" sz="2800" b="1" i="0" dirty="0" err="1">
                  <a:effectLst/>
                  <a:latin typeface="Cambria" panose="02040503050406030204" pitchFamily="18" charset="0"/>
                  <a:ea typeface="Cambria" panose="02040503050406030204" pitchFamily="18" charset="0"/>
                </a:rPr>
                <a:t>Mặc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trang</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phục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truyền</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thống</a:t>
              </a:r>
              <a:endParaRPr lang="en-US" sz="2800" b="1"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1692388" y="3812050"/>
            <a:ext cx="3529631" cy="1301488"/>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800" b="1">
                <a:solidFill>
                  <a:schemeClr val="tx1"/>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33787" y="5390872"/>
              <a:ext cx="3379657" cy="1026274"/>
            </a:xfrm>
            <a:prstGeom prst="rect">
              <a:avLst/>
            </a:prstGeom>
            <a:noFill/>
          </p:spPr>
          <p:txBody>
            <a:bodyPr wrap="square" lIns="0" tIns="0" rIns="0" bIns="0" rtlCol="0">
              <a:spAutoFit/>
            </a:bodyPr>
            <a:lstStyle/>
            <a:p>
              <a:pPr algn="ctr" defTabSz="685800">
                <a:defRPr/>
              </a:pPr>
              <a:r>
                <a:rPr lang="en-SG" sz="2800" b="1" i="0" dirty="0" err="1">
                  <a:effectLst/>
                  <a:latin typeface="Cambria" panose="02040503050406030204" pitchFamily="18" charset="0"/>
                  <a:ea typeface="Cambria" panose="02040503050406030204" pitchFamily="18" charset="0"/>
                </a:rPr>
                <a:t>Mặc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trang</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phục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hiện</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đại</a:t>
              </a:r>
              <a:endParaRPr lang="en-US" sz="2800" b="1" dirty="0">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297054" y="3778133"/>
            <a:ext cx="3794753" cy="1279411"/>
            <a:chOff x="7144988" y="5089690"/>
            <a:chExt cx="4686311"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800" b="1">
                <a:solidFill>
                  <a:schemeClr val="tx1"/>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7914131" y="5373525"/>
              <a:ext cx="3917168" cy="1043041"/>
            </a:xfrm>
            <a:prstGeom prst="rect">
              <a:avLst/>
            </a:prstGeom>
            <a:noFill/>
          </p:spPr>
          <p:txBody>
            <a:bodyPr wrap="square" lIns="0" tIns="0" rIns="0" bIns="0" rtlCol="0">
              <a:spAutoFit/>
            </a:bodyPr>
            <a:lstStyle/>
            <a:p>
              <a:pPr algn="ctr" defTabSz="685800">
                <a:defRPr/>
              </a:pPr>
              <a:r>
                <a:rPr lang="en-SG" sz="2800" b="1" i="0" dirty="0" err="1">
                  <a:effectLst/>
                  <a:latin typeface="Cambria" panose="02040503050406030204" pitchFamily="18" charset="0"/>
                  <a:ea typeface="Cambria" panose="02040503050406030204" pitchFamily="18" charset="0"/>
                </a:rPr>
                <a:t>Mặc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trang</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phục</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thoải</a:t>
              </a:r>
              <a:r>
                <a:rPr lang="en-SG" sz="2800" b="1" i="0" dirty="0">
                  <a:effectLst/>
                  <a:latin typeface="Cambria" panose="02040503050406030204" pitchFamily="18" charset="0"/>
                  <a:ea typeface="Cambria" panose="02040503050406030204" pitchFamily="18" charset="0"/>
                </a:rPr>
                <a:t> </a:t>
              </a:r>
              <a:r>
                <a:rPr lang="en-SG" sz="2800" b="1" i="0" dirty="0" err="1">
                  <a:effectLst/>
                  <a:latin typeface="Cambria" panose="02040503050406030204" pitchFamily="18" charset="0"/>
                  <a:ea typeface="Cambria" panose="02040503050406030204" pitchFamily="18" charset="0"/>
                </a:rPr>
                <a:t>mái</a:t>
              </a:r>
              <a:endParaRPr lang="en-US"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0566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9158288" cy="51435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001" y="1600200"/>
            <a:ext cx="3184987" cy="302895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3086100" y="514350"/>
            <a:ext cx="6081483" cy="2057400"/>
            <a:chOff x="4114800" y="685800"/>
            <a:chExt cx="8108643"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9Slide02 Noi dung dai"/>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383433" y="1226403"/>
              <a:ext cx="7840010" cy="1661993"/>
            </a:xfrm>
            <a:prstGeom prst="rect">
              <a:avLst/>
            </a:prstGeom>
            <a:noFill/>
          </p:spPr>
          <p:txBody>
            <a:bodyPr wrap="none" lIns="0" tIns="0" rIns="0" bIns="0" rtlCol="0">
              <a:spAutoFit/>
            </a:bodyPr>
            <a:lstStyle/>
            <a:p>
              <a:pPr algn="ctr" defTabSz="685800">
                <a:defRPr/>
              </a:pPr>
              <a:r>
                <a:rPr lang="en-US" sz="4050" b="1" dirty="0">
                  <a:solidFill>
                    <a:srgbClr val="ED5565"/>
                  </a:solidFill>
                  <a:latin typeface="Cambria" panose="02040503050406030204" pitchFamily="18" charset="0"/>
                </a:rPr>
                <a:t>CẢM ƠN CÁC BẠN</a:t>
              </a:r>
            </a:p>
            <a:p>
              <a:pPr algn="ctr" defTabSz="685800">
                <a:defRPr/>
              </a:pPr>
              <a:r>
                <a:rPr lang="en-US" sz="4050" b="1" dirty="0">
                  <a:solidFill>
                    <a:srgbClr val="ED5565"/>
                  </a:solidFill>
                  <a:latin typeface="Cambria" panose="02040503050406030204" pitchFamily="18" charset="0"/>
                </a:rPr>
                <a:t>ĐÃ GIẢI CỨU CHÚNG TỚ!</a:t>
              </a:r>
            </a:p>
          </p:txBody>
        </p:sp>
      </p:grpSp>
    </p:spTree>
    <p:extLst>
      <p:ext uri="{BB962C8B-B14F-4D97-AF65-F5344CB8AC3E}">
        <p14:creationId xmlns:p14="http://schemas.microsoft.com/office/powerpoint/2010/main" val="376473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F43751-C068-4BF6-5AA5-86972EB012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8259"/>
          <a:stretch/>
        </p:blipFill>
        <p:spPr>
          <a:xfrm flipH="1">
            <a:off x="0" y="1599809"/>
            <a:ext cx="9144000" cy="3559278"/>
          </a:xfrm>
          <a:prstGeom prst="rect">
            <a:avLst/>
          </a:prstGeom>
        </p:spPr>
      </p:pic>
      <p:pic>
        <p:nvPicPr>
          <p:cNvPr id="25" name="图片 24">
            <a:extLst>
              <a:ext uri="{FF2B5EF4-FFF2-40B4-BE49-F238E27FC236}">
                <a16:creationId xmlns:a16="http://schemas.microsoft.com/office/drawing/2014/main" id="{F8296E91-D091-BA98-86B4-798157DF7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7934" y="1"/>
            <a:ext cx="1351852" cy="1351852"/>
          </a:xfrm>
          <a:prstGeom prst="rect">
            <a:avLst/>
          </a:prstGeom>
        </p:spPr>
      </p:pic>
      <p:pic>
        <p:nvPicPr>
          <p:cNvPr id="26" name="图片 25">
            <a:extLst>
              <a:ext uri="{FF2B5EF4-FFF2-40B4-BE49-F238E27FC236}">
                <a16:creationId xmlns:a16="http://schemas.microsoft.com/office/drawing/2014/main" id="{EB84085B-D970-DBB8-5E5B-03F0CEE3A9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483" b="6367"/>
          <a:stretch/>
        </p:blipFill>
        <p:spPr>
          <a:xfrm>
            <a:off x="615403" y="1"/>
            <a:ext cx="2499273" cy="1028445"/>
          </a:xfrm>
          <a:prstGeom prst="rect">
            <a:avLst/>
          </a:prstGeom>
        </p:spPr>
      </p:pic>
      <p:pic>
        <p:nvPicPr>
          <p:cNvPr id="33" name="图片 32">
            <a:extLst>
              <a:ext uri="{FF2B5EF4-FFF2-40B4-BE49-F238E27FC236}">
                <a16:creationId xmlns:a16="http://schemas.microsoft.com/office/drawing/2014/main" id="{D56088B3-82A1-C953-B97B-B73777F2C1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669313" y="131373"/>
            <a:ext cx="739756" cy="739756"/>
          </a:xfrm>
          <a:prstGeom prst="rect">
            <a:avLst/>
          </a:prstGeom>
        </p:spPr>
      </p:pic>
      <p:pic>
        <p:nvPicPr>
          <p:cNvPr id="34" name="图片 33">
            <a:extLst>
              <a:ext uri="{FF2B5EF4-FFF2-40B4-BE49-F238E27FC236}">
                <a16:creationId xmlns:a16="http://schemas.microsoft.com/office/drawing/2014/main" id="{B24FD6A6-EDC6-53C4-C28C-F0CDA1B977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a:off x="615403" y="2750070"/>
            <a:ext cx="550995" cy="474996"/>
          </a:xfrm>
          <a:prstGeom prst="rect">
            <a:avLst/>
          </a:prstGeom>
        </p:spPr>
      </p:pic>
      <p:pic>
        <p:nvPicPr>
          <p:cNvPr id="35" name="图片 34">
            <a:extLst>
              <a:ext uri="{FF2B5EF4-FFF2-40B4-BE49-F238E27FC236}">
                <a16:creationId xmlns:a16="http://schemas.microsoft.com/office/drawing/2014/main" id="{FEBCC5A1-1263-CC0E-C567-41C98A69A0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51" t="6724" r="55512" b="66175"/>
          <a:stretch/>
        </p:blipFill>
        <p:spPr>
          <a:xfrm rot="18289690">
            <a:off x="5299090" y="3385932"/>
            <a:ext cx="550995" cy="474996"/>
          </a:xfrm>
          <a:prstGeom prst="rect">
            <a:avLst/>
          </a:prstGeom>
        </p:spPr>
      </p:pic>
      <p:grpSp>
        <p:nvGrpSpPr>
          <p:cNvPr id="7" name="Group 6">
            <a:extLst>
              <a:ext uri="{FF2B5EF4-FFF2-40B4-BE49-F238E27FC236}">
                <a16:creationId xmlns:a16="http://schemas.microsoft.com/office/drawing/2014/main" id="{FC218C16-B289-40F0-8223-8F4348C4DA5B}"/>
              </a:ext>
            </a:extLst>
          </p:cNvPr>
          <p:cNvGrpSpPr/>
          <p:nvPr/>
        </p:nvGrpSpPr>
        <p:grpSpPr>
          <a:xfrm>
            <a:off x="152400" y="909052"/>
            <a:ext cx="8763000" cy="3720098"/>
            <a:chOff x="203199" y="1212069"/>
            <a:chExt cx="11683999" cy="4960131"/>
          </a:xfrm>
        </p:grpSpPr>
        <p:sp>
          <p:nvSpPr>
            <p:cNvPr id="6" name="Rectangle: Rounded Corners 5">
              <a:extLst>
                <a:ext uri="{FF2B5EF4-FFF2-40B4-BE49-F238E27FC236}">
                  <a16:creationId xmlns:a16="http://schemas.microsoft.com/office/drawing/2014/main" id="{DC09D30F-C188-AE42-F4E1-8D0EF4D9C860}"/>
                </a:ext>
              </a:extLst>
            </p:cNvPr>
            <p:cNvSpPr/>
            <p:nvPr/>
          </p:nvSpPr>
          <p:spPr>
            <a:xfrm>
              <a:off x="203199" y="1212069"/>
              <a:ext cx="11683999" cy="4960131"/>
            </a:xfrm>
            <a:prstGeom prst="roundRect">
              <a:avLst/>
            </a:prstGeom>
            <a:solidFill>
              <a:schemeClr val="bg1"/>
            </a:solidFill>
            <a:ln>
              <a:solidFill>
                <a:srgbClr val="FFD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2"/>
              <a:endParaRPr lang="en-US" sz="1350">
                <a:solidFill>
                  <a:prstClr val="white"/>
                </a:solidFill>
                <a:latin typeface="阿里巴巴普惠体"/>
              </a:endParaRPr>
            </a:p>
          </p:txBody>
        </p:sp>
        <p:sp>
          <p:nvSpPr>
            <p:cNvPr id="4" name="TextBox 3">
              <a:extLst>
                <a:ext uri="{FF2B5EF4-FFF2-40B4-BE49-F238E27FC236}">
                  <a16:creationId xmlns:a16="http://schemas.microsoft.com/office/drawing/2014/main" id="{F2F14EFD-B8AF-7A8B-4E3A-3028918A6C49}"/>
                </a:ext>
              </a:extLst>
            </p:cNvPr>
            <p:cNvSpPr txBox="1"/>
            <p:nvPr/>
          </p:nvSpPr>
          <p:spPr>
            <a:xfrm>
              <a:off x="492179" y="1216776"/>
              <a:ext cx="10879282" cy="4775670"/>
            </a:xfrm>
            <a:prstGeom prst="rect">
              <a:avLst/>
            </a:prstGeom>
            <a:noFill/>
          </p:spPr>
          <p:txBody>
            <a:bodyPr wrap="square" rtlCol="0">
              <a:spAutoFit/>
            </a:bodyPr>
            <a:lstStyle/>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đặc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thù</a:t>
              </a:r>
              <a:r>
                <a:rPr lang="en-US" sz="2600" b="1" dirty="0">
                  <a:solidFill>
                    <a:srgbClr val="002060"/>
                  </a:solidFill>
                  <a:effectLst/>
                  <a:latin typeface="Cambria" panose="02040503050406030204" pitchFamily="18" charset="0"/>
                  <a:ea typeface="Cambria" panose="02040503050406030204" pitchFamily="18" charset="0"/>
                </a:rPr>
                <a:t>:</a:t>
              </a:r>
              <a:endParaRPr lang="en-SG" sz="2600" b="1" dirty="0">
                <a:solidFill>
                  <a:srgbClr val="002060"/>
                </a:solidFill>
                <a:effectLst/>
                <a:latin typeface="Cambria" panose="02040503050406030204" pitchFamily="18" charset="0"/>
                <a:ea typeface="Cambria" panose="02040503050406030204" pitchFamily="18" charset="0"/>
              </a:endParaRPr>
            </a:p>
            <a:p>
              <a:pPr>
                <a:lnSpc>
                  <a:spcPct val="115000"/>
                </a:lnSpc>
                <a:spcAft>
                  <a:spcPts val="800"/>
                </a:spcAft>
              </a:pP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Xác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định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hệ</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thống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trên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lược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đồ</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Kể</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một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số</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tên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gọi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khác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Trình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bày</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được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một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số</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thành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của</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văn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minh</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sông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Hồng</a:t>
              </a:r>
              <a:endParaRPr lang="en-SG" sz="2600" dirty="0">
                <a:effectLst/>
                <a:latin typeface="Cambria" panose="02040503050406030204" pitchFamily="18" charset="0"/>
                <a:ea typeface="Cambria" panose="02040503050406030204" pitchFamily="18" charset="0"/>
              </a:endParaRPr>
            </a:p>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Năng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lực</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chung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giao</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tiếp</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hợp</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tác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giải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quyết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vấn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đề</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và</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sáng</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tạo</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chủ</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tự</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học</a:t>
              </a:r>
              <a:endParaRPr lang="en-SG" sz="2600" dirty="0">
                <a:effectLst/>
                <a:latin typeface="Cambria" panose="02040503050406030204" pitchFamily="18" charset="0"/>
                <a:ea typeface="Cambria" panose="02040503050406030204" pitchFamily="18" charset="0"/>
              </a:endParaRPr>
            </a:p>
            <a:p>
              <a:pPr>
                <a:lnSpc>
                  <a:spcPct val="115000"/>
                </a:lnSpc>
                <a:spcAft>
                  <a:spcPts val="800"/>
                </a:spcAft>
              </a:pP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Phẩm</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chất</a:t>
              </a:r>
              <a:r>
                <a:rPr lang="en-US" sz="2600" b="1" dirty="0">
                  <a:solidFill>
                    <a:srgbClr val="002060"/>
                  </a:solidFill>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yêu</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nước</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nhân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ái</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đoàn</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kết</a:t>
              </a:r>
              <a:r>
                <a:rPr lang="en-US" sz="2600" dirty="0">
                  <a:effectLst/>
                  <a:latin typeface="Cambria" panose="02040503050406030204" pitchFamily="18" charset="0"/>
                  <a:ea typeface="Cambria" panose="02040503050406030204" pitchFamily="18" charset="0"/>
                </a:rPr>
                <a:t>, </a:t>
              </a:r>
              <a:r>
                <a:rPr lang="en-US" sz="2600" dirty="0" err="1">
                  <a:effectLst/>
                  <a:latin typeface="Cambria" panose="02040503050406030204" pitchFamily="18" charset="0"/>
                  <a:ea typeface="Cambria" panose="02040503050406030204" pitchFamily="18" charset="0"/>
                </a:rPr>
                <a:t>trách</a:t>
              </a:r>
              <a:r>
                <a:rPr lang="en-US" sz="2600" dirty="0">
                  <a:effectLst/>
                  <a:latin typeface="Cambria" panose="02040503050406030204" pitchFamily="18" charset="0"/>
                  <a:ea typeface="Cambria" panose="02040503050406030204" pitchFamily="18" charset="0"/>
                </a:rPr>
                <a:t> </a:t>
              </a:r>
              <a:r>
                <a:rPr lang="vi-VN" sz="2600" dirty="0">
                  <a:effectLst/>
                  <a:latin typeface="Cambria" panose="02040503050406030204" pitchFamily="18" charset="0"/>
                  <a:ea typeface="Cambria" panose="02040503050406030204" pitchFamily="18" charset="0"/>
                </a:rPr>
                <a:t>nhiệm.</a:t>
              </a:r>
              <a:endParaRPr lang="en-SG" sz="2600" dirty="0">
                <a:effectLst/>
                <a:latin typeface="Cambria" panose="02040503050406030204" pitchFamily="18" charset="0"/>
                <a:ea typeface="Cambria" panose="02040503050406030204" pitchFamily="18" charset="0"/>
              </a:endParaRPr>
            </a:p>
          </p:txBody>
        </p:sp>
      </p:grpSp>
      <p:pic>
        <p:nvPicPr>
          <p:cNvPr id="28" name="图片 27">
            <a:extLst>
              <a:ext uri="{FF2B5EF4-FFF2-40B4-BE49-F238E27FC236}">
                <a16:creationId xmlns:a16="http://schemas.microsoft.com/office/drawing/2014/main" id="{AB63A8E9-A827-C0E7-7CCD-35F1B33CAE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0071" y="3450748"/>
            <a:ext cx="1759430" cy="175943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0429" y="59697"/>
            <a:ext cx="5657729" cy="909051"/>
          </a:xfrm>
          <a:prstGeom prst="rect">
            <a:avLst/>
          </a:prstGeom>
        </p:spPr>
      </p:pic>
    </p:spTree>
    <p:extLst>
      <p:ext uri="{BB962C8B-B14F-4D97-AF65-F5344CB8AC3E}">
        <p14:creationId xmlns:p14="http://schemas.microsoft.com/office/powerpoint/2010/main" val="421227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84" y="361950"/>
            <a:ext cx="9015417" cy="4336509"/>
          </a:xfrm>
          <a:prstGeom prst="rect">
            <a:avLst/>
          </a:prstGeom>
        </p:spPr>
      </p:pic>
    </p:spTree>
    <p:extLst>
      <p:ext uri="{BB962C8B-B14F-4D97-AF65-F5344CB8AC3E}">
        <p14:creationId xmlns:p14="http://schemas.microsoft.com/office/powerpoint/2010/main" val="18463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SHAPE_LOCKS" val="959"/>
</p:tagLst>
</file>

<file path=ppt/tags/tag14.xml><?xml version="1.0" encoding="utf-8"?>
<p:tagLst xmlns:a="http://schemas.openxmlformats.org/drawingml/2006/main" xmlns:r="http://schemas.openxmlformats.org/officeDocument/2006/relationships" xmlns:p="http://schemas.openxmlformats.org/presentationml/2006/main">
  <p:tag name="SHAPE_LOCKS" val="16"/>
</p:tagLst>
</file>

<file path=ppt/tags/tag15.xml><?xml version="1.0" encoding="utf-8"?>
<p:tagLst xmlns:a="http://schemas.openxmlformats.org/drawingml/2006/main" xmlns:r="http://schemas.openxmlformats.org/officeDocument/2006/relationships" xmlns:p="http://schemas.openxmlformats.org/presentationml/2006/main">
  <p:tag name="SHAPE_LOCKS" val="16"/>
</p:tagLst>
</file>

<file path=ppt/tags/tag16.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8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787</TotalTime>
  <Words>1125</Words>
  <Application>Microsoft Office PowerPoint</Application>
  <PresentationFormat>On-screen Show (16:9)</PresentationFormat>
  <Paragraphs>112</Paragraphs>
  <Slides>37</Slides>
  <Notes>1</Notes>
  <HiddenSlides>0</HiddenSlides>
  <MMClips>4</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37</vt:i4>
      </vt:variant>
    </vt:vector>
  </HeadingPairs>
  <TitlesOfParts>
    <vt:vector size="62" baseType="lpstr">
      <vt:lpstr>Cambria</vt:lpstr>
      <vt:lpstr>思源黑体</vt:lpstr>
      <vt:lpstr>思源黑体 Medium</vt:lpstr>
      <vt:lpstr>#9Slide02 Noi dung dai</vt:lpstr>
      <vt:lpstr>Calibri Light</vt:lpstr>
      <vt:lpstr>宋体</vt:lpstr>
      <vt:lpstr>阿里巴巴普惠体</vt:lpstr>
      <vt:lpstr>Times New Roman</vt:lpstr>
      <vt:lpstr>Arial</vt:lpstr>
      <vt:lpstr>SVN-Newton</vt:lpstr>
      <vt:lpstr>思源黑体 CN Medium</vt:lpstr>
      <vt:lpstr>iCiel Cadena</vt:lpstr>
      <vt:lpstr>#9Slide02 Tieu de dai</vt:lpstr>
      <vt:lpstr>Calibri</vt:lpstr>
      <vt:lpstr>#9Slide07 HoneyCream</vt:lpstr>
      <vt:lpstr>SVN-Ready</vt:lpstr>
      <vt:lpstr>Office Theme</vt:lpstr>
      <vt:lpstr>4_Office Theme</vt:lpstr>
      <vt:lpstr>5_Office Theme</vt:lpstr>
      <vt:lpstr>6_Office Theme</vt:lpstr>
      <vt:lpstr>7_Office Theme</vt:lpstr>
      <vt:lpstr>8_Office Theme</vt:lpstr>
      <vt:lpstr>10_Office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and Dark Blue Watercolor Solar System Science Class Schoology Course Card</dc:title>
  <dc:creator>MANG NON</dc:creator>
  <cp:keywords>Măngnon</cp:keywords>
  <cp:lastModifiedBy>Laptop T&amp;T</cp:lastModifiedBy>
  <cp:revision>40</cp:revision>
  <dcterms:created xsi:type="dcterms:W3CDTF">2006-08-16T00:00:00Z</dcterms:created>
  <dcterms:modified xsi:type="dcterms:W3CDTF">2023-10-22T14:42:26Z</dcterms:modified>
  <dc:identifier>DAFuVWHYRwQ</dc:identifier>
</cp:coreProperties>
</file>