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9" r:id="rId4"/>
    <p:sldId id="265" r:id="rId5"/>
    <p:sldId id="260" r:id="rId6"/>
    <p:sldId id="258" r:id="rId7"/>
    <p:sldId id="261" r:id="rId8"/>
    <p:sldId id="310" r:id="rId9"/>
    <p:sldId id="305" r:id="rId10"/>
    <p:sldId id="283" r:id="rId11"/>
    <p:sldId id="281" r:id="rId12"/>
    <p:sldId id="282" r:id="rId13"/>
    <p:sldId id="302" r:id="rId14"/>
    <p:sldId id="311" r:id="rId15"/>
    <p:sldId id="312" r:id="rId16"/>
    <p:sldId id="313" r:id="rId17"/>
    <p:sldId id="314" r:id="rId18"/>
    <p:sldId id="296" r:id="rId19"/>
    <p:sldId id="289"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291" r:id="rId34"/>
    <p:sldId id="337" r:id="rId35"/>
    <p:sldId id="338" r:id="rId36"/>
    <p:sldId id="339" r:id="rId37"/>
    <p:sldId id="340" r:id="rId38"/>
    <p:sldId id="341" r:id="rId39"/>
    <p:sldId id="342" r:id="rId40"/>
    <p:sldId id="323" r:id="rId41"/>
    <p:sldId id="298" r:id="rId42"/>
    <p:sldId id="301"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97"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2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8496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6983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1595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107381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142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1821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47292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97481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999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8845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6668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95477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042703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8/21/2024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64188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6767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9840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3204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45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898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315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7986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234033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480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33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9865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95710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0103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93618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70120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02168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09108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8/21/2024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56430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0F00F8E-1393-60AF-ED11-D4A14B51A9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7" y="86216"/>
            <a:ext cx="1224110" cy="1224110"/>
          </a:xfrm>
          <a:prstGeom prst="rect">
            <a:avLst/>
          </a:prstGeom>
        </p:spPr>
      </p:pic>
    </p:spTree>
    <p:extLst>
      <p:ext uri="{BB962C8B-B14F-4D97-AF65-F5344CB8AC3E}">
        <p14:creationId xmlns:p14="http://schemas.microsoft.com/office/powerpoint/2010/main" val="1867578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2608666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648052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6.wdp"/><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8.wdp"/><Relationship Id="rId9" Type="http://schemas.openxmlformats.org/officeDocument/2006/relationships/audio" Target="NUL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6.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AE6805-D1AA-D7B0-AFE1-9CB6F7796063}"/>
              </a:ext>
            </a:extLst>
          </p:cNvPr>
          <p:cNvPicPr>
            <a:picLocks noChangeAspect="1"/>
          </p:cNvPicPr>
          <p:nvPr/>
        </p:nvPicPr>
        <p:blipFill>
          <a:blip r:embed="rId3"/>
          <a:stretch>
            <a:fillRect/>
          </a:stretch>
        </p:blipFill>
        <p:spPr>
          <a:xfrm>
            <a:off x="3551066" y="-235563"/>
            <a:ext cx="5413717" cy="2414225"/>
          </a:xfrm>
          <a:prstGeom prst="rect">
            <a:avLst/>
          </a:prstGeom>
        </p:spPr>
      </p:pic>
      <p:pic>
        <p:nvPicPr>
          <p:cNvPr id="3" name="Picture 8" descr="Blind mans buff Royalty Free Vector Image - VectorStock">
            <a:extLst>
              <a:ext uri="{FF2B5EF4-FFF2-40B4-BE49-F238E27FC236}">
                <a16:creationId xmlns:a16="http://schemas.microsoft.com/office/drawing/2014/main" id="{F72C9615-732F-4772-6CF8-3A298383B5F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990" b="83842" l="69800" r="95300">
                        <a14:foregroundMark x1="78200" y1="41985" x2="80600" y2="42875"/>
                        <a14:foregroundMark x1="86900" y1="40076" x2="86200" y2="47074"/>
                        <a14:foregroundMark x1="84700" y1="28244" x2="87300" y2="30280"/>
                        <a14:foregroundMark x1="95300" y1="36387" x2="93900" y2="41094"/>
                        <a14:foregroundMark x1="77800" y1="40967" x2="79600" y2="41985"/>
                        <a14:foregroundMark x1="81400" y1="46565" x2="82000" y2="48601"/>
                        <a14:foregroundMark x1="81200" y1="81298" x2="81300" y2="80407"/>
                        <a14:foregroundMark x1="87800" y1="75064" x2="90700" y2="73919"/>
                        <a14:foregroundMark x1="80900" y1="83842" x2="80700" y2="82061"/>
                        <a14:foregroundMark x1="80900" y1="79135" x2="81000" y2="80662"/>
                      </a14:backgroundRemoval>
                    </a14:imgEffect>
                  </a14:imgLayer>
                </a14:imgProps>
              </a:ext>
              <a:ext uri="{28A0092B-C50C-407E-A947-70E740481C1C}">
                <a14:useLocalDpi xmlns:a14="http://schemas.microsoft.com/office/drawing/2010/main" val="0"/>
              </a:ext>
            </a:extLst>
          </a:blip>
          <a:srcRect l="66753" t="22963" r="2461" b="12222"/>
          <a:stretch/>
        </p:blipFill>
        <p:spPr bwMode="auto">
          <a:xfrm>
            <a:off x="9829800" y="3182273"/>
            <a:ext cx="2362199" cy="39090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18" descr="https://i.pinimg.com/564x/68/1d/33/681d33ded71ccbaacec9eb98770439ce.jpg">
            <a:extLst>
              <a:ext uri="{FF2B5EF4-FFF2-40B4-BE49-F238E27FC236}">
                <a16:creationId xmlns:a16="http://schemas.microsoft.com/office/drawing/2014/main" id="{A09A2966-F5B0-F59D-EDC2-D8CC81FDE0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657225" y="3114675"/>
            <a:ext cx="4600575" cy="38765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782955-49E9-CE11-D126-B30E0507756D}"/>
              </a:ext>
            </a:extLst>
          </p:cNvPr>
          <p:cNvPicPr>
            <a:picLocks noChangeAspect="1"/>
          </p:cNvPicPr>
          <p:nvPr/>
        </p:nvPicPr>
        <p:blipFill>
          <a:blip r:embed="rId8"/>
          <a:stretch>
            <a:fillRect/>
          </a:stretch>
        </p:blipFill>
        <p:spPr>
          <a:xfrm>
            <a:off x="407280" y="2028825"/>
            <a:ext cx="11006741" cy="2296371"/>
          </a:xfrm>
          <a:prstGeom prst="rect">
            <a:avLst/>
          </a:prstGeom>
        </p:spPr>
      </p:pic>
      <p:sp>
        <p:nvSpPr>
          <p:cNvPr id="5" name="TextBox 5">
            <a:extLst>
              <a:ext uri="{FF2B5EF4-FFF2-40B4-BE49-F238E27FC236}">
                <a16:creationId xmlns:a16="http://schemas.microsoft.com/office/drawing/2014/main" id="{86F9B0FD-2779-F511-0DCA-1912B8067D71}"/>
              </a:ext>
            </a:extLst>
          </p:cNvPr>
          <p:cNvSpPr txBox="1"/>
          <p:nvPr/>
        </p:nvSpPr>
        <p:spPr>
          <a:xfrm>
            <a:off x="204632" y="-7460"/>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4286737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046234" y="4696972"/>
            <a:ext cx="6766168" cy="149097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Calibri" panose="020F0502020204030204" pitchFamily="34" charset="0"/>
                <a:ea typeface="Calibri" panose="020F0502020204030204" pitchFamily="34" charset="0"/>
                <a:cs typeface="Calibri" panose="020F0502020204030204" pitchFamily="34" charset="0"/>
              </a:rPr>
              <a:t>Quyền được khai sinh và có quốc tịch.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D6A96D2-A711-B971-B14E-65900B9C7372}"/>
              </a:ext>
            </a:extLst>
          </p:cNvPr>
          <p:cNvPicPr>
            <a:picLocks noChangeAspect="1"/>
          </p:cNvPicPr>
          <p:nvPr/>
        </p:nvPicPr>
        <p:blipFill>
          <a:blip r:embed="rId9"/>
          <a:stretch>
            <a:fillRect/>
          </a:stretch>
        </p:blipFill>
        <p:spPr>
          <a:xfrm>
            <a:off x="2490787" y="752474"/>
            <a:ext cx="4135502" cy="3476625"/>
          </a:xfrm>
          <a:prstGeom prst="rect">
            <a:avLst/>
          </a:prstGeom>
        </p:spPr>
      </p:pic>
    </p:spTree>
    <p:extLst>
      <p:ext uri="{BB962C8B-B14F-4D97-AF65-F5344CB8AC3E}">
        <p14:creationId xmlns:p14="http://schemas.microsoft.com/office/powerpoint/2010/main" val="219133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046234" y="4696972"/>
            <a:ext cx="6766168" cy="149097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uyền được chăm sóc sức khỏe;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FBB7405-3B3C-5DE0-FB88-B965B8B596F5}"/>
              </a:ext>
            </a:extLst>
          </p:cNvPr>
          <p:cNvPicPr>
            <a:picLocks noChangeAspect="1"/>
          </p:cNvPicPr>
          <p:nvPr/>
        </p:nvPicPr>
        <p:blipFill>
          <a:blip r:embed="rId9"/>
          <a:stretch>
            <a:fillRect/>
          </a:stretch>
        </p:blipFill>
        <p:spPr>
          <a:xfrm>
            <a:off x="2495550" y="695325"/>
            <a:ext cx="4241602" cy="3619500"/>
          </a:xfrm>
          <a:prstGeom prst="rect">
            <a:avLst/>
          </a:prstGeom>
        </p:spPr>
      </p:pic>
    </p:spTree>
    <p:extLst>
      <p:ext uri="{BB962C8B-B14F-4D97-AF65-F5344CB8AC3E}">
        <p14:creationId xmlns:p14="http://schemas.microsoft.com/office/powerpoint/2010/main" val="295605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4" y="4716022"/>
            <a:ext cx="6192766" cy="119900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Quyền</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học</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tập</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E8F25DB-F84D-1FF3-9267-F692268FC7D3}"/>
              </a:ext>
            </a:extLst>
          </p:cNvPr>
          <p:cNvPicPr>
            <a:picLocks noChangeAspect="1"/>
          </p:cNvPicPr>
          <p:nvPr/>
        </p:nvPicPr>
        <p:blipFill>
          <a:blip r:embed="rId9"/>
          <a:stretch>
            <a:fillRect/>
          </a:stretch>
        </p:blipFill>
        <p:spPr>
          <a:xfrm>
            <a:off x="1995487" y="828675"/>
            <a:ext cx="4883923" cy="3438525"/>
          </a:xfrm>
          <a:prstGeom prst="rect">
            <a:avLst/>
          </a:prstGeom>
        </p:spPr>
      </p:pic>
    </p:spTree>
    <p:extLst>
      <p:ext uri="{BB962C8B-B14F-4D97-AF65-F5344CB8AC3E}">
        <p14:creationId xmlns:p14="http://schemas.microsoft.com/office/powerpoint/2010/main" val="2967170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4" y="4248150"/>
            <a:ext cx="6192766" cy="188595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uyền được tôn trọng, bảo vệ tính mạng và thân thể, nhân phẩm và danh dự;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C0CC577-B338-2F79-C516-54C7064CCBF3}"/>
              </a:ext>
            </a:extLst>
          </p:cNvPr>
          <p:cNvPicPr>
            <a:picLocks noChangeAspect="1"/>
          </p:cNvPicPr>
          <p:nvPr/>
        </p:nvPicPr>
        <p:blipFill>
          <a:blip r:embed="rId9"/>
          <a:stretch>
            <a:fillRect/>
          </a:stretch>
        </p:blipFill>
        <p:spPr>
          <a:xfrm>
            <a:off x="2233612" y="409575"/>
            <a:ext cx="4397273" cy="3676650"/>
          </a:xfrm>
          <a:prstGeom prst="rect">
            <a:avLst/>
          </a:prstGeom>
        </p:spPr>
      </p:pic>
    </p:spTree>
    <p:extLst>
      <p:ext uri="{BB962C8B-B14F-4D97-AF65-F5344CB8AC3E}">
        <p14:creationId xmlns:p14="http://schemas.microsoft.com/office/powerpoint/2010/main" val="367628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1906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Quyền</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chơi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giải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trí</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390C19A-BD59-541A-B9B9-E1AE0E0ACB51}"/>
              </a:ext>
            </a:extLst>
          </p:cNvPr>
          <p:cNvPicPr>
            <a:picLocks noChangeAspect="1"/>
          </p:cNvPicPr>
          <p:nvPr/>
        </p:nvPicPr>
        <p:blipFill>
          <a:blip r:embed="rId9"/>
          <a:stretch>
            <a:fillRect/>
          </a:stretch>
        </p:blipFill>
        <p:spPr>
          <a:xfrm>
            <a:off x="2405062" y="809625"/>
            <a:ext cx="4471988" cy="2981325"/>
          </a:xfrm>
          <a:prstGeom prst="rect">
            <a:avLst/>
          </a:prstGeom>
        </p:spPr>
      </p:pic>
    </p:spTree>
    <p:extLst>
      <p:ext uri="{BB962C8B-B14F-4D97-AF65-F5344CB8AC3E}">
        <p14:creationId xmlns:p14="http://schemas.microsoft.com/office/powerpoint/2010/main" val="183149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A23E0FEF-DE9B-229C-F105-1D1CE3343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E8F841-10B2-4B67-65C8-2E7F0D412DBD}"/>
              </a:ext>
            </a:extLst>
          </p:cNvPr>
          <p:cNvSpPr/>
          <p:nvPr/>
        </p:nvSpPr>
        <p:spPr>
          <a:xfrm>
            <a:off x="1001694" y="827181"/>
            <a:ext cx="10188611" cy="5706805"/>
          </a:xfrm>
          <a:prstGeom prst="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22C126-F5A0-E947-CD8F-722B517A6211}"/>
              </a:ext>
            </a:extLst>
          </p:cNvPr>
          <p:cNvSpPr txBox="1"/>
          <p:nvPr/>
        </p:nvSpPr>
        <p:spPr>
          <a:xfrm>
            <a:off x="1182141" y="1038449"/>
            <a:ext cx="9267079"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rPr>
              <a:t>   </a:t>
            </a:r>
            <a:r>
              <a:rPr kumimoji="0" lang="vi-VN"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rPr>
              <a:t>Quyền trẻ em là tất cả những gì trẻ em cần có để được sống và lớn lên một cách lành mạnh và an toàn. Quyền trẻ em nhằm đảm bảo cho trẻ em không chỉ là người tiếp nhận thụ động lòng nhân từ của người lớn, mà các em là những thành viên tham gia tích cực vào quá trình phát triển của chính mình. </a:t>
            </a:r>
            <a:endParaRPr kumimoji="0" lang="en-US"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endParaRPr>
          </a:p>
        </p:txBody>
      </p:sp>
      <p:pic>
        <p:nvPicPr>
          <p:cNvPr id="2" name="Picture 8" descr="Blind mans buff Royalty Free Vector Image - VectorStock">
            <a:extLst>
              <a:ext uri="{FF2B5EF4-FFF2-40B4-BE49-F238E27FC236}">
                <a16:creationId xmlns:a16="http://schemas.microsoft.com/office/drawing/2014/main" id="{CB2F01A7-49CB-FB29-6DC0-7F065B37C4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90" b="83842" l="69800" r="95300">
                        <a14:foregroundMark x1="78200" y1="41985" x2="80600" y2="42875"/>
                        <a14:foregroundMark x1="86900" y1="40076" x2="86200" y2="47074"/>
                        <a14:foregroundMark x1="84700" y1="28244" x2="87300" y2="30280"/>
                        <a14:foregroundMark x1="95300" y1="36387" x2="93900" y2="41094"/>
                        <a14:foregroundMark x1="77800" y1="40967" x2="79600" y2="41985"/>
                        <a14:foregroundMark x1="81400" y1="46565" x2="82000" y2="48601"/>
                        <a14:foregroundMark x1="81200" y1="81298" x2="81300" y2="80407"/>
                        <a14:foregroundMark x1="87800" y1="75064" x2="90700" y2="73919"/>
                        <a14:foregroundMark x1="80900" y1="83842" x2="80700" y2="82061"/>
                        <a14:foregroundMark x1="80900" y1="79135" x2="81000" y2="80662"/>
                      </a14:backgroundRemoval>
                    </a14:imgEffect>
                  </a14:imgLayer>
                </a14:imgProps>
              </a:ext>
              <a:ext uri="{28A0092B-C50C-407E-A947-70E740481C1C}">
                <a14:useLocalDpi xmlns:a14="http://schemas.microsoft.com/office/drawing/2010/main" val="0"/>
              </a:ext>
            </a:extLst>
          </a:blip>
          <a:srcRect l="66753" t="22963" r="2461" b="12222"/>
          <a:stretch/>
        </p:blipFill>
        <p:spPr bwMode="auto">
          <a:xfrm>
            <a:off x="9829800" y="3182273"/>
            <a:ext cx="2362199" cy="39090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056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99409" y="1422191"/>
            <a:ext cx="5744391"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solidFill>
                    <a:srgbClr val="FF53AD"/>
                  </a:solidFill>
                </a:ln>
                <a:solidFill>
                  <a:srgbClr val="FF53AD"/>
                </a:solidFill>
                <a:effectLst/>
                <a:uLnTx/>
                <a:uFillTx/>
                <a:latin typeface="Cambria" panose="02040503050406030204" pitchFamily="18" charset="0"/>
                <a:ea typeface="Cambria" panose="02040503050406030204" pitchFamily="18" charset="0"/>
              </a:rPr>
              <a:t>Theo em, trẻ em còn có những quyền nào khác?</a:t>
            </a:r>
            <a:endParaRPr kumimoji="0" lang="en-US" sz="5400" b="1" i="0" u="none" strike="noStrike" kern="1200" cap="none" spc="0" normalizeH="0" baseline="0" noProof="0" dirty="0">
              <a:ln w="0">
                <a:solidFill>
                  <a:srgbClr val="FF53AD"/>
                </a:solidFill>
              </a:ln>
              <a:solidFill>
                <a:srgbClr val="FF53A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25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963630" y="333753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a:solidFill>
                  <a:prstClr val="black"/>
                </a:solidFill>
                <a:latin typeface="Calibri" panose="020F0502020204030204"/>
              </a:rPr>
              <a:t>   </a:t>
            </a:r>
            <a:r>
              <a:rPr lang="vi-VN" sz="2400" b="1" dirty="0">
                <a:solidFill>
                  <a:prstClr val="black"/>
                </a:solidFill>
                <a:latin typeface="Calibri" panose="020F0502020204030204"/>
              </a:rPr>
              <a:t>Ngoài ra, trẻ em còn có rất nhiều quyền khác như: Quy</a:t>
            </a:r>
            <a:r>
              <a:rPr lang="en-US" sz="2400" b="1" dirty="0">
                <a:solidFill>
                  <a:prstClr val="black"/>
                </a:solidFill>
                <a:latin typeface="Calibri" panose="020F0502020204030204"/>
              </a:rPr>
              <a:t>ề</a:t>
            </a:r>
            <a:r>
              <a:rPr lang="vi-VN" sz="2400" b="1" dirty="0">
                <a:solidFill>
                  <a:prstClr val="black"/>
                </a:solidFill>
                <a:latin typeface="Calibri" panose="020F0502020204030204"/>
              </a:rPr>
              <a:t>n sống; Quy</a:t>
            </a:r>
            <a:r>
              <a:rPr lang="en-US" sz="2400" b="1" dirty="0">
                <a:solidFill>
                  <a:prstClr val="black"/>
                </a:solidFill>
                <a:latin typeface="Calibri" panose="020F0502020204030204"/>
              </a:rPr>
              <a:t>ề</a:t>
            </a:r>
            <a:r>
              <a:rPr lang="vi-VN" sz="2400" b="1" dirty="0">
                <a:solidFill>
                  <a:prstClr val="black"/>
                </a:solidFill>
                <a:latin typeface="Calibri" panose="020F0502020204030204"/>
              </a:rPr>
              <a:t>n giữ gìn, phát huy bản sắc; Quyền tự do tín ngưỡng, tôn giáo; Quyền sở  hữu, thừa kế và các quyền khác đối với tài sản theo quy định của pháp luật: Quy</a:t>
            </a:r>
            <a:r>
              <a:rPr lang="en-US" sz="2400" b="1">
                <a:solidFill>
                  <a:prstClr val="black"/>
                </a:solidFill>
                <a:latin typeface="Calibri" panose="020F0502020204030204"/>
              </a:rPr>
              <a:t>ề</a:t>
            </a:r>
            <a:r>
              <a:rPr lang="vi-VN" sz="2400" b="1">
                <a:solidFill>
                  <a:prstClr val="black"/>
                </a:solidFill>
                <a:latin typeface="Calibri" panose="020F0502020204030204"/>
              </a:rPr>
              <a:t>n </a:t>
            </a:r>
            <a:r>
              <a:rPr lang="vi-VN" sz="2400" b="1" dirty="0">
                <a:solidFill>
                  <a:prstClr val="black"/>
                </a:solidFill>
                <a:latin typeface="Calibri" panose="020F0502020204030204"/>
              </a:rPr>
              <a:t>bí mật đời sống riêng tư; Quyền được sống chung với cha, mẹ; Quyền được đoàn tụ, liên hệ và tiếp xúc với cha, mẹ; Quyền được chăm sóc thay thế và nhận làm con nuôi; Quyền được bảo vệ để không bị xâm hại tình dục; Quyền được bảo vệ để không bị bóc lột sức lao động; Quyền được bảo vệ để không bị bạo lực, bỏ rơi, bỏ mặc; Quyền được bảo vệ để không bị mua bán, bắt cóc, đánh tráo, chiếm đoạt; Quyền được bảo vệ khỏi chất ma tuý; Quyền được bảo vệ trong tố tụng và xử lí vi phạm hành chỉnh; Quyền được bảo vệ khi gặp thiên tai, thảm hoạ, ô nhiễm môi trường, xung đột vũ trang; Quyền được bảo đảm an sinh xã hội; Quyền được tiếp cận thông tin và tham gia hoạt động xã hội,...</a:t>
            </a:r>
            <a:endParaRPr kumimoji="0" lang="vi-VN" sz="2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yền trẻ em">
            <a:hlinkClick r:id="" action="ppaction://media"/>
            <a:extLst>
              <a:ext uri="{FF2B5EF4-FFF2-40B4-BE49-F238E27FC236}">
                <a16:creationId xmlns:a16="http://schemas.microsoft.com/office/drawing/2014/main" id="{6C8F6AAC-2A12-68B2-86B6-B656100DED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29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TextBox 1">
            <a:extLst>
              <a:ext uri="{FF2B5EF4-FFF2-40B4-BE49-F238E27FC236}">
                <a16:creationId xmlns:a16="http://schemas.microsoft.com/office/drawing/2014/main" id="{4A1E389E-8022-E159-5D1D-7C5AE48C8E02}"/>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组合 28">
            <a:extLst>
              <a:ext uri="{FF2B5EF4-FFF2-40B4-BE49-F238E27FC236}">
                <a16:creationId xmlns:a16="http://schemas.microsoft.com/office/drawing/2014/main" id="{21D5AEA8-979E-683E-0F83-596ABF7F0A46}"/>
              </a:ext>
            </a:extLst>
          </p:cNvPr>
          <p:cNvGrpSpPr/>
          <p:nvPr/>
        </p:nvGrpSpPr>
        <p:grpSpPr>
          <a:xfrm>
            <a:off x="487572" y="1582305"/>
            <a:ext cx="1250565" cy="1155344"/>
            <a:chOff x="990159" y="1862891"/>
            <a:chExt cx="1250951" cy="1155700"/>
          </a:xfrm>
        </p:grpSpPr>
        <p:sp>
          <p:nvSpPr>
            <p:cNvPr id="5" name="Freeform 6">
              <a:extLst>
                <a:ext uri="{FF2B5EF4-FFF2-40B4-BE49-F238E27FC236}">
                  <a16:creationId xmlns:a16="http://schemas.microsoft.com/office/drawing/2014/main" id="{D13F1DBC-7EC8-BB59-AB09-15D03C13F407}"/>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8" name="组合 30">
              <a:extLst>
                <a:ext uri="{FF2B5EF4-FFF2-40B4-BE49-F238E27FC236}">
                  <a16:creationId xmlns:a16="http://schemas.microsoft.com/office/drawing/2014/main" id="{F5DD7B47-37DD-AFF7-825E-9F11EDE09A03}"/>
                </a:ext>
              </a:extLst>
            </p:cNvPr>
            <p:cNvGrpSpPr/>
            <p:nvPr/>
          </p:nvGrpSpPr>
          <p:grpSpPr>
            <a:xfrm>
              <a:off x="1085500" y="1950144"/>
              <a:ext cx="1060270" cy="981196"/>
              <a:chOff x="1085500" y="1950144"/>
              <a:chExt cx="1060270" cy="981196"/>
            </a:xfrm>
          </p:grpSpPr>
          <p:sp>
            <p:nvSpPr>
              <p:cNvPr id="10" name="Freeform 7">
                <a:extLst>
                  <a:ext uri="{FF2B5EF4-FFF2-40B4-BE49-F238E27FC236}">
                    <a16:creationId xmlns:a16="http://schemas.microsoft.com/office/drawing/2014/main" id="{8CB4832B-7A30-26D4-7616-6AF2AD60F7A6}"/>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1" name="TextBox 50">
                <a:extLst>
                  <a:ext uri="{FF2B5EF4-FFF2-40B4-BE49-F238E27FC236}">
                    <a16:creationId xmlns:a16="http://schemas.microsoft.com/office/drawing/2014/main" id="{6B20FBC1-2DA4-1E91-F4F4-4F43C476C749}"/>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3" name="组合 35">
            <a:extLst>
              <a:ext uri="{FF2B5EF4-FFF2-40B4-BE49-F238E27FC236}">
                <a16:creationId xmlns:a16="http://schemas.microsoft.com/office/drawing/2014/main" id="{0C58B1EC-6716-C1D6-E423-54C92C6F2E1D}"/>
              </a:ext>
            </a:extLst>
          </p:cNvPr>
          <p:cNvGrpSpPr/>
          <p:nvPr/>
        </p:nvGrpSpPr>
        <p:grpSpPr>
          <a:xfrm>
            <a:off x="893106" y="2859411"/>
            <a:ext cx="1250565" cy="1155344"/>
            <a:chOff x="990159" y="3430434"/>
            <a:chExt cx="1250951" cy="1155700"/>
          </a:xfrm>
        </p:grpSpPr>
        <p:sp>
          <p:nvSpPr>
            <p:cNvPr id="14" name="Freeform 6">
              <a:extLst>
                <a:ext uri="{FF2B5EF4-FFF2-40B4-BE49-F238E27FC236}">
                  <a16:creationId xmlns:a16="http://schemas.microsoft.com/office/drawing/2014/main" id="{3243E2E6-EB6E-0992-96D8-726A19C9641F}"/>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7">
              <a:extLst>
                <a:ext uri="{FF2B5EF4-FFF2-40B4-BE49-F238E27FC236}">
                  <a16:creationId xmlns:a16="http://schemas.microsoft.com/office/drawing/2014/main" id="{F5AA2C2D-6818-5F5B-218A-6B6D9405A275}"/>
                </a:ext>
              </a:extLst>
            </p:cNvPr>
            <p:cNvGrpSpPr/>
            <p:nvPr/>
          </p:nvGrpSpPr>
          <p:grpSpPr>
            <a:xfrm>
              <a:off x="1085500" y="3517686"/>
              <a:ext cx="1060270" cy="981196"/>
              <a:chOff x="1085500" y="3517686"/>
              <a:chExt cx="1060270" cy="981196"/>
            </a:xfrm>
          </p:grpSpPr>
          <p:sp>
            <p:nvSpPr>
              <p:cNvPr id="16" name="Freeform 7">
                <a:extLst>
                  <a:ext uri="{FF2B5EF4-FFF2-40B4-BE49-F238E27FC236}">
                    <a16:creationId xmlns:a16="http://schemas.microsoft.com/office/drawing/2014/main" id="{6C598FF1-D054-23DA-BDE8-7E531F51A24E}"/>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3669048C-A135-1BAE-DC1B-E2FA0F453293}"/>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3" name="TextBox 10">
            <a:extLst>
              <a:ext uri="{FF2B5EF4-FFF2-40B4-BE49-F238E27FC236}">
                <a16:creationId xmlns:a16="http://schemas.microsoft.com/office/drawing/2014/main" id="{F27597D0-9389-8B27-7C90-A3216EDA2251}"/>
              </a:ext>
            </a:extLst>
          </p:cNvPr>
          <p:cNvSpPr txBox="1">
            <a:spLocks noChangeArrowheads="1"/>
          </p:cNvSpPr>
          <p:nvPr/>
        </p:nvSpPr>
        <p:spPr bwMode="auto">
          <a:xfrm>
            <a:off x="1803220" y="17243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Kể tên được một số quyền và bổn phận của trẻ em.</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4" name="TextBox 10">
            <a:extLst>
              <a:ext uri="{FF2B5EF4-FFF2-40B4-BE49-F238E27FC236}">
                <a16:creationId xmlns:a16="http://schemas.microsoft.com/office/drawing/2014/main" id="{928A3FC5-D8DB-C6B6-86A3-2F846654EB34}"/>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Hiểu về quyền và bổn phận của trẻ em.</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26" name="Picture 25">
            <a:extLst>
              <a:ext uri="{FF2B5EF4-FFF2-40B4-BE49-F238E27FC236}">
                <a16:creationId xmlns:a16="http://schemas.microsoft.com/office/drawing/2014/main" id="{CC384353-7F03-B93B-2BF0-3A5845A9B31B}"/>
              </a:ext>
            </a:extLst>
          </p:cNvPr>
          <p:cNvPicPr>
            <a:picLocks noChangeAspect="1"/>
          </p:cNvPicPr>
          <p:nvPr/>
        </p:nvPicPr>
        <p:blipFill>
          <a:blip r:embed="rId4"/>
          <a:stretch>
            <a:fillRect/>
          </a:stretch>
        </p:blipFill>
        <p:spPr>
          <a:xfrm>
            <a:off x="2831309" y="295275"/>
            <a:ext cx="6529382" cy="1457070"/>
          </a:xfrm>
          <a:prstGeom prst="rect">
            <a:avLst/>
          </a:prstGeom>
        </p:spPr>
      </p:pic>
    </p:spTree>
    <p:extLst>
      <p:ext uri="{BB962C8B-B14F-4D97-AF65-F5344CB8AC3E}">
        <p14:creationId xmlns:p14="http://schemas.microsoft.com/office/powerpoint/2010/main" val="127003562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989909" y="1412666"/>
            <a:ext cx="521734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ea typeface="+mn-ea"/>
                <a:cs typeface="Calibri" panose="020F0502020204030204" pitchFamily="34" charset="0"/>
              </a:rPr>
              <a:t>Hoạt động 1: </a:t>
            </a:r>
            <a:endParaRPr kumimoji="0" lang="en-US"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Tìm hiểu mộ</a:t>
            </a:r>
            <a:r>
              <a:rPr kumimoji="0" lang="en-US"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t</a:t>
            </a: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 số bổn phận trẻ em </a:t>
            </a:r>
            <a:endParaRPr kumimoji="0" lang="en-US" sz="4800" b="1" i="0" u="none" strike="noStrike" kern="1200" cap="none" spc="0" normalizeH="0" baseline="0" noProof="0" dirty="0">
              <a:ln w="0">
                <a:solidFill>
                  <a:srgbClr val="FF53AD"/>
                </a:solid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grpSp>
        <p:nvGrpSpPr>
          <p:cNvPr id="2" name="Nhóm 5">
            <a:extLst>
              <a:ext uri="{FF2B5EF4-FFF2-40B4-BE49-F238E27FC236}">
                <a16:creationId xmlns:a16="http://schemas.microsoft.com/office/drawing/2014/main" id="{5A26657F-C6F0-21ED-24B8-CA810D048EFE}"/>
              </a:ext>
            </a:extLst>
          </p:cNvPr>
          <p:cNvGrpSpPr/>
          <p:nvPr/>
        </p:nvGrpSpPr>
        <p:grpSpPr>
          <a:xfrm>
            <a:off x="443105" y="0"/>
            <a:ext cx="10969962" cy="1244949"/>
            <a:chOff x="2497473" y="-276472"/>
            <a:chExt cx="10934170" cy="1468660"/>
          </a:xfrm>
        </p:grpSpPr>
        <p:grpSp>
          <p:nvGrpSpPr>
            <p:cNvPr id="3" name="Group 2">
              <a:extLst>
                <a:ext uri="{FF2B5EF4-FFF2-40B4-BE49-F238E27FC236}">
                  <a16:creationId xmlns:a16="http://schemas.microsoft.com/office/drawing/2014/main" id="{6AE193EA-5184-CC40-1EE8-2CA83C8ADF21}"/>
                </a:ext>
              </a:extLst>
            </p:cNvPr>
            <p:cNvGrpSpPr/>
            <p:nvPr/>
          </p:nvGrpSpPr>
          <p:grpSpPr>
            <a:xfrm>
              <a:off x="2651545" y="86057"/>
              <a:ext cx="10780098" cy="884732"/>
              <a:chOff x="1284514" y="563842"/>
              <a:chExt cx="10780098" cy="884732"/>
            </a:xfrm>
          </p:grpSpPr>
          <p:sp>
            <p:nvSpPr>
              <p:cNvPr id="10" name="椭圆 31">
                <a:extLst>
                  <a:ext uri="{FF2B5EF4-FFF2-40B4-BE49-F238E27FC236}">
                    <a16:creationId xmlns:a16="http://schemas.microsoft.com/office/drawing/2014/main" id="{94F16D12-C7EC-3061-1C37-A8A78A9C8D51}"/>
                  </a:ext>
                </a:extLst>
              </p:cNvPr>
              <p:cNvSpPr/>
              <p:nvPr/>
            </p:nvSpPr>
            <p:spPr>
              <a:xfrm rot="10800000" flipH="1">
                <a:off x="1284514" y="563842"/>
                <a:ext cx="10780098" cy="8847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790E7428-C652-489B-01C0-D9E78A79CECB}"/>
                  </a:ext>
                </a:extLst>
              </p:cNvPr>
              <p:cNvSpPr txBox="1"/>
              <p:nvPr/>
            </p:nvSpPr>
            <p:spPr>
              <a:xfrm>
                <a:off x="2322474" y="600897"/>
                <a:ext cx="9654581" cy="708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bạn trong tranh thực hiện những bổn phận nào?</a:t>
                </a:r>
              </a:p>
            </p:txBody>
          </p:sp>
        </p:grpSp>
        <p:pic>
          <p:nvPicPr>
            <p:cNvPr id="9" name="Picture 24">
              <a:extLst>
                <a:ext uri="{FF2B5EF4-FFF2-40B4-BE49-F238E27FC236}">
                  <a16:creationId xmlns:a16="http://schemas.microsoft.com/office/drawing/2014/main" id="{2A3D4714-00C6-9012-B008-BC82C0A320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7473" y="-276472"/>
              <a:ext cx="1153320" cy="1468660"/>
            </a:xfrm>
            <a:prstGeom prst="rect">
              <a:avLst/>
            </a:prstGeom>
          </p:spPr>
        </p:pic>
      </p:grpSp>
      <p:pic>
        <p:nvPicPr>
          <p:cNvPr id="14" name="Picture 13">
            <a:extLst>
              <a:ext uri="{FF2B5EF4-FFF2-40B4-BE49-F238E27FC236}">
                <a16:creationId xmlns:a16="http://schemas.microsoft.com/office/drawing/2014/main" id="{CC318034-A5FD-A661-BF11-45BF39DB9DAD}"/>
              </a:ext>
            </a:extLst>
          </p:cNvPr>
          <p:cNvPicPr>
            <a:picLocks noChangeAspect="1"/>
          </p:cNvPicPr>
          <p:nvPr/>
        </p:nvPicPr>
        <p:blipFill>
          <a:blip r:embed="rId7"/>
          <a:stretch>
            <a:fillRect/>
          </a:stretch>
        </p:blipFill>
        <p:spPr>
          <a:xfrm>
            <a:off x="1962149" y="1343025"/>
            <a:ext cx="4638675" cy="2290346"/>
          </a:xfrm>
          <a:prstGeom prst="rect">
            <a:avLst/>
          </a:prstGeom>
        </p:spPr>
      </p:pic>
      <p:pic>
        <p:nvPicPr>
          <p:cNvPr id="18" name="Picture 17">
            <a:extLst>
              <a:ext uri="{FF2B5EF4-FFF2-40B4-BE49-F238E27FC236}">
                <a16:creationId xmlns:a16="http://schemas.microsoft.com/office/drawing/2014/main" id="{D7022D19-BECA-BE3F-3188-C0E69F68B767}"/>
              </a:ext>
            </a:extLst>
          </p:cNvPr>
          <p:cNvPicPr>
            <a:picLocks noChangeAspect="1"/>
          </p:cNvPicPr>
          <p:nvPr/>
        </p:nvPicPr>
        <p:blipFill>
          <a:blip r:embed="rId8"/>
          <a:stretch>
            <a:fillRect/>
          </a:stretch>
        </p:blipFill>
        <p:spPr>
          <a:xfrm>
            <a:off x="6881812" y="1285875"/>
            <a:ext cx="2924175" cy="2514600"/>
          </a:xfrm>
          <a:prstGeom prst="rect">
            <a:avLst/>
          </a:prstGeom>
        </p:spPr>
      </p:pic>
      <p:pic>
        <p:nvPicPr>
          <p:cNvPr id="22" name="Picture 21">
            <a:extLst>
              <a:ext uri="{FF2B5EF4-FFF2-40B4-BE49-F238E27FC236}">
                <a16:creationId xmlns:a16="http://schemas.microsoft.com/office/drawing/2014/main" id="{9AF6AD79-6710-C507-B121-84F421B22E0D}"/>
              </a:ext>
            </a:extLst>
          </p:cNvPr>
          <p:cNvPicPr>
            <a:picLocks noChangeAspect="1"/>
          </p:cNvPicPr>
          <p:nvPr/>
        </p:nvPicPr>
        <p:blipFill>
          <a:blip r:embed="rId9"/>
          <a:stretch>
            <a:fillRect/>
          </a:stretch>
        </p:blipFill>
        <p:spPr>
          <a:xfrm>
            <a:off x="1975948" y="3738563"/>
            <a:ext cx="2443651" cy="2100262"/>
          </a:xfrm>
          <a:prstGeom prst="rect">
            <a:avLst/>
          </a:prstGeom>
        </p:spPr>
      </p:pic>
      <p:pic>
        <p:nvPicPr>
          <p:cNvPr id="24" name="Picture 23">
            <a:extLst>
              <a:ext uri="{FF2B5EF4-FFF2-40B4-BE49-F238E27FC236}">
                <a16:creationId xmlns:a16="http://schemas.microsoft.com/office/drawing/2014/main" id="{0119D549-65FC-B95D-CAD8-C27C1C1CF767}"/>
              </a:ext>
            </a:extLst>
          </p:cNvPr>
          <p:cNvPicPr>
            <a:picLocks noChangeAspect="1"/>
          </p:cNvPicPr>
          <p:nvPr/>
        </p:nvPicPr>
        <p:blipFill>
          <a:blip r:embed="rId10"/>
          <a:stretch>
            <a:fillRect/>
          </a:stretch>
        </p:blipFill>
        <p:spPr>
          <a:xfrm>
            <a:off x="4467224" y="3773639"/>
            <a:ext cx="5514975" cy="2350935"/>
          </a:xfrm>
          <a:prstGeom prst="rect">
            <a:avLst/>
          </a:prstGeom>
        </p:spPr>
      </p:pic>
    </p:spTree>
    <p:extLst>
      <p:ext uri="{BB962C8B-B14F-4D97-AF65-F5344CB8AC3E}">
        <p14:creationId xmlns:p14="http://schemas.microsoft.com/office/powerpoint/2010/main" val="231988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56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353744848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Giữ</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gìn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vệ</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sinh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rèn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luyện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thân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thể</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3C2D340-F432-F7AC-C2C1-E37930A2133C}"/>
              </a:ext>
            </a:extLst>
          </p:cNvPr>
          <p:cNvPicPr>
            <a:picLocks noChangeAspect="1"/>
          </p:cNvPicPr>
          <p:nvPr/>
        </p:nvPicPr>
        <p:blipFill>
          <a:blip r:embed="rId9"/>
          <a:stretch>
            <a:fillRect/>
          </a:stretch>
        </p:blipFill>
        <p:spPr>
          <a:xfrm>
            <a:off x="3009899" y="419100"/>
            <a:ext cx="3271593" cy="3495675"/>
          </a:xfrm>
          <a:prstGeom prst="rect">
            <a:avLst/>
          </a:prstGeom>
        </p:spPr>
      </p:pic>
    </p:spTree>
    <p:extLst>
      <p:ext uri="{BB962C8B-B14F-4D97-AF65-F5344CB8AC3E}">
        <p14:creationId xmlns:p14="http://schemas.microsoft.com/office/powerpoint/2010/main" val="36732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Giúp đỡ bố mẹ những công việc phù hợp;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835E1A4-A025-A14C-023E-6AA544C32016}"/>
              </a:ext>
            </a:extLst>
          </p:cNvPr>
          <p:cNvPicPr>
            <a:picLocks noChangeAspect="1"/>
          </p:cNvPicPr>
          <p:nvPr/>
        </p:nvPicPr>
        <p:blipFill>
          <a:blip r:embed="rId9"/>
          <a:stretch>
            <a:fillRect/>
          </a:stretch>
        </p:blipFill>
        <p:spPr>
          <a:xfrm>
            <a:off x="2871787" y="409575"/>
            <a:ext cx="3484320" cy="3462337"/>
          </a:xfrm>
          <a:prstGeom prst="rect">
            <a:avLst/>
          </a:prstGeom>
        </p:spPr>
      </p:pic>
    </p:spTree>
    <p:extLst>
      <p:ext uri="{BB962C8B-B14F-4D97-AF65-F5344CB8AC3E}">
        <p14:creationId xmlns:p14="http://schemas.microsoft.com/office/powerpoint/2010/main" val="409907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Kính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trọng</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hiếu</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thảo</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ông</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bà</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cha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mẹ</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A491EC4-DB1E-9403-1346-5143FA24EACA}"/>
              </a:ext>
            </a:extLst>
          </p:cNvPr>
          <p:cNvPicPr>
            <a:picLocks noChangeAspect="1"/>
          </p:cNvPicPr>
          <p:nvPr/>
        </p:nvPicPr>
        <p:blipFill>
          <a:blip r:embed="rId9"/>
          <a:stretch>
            <a:fillRect/>
          </a:stretch>
        </p:blipFill>
        <p:spPr>
          <a:xfrm>
            <a:off x="2595562" y="447676"/>
            <a:ext cx="3796626" cy="3395662"/>
          </a:xfrm>
          <a:prstGeom prst="rect">
            <a:avLst/>
          </a:prstGeom>
        </p:spPr>
      </p:pic>
    </p:spTree>
    <p:extLst>
      <p:ext uri="{BB962C8B-B14F-4D97-AF65-F5344CB8AC3E}">
        <p14:creationId xmlns:p14="http://schemas.microsoft.com/office/powerpoint/2010/main" val="3038931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371600" y="4248150"/>
            <a:ext cx="6353174"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Giúp đỡ người có hoàn cảnh khó khăn;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F03EAA-85FA-D102-0FFB-A554BC653321}"/>
              </a:ext>
            </a:extLst>
          </p:cNvPr>
          <p:cNvPicPr>
            <a:picLocks noChangeAspect="1"/>
          </p:cNvPicPr>
          <p:nvPr/>
        </p:nvPicPr>
        <p:blipFill>
          <a:blip r:embed="rId9"/>
          <a:stretch>
            <a:fillRect/>
          </a:stretch>
        </p:blipFill>
        <p:spPr>
          <a:xfrm>
            <a:off x="3119437" y="438150"/>
            <a:ext cx="3872623" cy="3448050"/>
          </a:xfrm>
          <a:prstGeom prst="rect">
            <a:avLst/>
          </a:prstGeom>
        </p:spPr>
      </p:pic>
    </p:spTree>
    <p:extLst>
      <p:ext uri="{BB962C8B-B14F-4D97-AF65-F5344CB8AC3E}">
        <p14:creationId xmlns:p14="http://schemas.microsoft.com/office/powerpoint/2010/main" val="4143641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638300" y="4248150"/>
            <a:ext cx="6086474" cy="11525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Giữ gìn, bảo vệ của công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672E932-8627-2104-5E44-0977B356FD98}"/>
              </a:ext>
            </a:extLst>
          </p:cNvPr>
          <p:cNvPicPr>
            <a:picLocks noChangeAspect="1"/>
          </p:cNvPicPr>
          <p:nvPr/>
        </p:nvPicPr>
        <p:blipFill>
          <a:blip r:embed="rId9"/>
          <a:stretch>
            <a:fillRect/>
          </a:stretch>
        </p:blipFill>
        <p:spPr>
          <a:xfrm>
            <a:off x="2733675" y="704850"/>
            <a:ext cx="4005774" cy="3209925"/>
          </a:xfrm>
          <a:prstGeom prst="rect">
            <a:avLst/>
          </a:prstGeom>
        </p:spPr>
      </p:pic>
    </p:spTree>
    <p:extLst>
      <p:ext uri="{BB962C8B-B14F-4D97-AF65-F5344CB8AC3E}">
        <p14:creationId xmlns:p14="http://schemas.microsoft.com/office/powerpoint/2010/main" val="369216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685924" y="4248150"/>
            <a:ext cx="6038849" cy="14001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Thương yêu, đoàn kết, giúp đỡ bạn bè.</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5AC3FDE-6DD3-A770-9A7F-DB48591E797A}"/>
              </a:ext>
            </a:extLst>
          </p:cNvPr>
          <p:cNvPicPr>
            <a:picLocks noChangeAspect="1"/>
          </p:cNvPicPr>
          <p:nvPr/>
        </p:nvPicPr>
        <p:blipFill>
          <a:blip r:embed="rId9"/>
          <a:stretch>
            <a:fillRect/>
          </a:stretch>
        </p:blipFill>
        <p:spPr>
          <a:xfrm>
            <a:off x="3109912" y="552450"/>
            <a:ext cx="3876619" cy="3309937"/>
          </a:xfrm>
          <a:prstGeom prst="rect">
            <a:avLst/>
          </a:prstGeom>
        </p:spPr>
      </p:pic>
    </p:spTree>
    <p:extLst>
      <p:ext uri="{BB962C8B-B14F-4D97-AF65-F5344CB8AC3E}">
        <p14:creationId xmlns:p14="http://schemas.microsoft.com/office/powerpoint/2010/main" val="2591978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49817" y="658652"/>
            <a:ext cx="4674781" cy="2969009"/>
          </a:xfrm>
          <a:prstGeom prst="rect">
            <a:avLst/>
          </a:prstGeom>
        </p:spPr>
      </p:pic>
      <p:pic>
        <p:nvPicPr>
          <p:cNvPr id="9" name="Picture 8">
            <a:extLst>
              <a:ext uri="{FF2B5EF4-FFF2-40B4-BE49-F238E27FC236}">
                <a16:creationId xmlns:a16="http://schemas.microsoft.com/office/drawing/2014/main"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45274" y="3213287"/>
            <a:ext cx="5548413" cy="2969009"/>
          </a:xfrm>
          <a:prstGeom prst="rect">
            <a:avLst/>
          </a:prstGeom>
        </p:spPr>
      </p:pic>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963630" y="333753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prstClr val="black"/>
                </a:solidFill>
                <a:latin typeface="Calibri" panose="020F0502020204030204"/>
              </a:rPr>
              <a:t>   </a:t>
            </a:r>
            <a:r>
              <a:rPr lang="vi-VN" sz="3200" b="1" dirty="0">
                <a:solidFill>
                  <a:prstClr val="black"/>
                </a:solidFill>
                <a:latin typeface="Calibri" panose="020F0502020204030204"/>
              </a:rPr>
              <a:t>Trẻ em là đối tượng rất dễ bị tổn thương bởi cả về thể chất và tinh thần chưa phát triển hoàn thiện. Vì vậy, pháp luật trao cho trẻ em những quyền cơ bản trong đó có quyền được bảo vệ chăm sóc bởi gia đình, nhà trường, cơ sở trợ giúp xã hội và cơ sở giáo dục khác, cộng đồng, xã hội. Đồng thời, trẻ em cũng phải có bổn phận với những người mà đã thực hiện trách nhiệm bảo vệ chăm sóc mình. </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359895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2416470" y="971182"/>
            <a:ext cx="5549605" cy="2846572"/>
          </a:xfrm>
          <a:prstGeom prst="wedgeEllipseCallout">
            <a:avLst>
              <a:gd name="adj1" fmla="val 58527"/>
              <a:gd name="adj2" fmla="val 2650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2554026" y="1342164"/>
            <a:ext cx="5217341" cy="2123658"/>
          </a:xfrm>
          <a:prstGeom prst="rect">
            <a:avLst/>
          </a:prstGeom>
          <a:noFill/>
        </p:spPr>
        <p:txBody>
          <a:bodyPr wrap="square" lIns="91440" tIns="45720" rIns="91440" bIns="45720">
            <a:spAutoFit/>
          </a:bodyPr>
          <a:lstStyle/>
          <a:p>
            <a:pPr lvl="0" algn="ctr">
              <a:defRPr/>
            </a:pPr>
            <a:r>
              <a:rPr lang="vi-VN" sz="4400" b="1" dirty="0">
                <a:ln>
                  <a:solidFill>
                    <a:srgbClr val="00B0F0"/>
                  </a:solidFill>
                </a:ln>
                <a:solidFill>
                  <a:srgbClr val="00B0F0"/>
                </a:solidFill>
                <a:latin typeface="Roboto" panose="02000000000000000000" pitchFamily="2" charset="0"/>
              </a:rPr>
              <a:t>Theo em, trẻ em còn có những bổn phận g</a:t>
            </a:r>
            <a:r>
              <a:rPr lang="en-US" sz="4400" b="1" dirty="0">
                <a:ln>
                  <a:solidFill>
                    <a:srgbClr val="00B0F0"/>
                  </a:solidFill>
                </a:ln>
                <a:solidFill>
                  <a:srgbClr val="00B0F0"/>
                </a:solidFill>
                <a:latin typeface="Roboto" panose="02000000000000000000" pitchFamily="2" charset="0"/>
              </a:rPr>
              <a:t>ì</a:t>
            </a:r>
            <a:r>
              <a:rPr lang="vi-VN" sz="4400" b="1" dirty="0">
                <a:ln>
                  <a:solidFill>
                    <a:srgbClr val="00B0F0"/>
                  </a:solidFill>
                </a:ln>
                <a:solidFill>
                  <a:srgbClr val="00B0F0"/>
                </a:solidFill>
                <a:latin typeface="Roboto" panose="02000000000000000000" pitchFamily="2" charset="0"/>
              </a:rPr>
              <a:t>?</a:t>
            </a:r>
            <a:endParaRPr kumimoji="0" lang="vi-VN" sz="4400" b="1" i="0" u="none" strike="noStrike" kern="1200" cap="none" spc="0" normalizeH="0" baseline="0" noProof="0" dirty="0">
              <a:ln>
                <a:solidFill>
                  <a:srgbClr val="00B0F0"/>
                </a:solidFill>
              </a:ln>
              <a:solidFill>
                <a:srgbClr val="00B0F0"/>
              </a:solidFill>
              <a:effectLst/>
              <a:uLnTx/>
              <a:uFillTx/>
              <a:latin typeface="Roboto" panose="02000000000000000000" pitchFamily="2" charset="0"/>
            </a:endParaRPr>
          </a:p>
        </p:txBody>
      </p:sp>
    </p:spTree>
    <p:extLst>
      <p:ext uri="{BB962C8B-B14F-4D97-AF65-F5344CB8AC3E}">
        <p14:creationId xmlns:p14="http://schemas.microsoft.com/office/powerpoint/2010/main" val="217792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700"/>
            <a:ext cx="7411967" cy="450532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gia đ</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ì</a:t>
            </a: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nh: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99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700"/>
            <a:ext cx="7411967" cy="56769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nhà trường, cơ sở trợ giúp xã hội và cơ sở giáo dục khác: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Tôn trọng giáo viên, cán bộ, nhân viên của nhà trường, cơ sở trợ giúp xã hội và cơ sở giáo dục</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khác; Rèn luyện đạo đức, ý thức tự học, thực hiện nhiệm vụ học tập, rèn luyện theo chương trình, kế hoạch giáo dục của nhà trường, cơ sở giáo dục khác; Chấp hành đ</a:t>
            </a:r>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y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đủ nội quy, quy định của nhà trường, cơ sở trợ giúp xã hội và cơ sở giáo dục khác.</a:t>
            </a:r>
          </a:p>
        </p:txBody>
      </p:sp>
    </p:spTree>
    <p:extLst>
      <p:ext uri="{BB962C8B-B14F-4D97-AF65-F5344CB8AC3E}">
        <p14:creationId xmlns:p14="http://schemas.microsoft.com/office/powerpoint/2010/main" val="142531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700"/>
            <a:ext cx="7411967" cy="52578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cộng động, xã hội: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Tôn trọng, lễ phép với người lớn tuổi; Tôn trọng quyền, danh dư, nhân phẩm của người khác; Chấp hành quy định về an toàn giao thông và trật tự, an toàn xã hội; Bảo vệ, giữ gìn, sữ dụng tài sản, tài nguyên, bảo vệ môi trường phù hợp với khả năng và độ tuổi của trẻ em; Phát hiện, thông tin, thông bảo, tố giác hành vi vi phạm pháp luật.</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9885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466725"/>
            <a:ext cx="7411967" cy="56673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quê hương, đất nước: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Yêu quê hương, đất nước, yêu đồng bào, có ý thức xây dựng và bảo vệ Tổ quốc; Tôn trong truyền thống lịch sử dân tộc; Giữ gìn bản sắc dân tộc, phát huy phong tục, tập quân, truyền thống và văn hoá tốt đẹp của quê hương, đất nước; Tuân thủ và chấp hành pháp luật; Đoàn kết, hợp tác, giao lưu với bạn bè, trẻ em quốc tế phù hợp với độ tuổi và từng giai đoạn phát triển của trẻ em.</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411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466725"/>
            <a:ext cx="7411967" cy="56673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bản thân: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Có trách nhiệm với bản thân; Không huỷ hoại thân thế, danh dự, nhân phẩm, tài sản của bản thân; Sống trung th</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ự</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khiêm tốn; Chăm chỉ học tập, không tư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ý</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bỏ học, không rời bỏ gia đình sống lang thang; Không đánh bạc; Không mua, bán, sử dụng rượu, bia, thuốc lá và chất gây nghiện, chất kích thích khác; Không sử dụng, trao đổi sản phẩm có nội dung kích động bạo lực, đổi trụy;  Không sử dụng đồ chơi hoặc chơi trò chơi có hại cho sự phát triển lành mạnh của bản thân. </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219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CF544664-6CA1-C054-215B-A8863041841D}"/>
              </a:ext>
            </a:extLst>
          </p:cNvPr>
          <p:cNvPicPr>
            <a:picLocks noChangeAspect="1"/>
          </p:cNvPicPr>
          <p:nvPr/>
        </p:nvPicPr>
        <p:blipFill>
          <a:blip r:embed="rId4"/>
          <a:stretch>
            <a:fillRect/>
          </a:stretch>
        </p:blipFill>
        <p:spPr>
          <a:xfrm>
            <a:off x="-305900" y="1175754"/>
            <a:ext cx="9040325" cy="2814130"/>
          </a:xfrm>
          <a:prstGeom prst="rect">
            <a:avLst/>
          </a:prstGeom>
        </p:spPr>
      </p:pic>
    </p:spTree>
    <p:extLst>
      <p:ext uri="{BB962C8B-B14F-4D97-AF65-F5344CB8AC3E}">
        <p14:creationId xmlns:p14="http://schemas.microsoft.com/office/powerpoint/2010/main" val="17428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5B8380-31CD-8334-8358-C5D248730A0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43000"/>
                    </a14:imgEffect>
                  </a14:imgLayer>
                </a14:imgProps>
              </a:ext>
            </a:extLst>
          </a:blip>
          <a:srcRect t="2904" b="2904"/>
          <a:stretch/>
        </p:blipFill>
        <p:spPr>
          <a:xfrm>
            <a:off x="4" y="3"/>
            <a:ext cx="12191995" cy="6857997"/>
          </a:xfrm>
          <a:prstGeom prst="rect">
            <a:avLst/>
          </a:prstGeom>
        </p:spPr>
      </p:pic>
      <p:grpSp>
        <p:nvGrpSpPr>
          <p:cNvPr id="20" name="Group 19">
            <a:extLst>
              <a:ext uri="{FF2B5EF4-FFF2-40B4-BE49-F238E27FC236}">
                <a16:creationId xmlns:a16="http://schemas.microsoft.com/office/drawing/2014/main" id="{DA2BA91B-AD7B-9AB1-B706-73437D01CE65}"/>
              </a:ext>
            </a:extLst>
          </p:cNvPr>
          <p:cNvGrpSpPr/>
          <p:nvPr/>
        </p:nvGrpSpPr>
        <p:grpSpPr>
          <a:xfrm>
            <a:off x="915180" y="631893"/>
            <a:ext cx="10364661" cy="1940957"/>
            <a:chOff x="1473880" y="926145"/>
            <a:chExt cx="8084068" cy="1940957"/>
          </a:xfrm>
        </p:grpSpPr>
        <p:sp>
          <p:nvSpPr>
            <p:cNvPr id="21" name="TextBox 20">
              <a:extLst>
                <a:ext uri="{FF2B5EF4-FFF2-40B4-BE49-F238E27FC236}">
                  <a16:creationId xmlns:a16="http://schemas.microsoft.com/office/drawing/2014/main" id="{307654AA-ADF0-AAC4-8BF0-477D82A3A08C}"/>
                </a:ext>
              </a:extLst>
            </p:cNvPr>
            <p:cNvSpPr txBox="1"/>
            <p:nvPr/>
          </p:nvSpPr>
          <p:spPr>
            <a:xfrm>
              <a:off x="1861906" y="926145"/>
              <a:ext cx="7696042" cy="1940957"/>
            </a:xfrm>
            <a:prstGeom prst="roundRect">
              <a:avLst/>
            </a:prstGeom>
            <a:solidFill>
              <a:srgbClr val="E0FFC1">
                <a:alpha val="90000"/>
              </a:srgbClr>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đã thực hiện những bổn phận nào của trẻ em?</a:t>
              </a:r>
              <a:endParaRPr kumimoji="0" lang="en-US" sz="5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22" name="Picture 21">
              <a:extLst>
                <a:ext uri="{FF2B5EF4-FFF2-40B4-BE49-F238E27FC236}">
                  <a16:creationId xmlns:a16="http://schemas.microsoft.com/office/drawing/2014/main" id="{E08D8758-E87A-BB8C-C5FF-D9DF732411CB}"/>
                </a:ext>
              </a:extLst>
            </p:cNvPr>
            <p:cNvPicPr>
              <a:picLocks noChangeAspect="1"/>
            </p:cNvPicPr>
            <p:nvPr/>
          </p:nvPicPr>
          <p:blipFill>
            <a:blip r:embed="rId5"/>
            <a:stretch>
              <a:fillRect/>
            </a:stretch>
          </p:blipFill>
          <p:spPr>
            <a:xfrm>
              <a:off x="1473880" y="1136676"/>
              <a:ext cx="666270" cy="802640"/>
            </a:xfrm>
            <a:prstGeom prst="rect">
              <a:avLst/>
            </a:prstGeom>
          </p:spPr>
        </p:pic>
      </p:grpSp>
      <p:sp>
        <p:nvSpPr>
          <p:cNvPr id="23" name="Freeform 8">
            <a:extLst>
              <a:ext uri="{FF2B5EF4-FFF2-40B4-BE49-F238E27FC236}">
                <a16:creationId xmlns:a16="http://schemas.microsoft.com/office/drawing/2014/main" id="{1A795B2A-30EF-C71B-73B6-43E3C3999796}"/>
              </a:ext>
            </a:extLst>
          </p:cNvPr>
          <p:cNvSpPr/>
          <p:nvPr/>
        </p:nvSpPr>
        <p:spPr>
          <a:xfrm>
            <a:off x="10099694" y="2808969"/>
            <a:ext cx="1895954" cy="4049031"/>
          </a:xfrm>
          <a:custGeom>
            <a:avLst/>
            <a:gdLst/>
            <a:ahLst/>
            <a:cxnLst/>
            <a:rect l="l" t="t" r="r" b="b"/>
            <a:pathLst>
              <a:path w="2179056" h="4450838">
                <a:moveTo>
                  <a:pt x="0" y="0"/>
                </a:moveTo>
                <a:lnTo>
                  <a:pt x="2179056" y="0"/>
                </a:lnTo>
                <a:lnTo>
                  <a:pt x="2179056" y="4450838"/>
                </a:lnTo>
                <a:lnTo>
                  <a:pt x="0" y="445083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C14F5BAD-7C04-B90E-BD91-EBE5D84F06CB}"/>
              </a:ext>
            </a:extLst>
          </p:cNvPr>
          <p:cNvSpPr/>
          <p:nvPr/>
        </p:nvSpPr>
        <p:spPr>
          <a:xfrm>
            <a:off x="424558" y="2808969"/>
            <a:ext cx="2034638" cy="4049031"/>
          </a:xfrm>
          <a:custGeom>
            <a:avLst/>
            <a:gdLst/>
            <a:ahLst/>
            <a:cxnLst/>
            <a:rect l="l" t="t" r="r" b="b"/>
            <a:pathLst>
              <a:path w="2236546" h="4450838">
                <a:moveTo>
                  <a:pt x="0" y="0"/>
                </a:moveTo>
                <a:lnTo>
                  <a:pt x="2236546" y="0"/>
                </a:lnTo>
                <a:lnTo>
                  <a:pt x="2236546" y="4450838"/>
                </a:lnTo>
                <a:lnTo>
                  <a:pt x="0" y="445083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01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 presetClass="entr" presetSubtype="12" fill="hold" nodeType="afterEffect" p14:presetBounceEnd="80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80000">
                                          <p:cBhvr additive="base">
                                            <p:cTn id="12" dur="1000" fill="hold"/>
                                            <p:tgtEl>
                                              <p:spTgt spid="24"/>
                                            </p:tgtEl>
                                            <p:attrNameLst>
                                              <p:attrName>ppt_x</p:attrName>
                                            </p:attrNameLst>
                                          </p:cBhvr>
                                          <p:tavLst>
                                            <p:tav tm="0">
                                              <p:val>
                                                <p:strVal val="0-#ppt_w/2"/>
                                              </p:val>
                                            </p:tav>
                                            <p:tav tm="100000">
                                              <p:val>
                                                <p:strVal val="#ppt_x"/>
                                              </p:val>
                                            </p:tav>
                                          </p:tavLst>
                                        </p:anim>
                                        <p:anim calcmode="lin" valueType="num" p14:bounceEnd="80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6" fill="hold" nodeType="afterEffect" p14:presetBounceEnd="80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80000">
                                          <p:cBhvr additive="base">
                                            <p:cTn id="17" dur="1000" fill="hold"/>
                                            <p:tgtEl>
                                              <p:spTgt spid="23"/>
                                            </p:tgtEl>
                                            <p:attrNameLst>
                                              <p:attrName>ppt_x</p:attrName>
                                            </p:attrNameLst>
                                          </p:cBhvr>
                                          <p:tavLst>
                                            <p:tav tm="0">
                                              <p:val>
                                                <p:strVal val="1+#ppt_w/2"/>
                                              </p:val>
                                            </p:tav>
                                            <p:tav tm="100000">
                                              <p:val>
                                                <p:strVal val="#ppt_x"/>
                                              </p:val>
                                            </p:tav>
                                          </p:tavLst>
                                        </p:anim>
                                        <p:anim calcmode="lin" valueType="num" p14:bounceEnd="80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0-#ppt_w/2"/>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2" name="Speech Bubble: Oval 1">
            <a:extLst>
              <a:ext uri="{FF2B5EF4-FFF2-40B4-BE49-F238E27FC236}">
                <a16:creationId xmlns:a16="http://schemas.microsoft.com/office/drawing/2014/main" id="{789E795F-939B-2FC6-A7F2-FDB0BC625AA5}"/>
              </a:ext>
            </a:extLst>
          </p:cNvPr>
          <p:cNvSpPr/>
          <p:nvPr/>
        </p:nvSpPr>
        <p:spPr>
          <a:xfrm>
            <a:off x="339098" y="3208132"/>
            <a:ext cx="7348241" cy="3212187"/>
          </a:xfrm>
          <a:prstGeom prst="wedgeEllipseCallout">
            <a:avLst>
              <a:gd name="adj1" fmla="val 57161"/>
              <a:gd name="adj2" fmla="val -3196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C8A69965-F5EC-5E69-B697-8C4D1D1C93D7}"/>
              </a:ext>
            </a:extLst>
          </p:cNvPr>
          <p:cNvSpPr/>
          <p:nvPr/>
        </p:nvSpPr>
        <p:spPr>
          <a:xfrm>
            <a:off x="1506545" y="4366972"/>
            <a:ext cx="6101388" cy="76944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Chuẩn</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7" name="Speech Bubble: Oval 6">
            <a:extLst>
              <a:ext uri="{FF2B5EF4-FFF2-40B4-BE49-F238E27FC236}">
                <a16:creationId xmlns:a16="http://schemas.microsoft.com/office/drawing/2014/main" id="{594D9DCB-2D49-6435-322C-A01B7DC70DED}"/>
              </a:ext>
            </a:extLst>
          </p:cNvPr>
          <p:cNvSpPr/>
          <p:nvPr/>
        </p:nvSpPr>
        <p:spPr>
          <a:xfrm>
            <a:off x="5273749" y="1265275"/>
            <a:ext cx="3249096" cy="1806230"/>
          </a:xfrm>
          <a:prstGeom prst="wedgeEllipseCallout">
            <a:avLst>
              <a:gd name="adj1" fmla="val 56179"/>
              <a:gd name="adj2" fmla="val 3808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4C50F871-1757-1951-AF61-21EB4AE9B0AE}"/>
              </a:ext>
            </a:extLst>
          </p:cNvPr>
          <p:cNvSpPr/>
          <p:nvPr/>
        </p:nvSpPr>
        <p:spPr>
          <a:xfrm>
            <a:off x="5923998" y="1347970"/>
            <a:ext cx="5640353" cy="144655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3399"/>
                  </a:solidFill>
                </a:ln>
                <a:solidFill>
                  <a:srgbClr val="FF3399"/>
                </a:solidFill>
                <a:effectLst/>
                <a:uLnTx/>
                <a:uFillTx/>
                <a:latin typeface="Cambria" panose="02040503050406030204" pitchFamily="18" charset="0"/>
                <a:ea typeface="Cambria" panose="02040503050406030204" pitchFamily="18" charset="0"/>
                <a:cs typeface="Arial" panose="020B0604020202020204" pitchFamily="34" charset="0"/>
              </a:rPr>
              <a:t>Xem lại</a:t>
            </a:r>
            <a:endParaRPr kumimoji="0" lang="vi-VN" sz="4400" b="1" i="0" u="none" strike="noStrike" kern="1200" cap="none" spc="0" normalizeH="0" baseline="0" noProof="0">
              <a:ln>
                <a:solidFill>
                  <a:srgbClr val="FF3399"/>
                </a:solidFill>
              </a:ln>
              <a:solidFill>
                <a:srgbClr val="FF3399"/>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3399"/>
                  </a:solidFill>
                </a:ln>
                <a:solidFill>
                  <a:srgbClr val="FF3399"/>
                </a:solidFill>
                <a:effectLst/>
                <a:uLnTx/>
                <a:uFillTx/>
                <a:latin typeface="Cambria" panose="02040503050406030204" pitchFamily="18" charset="0"/>
                <a:ea typeface="Cambria" panose="02040503050406030204" pitchFamily="18" charset="0"/>
                <a:cs typeface="Arial" panose="020B0604020202020204" pitchFamily="34" charset="0"/>
              </a:rPr>
              <a:t>bài học.</a:t>
            </a:r>
          </a:p>
        </p:txBody>
      </p:sp>
      <p:pic>
        <p:nvPicPr>
          <p:cNvPr id="12" name="Picture 11">
            <a:extLst>
              <a:ext uri="{FF2B5EF4-FFF2-40B4-BE49-F238E27FC236}">
                <a16:creationId xmlns:a16="http://schemas.microsoft.com/office/drawing/2014/main" id="{469A04BE-32E6-B10E-1337-8CAACABE4E0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27951"/>
          <a:stretch/>
        </p:blipFill>
        <p:spPr>
          <a:xfrm>
            <a:off x="-285332" y="-11856"/>
            <a:ext cx="5020487" cy="2306974"/>
          </a:xfrm>
          <a:prstGeom prst="rect">
            <a:avLst/>
          </a:prstGeom>
        </p:spPr>
      </p:pic>
      <p:sp>
        <p:nvSpPr>
          <p:cNvPr id="14" name="TextBox 13">
            <a:extLst>
              <a:ext uri="{FF2B5EF4-FFF2-40B4-BE49-F238E27FC236}">
                <a16:creationId xmlns:a16="http://schemas.microsoft.com/office/drawing/2014/main" id="{331FCC9E-4A45-4261-04A6-07E2712B198F}"/>
              </a:ext>
            </a:extLst>
          </p:cNvPr>
          <p:cNvSpPr txBox="1"/>
          <p:nvPr/>
        </p:nvSpPr>
        <p:spPr>
          <a:xfrm>
            <a:off x="786633" y="512331"/>
            <a:ext cx="29694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w="38100">
                  <a:solidFill>
                    <a:prstClr val="white"/>
                  </a:solid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DẶN DÒ</a:t>
            </a:r>
            <a:endParaRPr kumimoji="0" lang="en-US" sz="6000" b="1" i="0" u="none" strike="noStrike" kern="1200" cap="none" spc="0" normalizeH="0" baseline="0" noProof="0">
              <a:ln w="38100">
                <a:solidFill>
                  <a:prstClr val="white"/>
                </a:solid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628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ẻ Em Hôm Nay Thế Giới Ngày Mai">
            <a:hlinkClick r:id="" action="ppaction://media"/>
            <a:extLst>
              <a:ext uri="{FF2B5EF4-FFF2-40B4-BE49-F238E27FC236}">
                <a16:creationId xmlns:a16="http://schemas.microsoft.com/office/drawing/2014/main" id="{8C2AD099-ED48-ED38-9EF8-085A354C24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2999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1B3CF59C-770F-4853-8478-7E86E4DD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F3575C2-A3D2-F5A7-9D94-526D1956BE2C}"/>
              </a:ext>
            </a:extLst>
          </p:cNvPr>
          <p:cNvGrpSpPr/>
          <p:nvPr/>
        </p:nvGrpSpPr>
        <p:grpSpPr>
          <a:xfrm>
            <a:off x="-224063" y="1207417"/>
            <a:ext cx="9753829" cy="2800767"/>
            <a:chOff x="-249604" y="2727139"/>
            <a:chExt cx="8491146" cy="2800767"/>
          </a:xfrm>
        </p:grpSpPr>
        <p:sp>
          <p:nvSpPr>
            <p:cNvPr id="10" name="TextBox 9">
              <a:extLst>
                <a:ext uri="{FF2B5EF4-FFF2-40B4-BE49-F238E27FC236}">
                  <a16:creationId xmlns:a16="http://schemas.microsoft.com/office/drawing/2014/main" id="{3D7EF208-5CF1-13D4-314F-346BDEEC958D}"/>
                </a:ext>
              </a:extLst>
            </p:cNvPr>
            <p:cNvSpPr txBox="1"/>
            <p:nvPr/>
          </p:nvSpPr>
          <p:spPr>
            <a:xfrm>
              <a:off x="-249604" y="2727139"/>
              <a:ext cx="849114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28600">
                    <a:solidFill>
                      <a:prstClr val="white"/>
                    </a:solidFill>
                  </a:ln>
                  <a:solidFill>
                    <a:prstClr val="black"/>
                  </a:solidFill>
                  <a:effectLst/>
                  <a:uLnTx/>
                  <a:uFillTx/>
                  <a:latin typeface="SVN-Hole Hearted" panose="020B0A06020104020203" pitchFamily="34" charset="0"/>
                  <a:ea typeface="+mn-ea"/>
                  <a:cs typeface="+mn-cs"/>
                </a:rPr>
                <a:t>Xin chào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28600">
                    <a:solidFill>
                      <a:prstClr val="white"/>
                    </a:solidFill>
                  </a:ln>
                  <a:solidFill>
                    <a:prstClr val="black"/>
                  </a:solidFill>
                  <a:effectLst/>
                  <a:uLnTx/>
                  <a:uFillTx/>
                  <a:latin typeface="SVN-Hole Hearted" panose="020B0A06020104020203" pitchFamily="34" charset="0"/>
                  <a:ea typeface="+mn-ea"/>
                  <a:cs typeface="+mn-cs"/>
                </a:rPr>
                <a:t>và hẹn gặp lại</a:t>
              </a:r>
            </a:p>
          </p:txBody>
        </p:sp>
        <p:sp>
          <p:nvSpPr>
            <p:cNvPr id="11" name="TextBox 10">
              <a:extLst>
                <a:ext uri="{FF2B5EF4-FFF2-40B4-BE49-F238E27FC236}">
                  <a16:creationId xmlns:a16="http://schemas.microsoft.com/office/drawing/2014/main" id="{52ACB54F-AC86-9990-5A1C-6AE746DA66B8}"/>
                </a:ext>
              </a:extLst>
            </p:cNvPr>
            <p:cNvSpPr txBox="1"/>
            <p:nvPr/>
          </p:nvSpPr>
          <p:spPr>
            <a:xfrm>
              <a:off x="-249604" y="2727139"/>
              <a:ext cx="849114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Xin chào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rPr>
                <a:t>và hẹn gặp lại</a:t>
              </a:r>
            </a:p>
          </p:txBody>
        </p:sp>
      </p:grpSp>
      <p:pic>
        <p:nvPicPr>
          <p:cNvPr id="7" name="Picture 6">
            <a:extLst>
              <a:ext uri="{FF2B5EF4-FFF2-40B4-BE49-F238E27FC236}">
                <a16:creationId xmlns:a16="http://schemas.microsoft.com/office/drawing/2014/main" id="{249C0A55-49AE-4091-B903-B53B5E102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708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800100" y="619124"/>
            <a:ext cx="7893325" cy="4549224"/>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476375" y="1728501"/>
            <a:ext cx="685799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Theo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vì</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sao</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nói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trẻ</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hôm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nay,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thế</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giới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ngày</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mai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a:t>
            </a:r>
            <a:endParaRPr kumimoji="0" lang="vi-VN" sz="5400" b="1" i="0" u="none" strike="noStrike" kern="1200" cap="none" spc="0" normalizeH="0" baseline="0" noProof="0" dirty="0">
              <a:ln>
                <a:solidFill>
                  <a:srgbClr val="00B0F0"/>
                </a:solid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15B6D24-EF71-6C87-0A5C-BB8AA49A9127}"/>
              </a:ext>
            </a:extLst>
          </p:cNvPr>
          <p:cNvPicPr>
            <a:picLocks noChangeAspect="1"/>
          </p:cNvPicPr>
          <p:nvPr/>
        </p:nvPicPr>
        <p:blipFill>
          <a:blip r:embed="rId4"/>
          <a:stretch>
            <a:fillRect/>
          </a:stretch>
        </p:blipFill>
        <p:spPr>
          <a:xfrm>
            <a:off x="1446740" y="1095375"/>
            <a:ext cx="6121191" cy="7543800"/>
          </a:xfrm>
          <a:prstGeom prst="rect">
            <a:avLst/>
          </a:prstGeom>
        </p:spPr>
      </p:pic>
    </p:spTree>
    <p:extLst>
      <p:ext uri="{BB962C8B-B14F-4D97-AF65-F5344CB8AC3E}">
        <p14:creationId xmlns:p14="http://schemas.microsoft.com/office/powerpoint/2010/main" val="386615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989909" y="1412666"/>
            <a:ext cx="521734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cs typeface="Calibri" panose="020F0502020204030204" pitchFamily="34" charset="0"/>
              </a:rPr>
              <a:t>Hoạt động 1: </a:t>
            </a:r>
            <a:endParaRPr kumimoji="0" lang="en-US"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cs typeface="Calibri" panose="020F0502020204030204" pitchFamily="34" charset="0"/>
              </a:rPr>
              <a:t>Tìm hiểu về một số quyền trẻ em</a:t>
            </a:r>
            <a:endParaRPr kumimoji="0" lang="en-US" sz="4800" b="1" i="0" u="none" strike="noStrike" kern="1200" cap="none" spc="0" normalizeH="0" baseline="0" noProof="0" dirty="0">
              <a:ln w="0">
                <a:solidFill>
                  <a:srgbClr val="FF53AD"/>
                </a:solid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25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grpSp>
        <p:nvGrpSpPr>
          <p:cNvPr id="2" name="Nhóm 5">
            <a:extLst>
              <a:ext uri="{FF2B5EF4-FFF2-40B4-BE49-F238E27FC236}">
                <a16:creationId xmlns:a16="http://schemas.microsoft.com/office/drawing/2014/main" id="{5A26657F-C6F0-21ED-24B8-CA810D048EFE}"/>
              </a:ext>
            </a:extLst>
          </p:cNvPr>
          <p:cNvGrpSpPr/>
          <p:nvPr/>
        </p:nvGrpSpPr>
        <p:grpSpPr>
          <a:xfrm>
            <a:off x="443105" y="0"/>
            <a:ext cx="10969962" cy="1244949"/>
            <a:chOff x="2497473" y="-276472"/>
            <a:chExt cx="10934170" cy="1468660"/>
          </a:xfrm>
        </p:grpSpPr>
        <p:grpSp>
          <p:nvGrpSpPr>
            <p:cNvPr id="3" name="Group 2">
              <a:extLst>
                <a:ext uri="{FF2B5EF4-FFF2-40B4-BE49-F238E27FC236}">
                  <a16:creationId xmlns:a16="http://schemas.microsoft.com/office/drawing/2014/main" id="{6AE193EA-5184-CC40-1EE8-2CA83C8ADF21}"/>
                </a:ext>
              </a:extLst>
            </p:cNvPr>
            <p:cNvGrpSpPr/>
            <p:nvPr/>
          </p:nvGrpSpPr>
          <p:grpSpPr>
            <a:xfrm>
              <a:off x="2651545" y="86057"/>
              <a:ext cx="10780098" cy="884732"/>
              <a:chOff x="1284514" y="563842"/>
              <a:chExt cx="10780098" cy="884732"/>
            </a:xfrm>
          </p:grpSpPr>
          <p:sp>
            <p:nvSpPr>
              <p:cNvPr id="10" name="椭圆 31">
                <a:extLst>
                  <a:ext uri="{FF2B5EF4-FFF2-40B4-BE49-F238E27FC236}">
                    <a16:creationId xmlns:a16="http://schemas.microsoft.com/office/drawing/2014/main" id="{94F16D12-C7EC-3061-1C37-A8A78A9C8D51}"/>
                  </a:ext>
                </a:extLst>
              </p:cNvPr>
              <p:cNvSpPr/>
              <p:nvPr/>
            </p:nvSpPr>
            <p:spPr>
              <a:xfrm rot="10800000" flipH="1">
                <a:off x="1284514" y="563842"/>
                <a:ext cx="10780098" cy="8847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790E7428-C652-489B-01C0-D9E78A79CECB}"/>
                  </a:ext>
                </a:extLst>
              </p:cNvPr>
              <p:cNvSpPr txBox="1"/>
              <p:nvPr/>
            </p:nvSpPr>
            <p:spPr>
              <a:xfrm>
                <a:off x="2322474" y="600897"/>
                <a:ext cx="9654581" cy="7624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bạn trong tranh được hưởng những quyền gì?</a:t>
                </a:r>
              </a:p>
            </p:txBody>
          </p:sp>
        </p:grpSp>
        <p:pic>
          <p:nvPicPr>
            <p:cNvPr id="9" name="Picture 24">
              <a:extLst>
                <a:ext uri="{FF2B5EF4-FFF2-40B4-BE49-F238E27FC236}">
                  <a16:creationId xmlns:a16="http://schemas.microsoft.com/office/drawing/2014/main" id="{2A3D4714-00C6-9012-B008-BC82C0A320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7473" y="-276472"/>
              <a:ext cx="1153320" cy="1468660"/>
            </a:xfrm>
            <a:prstGeom prst="rect">
              <a:avLst/>
            </a:prstGeom>
          </p:spPr>
        </p:pic>
      </p:grpSp>
      <p:pic>
        <p:nvPicPr>
          <p:cNvPr id="15" name="Picture 14">
            <a:extLst>
              <a:ext uri="{FF2B5EF4-FFF2-40B4-BE49-F238E27FC236}">
                <a16:creationId xmlns:a16="http://schemas.microsoft.com/office/drawing/2014/main" id="{79B4F874-99BC-225C-71C5-8A90624DF8E8}"/>
              </a:ext>
            </a:extLst>
          </p:cNvPr>
          <p:cNvPicPr>
            <a:picLocks noChangeAspect="1"/>
          </p:cNvPicPr>
          <p:nvPr/>
        </p:nvPicPr>
        <p:blipFill>
          <a:blip r:embed="rId7"/>
          <a:stretch>
            <a:fillRect/>
          </a:stretch>
        </p:blipFill>
        <p:spPr>
          <a:xfrm>
            <a:off x="1376362" y="1204912"/>
            <a:ext cx="6048375" cy="2371725"/>
          </a:xfrm>
          <a:prstGeom prst="rect">
            <a:avLst/>
          </a:prstGeom>
        </p:spPr>
      </p:pic>
      <p:pic>
        <p:nvPicPr>
          <p:cNvPr id="17" name="Picture 16">
            <a:extLst>
              <a:ext uri="{FF2B5EF4-FFF2-40B4-BE49-F238E27FC236}">
                <a16:creationId xmlns:a16="http://schemas.microsoft.com/office/drawing/2014/main" id="{2AE826A9-387F-7493-CD20-885A3697F7FB}"/>
              </a:ext>
            </a:extLst>
          </p:cNvPr>
          <p:cNvPicPr>
            <a:picLocks noChangeAspect="1"/>
          </p:cNvPicPr>
          <p:nvPr/>
        </p:nvPicPr>
        <p:blipFill>
          <a:blip r:embed="rId8"/>
          <a:stretch>
            <a:fillRect/>
          </a:stretch>
        </p:blipFill>
        <p:spPr>
          <a:xfrm>
            <a:off x="7400925" y="1371600"/>
            <a:ext cx="3143250" cy="2114550"/>
          </a:xfrm>
          <a:prstGeom prst="rect">
            <a:avLst/>
          </a:prstGeom>
        </p:spPr>
      </p:pic>
      <p:pic>
        <p:nvPicPr>
          <p:cNvPr id="19" name="Picture 18">
            <a:extLst>
              <a:ext uri="{FF2B5EF4-FFF2-40B4-BE49-F238E27FC236}">
                <a16:creationId xmlns:a16="http://schemas.microsoft.com/office/drawing/2014/main" id="{438C7BE2-C1B0-5A31-BD9C-2B41A696A394}"/>
              </a:ext>
            </a:extLst>
          </p:cNvPr>
          <p:cNvPicPr>
            <a:picLocks noChangeAspect="1"/>
          </p:cNvPicPr>
          <p:nvPr/>
        </p:nvPicPr>
        <p:blipFill>
          <a:blip r:embed="rId9"/>
          <a:stretch>
            <a:fillRect/>
          </a:stretch>
        </p:blipFill>
        <p:spPr>
          <a:xfrm>
            <a:off x="1604962" y="3843337"/>
            <a:ext cx="2714625" cy="2257425"/>
          </a:xfrm>
          <a:prstGeom prst="rect">
            <a:avLst/>
          </a:prstGeom>
        </p:spPr>
      </p:pic>
      <p:pic>
        <p:nvPicPr>
          <p:cNvPr id="21" name="Picture 20">
            <a:extLst>
              <a:ext uri="{FF2B5EF4-FFF2-40B4-BE49-F238E27FC236}">
                <a16:creationId xmlns:a16="http://schemas.microsoft.com/office/drawing/2014/main" id="{81FC1F6C-3761-6839-D446-4D72BB62D9C0}"/>
              </a:ext>
            </a:extLst>
          </p:cNvPr>
          <p:cNvPicPr>
            <a:picLocks noChangeAspect="1"/>
          </p:cNvPicPr>
          <p:nvPr/>
        </p:nvPicPr>
        <p:blipFill>
          <a:blip r:embed="rId10"/>
          <a:stretch>
            <a:fillRect/>
          </a:stretch>
        </p:blipFill>
        <p:spPr>
          <a:xfrm>
            <a:off x="4624387" y="3814762"/>
            <a:ext cx="6067425" cy="2276475"/>
          </a:xfrm>
          <a:prstGeom prst="rect">
            <a:avLst/>
          </a:prstGeom>
        </p:spPr>
      </p:pic>
    </p:spTree>
    <p:extLst>
      <p:ext uri="{BB962C8B-B14F-4D97-AF65-F5344CB8AC3E}">
        <p14:creationId xmlns:p14="http://schemas.microsoft.com/office/powerpoint/2010/main" val="18262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1324</Words>
  <Application>Microsoft Office PowerPoint</Application>
  <PresentationFormat>Widescreen</PresentationFormat>
  <Paragraphs>64</Paragraphs>
  <Slides>41</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等线</vt:lpstr>
      <vt:lpstr>等线 Light</vt:lpstr>
      <vt:lpstr>Arial</vt:lpstr>
      <vt:lpstr>Calibri</vt:lpstr>
      <vt:lpstr>Cambria</vt:lpstr>
      <vt:lpstr>DFPOP1-W9</vt:lpstr>
      <vt:lpstr>Roboto</vt:lpstr>
      <vt:lpstr>SVN-Hole Hearted</vt:lpstr>
      <vt:lpstr>Times New Roman</vt:lpstr>
      <vt:lpstr>1_Office Theme</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29</cp:revision>
  <dcterms:created xsi:type="dcterms:W3CDTF">2024-02-06T02:09:48Z</dcterms:created>
  <dcterms:modified xsi:type="dcterms:W3CDTF">2024-08-21T13:53:14Z</dcterms:modified>
</cp:coreProperties>
</file>