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3" r:id="rId4"/>
    <p:sldMasterId id="2147483688" r:id="rId5"/>
    <p:sldMasterId id="2147483700" r:id="rId6"/>
  </p:sldMasterIdLst>
  <p:notesMasterIdLst>
    <p:notesMasterId r:id="rId30"/>
  </p:notesMasterIdLst>
  <p:sldIdLst>
    <p:sldId id="400" r:id="rId7"/>
    <p:sldId id="407" r:id="rId8"/>
    <p:sldId id="414" r:id="rId9"/>
    <p:sldId id="415" r:id="rId10"/>
    <p:sldId id="416" r:id="rId11"/>
    <p:sldId id="421" r:id="rId12"/>
    <p:sldId id="418" r:id="rId13"/>
    <p:sldId id="409" r:id="rId14"/>
    <p:sldId id="296" r:id="rId15"/>
    <p:sldId id="432" r:id="rId16"/>
    <p:sldId id="431" r:id="rId17"/>
    <p:sldId id="433" r:id="rId18"/>
    <p:sldId id="434" r:id="rId19"/>
    <p:sldId id="435" r:id="rId20"/>
    <p:sldId id="390" r:id="rId21"/>
    <p:sldId id="333" r:id="rId22"/>
    <p:sldId id="436" r:id="rId23"/>
    <p:sldId id="309" r:id="rId24"/>
    <p:sldId id="437" r:id="rId25"/>
    <p:sldId id="438" r:id="rId26"/>
    <p:sldId id="317" r:id="rId27"/>
    <p:sldId id="4410" r:id="rId28"/>
    <p:sldId id="39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32" autoAdjust="0"/>
    <p:restoredTop sz="93792" autoAdjust="0"/>
  </p:normalViewPr>
  <p:slideViewPr>
    <p:cSldViewPr snapToGrid="0">
      <p:cViewPr varScale="1">
        <p:scale>
          <a:sx n="77" d="100"/>
          <a:sy n="77" d="100"/>
        </p:scale>
        <p:origin x="97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A1D69-8578-4074-9517-65F8F0CC465F}"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EEF96-0FE7-4353-91EE-47D801F54B66}" type="slidenum">
              <a:rPr lang="en-US" smtClean="0"/>
              <a:t>‹#›</a:t>
            </a:fld>
            <a:endParaRPr lang="en-US"/>
          </a:p>
        </p:txBody>
      </p:sp>
    </p:spTree>
    <p:extLst>
      <p:ext uri="{BB962C8B-B14F-4D97-AF65-F5344CB8AC3E}">
        <p14:creationId xmlns:p14="http://schemas.microsoft.com/office/powerpoint/2010/main" val="370965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97826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8868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65336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85559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5340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55578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86956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32473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12395-0B0C-4D05-863C-2154AADF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175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12395-0B0C-4D05-863C-2154AADF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396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6077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529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Chọn</a:t>
            </a:r>
            <a:r>
              <a:rPr lang="en-US" baseline="0" dirty="0"/>
              <a:t> </a:t>
            </a:r>
            <a:r>
              <a:rPr lang="en-US" baseline="0" dirty="0" err="1"/>
              <a:t>quà</a:t>
            </a:r>
            <a:r>
              <a:rPr lang="en-US" baseline="0" dirty="0"/>
              <a:t> qua </a:t>
            </a:r>
            <a:r>
              <a:rPr lang="en-US" baseline="0" dirty="0" err="1"/>
              <a:t>câu</a:t>
            </a:r>
            <a:r>
              <a:rPr lang="en-US" baseline="0" dirty="0"/>
              <a:t> </a:t>
            </a:r>
            <a:r>
              <a:rPr lang="en-US" baseline="0" dirty="0" err="1"/>
              <a:t>hỏi</a:t>
            </a:r>
            <a:r>
              <a:rPr lang="en-US" baseline="0" dirty="0"/>
              <a:t>.</a:t>
            </a:r>
          </a:p>
          <a:p>
            <a:pPr marL="171450" indent="-171450">
              <a:buFontTx/>
              <a:buChar char="-"/>
            </a:pPr>
            <a:r>
              <a:rPr lang="en-US" baseline="0" dirty="0" err="1"/>
              <a:t>Chọn</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ra</a:t>
            </a:r>
            <a:r>
              <a:rPr lang="en-US" baseline="0" dirty="0"/>
              <a:t> </a:t>
            </a:r>
            <a:r>
              <a:rPr lang="en-US" baseline="0" dirty="0" err="1"/>
              <a:t>chiến</a:t>
            </a:r>
            <a:r>
              <a:rPr lang="en-US" baseline="0" dirty="0"/>
              <a:t> </a:t>
            </a:r>
            <a:r>
              <a:rPr lang="en-US" baseline="0" dirty="0" err="1"/>
              <a:t>thắng</a:t>
            </a:r>
            <a:r>
              <a:rPr lang="en-US" baseline="0" dirty="0"/>
              <a:t>.</a:t>
            </a:r>
          </a:p>
          <a:p>
            <a:pPr marL="171450" indent="-171450">
              <a:buFontTx/>
              <a:buChar char="-"/>
            </a:pPr>
            <a:r>
              <a:rPr lang="en-US" baseline="0" dirty="0" err="1"/>
              <a:t>Chọn</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8134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606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666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798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7150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F57EEF96-0FE7-4353-91EE-47D801F54B66}" type="slidenum">
              <a:rPr lang="en-US" smtClean="0"/>
              <a:t>9</a:t>
            </a:fld>
            <a:endParaRPr lang="en-US"/>
          </a:p>
        </p:txBody>
      </p:sp>
    </p:spTree>
    <p:extLst>
      <p:ext uri="{BB962C8B-B14F-4D97-AF65-F5344CB8AC3E}">
        <p14:creationId xmlns:p14="http://schemas.microsoft.com/office/powerpoint/2010/main" val="2627712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436116"/>
      </p:ext>
    </p:extLst>
  </p:cSld>
  <p:clrMapOvr>
    <a:masterClrMapping/>
  </p:clrMapOvr>
  <p:transition spd="slow" advClick="0"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8/21/2024</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68763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8/21/2024</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635569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8/21/2024</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929587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8/21/2024</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19167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8/21/2024</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334998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8/21/2024</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711328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8/21/2024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691521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8/21/2024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0220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8/21/2024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989943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8/21/2024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05515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8/21/2024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0263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8/21/2024</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85642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8/21/2024</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1540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8/21/2024</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88430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8/21/2024</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03750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31662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484654"/>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72358"/>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06454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130395"/>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57184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8/21/2024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4428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287300"/>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752456"/>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117098"/>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036865"/>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159494"/>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18252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00108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01683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2024/8/21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4912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2024/8/21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56238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2010601030101010101" pitchFamily="65" charset="-122"/>
                <a:ea typeface="方正行楷简体" panose="02010601030101010101" pitchFamily="65" charset="-122"/>
              </a:rPr>
              <a:t>雪原</a:t>
            </a:r>
            <a:r>
              <a:rPr lang="en-US" altLang="zh-CN" dirty="0">
                <a:solidFill>
                  <a:schemeClr val="accent4"/>
                </a:solidFill>
                <a:latin typeface="方正行楷简体" panose="02010601030101010101" pitchFamily="65" charset="-122"/>
                <a:ea typeface="方正行楷简体" panose="02010601030101010101" pitchFamily="65" charset="-122"/>
              </a:rPr>
              <a:t>PPT</a:t>
            </a:r>
            <a:endParaRPr lang="zh-CN" altLang="en-US" dirty="0">
              <a:solidFill>
                <a:schemeClr val="accent4"/>
              </a:solidFill>
              <a:latin typeface="方正行楷简体" panose="02010601030101010101" pitchFamily="65" charset="-122"/>
              <a:ea typeface="方正行楷简体" panose="02010601030101010101"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2024/8/21</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016072904"/>
      </p:ext>
    </p:extLst>
  </p:cSld>
  <p:clrMapOvr>
    <a:masterClrMapping/>
  </p:clrMapOvr>
  <p:transition spd="slow" advClick="0" advTm="0">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2024/8/21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6771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2024/8/21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87988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2024/8/21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2410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2024/8/21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42704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31082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70037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472204"/>
      </p:ext>
    </p:extLst>
  </p:cSld>
  <p:clrMapOvr>
    <a:masterClrMapping/>
  </p:clrMapOvr>
  <p:transition spd="slow"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873341"/>
      </p:ext>
    </p:extLst>
  </p:cSld>
  <p:clrMapOvr>
    <a:masterClrMapping/>
  </p:clrMapOvr>
  <p:transition spd="slow"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338576"/>
      </p:ext>
    </p:extLst>
  </p:cSld>
  <p:clrMapOvr>
    <a:masterClrMapping/>
  </p:clrMapOvr>
  <p:transition spd="slow"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683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8/21/2024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24912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png"/><Relationship Id="rId3" Type="http://schemas.openxmlformats.org/officeDocument/2006/relationships/slideLayout" Target="../slideLayouts/slideLayout3.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jpeg"/><Relationship Id="rId10" Type="http://schemas.openxmlformats.org/officeDocument/2006/relationships/image" Target="../media/image5.GIF"/><Relationship Id="rId4" Type="http://schemas.openxmlformats.org/officeDocument/2006/relationships/theme" Target="../theme/theme1.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6.xml"/><Relationship Id="rId7" Type="http://schemas.openxmlformats.org/officeDocument/2006/relationships/image" Target="../media/image8.png"/><Relationship Id="rId12" Type="http://schemas.openxmlformats.org/officeDocument/2006/relationships/image" Target="../media/image6.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jpeg"/><Relationship Id="rId11" Type="http://schemas.openxmlformats.org/officeDocument/2006/relationships/image" Target="../media/image5.GIF"/><Relationship Id="rId5" Type="http://schemas.openxmlformats.org/officeDocument/2006/relationships/theme" Target="../theme/theme2.xml"/><Relationship Id="rId1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3.png"/><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image" Target="../media/image7.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7.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5"/>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786BCD60-158A-09FC-D433-502195F260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3080" y="224790"/>
            <a:ext cx="1543050" cy="1543050"/>
          </a:xfrm>
          <a:prstGeom prst="rect">
            <a:avLst/>
          </a:prstGeom>
        </p:spPr>
      </p:pic>
    </p:spTree>
    <p:extLst>
      <p:ext uri="{BB962C8B-B14F-4D97-AF65-F5344CB8AC3E}">
        <p14:creationId xmlns:p14="http://schemas.microsoft.com/office/powerpoint/2010/main" val="303630126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Lst>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C470CF53-5EB9-ED54-D5FF-0FACFE2CCCC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83080" y="224790"/>
            <a:ext cx="1543050" cy="1543050"/>
          </a:xfrm>
          <a:prstGeom prst="rect">
            <a:avLst/>
          </a:prstGeom>
        </p:spPr>
      </p:pic>
    </p:spTree>
    <p:extLst>
      <p:ext uri="{BB962C8B-B14F-4D97-AF65-F5344CB8AC3E}">
        <p14:creationId xmlns:p14="http://schemas.microsoft.com/office/powerpoint/2010/main" val="48992085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ACB66BE-2418-CB81-E483-8B1F9C1D6A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3080" y="224790"/>
            <a:ext cx="1543050" cy="1543050"/>
          </a:xfrm>
          <a:prstGeom prst="rect">
            <a:avLst/>
          </a:prstGeom>
        </p:spPr>
      </p:pic>
    </p:spTree>
    <p:extLst>
      <p:ext uri="{BB962C8B-B14F-4D97-AF65-F5344CB8AC3E}">
        <p14:creationId xmlns:p14="http://schemas.microsoft.com/office/powerpoint/2010/main" val="87862453"/>
      </p:ext>
    </p:extLst>
  </p:cSld>
  <p:clrMap bg1="lt1" tx1="dk1" bg2="lt2" tx2="dk2" accent1="accent1" accent2="accent2" accent3="accent3" accent4="accent4" accent5="accent5" accent6="accent6" hlink="hlink" folHlink="folHlink"/>
  <p:sldLayoutIdLst>
    <p:sldLayoutId id="2147483671" r:id="rId1"/>
    <p:sldLayoutId id="214748367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8/21/2024</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EAD5BCC7-C603-DDF4-03F3-DE02295061E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19226" y="200025"/>
            <a:ext cx="1209675" cy="120967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EA999B7E-EB03-DCCD-0FBF-CC694555A50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700030" y="9899197"/>
            <a:ext cx="1209675" cy="1209675"/>
          </a:xfrm>
          <a:prstGeom prst="rect">
            <a:avLst/>
          </a:prstGeom>
        </p:spPr>
      </p:pic>
    </p:spTree>
    <p:extLst>
      <p:ext uri="{BB962C8B-B14F-4D97-AF65-F5344CB8AC3E}">
        <p14:creationId xmlns:p14="http://schemas.microsoft.com/office/powerpoint/2010/main" val="175204232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E80700-5D63-4E81-AC36-D158E29CA29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B67AAB-2A24-440F-9378-4B79BFB1E5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30517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40732936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11.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8.png"/><Relationship Id="rId5" Type="http://schemas.microsoft.com/office/2007/relationships/hdphoto" Target="../media/hdphoto10.wdp"/><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11.wdp"/><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8.png"/><Relationship Id="rId5" Type="http://schemas.microsoft.com/office/2007/relationships/hdphoto" Target="../media/hdphoto10.wdp"/><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22.png"/><Relationship Id="rId4" Type="http://schemas.openxmlformats.org/officeDocument/2006/relationships/image" Target="../media/image5.GIF"/></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2.png"/><Relationship Id="rId7" Type="http://schemas.microsoft.com/office/2007/relationships/hdphoto" Target="../media/hdphoto10.wdp"/><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7.png"/><Relationship Id="rId5" Type="http://schemas.microsoft.com/office/2007/relationships/hdphoto" Target="../media/hdphoto12.wdp"/><Relationship Id="rId4" Type="http://schemas.openxmlformats.org/officeDocument/2006/relationships/image" Target="../media/image53.png"/><Relationship Id="rId9"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9.xml"/><Relationship Id="rId4" Type="http://schemas.microsoft.com/office/2007/relationships/hdphoto" Target="../media/hdphoto13.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22.png"/><Relationship Id="rId4" Type="http://schemas.openxmlformats.org/officeDocument/2006/relationships/image" Target="../media/image5.GIF"/></Relationships>
</file>

<file path=ppt/slides/_rels/slide1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7" Type="http://schemas.microsoft.com/office/2007/relationships/hdphoto" Target="../media/hdphoto13.wdp"/><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5.GIF"/><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18" Type="http://schemas.openxmlformats.org/officeDocument/2006/relationships/image" Target="../media/image31.png"/><Relationship Id="rId3" Type="http://schemas.microsoft.com/office/2007/relationships/media" Target="../media/media2.mp3"/><Relationship Id="rId21" Type="http://schemas.openxmlformats.org/officeDocument/2006/relationships/slide" Target="slide5.xml"/><Relationship Id="rId7" Type="http://schemas.openxmlformats.org/officeDocument/2006/relationships/image" Target="../media/image25.jpg"/><Relationship Id="rId12" Type="http://schemas.openxmlformats.org/officeDocument/2006/relationships/slide" Target="slide4.xml"/><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slide" Target="slide13.xml"/><Relationship Id="rId20" Type="http://schemas.openxmlformats.org/officeDocument/2006/relationships/image" Target="../media/image32.png"/><Relationship Id="rId1" Type="http://schemas.microsoft.com/office/2007/relationships/media" Target="../media/media1.mp3"/><Relationship Id="rId6" Type="http://schemas.openxmlformats.org/officeDocument/2006/relationships/notesSlide" Target="../notesSlides/notesSlide3.xml"/><Relationship Id="rId11" Type="http://schemas.microsoft.com/office/2007/relationships/hdphoto" Target="../media/hdphoto4.wdp"/><Relationship Id="rId24" Type="http://schemas.openxmlformats.org/officeDocument/2006/relationships/image" Target="../media/image33.png"/><Relationship Id="rId5" Type="http://schemas.openxmlformats.org/officeDocument/2006/relationships/slideLayout" Target="../slideLayouts/slideLayout2.xml"/><Relationship Id="rId15" Type="http://schemas.openxmlformats.org/officeDocument/2006/relationships/image" Target="../media/image29.png"/><Relationship Id="rId23" Type="http://schemas.openxmlformats.org/officeDocument/2006/relationships/slide" Target="slide11.xml"/><Relationship Id="rId10" Type="http://schemas.openxmlformats.org/officeDocument/2006/relationships/image" Target="../media/image27.png"/><Relationship Id="rId19" Type="http://schemas.openxmlformats.org/officeDocument/2006/relationships/slide" Target="slide12.xml"/><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slide" Target="slide6.xml"/><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22.png"/><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3" Type="http://schemas.openxmlformats.org/officeDocument/2006/relationships/image" Target="../media/image38.jp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40.png"/><Relationship Id="rId15" Type="http://schemas.microsoft.com/office/2007/relationships/hdphoto" Target="../media/hdphoto9.wdp"/><Relationship Id="rId10" Type="http://schemas.openxmlformats.org/officeDocument/2006/relationships/image" Target="../media/image43.png"/><Relationship Id="rId4" Type="http://schemas.openxmlformats.org/officeDocument/2006/relationships/image" Target="../media/image39.jpg"/><Relationship Id="rId9" Type="http://schemas.openxmlformats.org/officeDocument/2006/relationships/image" Target="../media/image42.pn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riding a bicycle on a dock near a building&#10;&#10;Description automatically generated">
            <a:extLst>
              <a:ext uri="{FF2B5EF4-FFF2-40B4-BE49-F238E27FC236}">
                <a16:creationId xmlns:a16="http://schemas.microsoft.com/office/drawing/2014/main" id="{C3634373-8DCD-498F-698C-B195439FE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4896" cy="6924675"/>
          </a:xfrm>
          <a:prstGeom prst="rect">
            <a:avLst/>
          </a:prstGeom>
        </p:spPr>
      </p:pic>
      <p:sp>
        <p:nvSpPr>
          <p:cNvPr id="21" name="Rectangle: Rounded Corners 25">
            <a:extLst>
              <a:ext uri="{FF2B5EF4-FFF2-40B4-BE49-F238E27FC236}">
                <a16:creationId xmlns:a16="http://schemas.microsoft.com/office/drawing/2014/main" id="{BA95545B-41C3-1322-8930-8DBFAF9212AB}"/>
              </a:ext>
            </a:extLst>
          </p:cNvPr>
          <p:cNvSpPr/>
          <p:nvPr/>
        </p:nvSpPr>
        <p:spPr>
          <a:xfrm>
            <a:off x="2944678" y="1454925"/>
            <a:ext cx="7324580" cy="4136250"/>
          </a:xfrm>
          <a:custGeom>
            <a:avLst/>
            <a:gdLst>
              <a:gd name="connsiteX0" fmla="*/ 0 w 7324580"/>
              <a:gd name="connsiteY0" fmla="*/ 484147 h 4136250"/>
              <a:gd name="connsiteX1" fmla="*/ 409212 w 7324580"/>
              <a:gd name="connsiteY1" fmla="*/ 0 h 4136250"/>
              <a:gd name="connsiteX2" fmla="*/ 6915367 w 7324580"/>
              <a:gd name="connsiteY2" fmla="*/ 0 h 4136250"/>
              <a:gd name="connsiteX3" fmla="*/ 7324580 w 7324580"/>
              <a:gd name="connsiteY3" fmla="*/ 484147 h 4136250"/>
              <a:gd name="connsiteX4" fmla="*/ 7324580 w 7324580"/>
              <a:gd name="connsiteY4" fmla="*/ 3652101 h 4136250"/>
              <a:gd name="connsiteX5" fmla="*/ 6915367 w 7324580"/>
              <a:gd name="connsiteY5" fmla="*/ 4136250 h 4136250"/>
              <a:gd name="connsiteX6" fmla="*/ 409212 w 7324580"/>
              <a:gd name="connsiteY6" fmla="*/ 4136250 h 4136250"/>
              <a:gd name="connsiteX7" fmla="*/ 0 w 7324580"/>
              <a:gd name="connsiteY7" fmla="*/ 3652101 h 4136250"/>
              <a:gd name="connsiteX8" fmla="*/ 0 w 7324580"/>
              <a:gd name="connsiteY8" fmla="*/ 484147 h 4136250"/>
              <a:gd name="connsiteX0" fmla="*/ 0 w 7324580"/>
              <a:gd name="connsiteY0" fmla="*/ 484147 h 4136250"/>
              <a:gd name="connsiteX1" fmla="*/ 409212 w 7324580"/>
              <a:gd name="connsiteY1" fmla="*/ 0 h 4136250"/>
              <a:gd name="connsiteX2" fmla="*/ 6915367 w 7324580"/>
              <a:gd name="connsiteY2" fmla="*/ 0 h 4136250"/>
              <a:gd name="connsiteX3" fmla="*/ 7324580 w 7324580"/>
              <a:gd name="connsiteY3" fmla="*/ 484147 h 4136250"/>
              <a:gd name="connsiteX4" fmla="*/ 7324580 w 7324580"/>
              <a:gd name="connsiteY4" fmla="*/ 3652101 h 4136250"/>
              <a:gd name="connsiteX5" fmla="*/ 6915367 w 7324580"/>
              <a:gd name="connsiteY5" fmla="*/ 4136250 h 4136250"/>
              <a:gd name="connsiteX6" fmla="*/ 409212 w 7324580"/>
              <a:gd name="connsiteY6" fmla="*/ 4136250 h 4136250"/>
              <a:gd name="connsiteX7" fmla="*/ 0 w 7324580"/>
              <a:gd name="connsiteY7" fmla="*/ 3652101 h 4136250"/>
              <a:gd name="connsiteX8" fmla="*/ 0 w 7324580"/>
              <a:gd name="connsiteY8" fmla="*/ 484147 h 4136250"/>
              <a:gd name="connsiteX0" fmla="*/ 0 w 7324580"/>
              <a:gd name="connsiteY0" fmla="*/ 484147 h 4136250"/>
              <a:gd name="connsiteX1" fmla="*/ 409212 w 7324580"/>
              <a:gd name="connsiteY1" fmla="*/ 0 h 4136250"/>
              <a:gd name="connsiteX2" fmla="*/ 6915367 w 7324580"/>
              <a:gd name="connsiteY2" fmla="*/ 0 h 4136250"/>
              <a:gd name="connsiteX3" fmla="*/ 7324580 w 7324580"/>
              <a:gd name="connsiteY3" fmla="*/ 484147 h 4136250"/>
              <a:gd name="connsiteX4" fmla="*/ 7324580 w 7324580"/>
              <a:gd name="connsiteY4" fmla="*/ 3652101 h 4136250"/>
              <a:gd name="connsiteX5" fmla="*/ 6915367 w 7324580"/>
              <a:gd name="connsiteY5" fmla="*/ 4136250 h 4136250"/>
              <a:gd name="connsiteX6" fmla="*/ 409212 w 7324580"/>
              <a:gd name="connsiteY6" fmla="*/ 4136250 h 4136250"/>
              <a:gd name="connsiteX7" fmla="*/ 0 w 7324580"/>
              <a:gd name="connsiteY7" fmla="*/ 3652101 h 4136250"/>
              <a:gd name="connsiteX8" fmla="*/ 0 w 7324580"/>
              <a:gd name="connsiteY8" fmla="*/ 484147 h 413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136250" fill="none" extrusionOk="0">
                <a:moveTo>
                  <a:pt x="0" y="484147"/>
                </a:moveTo>
                <a:cubicBezTo>
                  <a:pt x="3359" y="312360"/>
                  <a:pt x="216882" y="61298"/>
                  <a:pt x="409212" y="0"/>
                </a:cubicBezTo>
                <a:cubicBezTo>
                  <a:pt x="1251546" y="122419"/>
                  <a:pt x="5185142" y="477682"/>
                  <a:pt x="6915367" y="0"/>
                </a:cubicBezTo>
                <a:cubicBezTo>
                  <a:pt x="7125513" y="-111264"/>
                  <a:pt x="7248775" y="193513"/>
                  <a:pt x="7324580" y="484147"/>
                </a:cubicBezTo>
                <a:cubicBezTo>
                  <a:pt x="7617026" y="1780621"/>
                  <a:pt x="7083790" y="2657839"/>
                  <a:pt x="7324580" y="3652101"/>
                </a:cubicBezTo>
                <a:cubicBezTo>
                  <a:pt x="7339718" y="3835514"/>
                  <a:pt x="7082461" y="4070021"/>
                  <a:pt x="6915367" y="4136250"/>
                </a:cubicBezTo>
                <a:cubicBezTo>
                  <a:pt x="5411712" y="4255396"/>
                  <a:pt x="2068103" y="4231637"/>
                  <a:pt x="409212" y="4136250"/>
                </a:cubicBezTo>
                <a:cubicBezTo>
                  <a:pt x="276460" y="4125947"/>
                  <a:pt x="-54017" y="3930291"/>
                  <a:pt x="0" y="3652101"/>
                </a:cubicBezTo>
                <a:cubicBezTo>
                  <a:pt x="139289" y="2553317"/>
                  <a:pt x="-88079" y="992545"/>
                  <a:pt x="0" y="484147"/>
                </a:cubicBezTo>
                <a:close/>
              </a:path>
              <a:path w="7324580" h="4136250" stroke="0" extrusionOk="0">
                <a:moveTo>
                  <a:pt x="0" y="484147"/>
                </a:moveTo>
                <a:cubicBezTo>
                  <a:pt x="-16792" y="266138"/>
                  <a:pt x="194478" y="-12943"/>
                  <a:pt x="409212" y="0"/>
                </a:cubicBezTo>
                <a:cubicBezTo>
                  <a:pt x="3207033" y="-56038"/>
                  <a:pt x="5307864" y="868"/>
                  <a:pt x="6915367" y="0"/>
                </a:cubicBezTo>
                <a:cubicBezTo>
                  <a:pt x="7082236" y="-14221"/>
                  <a:pt x="7417425" y="228849"/>
                  <a:pt x="7324580" y="484147"/>
                </a:cubicBezTo>
                <a:cubicBezTo>
                  <a:pt x="7567417" y="1313040"/>
                  <a:pt x="7712594" y="3010517"/>
                  <a:pt x="7324580" y="3652101"/>
                </a:cubicBezTo>
                <a:cubicBezTo>
                  <a:pt x="7316921" y="3893077"/>
                  <a:pt x="7064528" y="4104894"/>
                  <a:pt x="6915367" y="4136250"/>
                </a:cubicBezTo>
                <a:cubicBezTo>
                  <a:pt x="6007948" y="3741369"/>
                  <a:pt x="1833677" y="4517098"/>
                  <a:pt x="409212" y="4136250"/>
                </a:cubicBezTo>
                <a:cubicBezTo>
                  <a:pt x="164762" y="4186053"/>
                  <a:pt x="-56418" y="3824175"/>
                  <a:pt x="0" y="3652101"/>
                </a:cubicBezTo>
                <a:cubicBezTo>
                  <a:pt x="49324" y="2028436"/>
                  <a:pt x="73477" y="1566386"/>
                  <a:pt x="0" y="484147"/>
                </a:cubicBezTo>
                <a:close/>
              </a:path>
              <a:path w="7324580" h="4136250" fill="none" stroke="0" extrusionOk="0">
                <a:moveTo>
                  <a:pt x="0" y="484147"/>
                </a:moveTo>
                <a:cubicBezTo>
                  <a:pt x="30856" y="261577"/>
                  <a:pt x="225999" y="32595"/>
                  <a:pt x="409212" y="0"/>
                </a:cubicBezTo>
                <a:cubicBezTo>
                  <a:pt x="1850047" y="308320"/>
                  <a:pt x="4505644" y="499180"/>
                  <a:pt x="6915367" y="0"/>
                </a:cubicBezTo>
                <a:cubicBezTo>
                  <a:pt x="7100048" y="-85598"/>
                  <a:pt x="7326181" y="143363"/>
                  <a:pt x="7324580" y="484147"/>
                </a:cubicBezTo>
                <a:cubicBezTo>
                  <a:pt x="7463841" y="1686432"/>
                  <a:pt x="7353056" y="2515228"/>
                  <a:pt x="7324580" y="3652101"/>
                </a:cubicBezTo>
                <a:cubicBezTo>
                  <a:pt x="7325704" y="3873936"/>
                  <a:pt x="7073529" y="4094659"/>
                  <a:pt x="6915367" y="4136250"/>
                </a:cubicBezTo>
                <a:cubicBezTo>
                  <a:pt x="5209272" y="4052989"/>
                  <a:pt x="1751660" y="4145818"/>
                  <a:pt x="409212" y="4136250"/>
                </a:cubicBezTo>
                <a:cubicBezTo>
                  <a:pt x="140097" y="4112581"/>
                  <a:pt x="-69806" y="3851938"/>
                  <a:pt x="0" y="3652101"/>
                </a:cubicBezTo>
                <a:cubicBezTo>
                  <a:pt x="-1571" y="2787114"/>
                  <a:pt x="-53359" y="1080751"/>
                  <a:pt x="0" y="484147"/>
                </a:cubicBezTo>
                <a:close/>
              </a:path>
              <a:path w="7324580" h="4136250" fill="none" stroke="0" extrusionOk="0">
                <a:moveTo>
                  <a:pt x="0" y="484147"/>
                </a:moveTo>
                <a:cubicBezTo>
                  <a:pt x="17868" y="294267"/>
                  <a:pt x="215833" y="65248"/>
                  <a:pt x="409212" y="0"/>
                </a:cubicBezTo>
                <a:cubicBezTo>
                  <a:pt x="1808228" y="304329"/>
                  <a:pt x="4964269" y="502844"/>
                  <a:pt x="6915367" y="0"/>
                </a:cubicBezTo>
                <a:cubicBezTo>
                  <a:pt x="7120518" y="-81785"/>
                  <a:pt x="7270935" y="196294"/>
                  <a:pt x="7324580" y="484147"/>
                </a:cubicBezTo>
                <a:cubicBezTo>
                  <a:pt x="7495810" y="1643954"/>
                  <a:pt x="7140280" y="2559059"/>
                  <a:pt x="7324580" y="3652101"/>
                </a:cubicBezTo>
                <a:cubicBezTo>
                  <a:pt x="7324121" y="3864750"/>
                  <a:pt x="7077852" y="4086907"/>
                  <a:pt x="6915367" y="4136250"/>
                </a:cubicBezTo>
                <a:cubicBezTo>
                  <a:pt x="5171214" y="3917408"/>
                  <a:pt x="1868935" y="4196799"/>
                  <a:pt x="409212" y="4136250"/>
                </a:cubicBezTo>
                <a:cubicBezTo>
                  <a:pt x="233511" y="4127645"/>
                  <a:pt x="-40624" y="3915072"/>
                  <a:pt x="0" y="3652101"/>
                </a:cubicBezTo>
                <a:cubicBezTo>
                  <a:pt x="112268" y="2619437"/>
                  <a:pt x="-59676" y="1109266"/>
                  <a:pt x="0" y="484147"/>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22" name="TextBox 21">
            <a:extLst>
              <a:ext uri="{FF2B5EF4-FFF2-40B4-BE49-F238E27FC236}">
                <a16:creationId xmlns:a16="http://schemas.microsoft.com/office/drawing/2014/main" id="{0F92BF99-6BB2-59A0-EFBC-09DE9CC87B77}"/>
              </a:ext>
            </a:extLst>
          </p:cNvPr>
          <p:cNvSpPr txBox="1"/>
          <p:nvPr/>
        </p:nvSpPr>
        <p:spPr>
          <a:xfrm>
            <a:off x="3043561" y="1672440"/>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p>
        </p:txBody>
      </p:sp>
      <p:pic>
        <p:nvPicPr>
          <p:cNvPr id="23" name="Picture 22">
            <a:extLst>
              <a:ext uri="{FF2B5EF4-FFF2-40B4-BE49-F238E27FC236}">
                <a16:creationId xmlns:a16="http://schemas.microsoft.com/office/drawing/2014/main" id="{231B8E5F-7155-E101-D223-26E077E25E64}"/>
              </a:ext>
            </a:extLst>
          </p:cNvPr>
          <p:cNvPicPr>
            <a:picLocks noChangeAspect="1"/>
          </p:cNvPicPr>
          <p:nvPr/>
        </p:nvPicPr>
        <p:blipFill>
          <a:blip r:embed="rId4"/>
          <a:stretch>
            <a:fillRect/>
          </a:stretch>
        </p:blipFill>
        <p:spPr>
          <a:xfrm>
            <a:off x="4643452" y="2290149"/>
            <a:ext cx="4048095" cy="963251"/>
          </a:xfrm>
          <a:prstGeom prst="rect">
            <a:avLst/>
          </a:prstGeom>
        </p:spPr>
      </p:pic>
      <p:pic>
        <p:nvPicPr>
          <p:cNvPr id="26" name="Picture 25">
            <a:extLst>
              <a:ext uri="{FF2B5EF4-FFF2-40B4-BE49-F238E27FC236}">
                <a16:creationId xmlns:a16="http://schemas.microsoft.com/office/drawing/2014/main" id="{9CA4ACD5-DE2F-1F71-911C-6B4960619262}"/>
              </a:ext>
            </a:extLst>
          </p:cNvPr>
          <p:cNvPicPr>
            <a:picLocks noChangeAspect="1"/>
          </p:cNvPicPr>
          <p:nvPr/>
        </p:nvPicPr>
        <p:blipFill>
          <a:blip r:embed="rId5"/>
          <a:stretch>
            <a:fillRect/>
          </a:stretch>
        </p:blipFill>
        <p:spPr>
          <a:xfrm>
            <a:off x="5020290" y="2998427"/>
            <a:ext cx="3389670" cy="975445"/>
          </a:xfrm>
          <a:prstGeom prst="rect">
            <a:avLst/>
          </a:prstGeom>
        </p:spPr>
      </p:pic>
      <p:pic>
        <p:nvPicPr>
          <p:cNvPr id="28" name="Picture 27">
            <a:extLst>
              <a:ext uri="{FF2B5EF4-FFF2-40B4-BE49-F238E27FC236}">
                <a16:creationId xmlns:a16="http://schemas.microsoft.com/office/drawing/2014/main" id="{622B449F-32D6-939D-3677-196925752C11}"/>
              </a:ext>
            </a:extLst>
          </p:cNvPr>
          <p:cNvPicPr>
            <a:picLocks noChangeAspect="1"/>
          </p:cNvPicPr>
          <p:nvPr/>
        </p:nvPicPr>
        <p:blipFill>
          <a:blip r:embed="rId6"/>
          <a:stretch>
            <a:fillRect/>
          </a:stretch>
        </p:blipFill>
        <p:spPr>
          <a:xfrm>
            <a:off x="2486048" y="3472330"/>
            <a:ext cx="8248603" cy="2389839"/>
          </a:xfrm>
          <a:prstGeom prst="rect">
            <a:avLst/>
          </a:prstGeom>
        </p:spPr>
      </p:pic>
      <p:sp>
        <p:nvSpPr>
          <p:cNvPr id="2" name="TextBox 5">
            <a:extLst>
              <a:ext uri="{FF2B5EF4-FFF2-40B4-BE49-F238E27FC236}">
                <a16:creationId xmlns:a16="http://schemas.microsoft.com/office/drawing/2014/main" id="{86F9B0FD-2779-F511-0DCA-1912B8067D71}"/>
              </a:ext>
            </a:extLst>
          </p:cNvPr>
          <p:cNvSpPr txBox="1"/>
          <p:nvPr/>
        </p:nvSpPr>
        <p:spPr>
          <a:xfrm>
            <a:off x="3072433" y="-4340"/>
            <a:ext cx="7285383"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accent6"/>
                </a:solidFill>
                <a:latin typeface="Times New Roman" panose="02020603050405020304" pitchFamily="18" charset="0"/>
                <a:cs typeface="Times New Roman" panose="02020603050405020304" pitchFamily="18" charset="0"/>
              </a:rPr>
              <a:t>TRƯỜNG TIỂU HỌC NGỌC THỤY</a:t>
            </a:r>
          </a:p>
        </p:txBody>
      </p:sp>
    </p:spTree>
    <p:extLst>
      <p:ext uri="{BB962C8B-B14F-4D97-AF65-F5344CB8AC3E}">
        <p14:creationId xmlns:p14="http://schemas.microsoft.com/office/powerpoint/2010/main" val="7063891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110169"/>
            <a:ext cx="11408728" cy="6567078"/>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Neo Sans Intel" pitchFamily="18" charset="0"/>
              <a:ea typeface="+mn-ea"/>
              <a:cs typeface="+mn-cs"/>
            </a:endParaRPr>
          </a:p>
        </p:txBody>
      </p:sp>
      <p:grpSp>
        <p:nvGrpSpPr>
          <p:cNvPr id="2" name="Group 1">
            <a:extLst>
              <a:ext uri="{FF2B5EF4-FFF2-40B4-BE49-F238E27FC236}">
                <a16:creationId xmlns:a16="http://schemas.microsoft.com/office/drawing/2014/main" id="{94A758E1-3CDC-67F3-43A0-5FFD253986AE}"/>
              </a:ext>
            </a:extLst>
          </p:cNvPr>
          <p:cNvGrpSpPr/>
          <p:nvPr/>
        </p:nvGrpSpPr>
        <p:grpSpPr>
          <a:xfrm>
            <a:off x="285750" y="92353"/>
            <a:ext cx="11715750" cy="1125229"/>
            <a:chOff x="7355303" y="1404642"/>
            <a:chExt cx="4106665" cy="1885911"/>
          </a:xfrm>
        </p:grpSpPr>
        <p:sp>
          <p:nvSpPr>
            <p:cNvPr id="3" name="Rectangle: Rounded Corners 2">
              <a:extLst>
                <a:ext uri="{FF2B5EF4-FFF2-40B4-BE49-F238E27FC236}">
                  <a16:creationId xmlns:a16="http://schemas.microsoft.com/office/drawing/2014/main" id="{47D11C13-7E6E-A5CC-CD1D-1448BA623EBD}"/>
                </a:ext>
              </a:extLst>
            </p:cNvPr>
            <p:cNvSpPr/>
            <p:nvPr/>
          </p:nvSpPr>
          <p:spPr>
            <a:xfrm>
              <a:off x="7355303" y="1404642"/>
              <a:ext cx="4106665" cy="1856695"/>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5">
              <a:extLst>
                <a:ext uri="{FF2B5EF4-FFF2-40B4-BE49-F238E27FC236}">
                  <a16:creationId xmlns:a16="http://schemas.microsoft.com/office/drawing/2014/main" id="{0F10AC9C-6A9E-57F2-5D39-8D2DC0981E1C}"/>
                </a:ext>
              </a:extLst>
            </p:cNvPr>
            <p:cNvSpPr>
              <a:spLocks noChangeArrowheads="1"/>
            </p:cNvSpPr>
            <p:nvPr/>
          </p:nvSpPr>
          <p:spPr bwMode="auto">
            <a:xfrm>
              <a:off x="7384969" y="1547010"/>
              <a:ext cx="4019090" cy="17435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a:t>
              </a:r>
              <a:r>
                <a:rPr kumimoji="0" lang="vi-VN"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uan sát hình 6 đọc thông tin và trả lời câu hỏi: </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28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Vì sao phố cổ Hội An là điểm thu hút nhiều du khách trong nước và quốc tế?</a:t>
              </a:r>
              <a:endParaRPr kumimoji="0" lang="en-US" altLang="en-US" sz="28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14" name="Picture 13">
            <a:extLst>
              <a:ext uri="{FF2B5EF4-FFF2-40B4-BE49-F238E27FC236}">
                <a16:creationId xmlns:a16="http://schemas.microsoft.com/office/drawing/2014/main" id="{4752DD71-2B8B-F9FA-26A2-D170A8D9B3D3}"/>
              </a:ext>
            </a:extLst>
          </p:cNvPr>
          <p:cNvPicPr>
            <a:picLocks noChangeAspect="1"/>
          </p:cNvPicPr>
          <p:nvPr/>
        </p:nvPicPr>
        <p:blipFill>
          <a:blip r:embed="rId3"/>
          <a:stretch>
            <a:fillRect/>
          </a:stretch>
        </p:blipFill>
        <p:spPr>
          <a:xfrm>
            <a:off x="1243012" y="2005012"/>
            <a:ext cx="9451968" cy="2757488"/>
          </a:xfrm>
          <a:prstGeom prst="rect">
            <a:avLst/>
          </a:prstGeom>
        </p:spPr>
      </p:pic>
      <p:grpSp>
        <p:nvGrpSpPr>
          <p:cNvPr id="6" name="Group 5">
            <a:extLst>
              <a:ext uri="{FF2B5EF4-FFF2-40B4-BE49-F238E27FC236}">
                <a16:creationId xmlns:a16="http://schemas.microsoft.com/office/drawing/2014/main" id="{2D66DC4D-744C-9EDE-8C6E-033E015088A9}"/>
              </a:ext>
            </a:extLst>
          </p:cNvPr>
          <p:cNvGrpSpPr/>
          <p:nvPr/>
        </p:nvGrpSpPr>
        <p:grpSpPr>
          <a:xfrm>
            <a:off x="4531249" y="4451083"/>
            <a:ext cx="3557636" cy="2517092"/>
            <a:chOff x="1054624" y="4498708"/>
            <a:chExt cx="3557636" cy="2517092"/>
          </a:xfrm>
        </p:grpSpPr>
        <p:pic>
          <p:nvPicPr>
            <p:cNvPr id="8" name="Picture 2" descr="C:\Users\HP\Desktop\16659604.jpg">
              <a:extLst>
                <a:ext uri="{FF2B5EF4-FFF2-40B4-BE49-F238E27FC236}">
                  <a16:creationId xmlns:a16="http://schemas.microsoft.com/office/drawing/2014/main" id="{0689AE25-0D61-0D28-896E-0994BC823F6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vector-illustration-boy-reading-book-260nw-560852614.jpg">
              <a:extLst>
                <a:ext uri="{FF2B5EF4-FFF2-40B4-BE49-F238E27FC236}">
                  <a16:creationId xmlns:a16="http://schemas.microsoft.com/office/drawing/2014/main" id="{0F6DBF3E-5A96-ACF9-E46A-CBC624F7435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1">
            <a:extLst>
              <a:ext uri="{FF2B5EF4-FFF2-40B4-BE49-F238E27FC236}">
                <a16:creationId xmlns:a16="http://schemas.microsoft.com/office/drawing/2014/main" id="{1BF1D75C-1820-7406-4943-000B526C236C}"/>
              </a:ext>
            </a:extLst>
          </p:cNvPr>
          <p:cNvSpPr txBox="1">
            <a:spLocks noChangeArrowheads="1"/>
          </p:cNvSpPr>
          <p:nvPr/>
        </p:nvSpPr>
        <p:spPr bwMode="auto">
          <a:xfrm>
            <a:off x="3883314" y="593919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70379746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110169"/>
            <a:ext cx="11408728" cy="6567078"/>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Neo Sans Intel" pitchFamily="18" charset="0"/>
              <a:ea typeface="+mn-ea"/>
              <a:cs typeface="+mn-cs"/>
            </a:endParaRPr>
          </a:p>
        </p:txBody>
      </p:sp>
      <p:pic>
        <p:nvPicPr>
          <p:cNvPr id="1026" name="Picture 2" descr="Du lịch Hội An: Cẩm nang từ A đến Z (update thông tin mới nhất 2023) -  iVIVU.com">
            <a:extLst>
              <a:ext uri="{FF2B5EF4-FFF2-40B4-BE49-F238E27FC236}">
                <a16:creationId xmlns:a16="http://schemas.microsoft.com/office/drawing/2014/main" id="{432A5F96-1EBE-F378-5D9E-CE92C2728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517104"/>
            <a:ext cx="3790950" cy="26007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view top 4 địa điểm du lịch Hội An HOT nhất hiện nạy">
            <a:extLst>
              <a:ext uri="{FF2B5EF4-FFF2-40B4-BE49-F238E27FC236}">
                <a16:creationId xmlns:a16="http://schemas.microsoft.com/office/drawing/2014/main" id="{A67F28F6-6EFF-DF1D-B8A2-9EC879F59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849" y="3362324"/>
            <a:ext cx="3670301" cy="275272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F401047-09B8-89E1-1B14-1FF46698B22E}"/>
              </a:ext>
            </a:extLst>
          </p:cNvPr>
          <p:cNvSpPr/>
          <p:nvPr/>
        </p:nvSpPr>
        <p:spPr>
          <a:xfrm>
            <a:off x="5162550" y="1019175"/>
            <a:ext cx="6210300" cy="4762500"/>
          </a:xfrm>
          <a:prstGeom prst="rect">
            <a:avLst/>
          </a:prstGeom>
          <a:solidFill>
            <a:schemeClr val="accent4">
              <a:lumMod val="20000"/>
              <a:lumOff val="80000"/>
            </a:schemeClr>
          </a:solid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spcBef>
                <a:spcPct val="50000"/>
              </a:spcBef>
              <a:buFont typeface="Arial" panose="020B0604020202020204" pitchFamily="34" charset="0"/>
              <a:buChar char="•"/>
            </a:pPr>
            <a:r>
              <a:rPr lang="vi-VN" altLang="en-US" sz="2800" dirty="0">
                <a:latin typeface="Cambria" panose="02040503050406030204" pitchFamily="18" charset="0"/>
                <a:ea typeface="Cambria" panose="02040503050406030204" pitchFamily="18" charset="0"/>
              </a:rPr>
              <a:t>Hiện nay phố cổ Hội An bảo tồn được nhiều giá trị văn hóa đặc sắc, nhi</a:t>
            </a:r>
            <a:r>
              <a:rPr lang="en-US" altLang="en-US" sz="2800" dirty="0">
                <a:latin typeface="Cambria" panose="02040503050406030204" pitchFamily="18" charset="0"/>
                <a:ea typeface="Cambria" panose="02040503050406030204" pitchFamily="18" charset="0"/>
              </a:rPr>
              <a:t>ề</a:t>
            </a:r>
            <a:r>
              <a:rPr lang="vi-VN" altLang="en-US" sz="2800" dirty="0">
                <a:latin typeface="Cambria" panose="02040503050406030204" pitchFamily="18" charset="0"/>
                <a:ea typeface="Cambria" panose="02040503050406030204" pitchFamily="18" charset="0"/>
              </a:rPr>
              <a:t>u công trình kiến trúc tiêu biểu;</a:t>
            </a:r>
            <a:endParaRPr lang="en-US" altLang="en-US" sz="2800" dirty="0">
              <a:latin typeface="Cambria" panose="02040503050406030204" pitchFamily="18" charset="0"/>
              <a:ea typeface="Cambria" panose="02040503050406030204" pitchFamily="18" charset="0"/>
            </a:endParaRPr>
          </a:p>
          <a:p>
            <a:pPr marL="457200" indent="-457200" algn="just">
              <a:spcBef>
                <a:spcPct val="50000"/>
              </a:spcBef>
              <a:buFont typeface="Arial" panose="020B0604020202020204" pitchFamily="34" charset="0"/>
              <a:buChar char="•"/>
            </a:pPr>
            <a:r>
              <a:rPr lang="en-US" altLang="en-US" sz="2800" dirty="0">
                <a:latin typeface="Cambria" panose="02040503050406030204" pitchFamily="18" charset="0"/>
                <a:ea typeface="Cambria" panose="02040503050406030204" pitchFamily="18" charset="0"/>
              </a:rPr>
              <a:t>M</a:t>
            </a:r>
            <a:r>
              <a:rPr lang="vi-VN" altLang="en-US" sz="2800" dirty="0">
                <a:latin typeface="Cambria" panose="02040503050406030204" pitchFamily="18" charset="0"/>
                <a:ea typeface="Cambria" panose="02040503050406030204" pitchFamily="18" charset="0"/>
              </a:rPr>
              <a:t>ặt khác, chính quyền và người dân Hội An còn tạo ra được nhiều sản phẩm du lịch độc đáo như: “ Đêm phố cổ”, “Lễ hội đèn lồng”, “Du thuyền trên sông Hoài”..... nên đã thu hút được đông đảo du khách trong nước và quốc tế.</a:t>
            </a:r>
            <a:endParaRPr lang="en-US" alt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46045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110169"/>
            <a:ext cx="11408728" cy="6567078"/>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Neo Sans Intel" pitchFamily="18" charset="0"/>
              <a:ea typeface="+mn-ea"/>
              <a:cs typeface="+mn-cs"/>
            </a:endParaRPr>
          </a:p>
        </p:txBody>
      </p:sp>
      <p:grpSp>
        <p:nvGrpSpPr>
          <p:cNvPr id="2" name="Group 1">
            <a:extLst>
              <a:ext uri="{FF2B5EF4-FFF2-40B4-BE49-F238E27FC236}">
                <a16:creationId xmlns:a16="http://schemas.microsoft.com/office/drawing/2014/main" id="{94A758E1-3CDC-67F3-43A0-5FFD253986AE}"/>
              </a:ext>
            </a:extLst>
          </p:cNvPr>
          <p:cNvGrpSpPr/>
          <p:nvPr/>
        </p:nvGrpSpPr>
        <p:grpSpPr>
          <a:xfrm>
            <a:off x="285750" y="92353"/>
            <a:ext cx="11715750" cy="1125229"/>
            <a:chOff x="7355303" y="1404642"/>
            <a:chExt cx="4106665" cy="1885911"/>
          </a:xfrm>
        </p:grpSpPr>
        <p:sp>
          <p:nvSpPr>
            <p:cNvPr id="3" name="Rectangle: Rounded Corners 2">
              <a:extLst>
                <a:ext uri="{FF2B5EF4-FFF2-40B4-BE49-F238E27FC236}">
                  <a16:creationId xmlns:a16="http://schemas.microsoft.com/office/drawing/2014/main" id="{47D11C13-7E6E-A5CC-CD1D-1448BA623EBD}"/>
                </a:ext>
              </a:extLst>
            </p:cNvPr>
            <p:cNvSpPr/>
            <p:nvPr/>
          </p:nvSpPr>
          <p:spPr>
            <a:xfrm>
              <a:off x="7355303" y="1404642"/>
              <a:ext cx="4106665" cy="1856695"/>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5">
              <a:extLst>
                <a:ext uri="{FF2B5EF4-FFF2-40B4-BE49-F238E27FC236}">
                  <a16:creationId xmlns:a16="http://schemas.microsoft.com/office/drawing/2014/main" id="{0F10AC9C-6A9E-57F2-5D39-8D2DC0981E1C}"/>
                </a:ext>
              </a:extLst>
            </p:cNvPr>
            <p:cNvSpPr>
              <a:spLocks noChangeArrowheads="1"/>
            </p:cNvSpPr>
            <p:nvPr/>
          </p:nvSpPr>
          <p:spPr bwMode="auto">
            <a:xfrm>
              <a:off x="7384969" y="1547010"/>
              <a:ext cx="4019090" cy="17435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en-US" altLang="en-US" sz="2800" b="1" dirty="0">
                  <a:solidFill>
                    <a:srgbClr val="002060"/>
                  </a:solidFill>
                  <a:latin typeface="Calibri" panose="020F0502020204030204" pitchFamily="34" charset="0"/>
                  <a:cs typeface="Calibri" panose="020F0502020204030204" pitchFamily="34" charset="0"/>
                </a:rPr>
                <a:t>Q</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uan</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7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thông</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tin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trả</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lời</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câu</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hỏi</a:t>
              </a: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Nêu</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biện</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pháp</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góp</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phần</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bảo</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tồn</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phát</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huy</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giá</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trị</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phố</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cổ</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80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Hội</a:t>
              </a:r>
              <a:r>
                <a:rPr kumimoji="0" lang="en-US" altLang="en-US" sz="280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An?</a:t>
              </a:r>
            </a:p>
          </p:txBody>
        </p:sp>
      </p:grpSp>
      <p:pic>
        <p:nvPicPr>
          <p:cNvPr id="11" name="Picture 10">
            <a:extLst>
              <a:ext uri="{FF2B5EF4-FFF2-40B4-BE49-F238E27FC236}">
                <a16:creationId xmlns:a16="http://schemas.microsoft.com/office/drawing/2014/main" id="{31E3A5A5-554D-DF2E-6E5B-43381FF64007}"/>
              </a:ext>
            </a:extLst>
          </p:cNvPr>
          <p:cNvPicPr>
            <a:picLocks noChangeAspect="1"/>
          </p:cNvPicPr>
          <p:nvPr/>
        </p:nvPicPr>
        <p:blipFill>
          <a:blip r:embed="rId3"/>
          <a:stretch>
            <a:fillRect/>
          </a:stretch>
        </p:blipFill>
        <p:spPr>
          <a:xfrm>
            <a:off x="1700212" y="1790700"/>
            <a:ext cx="8767763" cy="2513728"/>
          </a:xfrm>
          <a:prstGeom prst="rect">
            <a:avLst/>
          </a:prstGeom>
        </p:spPr>
      </p:pic>
      <p:grpSp>
        <p:nvGrpSpPr>
          <p:cNvPr id="12" name="Group 11">
            <a:extLst>
              <a:ext uri="{FF2B5EF4-FFF2-40B4-BE49-F238E27FC236}">
                <a16:creationId xmlns:a16="http://schemas.microsoft.com/office/drawing/2014/main" id="{572B3FC1-9CFD-6843-FAC0-D9217BFD3C6F}"/>
              </a:ext>
            </a:extLst>
          </p:cNvPr>
          <p:cNvGrpSpPr/>
          <p:nvPr/>
        </p:nvGrpSpPr>
        <p:grpSpPr>
          <a:xfrm>
            <a:off x="4683649" y="4146283"/>
            <a:ext cx="3557636" cy="2517092"/>
            <a:chOff x="1054624" y="4498708"/>
            <a:chExt cx="3557636" cy="2517092"/>
          </a:xfrm>
        </p:grpSpPr>
        <p:pic>
          <p:nvPicPr>
            <p:cNvPr id="13" name="Picture 2" descr="C:\Users\HP\Desktop\16659604.jpg">
              <a:extLst>
                <a:ext uri="{FF2B5EF4-FFF2-40B4-BE49-F238E27FC236}">
                  <a16:creationId xmlns:a16="http://schemas.microsoft.com/office/drawing/2014/main" id="{094E6F49-7C7B-4E5F-B690-EB6820F3B7B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HP\Desktop\vector-illustration-boy-reading-book-260nw-560852614.jpg">
              <a:extLst>
                <a:ext uri="{FF2B5EF4-FFF2-40B4-BE49-F238E27FC236}">
                  <a16:creationId xmlns:a16="http://schemas.microsoft.com/office/drawing/2014/main" id="{289C2E71-7B5B-0836-F9AC-B33EA4302D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 Box 21">
            <a:extLst>
              <a:ext uri="{FF2B5EF4-FFF2-40B4-BE49-F238E27FC236}">
                <a16:creationId xmlns:a16="http://schemas.microsoft.com/office/drawing/2014/main" id="{F8E1485D-1C17-44F8-6C15-F2BED355FA46}"/>
              </a:ext>
            </a:extLst>
          </p:cNvPr>
          <p:cNvSpPr txBox="1">
            <a:spLocks noChangeArrowheads="1"/>
          </p:cNvSpPr>
          <p:nvPr/>
        </p:nvSpPr>
        <p:spPr bwMode="auto">
          <a:xfrm>
            <a:off x="4035714" y="563439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81805255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398731" y="110169"/>
            <a:ext cx="11408728" cy="6567078"/>
          </a:xfrm>
          <a:prstGeom prst="roundRect">
            <a:avLst/>
          </a:prstGeom>
          <a:solidFill>
            <a:schemeClr val="bg1"/>
          </a:solidFill>
          <a:ln w="28575">
            <a:prstDash val="sysDash"/>
          </a:ln>
          <a:effectLst>
            <a:innerShdw blurRad="63500" dist="50800" dir="27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Neo Sans Intel" pitchFamily="18" charset="0"/>
              <a:ea typeface="+mn-ea"/>
              <a:cs typeface="+mn-cs"/>
            </a:endParaRPr>
          </a:p>
        </p:txBody>
      </p:sp>
      <p:cxnSp>
        <p:nvCxnSpPr>
          <p:cNvPr id="2" name="Straight Connector 1">
            <a:extLst>
              <a:ext uri="{FF2B5EF4-FFF2-40B4-BE49-F238E27FC236}">
                <a16:creationId xmlns:a16="http://schemas.microsoft.com/office/drawing/2014/main" id="{FA3824B3-3BB5-C8C1-F8AC-57617B0F9ADE}"/>
              </a:ext>
            </a:extLst>
          </p:cNvPr>
          <p:cNvCxnSpPr>
            <a:cxnSpLocks/>
          </p:cNvCxnSpPr>
          <p:nvPr/>
        </p:nvCxnSpPr>
        <p:spPr>
          <a:xfrm flipH="1">
            <a:off x="2257425" y="1419225"/>
            <a:ext cx="3638550" cy="781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5791480E-10D3-66AF-B420-3BCE2B262C0B}"/>
              </a:ext>
            </a:extLst>
          </p:cNvPr>
          <p:cNvSpPr/>
          <p:nvPr/>
        </p:nvSpPr>
        <p:spPr>
          <a:xfrm>
            <a:off x="562690" y="2219436"/>
            <a:ext cx="3047286" cy="34384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en-US" sz="3200" b="1" dirty="0">
                <a:solidFill>
                  <a:prstClr val="black"/>
                </a:solidFill>
                <a:latin typeface="Cambria" panose="02040503050406030204" pitchFamily="18" charset="0"/>
                <a:ea typeface="Cambria" panose="02040503050406030204" pitchFamily="18" charset="0"/>
              </a:rPr>
              <a:t>T</a:t>
            </a:r>
            <a:r>
              <a:rPr lang="vi-VN" sz="3200" b="1" dirty="0">
                <a:solidFill>
                  <a:prstClr val="black"/>
                </a:solidFill>
                <a:latin typeface="Cambria" panose="02040503050406030204" pitchFamily="18" charset="0"/>
                <a:ea typeface="Cambria" panose="02040503050406030204" pitchFamily="18" charset="0"/>
              </a:rPr>
              <a:t>ổ chức các lễ hội văn hóa mang đậm nét đặc sắc của địa phương</a:t>
            </a:r>
          </a:p>
        </p:txBody>
      </p:sp>
      <p:sp>
        <p:nvSpPr>
          <p:cNvPr id="4" name="Rectangle: Rounded Corners 3">
            <a:extLst>
              <a:ext uri="{FF2B5EF4-FFF2-40B4-BE49-F238E27FC236}">
                <a16:creationId xmlns:a16="http://schemas.microsoft.com/office/drawing/2014/main" id="{9FCCBBFC-1C5F-4D39-51FC-39956DAF6DFC}"/>
              </a:ext>
            </a:extLst>
          </p:cNvPr>
          <p:cNvSpPr/>
          <p:nvPr/>
        </p:nvSpPr>
        <p:spPr>
          <a:xfrm>
            <a:off x="4667250" y="2267057"/>
            <a:ext cx="2781301" cy="260974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en-US" sz="3200" b="1" dirty="0">
                <a:solidFill>
                  <a:prstClr val="black"/>
                </a:solidFill>
                <a:latin typeface="Cambria" panose="02040503050406030204" pitchFamily="18" charset="0"/>
                <a:ea typeface="Cambria" panose="02040503050406030204" pitchFamily="18" charset="0"/>
              </a:rPr>
              <a:t>D</a:t>
            </a:r>
            <a:r>
              <a:rPr lang="vi-VN" sz="3200" b="1" dirty="0">
                <a:solidFill>
                  <a:prstClr val="black"/>
                </a:solidFill>
                <a:latin typeface="Cambria" panose="02040503050406030204" pitchFamily="18" charset="0"/>
                <a:ea typeface="Cambria" panose="02040503050406030204" pitchFamily="18" charset="0"/>
              </a:rPr>
              <a:t>u lịch kết hợp bảo vệ môi trường</a:t>
            </a:r>
          </a:p>
        </p:txBody>
      </p:sp>
      <p:cxnSp>
        <p:nvCxnSpPr>
          <p:cNvPr id="6" name="Straight Connector 5">
            <a:extLst>
              <a:ext uri="{FF2B5EF4-FFF2-40B4-BE49-F238E27FC236}">
                <a16:creationId xmlns:a16="http://schemas.microsoft.com/office/drawing/2014/main" id="{5AC78BD1-4EA3-9B53-1785-981154410403}"/>
              </a:ext>
            </a:extLst>
          </p:cNvPr>
          <p:cNvCxnSpPr>
            <a:cxnSpLocks/>
          </p:cNvCxnSpPr>
          <p:nvPr/>
        </p:nvCxnSpPr>
        <p:spPr>
          <a:xfrm>
            <a:off x="6005520" y="1448012"/>
            <a:ext cx="0" cy="82846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F3FA643-DED9-4F2B-0026-9D0146F2A689}"/>
              </a:ext>
            </a:extLst>
          </p:cNvPr>
          <p:cNvCxnSpPr>
            <a:cxnSpLocks/>
          </p:cNvCxnSpPr>
          <p:nvPr/>
        </p:nvCxnSpPr>
        <p:spPr>
          <a:xfrm>
            <a:off x="6143581" y="1457534"/>
            <a:ext cx="4143419" cy="63796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85233C8-5615-4203-3A69-E68505BF1F2A}"/>
              </a:ext>
            </a:extLst>
          </p:cNvPr>
          <p:cNvSpPr/>
          <p:nvPr/>
        </p:nvSpPr>
        <p:spPr>
          <a:xfrm>
            <a:off x="8753474" y="2143231"/>
            <a:ext cx="2695575" cy="259069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en-US" sz="3200" b="1" dirty="0">
                <a:solidFill>
                  <a:prstClr val="black"/>
                </a:solidFill>
                <a:latin typeface="Cambria" panose="02040503050406030204" pitchFamily="18" charset="0"/>
                <a:ea typeface="Cambria" panose="02040503050406030204" pitchFamily="18" charset="0"/>
              </a:rPr>
              <a:t>B</a:t>
            </a:r>
            <a:r>
              <a:rPr lang="vi-VN" sz="3200" b="1" dirty="0">
                <a:solidFill>
                  <a:prstClr val="black"/>
                </a:solidFill>
                <a:latin typeface="Cambria" panose="02040503050406030204" pitchFamily="18" charset="0"/>
                <a:ea typeface="Cambria" panose="02040503050406030204" pitchFamily="18" charset="0"/>
              </a:rPr>
              <a:t>ảo tồn; tu bổ; phục dựng các di tích</a:t>
            </a:r>
          </a:p>
        </p:txBody>
      </p:sp>
      <p:sp>
        <p:nvSpPr>
          <p:cNvPr id="9" name="Rectangle: Rounded Corners 8">
            <a:extLst>
              <a:ext uri="{FF2B5EF4-FFF2-40B4-BE49-F238E27FC236}">
                <a16:creationId xmlns:a16="http://schemas.microsoft.com/office/drawing/2014/main" id="{69F36332-5A94-521C-FD70-0B185F7CD183}"/>
              </a:ext>
            </a:extLst>
          </p:cNvPr>
          <p:cNvSpPr/>
          <p:nvPr/>
        </p:nvSpPr>
        <p:spPr>
          <a:xfrm>
            <a:off x="2371725" y="305148"/>
            <a:ext cx="7162800" cy="1133329"/>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defTabSz="914309">
              <a:defRPr/>
            </a:pPr>
            <a:r>
              <a:rPr lang="en-US" sz="3200" b="1" dirty="0" err="1">
                <a:solidFill>
                  <a:srgbClr val="FF0000"/>
                </a:solidFill>
                <a:latin typeface="Cambria" panose="02040503050406030204" pitchFamily="18" charset="0"/>
                <a:ea typeface="Cambria" panose="02040503050406030204" pitchFamily="18" charset="0"/>
              </a:rPr>
              <a:t>Biện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pháp</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góp</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bảo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tồn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huy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giá</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trị</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Hội</a:t>
            </a:r>
            <a:r>
              <a:rPr lang="en-US" sz="3200" b="1" dirty="0">
                <a:solidFill>
                  <a:srgbClr val="FF0000"/>
                </a:solidFill>
                <a:latin typeface="Cambria" panose="02040503050406030204" pitchFamily="18" charset="0"/>
                <a:ea typeface="Cambria" panose="02040503050406030204" pitchFamily="18" charset="0"/>
              </a:rPr>
              <a:t> An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2253996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2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35" name="图片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2" name="Picture 1">
            <a:extLst>
              <a:ext uri="{FF2B5EF4-FFF2-40B4-BE49-F238E27FC236}">
                <a16:creationId xmlns:a16="http://schemas.microsoft.com/office/drawing/2014/main" id="{131BE428-D8E5-DDC9-65F5-367B8BFA9F6E}"/>
              </a:ext>
            </a:extLst>
          </p:cNvPr>
          <p:cNvPicPr>
            <a:picLocks noChangeAspect="1"/>
          </p:cNvPicPr>
          <p:nvPr/>
        </p:nvPicPr>
        <p:blipFill>
          <a:blip r:embed="rId6"/>
          <a:stretch>
            <a:fillRect/>
          </a:stretch>
        </p:blipFill>
        <p:spPr>
          <a:xfrm>
            <a:off x="1328141" y="2289676"/>
            <a:ext cx="9364268" cy="3078747"/>
          </a:xfrm>
          <a:prstGeom prst="rect">
            <a:avLst/>
          </a:prstGeom>
        </p:spPr>
      </p:pic>
    </p:spTree>
    <p:extLst>
      <p:ext uri="{BB962C8B-B14F-4D97-AF65-F5344CB8AC3E}">
        <p14:creationId xmlns:p14="http://schemas.microsoft.com/office/powerpoint/2010/main" val="105282407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grpSp>
        <p:nvGrpSpPr>
          <p:cNvPr id="13" name="Group 2">
            <a:extLst>
              <a:ext uri="{FF2B5EF4-FFF2-40B4-BE49-F238E27FC236}">
                <a16:creationId xmlns:a16="http://schemas.microsoft.com/office/drawing/2014/main" id="{CFD41898-F939-914C-9518-586655D003EB}"/>
              </a:ext>
            </a:extLst>
          </p:cNvPr>
          <p:cNvGrpSpPr/>
          <p:nvPr/>
        </p:nvGrpSpPr>
        <p:grpSpPr>
          <a:xfrm rot="-111831">
            <a:off x="1347497" y="803184"/>
            <a:ext cx="9036270" cy="5480314"/>
            <a:chOff x="0" y="0"/>
            <a:chExt cx="24433925" cy="13339435"/>
          </a:xfrm>
        </p:grpSpPr>
        <p:grpSp>
          <p:nvGrpSpPr>
            <p:cNvPr id="14" name="Group 3">
              <a:extLst>
                <a:ext uri="{FF2B5EF4-FFF2-40B4-BE49-F238E27FC236}">
                  <a16:creationId xmlns:a16="http://schemas.microsoft.com/office/drawing/2014/main" id="{1D497DDB-CE6D-8D9C-85FA-06F37EAB108A}"/>
                </a:ext>
              </a:extLst>
            </p:cNvPr>
            <p:cNvGrpSpPr/>
            <p:nvPr/>
          </p:nvGrpSpPr>
          <p:grpSpPr>
            <a:xfrm>
              <a:off x="244209" y="191885"/>
              <a:ext cx="24189716" cy="13147550"/>
              <a:chOff x="0" y="0"/>
              <a:chExt cx="14104351" cy="7665971"/>
            </a:xfrm>
          </p:grpSpPr>
          <p:sp>
            <p:nvSpPr>
              <p:cNvPr id="21" name="Freeform 4">
                <a:extLst>
                  <a:ext uri="{FF2B5EF4-FFF2-40B4-BE49-F238E27FC236}">
                    <a16:creationId xmlns:a16="http://schemas.microsoft.com/office/drawing/2014/main" id="{D99676D5-376F-7152-383C-128AD0625429}"/>
                  </a:ext>
                </a:extLst>
              </p:cNvPr>
              <p:cNvSpPr/>
              <p:nvPr/>
            </p:nvSpPr>
            <p:spPr>
              <a:xfrm>
                <a:off x="31750" y="31750"/>
                <a:ext cx="14040851" cy="7602472"/>
              </a:xfrm>
              <a:custGeom>
                <a:avLst/>
                <a:gdLst/>
                <a:ahLst/>
                <a:cxnLst/>
                <a:rect l="l" t="t" r="r" b="b"/>
                <a:pathLst>
                  <a:path w="14040851" h="7602472">
                    <a:moveTo>
                      <a:pt x="13948141" y="7602471"/>
                    </a:moveTo>
                    <a:lnTo>
                      <a:pt x="92710" y="7602471"/>
                    </a:lnTo>
                    <a:cubicBezTo>
                      <a:pt x="41910" y="7602471"/>
                      <a:pt x="0" y="7560561"/>
                      <a:pt x="0" y="7509761"/>
                    </a:cubicBezTo>
                    <a:lnTo>
                      <a:pt x="0" y="92710"/>
                    </a:lnTo>
                    <a:cubicBezTo>
                      <a:pt x="0" y="41910"/>
                      <a:pt x="41910" y="0"/>
                      <a:pt x="92710" y="0"/>
                    </a:cubicBezTo>
                    <a:lnTo>
                      <a:pt x="13946871" y="0"/>
                    </a:lnTo>
                    <a:cubicBezTo>
                      <a:pt x="13997671" y="0"/>
                      <a:pt x="14039582" y="41910"/>
                      <a:pt x="14039582" y="92710"/>
                    </a:cubicBezTo>
                    <a:lnTo>
                      <a:pt x="14039582" y="7508491"/>
                    </a:lnTo>
                    <a:cubicBezTo>
                      <a:pt x="14040851" y="7560561"/>
                      <a:pt x="13998941" y="7602472"/>
                      <a:pt x="13948141" y="7602472"/>
                    </a:cubicBezTo>
                    <a:close/>
                  </a:path>
                </a:pathLst>
              </a:custGeom>
              <a:solidFill>
                <a:srgbClr val="000000"/>
              </a:solidFill>
            </p:spPr>
          </p:sp>
          <p:sp>
            <p:nvSpPr>
              <p:cNvPr id="22" name="Freeform 5">
                <a:extLst>
                  <a:ext uri="{FF2B5EF4-FFF2-40B4-BE49-F238E27FC236}">
                    <a16:creationId xmlns:a16="http://schemas.microsoft.com/office/drawing/2014/main" id="{0D4023EA-E577-F77A-F2AF-64B808DF624F}"/>
                  </a:ext>
                </a:extLst>
              </p:cNvPr>
              <p:cNvSpPr/>
              <p:nvPr/>
            </p:nvSpPr>
            <p:spPr>
              <a:xfrm>
                <a:off x="0" y="0"/>
                <a:ext cx="14104351" cy="7665972"/>
              </a:xfrm>
              <a:custGeom>
                <a:avLst/>
                <a:gdLst/>
                <a:ahLst/>
                <a:cxnLst/>
                <a:rect l="l" t="t" r="r" b="b"/>
                <a:pathLst>
                  <a:path w="14104351" h="7665972">
                    <a:moveTo>
                      <a:pt x="13979891" y="59690"/>
                    </a:moveTo>
                    <a:cubicBezTo>
                      <a:pt x="14015451" y="59690"/>
                      <a:pt x="14044661" y="88900"/>
                      <a:pt x="14044661" y="124460"/>
                    </a:cubicBezTo>
                    <a:lnTo>
                      <a:pt x="14044661" y="7541511"/>
                    </a:lnTo>
                    <a:cubicBezTo>
                      <a:pt x="14044661" y="7577072"/>
                      <a:pt x="14015451" y="7606281"/>
                      <a:pt x="13979891" y="7606281"/>
                    </a:cubicBezTo>
                    <a:lnTo>
                      <a:pt x="124460" y="7606281"/>
                    </a:lnTo>
                    <a:cubicBezTo>
                      <a:pt x="88900" y="7606281"/>
                      <a:pt x="59690" y="7577072"/>
                      <a:pt x="59690" y="7541511"/>
                    </a:cubicBezTo>
                    <a:lnTo>
                      <a:pt x="59690" y="124460"/>
                    </a:lnTo>
                    <a:cubicBezTo>
                      <a:pt x="59690" y="88900"/>
                      <a:pt x="88900" y="59690"/>
                      <a:pt x="124460" y="59690"/>
                    </a:cubicBezTo>
                    <a:lnTo>
                      <a:pt x="13979891" y="59690"/>
                    </a:lnTo>
                    <a:moveTo>
                      <a:pt x="13979891" y="0"/>
                    </a:moveTo>
                    <a:lnTo>
                      <a:pt x="124460" y="0"/>
                    </a:lnTo>
                    <a:cubicBezTo>
                      <a:pt x="55880" y="0"/>
                      <a:pt x="0" y="55880"/>
                      <a:pt x="0" y="124460"/>
                    </a:cubicBezTo>
                    <a:lnTo>
                      <a:pt x="0" y="7541511"/>
                    </a:lnTo>
                    <a:cubicBezTo>
                      <a:pt x="0" y="7610091"/>
                      <a:pt x="55880" y="7665972"/>
                      <a:pt x="124460" y="7665972"/>
                    </a:cubicBezTo>
                    <a:lnTo>
                      <a:pt x="13979891" y="7665972"/>
                    </a:lnTo>
                    <a:cubicBezTo>
                      <a:pt x="14048471" y="7665972"/>
                      <a:pt x="14104351" y="7610091"/>
                      <a:pt x="14104351" y="7541511"/>
                    </a:cubicBezTo>
                    <a:lnTo>
                      <a:pt x="14104351" y="124460"/>
                    </a:lnTo>
                    <a:cubicBezTo>
                      <a:pt x="14104351" y="55880"/>
                      <a:pt x="14048471" y="0"/>
                      <a:pt x="13979891" y="0"/>
                    </a:cubicBezTo>
                    <a:close/>
                  </a:path>
                </a:pathLst>
              </a:custGeom>
              <a:solidFill>
                <a:srgbClr val="000000"/>
              </a:solidFill>
            </p:spPr>
          </p:sp>
        </p:grpSp>
        <p:grpSp>
          <p:nvGrpSpPr>
            <p:cNvPr id="18" name="Group 6">
              <a:extLst>
                <a:ext uri="{FF2B5EF4-FFF2-40B4-BE49-F238E27FC236}">
                  <a16:creationId xmlns:a16="http://schemas.microsoft.com/office/drawing/2014/main" id="{C6548EE8-F4A0-79DC-5721-F5E0C7860B8A}"/>
                </a:ext>
              </a:extLst>
            </p:cNvPr>
            <p:cNvGrpSpPr/>
            <p:nvPr/>
          </p:nvGrpSpPr>
          <p:grpSpPr>
            <a:xfrm>
              <a:off x="0" y="0"/>
              <a:ext cx="24099334" cy="13031963"/>
              <a:chOff x="0" y="0"/>
              <a:chExt cx="14051652" cy="7598576"/>
            </a:xfrm>
          </p:grpSpPr>
          <p:sp>
            <p:nvSpPr>
              <p:cNvPr id="19" name="Freeform 7">
                <a:extLst>
                  <a:ext uri="{FF2B5EF4-FFF2-40B4-BE49-F238E27FC236}">
                    <a16:creationId xmlns:a16="http://schemas.microsoft.com/office/drawing/2014/main" id="{F35C8E38-073D-61C4-7C0F-2162B9038E55}"/>
                  </a:ext>
                </a:extLst>
              </p:cNvPr>
              <p:cNvSpPr/>
              <p:nvPr/>
            </p:nvSpPr>
            <p:spPr>
              <a:xfrm>
                <a:off x="31750" y="31750"/>
                <a:ext cx="13988152" cy="7535076"/>
              </a:xfrm>
              <a:custGeom>
                <a:avLst/>
                <a:gdLst/>
                <a:ahLst/>
                <a:cxnLst/>
                <a:rect l="l" t="t" r="r" b="b"/>
                <a:pathLst>
                  <a:path w="13988152" h="7535076">
                    <a:moveTo>
                      <a:pt x="13895442" y="7535076"/>
                    </a:moveTo>
                    <a:lnTo>
                      <a:pt x="92710" y="7535076"/>
                    </a:lnTo>
                    <a:cubicBezTo>
                      <a:pt x="41910" y="7535076"/>
                      <a:pt x="0" y="7493165"/>
                      <a:pt x="0" y="7442365"/>
                    </a:cubicBezTo>
                    <a:lnTo>
                      <a:pt x="0" y="92710"/>
                    </a:lnTo>
                    <a:cubicBezTo>
                      <a:pt x="0" y="41910"/>
                      <a:pt x="41910" y="0"/>
                      <a:pt x="92710" y="0"/>
                    </a:cubicBezTo>
                    <a:lnTo>
                      <a:pt x="13894172" y="0"/>
                    </a:lnTo>
                    <a:cubicBezTo>
                      <a:pt x="13944972" y="0"/>
                      <a:pt x="13986883" y="41910"/>
                      <a:pt x="13986883" y="92710"/>
                    </a:cubicBezTo>
                    <a:lnTo>
                      <a:pt x="13986883" y="7441095"/>
                    </a:lnTo>
                    <a:cubicBezTo>
                      <a:pt x="13988152" y="7493166"/>
                      <a:pt x="13946242" y="7535076"/>
                      <a:pt x="13895442" y="7535076"/>
                    </a:cubicBezTo>
                    <a:close/>
                  </a:path>
                </a:pathLst>
              </a:custGeom>
              <a:solidFill>
                <a:srgbClr val="FFFFFF"/>
              </a:solidFill>
            </p:spPr>
          </p:sp>
          <p:sp>
            <p:nvSpPr>
              <p:cNvPr id="20" name="Freeform 8">
                <a:extLst>
                  <a:ext uri="{FF2B5EF4-FFF2-40B4-BE49-F238E27FC236}">
                    <a16:creationId xmlns:a16="http://schemas.microsoft.com/office/drawing/2014/main" id="{2189A70B-88F2-B54C-1737-D0A315F5A584}"/>
                  </a:ext>
                </a:extLst>
              </p:cNvPr>
              <p:cNvSpPr/>
              <p:nvPr/>
            </p:nvSpPr>
            <p:spPr>
              <a:xfrm>
                <a:off x="0" y="0"/>
                <a:ext cx="14051652" cy="7598576"/>
              </a:xfrm>
              <a:custGeom>
                <a:avLst/>
                <a:gdLst/>
                <a:ahLst/>
                <a:cxnLst/>
                <a:rect l="l" t="t" r="r" b="b"/>
                <a:pathLst>
                  <a:path w="14051652" h="7598576">
                    <a:moveTo>
                      <a:pt x="13927192" y="59690"/>
                    </a:moveTo>
                    <a:cubicBezTo>
                      <a:pt x="13962752" y="59690"/>
                      <a:pt x="13991961" y="88900"/>
                      <a:pt x="13991961" y="124460"/>
                    </a:cubicBezTo>
                    <a:lnTo>
                      <a:pt x="13991961" y="7474116"/>
                    </a:lnTo>
                    <a:cubicBezTo>
                      <a:pt x="13991961" y="7509676"/>
                      <a:pt x="13962752" y="7538886"/>
                      <a:pt x="13927192" y="7538886"/>
                    </a:cubicBezTo>
                    <a:lnTo>
                      <a:pt x="124460" y="7538886"/>
                    </a:lnTo>
                    <a:cubicBezTo>
                      <a:pt x="88900" y="7538886"/>
                      <a:pt x="59690" y="7509676"/>
                      <a:pt x="59690" y="7474116"/>
                    </a:cubicBezTo>
                    <a:lnTo>
                      <a:pt x="59690" y="124460"/>
                    </a:lnTo>
                    <a:cubicBezTo>
                      <a:pt x="59690" y="88900"/>
                      <a:pt x="88900" y="59690"/>
                      <a:pt x="124460" y="59690"/>
                    </a:cubicBezTo>
                    <a:lnTo>
                      <a:pt x="13927192" y="59690"/>
                    </a:lnTo>
                    <a:moveTo>
                      <a:pt x="13927192" y="0"/>
                    </a:moveTo>
                    <a:lnTo>
                      <a:pt x="124460" y="0"/>
                    </a:lnTo>
                    <a:cubicBezTo>
                      <a:pt x="55880" y="0"/>
                      <a:pt x="0" y="55880"/>
                      <a:pt x="0" y="124460"/>
                    </a:cubicBezTo>
                    <a:lnTo>
                      <a:pt x="0" y="7474116"/>
                    </a:lnTo>
                    <a:cubicBezTo>
                      <a:pt x="0" y="7542695"/>
                      <a:pt x="55880" y="7598576"/>
                      <a:pt x="124460" y="7598576"/>
                    </a:cubicBezTo>
                    <a:lnTo>
                      <a:pt x="13927192" y="7598576"/>
                    </a:lnTo>
                    <a:cubicBezTo>
                      <a:pt x="13995772" y="7598576"/>
                      <a:pt x="14051652" y="7542695"/>
                      <a:pt x="14051652" y="7474116"/>
                    </a:cubicBezTo>
                    <a:lnTo>
                      <a:pt x="14051652" y="124460"/>
                    </a:lnTo>
                    <a:cubicBezTo>
                      <a:pt x="14051652" y="55880"/>
                      <a:pt x="13995772" y="0"/>
                      <a:pt x="13927192" y="0"/>
                    </a:cubicBezTo>
                    <a:close/>
                  </a:path>
                </a:pathLst>
              </a:custGeom>
              <a:solidFill>
                <a:srgbClr val="000000"/>
              </a:solidFill>
            </p:spPr>
          </p:sp>
        </p:grpSp>
      </p:grpSp>
      <p:sp>
        <p:nvSpPr>
          <p:cNvPr id="23" name="TextBox 22">
            <a:extLst>
              <a:ext uri="{FF2B5EF4-FFF2-40B4-BE49-F238E27FC236}">
                <a16:creationId xmlns:a16="http://schemas.microsoft.com/office/drawing/2014/main" id="{00374B40-C5C7-AF04-7E28-E38F5C73B4CE}"/>
              </a:ext>
            </a:extLst>
          </p:cNvPr>
          <p:cNvSpPr txBox="1"/>
          <p:nvPr/>
        </p:nvSpPr>
        <p:spPr>
          <a:xfrm rot="21444690">
            <a:off x="2009775" y="1350490"/>
            <a:ext cx="7924800" cy="2585323"/>
          </a:xfrm>
          <a:prstGeom prst="rect">
            <a:avLst/>
          </a:prstGeom>
          <a:noFill/>
        </p:spPr>
        <p:txBody>
          <a:bodyPr wrap="square" rtlCol="0">
            <a:spAutoFit/>
          </a:bodyPr>
          <a:lstStyle/>
          <a:p>
            <a:pPr lvl="0" algn="ctr"/>
            <a:r>
              <a:rPr lang="en-US" sz="5400" b="1" dirty="0">
                <a:solidFill>
                  <a:prstClr val="black"/>
                </a:solidFill>
              </a:rPr>
              <a:t>2. Theo </a:t>
            </a:r>
            <a:r>
              <a:rPr lang="en-US" sz="5400" b="1" dirty="0" err="1">
                <a:solidFill>
                  <a:prstClr val="black"/>
                </a:solidFill>
              </a:rPr>
              <a:t>em</a:t>
            </a:r>
            <a:r>
              <a:rPr lang="en-US" sz="5400" b="1" dirty="0">
                <a:solidFill>
                  <a:prstClr val="black"/>
                </a:solidFill>
              </a:rPr>
              <a:t>, </a:t>
            </a:r>
            <a:r>
              <a:rPr lang="en-US" sz="5400" b="1" dirty="0" err="1">
                <a:solidFill>
                  <a:prstClr val="black"/>
                </a:solidFill>
              </a:rPr>
              <a:t>cần</a:t>
            </a:r>
            <a:r>
              <a:rPr lang="en-US" sz="5400" b="1" dirty="0">
                <a:solidFill>
                  <a:prstClr val="black"/>
                </a:solidFill>
              </a:rPr>
              <a:t> </a:t>
            </a:r>
            <a:r>
              <a:rPr lang="en-US" sz="5400" b="1" dirty="0" err="1">
                <a:solidFill>
                  <a:prstClr val="black"/>
                </a:solidFill>
              </a:rPr>
              <a:t>làm</a:t>
            </a:r>
            <a:r>
              <a:rPr lang="en-US" sz="5400" b="1" dirty="0">
                <a:solidFill>
                  <a:prstClr val="black"/>
                </a:solidFill>
              </a:rPr>
              <a:t> </a:t>
            </a:r>
            <a:r>
              <a:rPr lang="en-US" sz="5400" b="1" dirty="0" err="1">
                <a:solidFill>
                  <a:prstClr val="black"/>
                </a:solidFill>
              </a:rPr>
              <a:t>gì</a:t>
            </a:r>
            <a:r>
              <a:rPr lang="en-US" sz="5400" b="1" dirty="0">
                <a:solidFill>
                  <a:prstClr val="black"/>
                </a:solidFill>
              </a:rPr>
              <a:t> </a:t>
            </a:r>
            <a:r>
              <a:rPr lang="en-US" sz="5400" b="1" dirty="0" err="1">
                <a:solidFill>
                  <a:prstClr val="black"/>
                </a:solidFill>
              </a:rPr>
              <a:t>để</a:t>
            </a:r>
            <a:r>
              <a:rPr lang="en-US" sz="5400" b="1" dirty="0">
                <a:solidFill>
                  <a:prstClr val="black"/>
                </a:solidFill>
              </a:rPr>
              <a:t> </a:t>
            </a:r>
            <a:r>
              <a:rPr lang="en-US" sz="5400" b="1" dirty="0" err="1">
                <a:solidFill>
                  <a:prstClr val="black"/>
                </a:solidFill>
              </a:rPr>
              <a:t>góp</a:t>
            </a:r>
            <a:r>
              <a:rPr lang="en-US" sz="5400" b="1" dirty="0">
                <a:solidFill>
                  <a:prstClr val="black"/>
                </a:solidFill>
              </a:rPr>
              <a:t> </a:t>
            </a:r>
            <a:r>
              <a:rPr lang="en-US" sz="5400" b="1" dirty="0" err="1">
                <a:solidFill>
                  <a:prstClr val="black"/>
                </a:solidFill>
              </a:rPr>
              <a:t>phần</a:t>
            </a:r>
            <a:r>
              <a:rPr lang="en-US" sz="5400" b="1" dirty="0">
                <a:solidFill>
                  <a:prstClr val="black"/>
                </a:solidFill>
              </a:rPr>
              <a:t> </a:t>
            </a:r>
            <a:r>
              <a:rPr lang="en-US" sz="5400" b="1" dirty="0" err="1">
                <a:solidFill>
                  <a:prstClr val="black"/>
                </a:solidFill>
              </a:rPr>
              <a:t>bảo</a:t>
            </a:r>
            <a:r>
              <a:rPr lang="en-US" sz="5400" b="1" dirty="0">
                <a:solidFill>
                  <a:prstClr val="black"/>
                </a:solidFill>
              </a:rPr>
              <a:t> </a:t>
            </a:r>
            <a:r>
              <a:rPr lang="en-US" sz="5400" b="1" dirty="0" err="1">
                <a:solidFill>
                  <a:prstClr val="black"/>
                </a:solidFill>
              </a:rPr>
              <a:t>tồn</a:t>
            </a:r>
            <a:r>
              <a:rPr lang="en-US" sz="5400" b="1" dirty="0">
                <a:solidFill>
                  <a:prstClr val="black"/>
                </a:solidFill>
              </a:rPr>
              <a:t> </a:t>
            </a:r>
            <a:r>
              <a:rPr lang="en-US" sz="5400" b="1" dirty="0" err="1">
                <a:solidFill>
                  <a:prstClr val="black"/>
                </a:solidFill>
              </a:rPr>
              <a:t>và</a:t>
            </a:r>
            <a:r>
              <a:rPr lang="en-US" sz="5400" b="1" dirty="0">
                <a:solidFill>
                  <a:prstClr val="black"/>
                </a:solidFill>
              </a:rPr>
              <a:t> </a:t>
            </a:r>
            <a:r>
              <a:rPr lang="en-US" sz="5400" b="1" dirty="0" err="1">
                <a:solidFill>
                  <a:prstClr val="black"/>
                </a:solidFill>
              </a:rPr>
              <a:t>phát</a:t>
            </a:r>
            <a:r>
              <a:rPr lang="en-US" sz="5400" b="1" dirty="0">
                <a:solidFill>
                  <a:prstClr val="black"/>
                </a:solidFill>
              </a:rPr>
              <a:t> </a:t>
            </a:r>
            <a:r>
              <a:rPr lang="en-US" sz="5400" b="1" dirty="0" err="1">
                <a:solidFill>
                  <a:prstClr val="black"/>
                </a:solidFill>
              </a:rPr>
              <a:t>huy</a:t>
            </a:r>
            <a:r>
              <a:rPr lang="en-US" sz="5400" b="1" dirty="0">
                <a:solidFill>
                  <a:prstClr val="black"/>
                </a:solidFill>
              </a:rPr>
              <a:t> </a:t>
            </a:r>
            <a:r>
              <a:rPr lang="en-US" sz="5400" b="1" dirty="0" err="1">
                <a:solidFill>
                  <a:prstClr val="black"/>
                </a:solidFill>
              </a:rPr>
              <a:t>giá</a:t>
            </a:r>
            <a:r>
              <a:rPr lang="en-US" sz="5400" b="1" dirty="0">
                <a:solidFill>
                  <a:prstClr val="black"/>
                </a:solidFill>
              </a:rPr>
              <a:t> </a:t>
            </a:r>
            <a:r>
              <a:rPr lang="en-US" sz="5400" b="1" dirty="0" err="1">
                <a:solidFill>
                  <a:prstClr val="black"/>
                </a:solidFill>
              </a:rPr>
              <a:t>trị</a:t>
            </a:r>
            <a:r>
              <a:rPr lang="en-US" sz="5400" b="1" dirty="0">
                <a:solidFill>
                  <a:prstClr val="black"/>
                </a:solidFill>
              </a:rPr>
              <a:t> </a:t>
            </a:r>
            <a:r>
              <a:rPr lang="en-US" sz="5400" b="1" dirty="0" err="1">
                <a:solidFill>
                  <a:prstClr val="black"/>
                </a:solidFill>
              </a:rPr>
              <a:t>phố</a:t>
            </a:r>
            <a:r>
              <a:rPr lang="en-US" sz="5400" b="1" dirty="0">
                <a:solidFill>
                  <a:prstClr val="black"/>
                </a:solidFill>
              </a:rPr>
              <a:t> </a:t>
            </a:r>
            <a:r>
              <a:rPr lang="en-US" sz="5400" b="1" dirty="0" err="1">
                <a:solidFill>
                  <a:prstClr val="black"/>
                </a:solidFill>
              </a:rPr>
              <a:t>cổ</a:t>
            </a:r>
            <a:r>
              <a:rPr lang="en-US" sz="5400" b="1" dirty="0">
                <a:solidFill>
                  <a:prstClr val="black"/>
                </a:solidFill>
              </a:rPr>
              <a:t> </a:t>
            </a:r>
            <a:r>
              <a:rPr lang="en-US" sz="5400" b="1" dirty="0" err="1">
                <a:solidFill>
                  <a:prstClr val="black"/>
                </a:solidFill>
              </a:rPr>
              <a:t>Hội</a:t>
            </a:r>
            <a:r>
              <a:rPr lang="en-US" sz="5400" b="1" dirty="0">
                <a:solidFill>
                  <a:prstClr val="black"/>
                </a:solidFill>
              </a:rPr>
              <a:t> An?</a:t>
            </a:r>
            <a:endParaRPr kumimoji="0" lang="en-US" sz="5400" b="1" i="0" u="none" strike="noStrike" kern="1200" cap="none" spc="0" normalizeH="0" baseline="0" noProof="0" dirty="0">
              <a:ln>
                <a:noFill/>
              </a:ln>
              <a:solidFill>
                <a:prstClr val="black"/>
              </a:solidFill>
              <a:effectLst/>
              <a:uLnTx/>
              <a:uFillTx/>
              <a:latin typeface="Calibri" panose="020F0502020204030204"/>
            </a:endParaRPr>
          </a:p>
        </p:txBody>
      </p:sp>
      <p:pic>
        <p:nvPicPr>
          <p:cNvPr id="24" name="Picture 2" descr="Happy woman teacher in government uniform smiling character cartoon art illustration">
            <a:extLst>
              <a:ext uri="{FF2B5EF4-FFF2-40B4-BE49-F238E27FC236}">
                <a16:creationId xmlns:a16="http://schemas.microsoft.com/office/drawing/2014/main" id="{8D08556B-04A6-C19E-65EA-9BDD43615EE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982" b="91617" l="9744" r="89776">
                        <a14:foregroundMark x1="48882" y1="91816" x2="48882" y2="91816"/>
                        <a14:foregroundMark x1="86102" y1="54491" x2="86102" y2="54491"/>
                        <a14:foregroundMark x1="86262" y1="68663" x2="86262" y2="68663"/>
                        <a14:foregroundMark x1="13099" y1="32735" x2="13099" y2="32735"/>
                        <a14:foregroundMark x1="15335" y1="53493" x2="15335" y2="53493"/>
                        <a14:foregroundMark x1="54153" y1="8982" x2="54153" y2="8982"/>
                      </a14:backgroundRemoval>
                    </a14:imgEffect>
                  </a14:imgLayer>
                </a14:imgProps>
              </a:ext>
              <a:ext uri="{28A0092B-C50C-407E-A947-70E740481C1C}">
                <a14:useLocalDpi xmlns:a14="http://schemas.microsoft.com/office/drawing/2010/main" val="0"/>
              </a:ext>
            </a:extLst>
          </a:blip>
          <a:srcRect/>
          <a:stretch>
            <a:fillRect/>
          </a:stretch>
        </p:blipFill>
        <p:spPr bwMode="auto">
          <a:xfrm>
            <a:off x="-399776" y="3523110"/>
            <a:ext cx="4409802" cy="3529249"/>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09A1D5C2-02CA-3AF7-6BF2-6A32CB7E590B}"/>
              </a:ext>
            </a:extLst>
          </p:cNvPr>
          <p:cNvGrpSpPr/>
          <p:nvPr/>
        </p:nvGrpSpPr>
        <p:grpSpPr>
          <a:xfrm>
            <a:off x="5607574" y="4340908"/>
            <a:ext cx="3557636" cy="2517092"/>
            <a:chOff x="1054624" y="4498708"/>
            <a:chExt cx="3557636" cy="2517092"/>
          </a:xfrm>
        </p:grpSpPr>
        <p:pic>
          <p:nvPicPr>
            <p:cNvPr id="26" name="Picture 2" descr="C:\Users\HP\Desktop\16659604.jpg">
              <a:extLst>
                <a:ext uri="{FF2B5EF4-FFF2-40B4-BE49-F238E27FC236}">
                  <a16:creationId xmlns:a16="http://schemas.microsoft.com/office/drawing/2014/main" id="{17849309-4BE3-E722-D4C9-C0281CB1915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Users\HP\Desktop\vector-illustration-boy-reading-book-260nw-560852614.jpg">
              <a:extLst>
                <a:ext uri="{FF2B5EF4-FFF2-40B4-BE49-F238E27FC236}">
                  <a16:creationId xmlns:a16="http://schemas.microsoft.com/office/drawing/2014/main" id="{F1A0F03E-513A-9013-3491-A9FAEF3271F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Text Box 21">
            <a:extLst>
              <a:ext uri="{FF2B5EF4-FFF2-40B4-BE49-F238E27FC236}">
                <a16:creationId xmlns:a16="http://schemas.microsoft.com/office/drawing/2014/main" id="{6E4DF02D-BC2F-4E65-A906-BCE05E3B0D0F}"/>
              </a:ext>
            </a:extLst>
          </p:cNvPr>
          <p:cNvSpPr txBox="1">
            <a:spLocks noChangeArrowheads="1"/>
          </p:cNvSpPr>
          <p:nvPr/>
        </p:nvSpPr>
        <p:spPr bwMode="auto">
          <a:xfrm>
            <a:off x="4959639" y="5829017"/>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4554645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000"/>
                                        <p:tgtEl>
                                          <p:spTgt spid="57"/>
                                        </p:tgtEl>
                                      </p:cBhvr>
                                    </p:animEffect>
                                    <p:anim calcmode="lin" valueType="num">
                                      <p:cBhvr>
                                        <p:cTn id="8" dur="2000" fill="hold"/>
                                        <p:tgtEl>
                                          <p:spTgt spid="57"/>
                                        </p:tgtEl>
                                        <p:attrNameLst>
                                          <p:attrName>ppt_x</p:attrName>
                                        </p:attrNameLst>
                                      </p:cBhvr>
                                      <p:tavLst>
                                        <p:tav tm="0">
                                          <p:val>
                                            <p:strVal val="#ppt_x"/>
                                          </p:val>
                                        </p:tav>
                                        <p:tav tm="100000">
                                          <p:val>
                                            <p:strVal val="#ppt_x"/>
                                          </p:val>
                                        </p:tav>
                                      </p:tavLst>
                                    </p:anim>
                                    <p:anim calcmode="lin" valueType="num">
                                      <p:cBhvr>
                                        <p:cTn id="9" dur="2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94D5B07-8860-4468-8AC5-ABFFF3092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17B3EE95-0A5F-45BA-B19F-6DFD8B14DCC1}"/>
              </a:ext>
            </a:extLst>
          </p:cNvPr>
          <p:cNvGrpSpPr/>
          <p:nvPr/>
        </p:nvGrpSpPr>
        <p:grpSpPr>
          <a:xfrm>
            <a:off x="1381125" y="412476"/>
            <a:ext cx="10638596" cy="5543047"/>
            <a:chOff x="1378226" y="412475"/>
            <a:chExt cx="9766852" cy="5543047"/>
          </a:xfrm>
        </p:grpSpPr>
        <p:sp>
          <p:nvSpPr>
            <p:cNvPr id="5" name="Rectangle: Rounded Corners 4">
              <a:extLst>
                <a:ext uri="{FF2B5EF4-FFF2-40B4-BE49-F238E27FC236}">
                  <a16:creationId xmlns:a16="http://schemas.microsoft.com/office/drawing/2014/main" id="{A9F44CF8-9179-4CB2-9256-182DA7F11375}"/>
                </a:ext>
              </a:extLst>
            </p:cNvPr>
            <p:cNvSpPr/>
            <p:nvPr/>
          </p:nvSpPr>
          <p:spPr>
            <a:xfrm>
              <a:off x="1378226" y="412475"/>
              <a:ext cx="9766852" cy="5543047"/>
            </a:xfrm>
            <a:custGeom>
              <a:avLst/>
              <a:gdLst>
                <a:gd name="connsiteX0" fmla="*/ 0 w 9766852"/>
                <a:gd name="connsiteY0" fmla="*/ 923860 h 5543047"/>
                <a:gd name="connsiteX1" fmla="*/ 923860 w 9766852"/>
                <a:gd name="connsiteY1" fmla="*/ 0 h 5543047"/>
                <a:gd name="connsiteX2" fmla="*/ 8842992 w 9766852"/>
                <a:gd name="connsiteY2" fmla="*/ 0 h 5543047"/>
                <a:gd name="connsiteX3" fmla="*/ 9766852 w 9766852"/>
                <a:gd name="connsiteY3" fmla="*/ 923860 h 5543047"/>
                <a:gd name="connsiteX4" fmla="*/ 9766852 w 9766852"/>
                <a:gd name="connsiteY4" fmla="*/ 4619187 h 5543047"/>
                <a:gd name="connsiteX5" fmla="*/ 8842992 w 9766852"/>
                <a:gd name="connsiteY5" fmla="*/ 5543047 h 5543047"/>
                <a:gd name="connsiteX6" fmla="*/ 923860 w 9766852"/>
                <a:gd name="connsiteY6" fmla="*/ 5543047 h 5543047"/>
                <a:gd name="connsiteX7" fmla="*/ 0 w 9766852"/>
                <a:gd name="connsiteY7" fmla="*/ 4619187 h 5543047"/>
                <a:gd name="connsiteX8" fmla="*/ 0 w 9766852"/>
                <a:gd name="connsiteY8" fmla="*/ 923860 h 554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6852" h="5543047" fill="none" extrusionOk="0">
                  <a:moveTo>
                    <a:pt x="0" y="923860"/>
                  </a:moveTo>
                  <a:cubicBezTo>
                    <a:pt x="3422" y="506260"/>
                    <a:pt x="421192" y="12697"/>
                    <a:pt x="923860" y="0"/>
                  </a:cubicBezTo>
                  <a:cubicBezTo>
                    <a:pt x="3390364" y="72427"/>
                    <a:pt x="5391632" y="61419"/>
                    <a:pt x="8842992" y="0"/>
                  </a:cubicBezTo>
                  <a:cubicBezTo>
                    <a:pt x="9346423" y="-46828"/>
                    <a:pt x="9685928" y="389149"/>
                    <a:pt x="9766852" y="923860"/>
                  </a:cubicBezTo>
                  <a:cubicBezTo>
                    <a:pt x="9867728" y="1412812"/>
                    <a:pt x="9659539" y="4078124"/>
                    <a:pt x="9766852" y="4619187"/>
                  </a:cubicBezTo>
                  <a:cubicBezTo>
                    <a:pt x="9773536" y="5095497"/>
                    <a:pt x="9293375" y="5475952"/>
                    <a:pt x="8842992" y="5543047"/>
                  </a:cubicBezTo>
                  <a:cubicBezTo>
                    <a:pt x="5453906" y="5572874"/>
                    <a:pt x="4793581" y="5463741"/>
                    <a:pt x="923860" y="5543047"/>
                  </a:cubicBezTo>
                  <a:cubicBezTo>
                    <a:pt x="455501" y="5538313"/>
                    <a:pt x="-73855" y="5144025"/>
                    <a:pt x="0" y="4619187"/>
                  </a:cubicBezTo>
                  <a:cubicBezTo>
                    <a:pt x="50037" y="2911525"/>
                    <a:pt x="770" y="1881267"/>
                    <a:pt x="0" y="923860"/>
                  </a:cubicBezTo>
                  <a:close/>
                </a:path>
                <a:path w="9766852" h="5543047" stroke="0" extrusionOk="0">
                  <a:moveTo>
                    <a:pt x="0" y="923860"/>
                  </a:moveTo>
                  <a:cubicBezTo>
                    <a:pt x="41198" y="424856"/>
                    <a:pt x="417534" y="8143"/>
                    <a:pt x="923860" y="0"/>
                  </a:cubicBezTo>
                  <a:cubicBezTo>
                    <a:pt x="2603296" y="123000"/>
                    <a:pt x="5433355" y="-96860"/>
                    <a:pt x="8842992" y="0"/>
                  </a:cubicBezTo>
                  <a:cubicBezTo>
                    <a:pt x="9334504" y="-14269"/>
                    <a:pt x="9788564" y="369854"/>
                    <a:pt x="9766852" y="923860"/>
                  </a:cubicBezTo>
                  <a:cubicBezTo>
                    <a:pt x="9770025" y="1726357"/>
                    <a:pt x="9861119" y="3235804"/>
                    <a:pt x="9766852" y="4619187"/>
                  </a:cubicBezTo>
                  <a:cubicBezTo>
                    <a:pt x="9702334" y="5152795"/>
                    <a:pt x="9256257" y="5527177"/>
                    <a:pt x="8842992" y="5543047"/>
                  </a:cubicBezTo>
                  <a:cubicBezTo>
                    <a:pt x="5370387" y="5382340"/>
                    <a:pt x="2087637" y="5582714"/>
                    <a:pt x="923860" y="5543047"/>
                  </a:cubicBezTo>
                  <a:cubicBezTo>
                    <a:pt x="322990" y="5524741"/>
                    <a:pt x="-45645" y="5108742"/>
                    <a:pt x="0" y="4619187"/>
                  </a:cubicBezTo>
                  <a:cubicBezTo>
                    <a:pt x="32216" y="3674794"/>
                    <a:pt x="57206" y="2034419"/>
                    <a:pt x="0" y="923860"/>
                  </a:cubicBezTo>
                  <a:close/>
                </a:path>
              </a:pathLst>
            </a:custGeom>
            <a:solidFill>
              <a:schemeClr val="bg1"/>
            </a:solidFill>
            <a:ln w="38100">
              <a:solidFill>
                <a:srgbClr val="FFCC00"/>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ộp Văn bản 9">
              <a:extLst>
                <a:ext uri="{FF2B5EF4-FFF2-40B4-BE49-F238E27FC236}">
                  <a16:creationId xmlns:a16="http://schemas.microsoft.com/office/drawing/2014/main" id="{57D083F8-8B18-4172-A02E-D913F25F789B}"/>
                </a:ext>
              </a:extLst>
            </p:cNvPr>
            <p:cNvSpPr txBox="1"/>
            <p:nvPr/>
          </p:nvSpPr>
          <p:spPr>
            <a:xfrm>
              <a:off x="1824197" y="840491"/>
              <a:ext cx="9006841"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dirty="0">
                  <a:effectLst/>
                  <a:ea typeface="Times New Roman" panose="02020603050405020304" pitchFamily="18" charset="0"/>
                </a:rPr>
                <a:t>Hiện nay, việc bảo tồn và phát huy giá trị của phố cổ Hội An được chính quyền địa phương rất chú trọng. Bên cạnh công tác tuyên truyền và thực hiện các giải pháp do tỉnh Quảng Nam ban hành, mỗi người dân cũng cần nâng cao ý thức bảo tồn bằng những việc làm cụ thể: </a:t>
              </a:r>
              <a:r>
                <a:rPr lang="nl-NL" sz="3600" b="1" dirty="0">
                  <a:solidFill>
                    <a:srgbClr val="FF0000"/>
                  </a:solidFill>
                  <a:effectLst/>
                  <a:ea typeface="Times New Roman" panose="02020603050405020304" pitchFamily="18" charset="0"/>
                </a:rPr>
                <a:t>tổ chức các tour du lịch khám phá kết hợp với vớt rác, dọn rác; hạn chế sử dụng xe cơ giới vào phố cổ, giữ vệ sinh môi trường</a:t>
              </a:r>
              <a:r>
                <a:rPr lang="nl-NL" sz="3600" dirty="0">
                  <a:effectLst/>
                  <a:ea typeface="Times New Roman" panose="02020603050405020304" pitchFamily="18" charset="0"/>
                </a:rPr>
                <a:t>,...</a:t>
              </a:r>
              <a:endParaRPr kumimoji="0" lang="vi-VN" sz="60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p:txBody>
        </p:sp>
      </p:grpSp>
      <p:pic>
        <p:nvPicPr>
          <p:cNvPr id="4" name="Picture 3" descr="A picture containing diagram&#10;&#10;Description automatically generated">
            <a:extLst>
              <a:ext uri="{FF2B5EF4-FFF2-40B4-BE49-F238E27FC236}">
                <a16:creationId xmlns:a16="http://schemas.microsoft.com/office/drawing/2014/main" id="{5D8F4CA4-EAB1-46D9-BA1D-E5082A1D87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7027" y1="45439" x2="45676" y2="53547"/>
                        <a14:foregroundMark x1="26757" y1="47804" x2="26757" y2="47804"/>
                        <a14:foregroundMark x1="36216" y1="13345" x2="36216" y2="13345"/>
                        <a14:foregroundMark x1="74865" y1="23311" x2="74865" y2="23311"/>
                        <a14:foregroundMark x1="78108" y1="66047" x2="78108" y2="66047"/>
                        <a14:foregroundMark x1="68919" y1="84966" x2="68919" y2="84966"/>
                        <a14:foregroundMark x1="36757" y1="87500" x2="36757" y2="87500"/>
                        <a14:foregroundMark x1="27432" y1="85642" x2="27432" y2="85642"/>
                        <a14:foregroundMark x1="25946" y1="31419" x2="25946" y2="31419"/>
                        <a14:foregroundMark x1="62432" y1="19257" x2="62432" y2="19257"/>
                      </a14:backgroundRemoval>
                    </a14:imgEffect>
                  </a14:imgLayer>
                </a14:imgProps>
              </a:ext>
              <a:ext uri="{28A0092B-C50C-407E-A947-70E740481C1C}">
                <a14:useLocalDpi xmlns:a14="http://schemas.microsoft.com/office/drawing/2010/main" val="0"/>
              </a:ext>
            </a:extLst>
          </a:blip>
          <a:srcRect l="17063" t="5729" r="10510" b="4213"/>
          <a:stretch/>
        </p:blipFill>
        <p:spPr>
          <a:xfrm flipH="1">
            <a:off x="-357814" y="4533899"/>
            <a:ext cx="2686305" cy="2672241"/>
          </a:xfrm>
          <a:prstGeom prst="rect">
            <a:avLst/>
          </a:prstGeom>
        </p:spPr>
      </p:pic>
    </p:spTree>
    <p:extLst>
      <p:ext uri="{BB962C8B-B14F-4D97-AF65-F5344CB8AC3E}">
        <p14:creationId xmlns:p14="http://schemas.microsoft.com/office/powerpoint/2010/main" val="379358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35" name="图片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4" name="Picture 3">
            <a:extLst>
              <a:ext uri="{FF2B5EF4-FFF2-40B4-BE49-F238E27FC236}">
                <a16:creationId xmlns:a16="http://schemas.microsoft.com/office/drawing/2014/main" id="{99B408B6-0177-5A9B-4B1A-149A05695987}"/>
              </a:ext>
            </a:extLst>
          </p:cNvPr>
          <p:cNvPicPr>
            <a:picLocks noChangeAspect="1"/>
          </p:cNvPicPr>
          <p:nvPr/>
        </p:nvPicPr>
        <p:blipFill>
          <a:blip r:embed="rId6"/>
          <a:stretch>
            <a:fillRect/>
          </a:stretch>
        </p:blipFill>
        <p:spPr>
          <a:xfrm>
            <a:off x="1187167" y="2165851"/>
            <a:ext cx="9455716" cy="3078747"/>
          </a:xfrm>
          <a:prstGeom prst="rect">
            <a:avLst/>
          </a:prstGeom>
        </p:spPr>
      </p:pic>
    </p:spTree>
    <p:extLst>
      <p:ext uri="{BB962C8B-B14F-4D97-AF65-F5344CB8AC3E}">
        <p14:creationId xmlns:p14="http://schemas.microsoft.com/office/powerpoint/2010/main" val="33179419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76168"/>
            <a:ext cx="12192000" cy="6934168"/>
            <a:chOff x="0" y="-76168"/>
            <a:chExt cx="12192000" cy="6934168"/>
          </a:xfrm>
        </p:grpSpPr>
        <p:grpSp>
          <p:nvGrpSpPr>
            <p:cNvPr id="15" name="Group 14"/>
            <p:cNvGrpSpPr/>
            <p:nvPr/>
          </p:nvGrpSpPr>
          <p:grpSpPr>
            <a:xfrm>
              <a:off x="0" y="-76168"/>
              <a:ext cx="12192000" cy="6934168"/>
              <a:chOff x="0" y="-76168"/>
              <a:chExt cx="12192000" cy="6934168"/>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6606"/>
                <a:ext cx="12192000" cy="6851394"/>
              </a:xfrm>
              <a:prstGeom prst="rect">
                <a:avLst/>
              </a:prstGeom>
            </p:spPr>
          </p:pic>
          <p:pic>
            <p:nvPicPr>
              <p:cNvPr id="7" name="Picture 6"/>
              <p:cNvPicPr>
                <a:picLocks noChangeAspect="1"/>
              </p:cNvPicPr>
              <p:nvPr/>
            </p:nvPicPr>
            <p:blipFill>
              <a:blip r:embed="rId4"/>
              <a:stretch>
                <a:fillRect/>
              </a:stretch>
            </p:blipFill>
            <p:spPr>
              <a:xfrm>
                <a:off x="1" y="-76168"/>
                <a:ext cx="12175041" cy="5791702"/>
              </a:xfrm>
              <a:prstGeom prst="rect">
                <a:avLst/>
              </a:prstGeom>
            </p:spPr>
          </p:pic>
        </p:grpSp>
        <p:pic>
          <p:nvPicPr>
            <p:cNvPr id="2" name="Picture 1"/>
            <p:cNvPicPr>
              <a:picLocks noChangeAspect="1"/>
            </p:cNvPicPr>
            <p:nvPr/>
          </p:nvPicPr>
          <p:blipFill rotWithShape="1">
            <a:blip r:embed="rId5"/>
            <a:srcRect b="31525"/>
            <a:stretch/>
          </p:blipFill>
          <p:spPr>
            <a:xfrm>
              <a:off x="4112421" y="836146"/>
              <a:ext cx="3635231" cy="2747728"/>
            </a:xfrm>
            <a:prstGeom prst="rect">
              <a:avLst/>
            </a:prstGeom>
          </p:spPr>
        </p:pic>
      </p:grpSp>
      <p:pic>
        <p:nvPicPr>
          <p:cNvPr id="9" name="Picture 8" descr="A cartoon of a child and child holding a flag&#10;&#10;Description automatically generated">
            <a:extLst>
              <a:ext uri="{FF2B5EF4-FFF2-40B4-BE49-F238E27FC236}">
                <a16:creationId xmlns:a16="http://schemas.microsoft.com/office/drawing/2014/main" id="{C375D978-C814-BC25-59A1-A457109781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677" y="2133600"/>
            <a:ext cx="4724400" cy="4724400"/>
          </a:xfrm>
          <a:prstGeom prst="rect">
            <a:avLst/>
          </a:prstGeom>
        </p:spPr>
      </p:pic>
      <p:sp>
        <p:nvSpPr>
          <p:cNvPr id="10" name="Google Shape;1174;p24">
            <a:extLst>
              <a:ext uri="{FF2B5EF4-FFF2-40B4-BE49-F238E27FC236}">
                <a16:creationId xmlns:a16="http://schemas.microsoft.com/office/drawing/2014/main" id="{D59F5CED-C0CC-7781-567E-00EB94626C07}"/>
              </a:ext>
            </a:extLst>
          </p:cNvPr>
          <p:cNvSpPr/>
          <p:nvPr/>
        </p:nvSpPr>
        <p:spPr>
          <a:xfrm>
            <a:off x="1953306" y="944880"/>
            <a:ext cx="8775654" cy="2222862"/>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en-US" sz="6000" b="1" kern="0" dirty="0">
                <a:solidFill>
                  <a:srgbClr val="000000"/>
                </a:solidFill>
                <a:latin typeface="Calibri" panose="020F0502020204030204" pitchFamily="34" charset="0"/>
                <a:cs typeface="Calibri" panose="020F0502020204030204" pitchFamily="34" charset="0"/>
                <a:sym typeface="Arial"/>
              </a:rPr>
              <a:t>T</a:t>
            </a:r>
            <a:r>
              <a:rPr lang="vi-VN" sz="6000" b="1" kern="0" dirty="0">
                <a:solidFill>
                  <a:srgbClr val="000000"/>
                </a:solidFill>
                <a:latin typeface="Calibri" panose="020F0502020204030204" pitchFamily="34" charset="0"/>
                <a:cs typeface="Calibri" panose="020F0502020204030204" pitchFamily="34" charset="0"/>
                <a:sym typeface="Arial"/>
              </a:rPr>
              <a:t>rò chơi “Hướng dẫn viên du lịch nhí”</a:t>
            </a:r>
            <a:endParaRPr kumimoji="0" sz="6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8813677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76168"/>
            <a:ext cx="12192000" cy="6934168"/>
            <a:chOff x="0" y="-76168"/>
            <a:chExt cx="12192000" cy="6934168"/>
          </a:xfrm>
        </p:grpSpPr>
        <p:grpSp>
          <p:nvGrpSpPr>
            <p:cNvPr id="15" name="Group 14"/>
            <p:cNvGrpSpPr/>
            <p:nvPr/>
          </p:nvGrpSpPr>
          <p:grpSpPr>
            <a:xfrm>
              <a:off x="0" y="-76168"/>
              <a:ext cx="12192000" cy="6934168"/>
              <a:chOff x="0" y="-76168"/>
              <a:chExt cx="12192000" cy="6934168"/>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6606"/>
                <a:ext cx="12192000" cy="6851394"/>
              </a:xfrm>
              <a:prstGeom prst="rect">
                <a:avLst/>
              </a:prstGeom>
            </p:spPr>
          </p:pic>
          <p:pic>
            <p:nvPicPr>
              <p:cNvPr id="7" name="Picture 6"/>
              <p:cNvPicPr>
                <a:picLocks noChangeAspect="1"/>
              </p:cNvPicPr>
              <p:nvPr/>
            </p:nvPicPr>
            <p:blipFill>
              <a:blip r:embed="rId4"/>
              <a:stretch>
                <a:fillRect/>
              </a:stretch>
            </p:blipFill>
            <p:spPr>
              <a:xfrm>
                <a:off x="1" y="-76168"/>
                <a:ext cx="12175041" cy="5791702"/>
              </a:xfrm>
              <a:prstGeom prst="rect">
                <a:avLst/>
              </a:prstGeom>
            </p:spPr>
          </p:pic>
        </p:grpSp>
        <p:pic>
          <p:nvPicPr>
            <p:cNvPr id="2" name="Picture 1"/>
            <p:cNvPicPr>
              <a:picLocks noChangeAspect="1"/>
            </p:cNvPicPr>
            <p:nvPr/>
          </p:nvPicPr>
          <p:blipFill rotWithShape="1">
            <a:blip r:embed="rId5"/>
            <a:srcRect b="31525"/>
            <a:stretch/>
          </p:blipFill>
          <p:spPr>
            <a:xfrm>
              <a:off x="4112421" y="836146"/>
              <a:ext cx="3635231" cy="2747728"/>
            </a:xfrm>
            <a:prstGeom prst="rect">
              <a:avLst/>
            </a:prstGeom>
          </p:spPr>
        </p:pic>
      </p:grpSp>
      <p:sp>
        <p:nvSpPr>
          <p:cNvPr id="10" name="Google Shape;1174;p24">
            <a:extLst>
              <a:ext uri="{FF2B5EF4-FFF2-40B4-BE49-F238E27FC236}">
                <a16:creationId xmlns:a16="http://schemas.microsoft.com/office/drawing/2014/main" id="{D59F5CED-C0CC-7781-567E-00EB94626C07}"/>
              </a:ext>
            </a:extLst>
          </p:cNvPr>
          <p:cNvSpPr/>
          <p:nvPr/>
        </p:nvSpPr>
        <p:spPr>
          <a:xfrm>
            <a:off x="1953306" y="254000"/>
            <a:ext cx="9842454" cy="3464560"/>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just">
              <a:buClr>
                <a:srgbClr val="000000"/>
              </a:buClr>
              <a:defRPr/>
            </a:pPr>
            <a:r>
              <a:rPr lang="vi-VN" sz="3600" b="1" kern="0" dirty="0">
                <a:solidFill>
                  <a:srgbClr val="000000"/>
                </a:solidFill>
                <a:latin typeface="Calibri" panose="020F0502020204030204" pitchFamily="34" charset="0"/>
                <a:cs typeface="Calibri" panose="020F0502020204030204" pitchFamily="34" charset="0"/>
                <a:sym typeface="Arial"/>
              </a:rPr>
              <a:t>Luật chơi: </a:t>
            </a:r>
            <a:r>
              <a:rPr lang="en-US" sz="3600" kern="0" dirty="0" err="1">
                <a:solidFill>
                  <a:srgbClr val="000000"/>
                </a:solidFill>
                <a:latin typeface="Calibri" panose="020F0502020204030204" pitchFamily="34" charset="0"/>
                <a:cs typeface="Calibri" panose="020F0502020204030204" pitchFamily="34" charset="0"/>
                <a:sym typeface="Arial"/>
              </a:rPr>
              <a:t>Đóng</a:t>
            </a:r>
            <a:r>
              <a:rPr lang="en-US" sz="3600" kern="0" dirty="0">
                <a:solidFill>
                  <a:srgbClr val="000000"/>
                </a:solidFill>
                <a:latin typeface="Calibri" panose="020F0502020204030204" pitchFamily="34" charset="0"/>
                <a:cs typeface="Calibri" panose="020F0502020204030204" pitchFamily="34" charset="0"/>
                <a:sym typeface="Arial"/>
              </a:rPr>
              <a:t> </a:t>
            </a:r>
            <a:r>
              <a:rPr lang="vi-VN" sz="3600" kern="0" dirty="0">
                <a:solidFill>
                  <a:srgbClr val="000000"/>
                </a:solidFill>
                <a:latin typeface="Calibri" panose="020F0502020204030204" pitchFamily="34" charset="0"/>
                <a:cs typeface="Calibri" panose="020F0502020204030204" pitchFamily="34" charset="0"/>
                <a:sym typeface="Arial"/>
              </a:rPr>
              <a:t>vai hướng dẫn viên du lịch để giới thiệu về phố cổ Hội An</a:t>
            </a:r>
            <a:r>
              <a:rPr lang="en-US" sz="3600" kern="0" dirty="0">
                <a:solidFill>
                  <a:srgbClr val="000000"/>
                </a:solidFill>
                <a:latin typeface="Calibri" panose="020F0502020204030204" pitchFamily="34" charset="0"/>
                <a:cs typeface="Calibri" panose="020F0502020204030204" pitchFamily="34" charset="0"/>
                <a:sym typeface="Arial"/>
              </a:rPr>
              <a:t>.</a:t>
            </a:r>
          </a:p>
          <a:p>
            <a:pPr lvl="0" algn="just">
              <a:buClr>
                <a:srgbClr val="000000"/>
              </a:buClr>
              <a:defRPr/>
            </a:pPr>
            <a:r>
              <a:rPr lang="en-US" sz="3600" kern="0" dirty="0">
                <a:solidFill>
                  <a:srgbClr val="000000"/>
                </a:solidFill>
                <a:latin typeface="Calibri" panose="020F0502020204030204" pitchFamily="34" charset="0"/>
                <a:cs typeface="Calibri" panose="020F0502020204030204" pitchFamily="34" charset="0"/>
                <a:sym typeface="Arial"/>
              </a:rPr>
              <a:t>D</a:t>
            </a:r>
            <a:r>
              <a:rPr lang="vi-VN" sz="3600" kern="0" dirty="0">
                <a:solidFill>
                  <a:srgbClr val="000000"/>
                </a:solidFill>
                <a:latin typeface="Calibri" panose="020F0502020204030204" pitchFamily="34" charset="0"/>
                <a:cs typeface="Calibri" panose="020F0502020204030204" pitchFamily="34" charset="0"/>
                <a:sym typeface="Arial"/>
              </a:rPr>
              <a:t>ựa vào nội dung bài học, các thông tin tra cứu được trong sách, báo, internet,.. để giới thiệu về lịch sử, nét đặc sắc về văn hóa, kiến trúc,... của phố cổ Hội An.</a:t>
            </a:r>
            <a:endParaRPr kumimoji="0" sz="36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3" name="Picture 2" descr="A picture containing diagram&#10;&#10;Description automatically generated">
            <a:extLst>
              <a:ext uri="{FF2B5EF4-FFF2-40B4-BE49-F238E27FC236}">
                <a16:creationId xmlns:a16="http://schemas.microsoft.com/office/drawing/2014/main" id="{AA1544FA-9B98-B147-89ED-632131C1AFE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7027" y1="45439" x2="45676" y2="53547"/>
                        <a14:foregroundMark x1="26757" y1="47804" x2="26757" y2="47804"/>
                        <a14:foregroundMark x1="36216" y1="13345" x2="36216" y2="13345"/>
                        <a14:foregroundMark x1="74865" y1="23311" x2="74865" y2="23311"/>
                        <a14:foregroundMark x1="78108" y1="66047" x2="78108" y2="66047"/>
                        <a14:foregroundMark x1="68919" y1="84966" x2="68919" y2="84966"/>
                        <a14:foregroundMark x1="36757" y1="87500" x2="36757" y2="87500"/>
                        <a14:foregroundMark x1="27432" y1="85642" x2="27432" y2="85642"/>
                        <a14:foregroundMark x1="25946" y1="31419" x2="25946" y2="31419"/>
                        <a14:foregroundMark x1="62432" y1="19257" x2="62432" y2="19257"/>
                      </a14:backgroundRemoval>
                    </a14:imgEffect>
                  </a14:imgLayer>
                </a14:imgProps>
              </a:ext>
              <a:ext uri="{28A0092B-C50C-407E-A947-70E740481C1C}">
                <a14:useLocalDpi xmlns:a14="http://schemas.microsoft.com/office/drawing/2010/main" val="0"/>
              </a:ext>
            </a:extLst>
          </a:blip>
          <a:srcRect l="17063" t="5729" r="10510" b="4213"/>
          <a:stretch/>
        </p:blipFill>
        <p:spPr>
          <a:xfrm flipH="1">
            <a:off x="-357814" y="3130896"/>
            <a:ext cx="4096694" cy="4075245"/>
          </a:xfrm>
          <a:prstGeom prst="rect">
            <a:avLst/>
          </a:prstGeom>
        </p:spPr>
      </p:pic>
    </p:spTree>
    <p:extLst>
      <p:ext uri="{BB962C8B-B14F-4D97-AF65-F5344CB8AC3E}">
        <p14:creationId xmlns:p14="http://schemas.microsoft.com/office/powerpoint/2010/main" val="8357771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713" y="3641468"/>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3" name="Picture 2">
            <a:extLst>
              <a:ext uri="{FF2B5EF4-FFF2-40B4-BE49-F238E27FC236}">
                <a16:creationId xmlns:a16="http://schemas.microsoft.com/office/drawing/2014/main" id="{FBE25234-D2DB-C3B8-03B7-E7F1B12B7190}"/>
              </a:ext>
            </a:extLst>
          </p:cNvPr>
          <p:cNvPicPr>
            <a:picLocks noChangeAspect="1"/>
          </p:cNvPicPr>
          <p:nvPr/>
        </p:nvPicPr>
        <p:blipFill>
          <a:blip r:embed="rId7"/>
          <a:stretch>
            <a:fillRect/>
          </a:stretch>
        </p:blipFill>
        <p:spPr>
          <a:xfrm>
            <a:off x="4143530" y="2057668"/>
            <a:ext cx="5200339" cy="2609314"/>
          </a:xfrm>
          <a:prstGeom prst="rect">
            <a:avLst/>
          </a:prstGeom>
        </p:spPr>
      </p:pic>
      <p:pic>
        <p:nvPicPr>
          <p:cNvPr id="4" name="Picture 3">
            <a:extLst>
              <a:ext uri="{FF2B5EF4-FFF2-40B4-BE49-F238E27FC236}">
                <a16:creationId xmlns:a16="http://schemas.microsoft.com/office/drawing/2014/main" id="{A5BFC9C5-32EC-5824-2D3F-FFA03BE39E28}"/>
              </a:ext>
            </a:extLst>
          </p:cNvPr>
          <p:cNvPicPr>
            <a:picLocks noChangeAspect="1"/>
          </p:cNvPicPr>
          <p:nvPr/>
        </p:nvPicPr>
        <p:blipFill>
          <a:blip r:embed="rId8"/>
          <a:stretch>
            <a:fillRect/>
          </a:stretch>
        </p:blipFill>
        <p:spPr>
          <a:xfrm>
            <a:off x="560332" y="4462976"/>
            <a:ext cx="11528535" cy="1322947"/>
          </a:xfrm>
          <a:prstGeom prst="rect">
            <a:avLst/>
          </a:prstGeom>
        </p:spPr>
      </p:pic>
    </p:spTree>
    <p:extLst>
      <p:ext uri="{BB962C8B-B14F-4D97-AF65-F5344CB8AC3E}">
        <p14:creationId xmlns:p14="http://schemas.microsoft.com/office/powerpoint/2010/main" val="21365992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ỚI THIỆU VỀ PHỐ CỔ HỘI AN">
            <a:hlinkClick r:id="" action="ppaction://media"/>
            <a:extLst>
              <a:ext uri="{FF2B5EF4-FFF2-40B4-BE49-F238E27FC236}">
                <a16:creationId xmlns:a16="http://schemas.microsoft.com/office/drawing/2014/main" id="{E3175830-4122-6199-D8CA-1A6BB9457E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25961" cy="6858000"/>
          </a:xfrm>
          <a:prstGeom prst="rect">
            <a:avLst/>
          </a:prstGeom>
        </p:spPr>
      </p:pic>
    </p:spTree>
    <p:extLst>
      <p:ext uri="{BB962C8B-B14F-4D97-AF65-F5344CB8AC3E}">
        <p14:creationId xmlns:p14="http://schemas.microsoft.com/office/powerpoint/2010/main" val="31302497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a:extLst>
              <a:ext uri="{FF2B5EF4-FFF2-40B4-BE49-F238E27FC236}">
                <a16:creationId xmlns:a16="http://schemas.microsoft.com/office/drawing/2014/main" id="{CC20059E-41C1-3936-89F2-75505626D872}"/>
              </a:ext>
            </a:extLst>
          </p:cNvPr>
          <p:cNvPicPr>
            <a:picLocks noChangeAspect="1"/>
          </p:cNvPicPr>
          <p:nvPr/>
        </p:nvPicPr>
        <p:blipFill>
          <a:blip r:embed="rId7"/>
          <a:stretch>
            <a:fillRect/>
          </a:stretch>
        </p:blipFill>
        <p:spPr>
          <a:xfrm>
            <a:off x="-508697" y="-459628"/>
            <a:ext cx="7340220" cy="3651821"/>
          </a:xfrm>
          <a:prstGeom prst="rect">
            <a:avLst/>
          </a:prstGeom>
        </p:spPr>
      </p:pic>
      <p:sp>
        <p:nvSpPr>
          <p:cNvPr id="4" name="TextBox 3">
            <a:extLst>
              <a:ext uri="{FF2B5EF4-FFF2-40B4-BE49-F238E27FC236}">
                <a16:creationId xmlns:a16="http://schemas.microsoft.com/office/drawing/2014/main" id="{46967D38-CCF6-32DB-5E39-930C2856A5DC}"/>
              </a:ext>
            </a:extLst>
          </p:cNvPr>
          <p:cNvSpPr txBox="1"/>
          <p:nvPr/>
        </p:nvSpPr>
        <p:spPr>
          <a:xfrm>
            <a:off x="3533775" y="2276475"/>
            <a:ext cx="3619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0085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 name="图片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19" name="文本框 18">
            <a:extLst>
              <a:ext uri="{FF2B5EF4-FFF2-40B4-BE49-F238E27FC236}">
                <a16:creationId xmlns:a16="http://schemas.microsoft.com/office/drawing/2014/main" id="{B1E5992B-6023-4D8D-B551-D30F9D68D7B3}"/>
              </a:ext>
            </a:extLst>
          </p:cNvPr>
          <p:cNvSpPr txBox="1"/>
          <p:nvPr/>
        </p:nvSpPr>
        <p:spPr>
          <a:xfrm>
            <a:off x="1095516" y="3174714"/>
            <a:ext cx="10312438" cy="1107996"/>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zh-CN"/>
            </a:defPPr>
            <a:lvl1pPr algn="ctr">
              <a:defRPr sz="4400" b="1">
                <a:ln w="19050">
                  <a:solidFill>
                    <a:schemeClr val="bg1"/>
                  </a:solidFill>
                </a:ln>
                <a:effectLst>
                  <a:outerShdw blurRad="38100" dist="38100" dir="2700000" algn="tl">
                    <a:srgbClr val="000000">
                      <a:alpha val="43137"/>
                    </a:srgbClr>
                  </a:outerShdw>
                </a:effectLst>
                <a:latin typeface="方正卡通简体" panose="03000509000000000000" pitchFamily="65" charset="-122"/>
                <a:ea typeface="方正卡通简体" panose="03000509000000000000" pitchFamily="65"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all" spc="0" normalizeH="0" baseline="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Tạm</a:t>
            </a:r>
            <a:r>
              <a:rPr kumimoji="0" lang="en-US" altLang="zh-CN" sz="6600" b="1" i="0" u="none" strike="noStrike" kern="1200" cap="all" spc="0" normalizeH="0" noProof="0" dirty="0">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 </a:t>
            </a:r>
            <a:r>
              <a:rPr kumimoji="0" lang="en-US" altLang="zh-CN" sz="6600" b="1" i="0" u="none" strike="noStrike" kern="1200" cap="all" spc="0" normalizeH="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biệt</a:t>
            </a:r>
            <a:r>
              <a:rPr kumimoji="0" lang="en-US" altLang="zh-CN" sz="6600" b="1" i="0" u="none" strike="noStrike" kern="1200" cap="all" spc="0" normalizeH="0" noProof="0" dirty="0">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 </a:t>
            </a:r>
            <a:r>
              <a:rPr kumimoji="0" lang="en-US" altLang="zh-CN" sz="6600" b="1" i="0" u="none" strike="noStrike" kern="1200" cap="all" spc="0" normalizeH="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và</a:t>
            </a:r>
            <a:r>
              <a:rPr kumimoji="0" lang="en-US" altLang="zh-CN" sz="6600" b="1" i="0" u="none" strike="noStrike" kern="1200" cap="all" spc="0" normalizeH="0" noProof="0" dirty="0">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 </a:t>
            </a:r>
            <a:r>
              <a:rPr kumimoji="0" lang="en-US" altLang="zh-CN" sz="6600" b="1" i="0" u="none" strike="noStrike" kern="1200" cap="all" spc="0" normalizeH="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hẹn</a:t>
            </a:r>
            <a:r>
              <a:rPr kumimoji="0" lang="en-US" altLang="zh-CN" sz="6600" b="1" i="0" u="none" strike="noStrike" kern="1200" cap="all" spc="0" normalizeH="0" noProof="0" dirty="0">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 </a:t>
            </a:r>
            <a:r>
              <a:rPr kumimoji="0" lang="en-US" altLang="zh-CN" sz="6600" b="1" i="0" u="none" strike="noStrike" kern="1200" cap="all" spc="0" normalizeH="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gặp</a:t>
            </a:r>
            <a:r>
              <a:rPr kumimoji="0" lang="en-US" altLang="zh-CN" sz="6600" b="1" i="0" u="none" strike="noStrike" kern="1200" cap="all" spc="0" normalizeH="0" noProof="0" dirty="0">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 </a:t>
            </a:r>
            <a:r>
              <a:rPr kumimoji="0" lang="en-US" altLang="zh-CN" sz="6600" b="1" i="0" u="none" strike="noStrike" kern="1200" cap="all" spc="0" normalizeH="0" noProof="0" dirty="0" err="1">
                <a:ln w="0"/>
                <a:solidFill>
                  <a:srgbClr val="FF0066"/>
                </a:solidFill>
                <a:effectLst>
                  <a:reflection blurRad="12700" stA="50000" endPos="50000" dist="5000" dir="5400000" sy="-100000" rotWithShape="0"/>
                </a:effectLst>
                <a:uLnTx/>
                <a:uFillTx/>
                <a:latin typeface="Cambria" panose="02040503050406030204" pitchFamily="18" charset="0"/>
                <a:ea typeface="Cambria" panose="02040503050406030204" pitchFamily="18" charset="0"/>
                <a:sym typeface="inpin heiti" panose="00000500000000000000" pitchFamily="2" charset="-122"/>
              </a:rPr>
              <a:t>lại</a:t>
            </a:r>
            <a:endParaRPr kumimoji="0" lang="zh-CN" altLang="en-US" sz="6600" b="1" i="0" u="none" strike="noStrike" kern="1200" cap="all" spc="0" normalizeH="0" baseline="0" noProof="0" dirty="0">
              <a:ln w="0"/>
              <a:solidFill>
                <a:srgbClr val="FF0066"/>
              </a:solidFill>
              <a:effectLst>
                <a:reflection blurRad="12700" stA="50000" endPos="50000" dist="5000" dir="5400000" sy="-100000" rotWithShape="0"/>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pic>
        <p:nvPicPr>
          <p:cNvPr id="22" name="图片 21">
            <a:extLst>
              <a:ext uri="{FF2B5EF4-FFF2-40B4-BE49-F238E27FC236}">
                <a16:creationId xmlns:a16="http://schemas.microsoft.com/office/drawing/2014/main" id="{5E7317A3-C62B-4BE2-9685-33418A6BB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6095" y="1926427"/>
            <a:ext cx="7205487" cy="1207011"/>
          </a:xfrm>
          <a:prstGeom prst="rect">
            <a:avLst/>
          </a:prstGeom>
        </p:spPr>
      </p:pic>
    </p:spTree>
    <p:extLst>
      <p:ext uri="{BB962C8B-B14F-4D97-AF65-F5344CB8AC3E}">
        <p14:creationId xmlns:p14="http://schemas.microsoft.com/office/powerpoint/2010/main" val="8596384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2000"/>
                                        <p:tgtEl>
                                          <p:spTgt spid="86"/>
                                        </p:tgtEl>
                                      </p:cBhvr>
                                    </p:animEffect>
                                    <p:anim calcmode="lin" valueType="num">
                                      <p:cBhvr>
                                        <p:cTn id="8" dur="2000" fill="hold"/>
                                        <p:tgtEl>
                                          <p:spTgt spid="86"/>
                                        </p:tgtEl>
                                        <p:attrNameLst>
                                          <p:attrName>ppt_x</p:attrName>
                                        </p:attrNameLst>
                                      </p:cBhvr>
                                      <p:tavLst>
                                        <p:tav tm="0">
                                          <p:val>
                                            <p:strVal val="#ppt_x"/>
                                          </p:val>
                                        </p:tav>
                                        <p:tav tm="100000">
                                          <p:val>
                                            <p:strVal val="#ppt_x"/>
                                          </p:val>
                                        </p:tav>
                                      </p:tavLst>
                                    </p:anim>
                                    <p:anim calcmode="lin" valueType="num">
                                      <p:cBhvr>
                                        <p:cTn id="9" dur="2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7">
            <a:lum/>
          </a:blip>
          <a:srcRect/>
          <a:stretch>
            <a:fillRect l="-1000" r="-1000"/>
          </a:stretch>
        </a:blipFill>
        <a:effectLst/>
      </p:bgPr>
    </p:bg>
    <p:spTree>
      <p:nvGrpSpPr>
        <p:cNvPr id="1" name=""/>
        <p:cNvGrpSpPr/>
        <p:nvPr/>
      </p:nvGrpSpPr>
      <p:grpSpPr>
        <a:xfrm>
          <a:off x="0" y="0"/>
          <a:ext cx="0" cy="0"/>
          <a:chOff x="0" y="0"/>
          <a:chExt cx="0" cy="0"/>
        </a:xfrm>
      </p:grpSpPr>
      <p:pic>
        <p:nvPicPr>
          <p:cNvPr id="1034" name="Picture 10" descr="3,151 Kids Cheering Illustrations &amp;amp; Clip Art - i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26" b="89549" l="3595" r="96569">
                        <a14:foregroundMark x1="83497" y1="52732" x2="92320" y2="48219"/>
                        <a14:foregroundMark x1="14216" y1="84086" x2="82680" y2="82185"/>
                        <a14:foregroundMark x1="58170" y1="46318" x2="57516" y2="58195"/>
                        <a14:foregroundMark x1="12745" y1="29216" x2="17157" y2="60570"/>
                        <a14:foregroundMark x1="44935" y1="30879" x2="33007" y2="64133"/>
                        <a14:foregroundMark x1="30719" y1="35867" x2="36928" y2="49406"/>
                        <a14:foregroundMark x1="66013" y1="22803" x2="59314" y2="57007"/>
                        <a14:foregroundMark x1="51471" y1="30641" x2="59477" y2="49169"/>
                        <a14:foregroundMark x1="73693" y1="42518" x2="80719" y2="51306"/>
                        <a14:foregroundMark x1="25980" y1="66983" x2="28758" y2="64371"/>
                        <a14:foregroundMark x1="43301" y1="66983" x2="43137" y2="73397"/>
                        <a14:foregroundMark x1="26797" y1="69834" x2="27451" y2="66746"/>
                        <a14:backgroundMark x1="37092" y1="15439" x2="54902" y2="20428"/>
                        <a14:backgroundMark x1="53595" y1="17815" x2="50490" y2="31116"/>
                        <a14:backgroundMark x1="19444" y1="74822" x2="24510" y2="66746"/>
                        <a14:backgroundMark x1="24183" y1="78860" x2="33333" y2="78622"/>
                        <a14:backgroundMark x1="39706" y1="77672" x2="44935" y2="77910"/>
                        <a14:backgroundMark x1="51144" y1="78385" x2="58824" y2="78622"/>
                        <a14:backgroundMark x1="45098" y1="77197" x2="52778" y2="77672"/>
                        <a14:backgroundMark x1="80719" y1="75772" x2="72549" y2="78385"/>
                        <a14:backgroundMark x1="71405" y1="58907" x2="76471" y2="53444"/>
                        <a14:backgroundMark x1="66993" y1="73159" x2="72712" y2="66271"/>
                        <a14:backgroundMark x1="51634" y1="70784" x2="52124" y2="61995"/>
                        <a14:backgroundMark x1="48856" y1="31354" x2="50817" y2="62470"/>
                        <a14:backgroundMark x1="12908" y1="83610" x2="83824" y2="84086"/>
                        <a14:backgroundMark x1="16830" y1="86223" x2="24837" y2="85273"/>
                        <a14:backgroundMark x1="34641" y1="81473" x2="78758" y2="80285"/>
                        <a14:backgroundMark x1="9150" y1="83135" x2="17157" y2="86936"/>
                        <a14:backgroundMark x1="16176" y1="85748" x2="22222" y2="82898"/>
                        <a14:backgroundMark x1="19118" y1="80285" x2="23529" y2="86698"/>
                        <a14:backgroundMark x1="42810" y1="80998" x2="50654" y2="88599"/>
                        <a14:backgroundMark x1="55065" y1="79097" x2="61601" y2="85273"/>
                        <a14:backgroundMark x1="66013" y1="78385" x2="72549" y2="84323"/>
                        <a14:backgroundMark x1="71242" y1="79572" x2="77614" y2="85273"/>
                        <a14:backgroundMark x1="75817" y1="80048" x2="81373" y2="85273"/>
                        <a14:backgroundMark x1="46732" y1="82185" x2="53268" y2="47981"/>
                        <a14:backgroundMark x1="68791" y1="66746" x2="74837" y2="28979"/>
                        <a14:backgroundMark x1="71569" y1="53207" x2="63399" y2="48219"/>
                        <a14:backgroundMark x1="20752" y1="69834" x2="33824" y2="16390"/>
                        <a14:backgroundMark x1="27614" y1="48694" x2="28595" y2="58195"/>
                        <a14:backgroundMark x1="45752" y1="60808" x2="49346" y2="59145"/>
                        <a14:backgroundMark x1="27288" y1="47268" x2="31209" y2="52969"/>
                        <a14:backgroundMark x1="35458" y1="76010" x2="38889" y2="72209"/>
                      </a14:backgroundRemoval>
                    </a14:imgEffect>
                  </a14:imgLayer>
                </a14:imgProps>
              </a:ext>
              <a:ext uri="{28A0092B-C50C-407E-A947-70E740481C1C}">
                <a14:useLocalDpi xmlns:a14="http://schemas.microsoft.com/office/drawing/2010/main" val="0"/>
              </a:ext>
            </a:extLst>
          </a:blip>
          <a:srcRect/>
          <a:stretch>
            <a:fillRect/>
          </a:stretch>
        </p:blipFill>
        <p:spPr bwMode="auto">
          <a:xfrm>
            <a:off x="2269955" y="-144463"/>
            <a:ext cx="8319800" cy="5723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e sun cartoon Premium vector PNG - Similar PN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74667" y1="53167" x2="61167" y2="48667"/>
                        <a14:foregroundMark x1="54833" y1="74000" x2="54833" y2="56167"/>
                        <a14:foregroundMark x1="70167" y1="58667" x2="62333" y2="42667"/>
                        <a14:foregroundMark x1="72333" y1="44500" x2="69833" y2="60500"/>
                        <a14:foregroundMark x1="69333" y1="60500" x2="62000" y2="66500"/>
                        <a14:foregroundMark x1="71333" y1="18833" x2="76167" y2="9500"/>
                        <a14:foregroundMark x1="83833" y1="39000" x2="83833" y2="31167"/>
                        <a14:foregroundMark x1="86500" y1="47833" x2="84667" y2="58000"/>
                        <a14:foregroundMark x1="79500" y1="72833" x2="79833" y2="82167"/>
                        <a14:foregroundMark x1="69833" y1="77667" x2="67167" y2="84667"/>
                        <a14:foregroundMark x1="49333" y1="81333" x2="46667" y2="88833"/>
                        <a14:foregroundMark x1="28833" y1="76500" x2="19500" y2="87333"/>
                        <a14:foregroundMark x1="18000" y1="60500" x2="10667" y2="62000"/>
                        <a14:foregroundMark x1="15833" y1="43833" x2="11000" y2="40833"/>
                        <a14:foregroundMark x1="28833" y1="23000" x2="21333" y2="13333"/>
                        <a14:foregroundMark x1="49667" y1="18833" x2="49000" y2="1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69" y="-170993"/>
            <a:ext cx="2591430" cy="25914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png">
            <a:hlinkClick r:id="rId12" action="ppaction://hlinksldjump"/>
          </p:cNvPr>
          <p:cNvPicPr>
            <a:picLocks noChangeAspect="1"/>
          </p:cNvPicPr>
          <p:nvPr/>
        </p:nvPicPr>
        <p:blipFill>
          <a:blip r:embed="rId13" cstate="print"/>
          <a:stretch>
            <a:fillRect/>
          </a:stretch>
        </p:blipFill>
        <p:spPr>
          <a:xfrm>
            <a:off x="4231758" y="663842"/>
            <a:ext cx="1656907" cy="1931266"/>
          </a:xfrm>
          <a:prstGeom prst="rect">
            <a:avLst/>
          </a:prstGeom>
        </p:spPr>
      </p:pic>
      <p:pic>
        <p:nvPicPr>
          <p:cNvPr id="12" name="Picture 11" descr="5.png">
            <a:hlinkClick r:id="rId14" action="ppaction://hlinksldjump"/>
          </p:cNvPr>
          <p:cNvPicPr>
            <a:picLocks noChangeAspect="1"/>
          </p:cNvPicPr>
          <p:nvPr/>
        </p:nvPicPr>
        <p:blipFill>
          <a:blip r:embed="rId15" cstate="print"/>
          <a:stretch>
            <a:fillRect/>
          </a:stretch>
        </p:blipFill>
        <p:spPr>
          <a:xfrm>
            <a:off x="1371584" y="602181"/>
            <a:ext cx="1989435" cy="2097079"/>
          </a:xfrm>
          <a:prstGeom prst="rect">
            <a:avLst/>
          </a:prstGeom>
        </p:spPr>
      </p:pic>
      <p:pic>
        <p:nvPicPr>
          <p:cNvPr id="17" name="Picture 16" descr="9.png">
            <a:hlinkClick r:id="rId16" action="ppaction://hlinksldjump"/>
          </p:cNvPr>
          <p:cNvPicPr>
            <a:picLocks noChangeAspect="1"/>
          </p:cNvPicPr>
          <p:nvPr/>
        </p:nvPicPr>
        <p:blipFill>
          <a:blip r:embed="rId17" cstate="print"/>
          <a:stretch>
            <a:fillRect/>
          </a:stretch>
        </p:blipFill>
        <p:spPr>
          <a:xfrm>
            <a:off x="9264027" y="753443"/>
            <a:ext cx="1851679" cy="1997499"/>
          </a:xfrm>
          <a:prstGeom prst="rect">
            <a:avLst/>
          </a:prstGeom>
        </p:spPr>
      </p:pic>
      <p:pic>
        <p:nvPicPr>
          <p:cNvPr id="2" name="Picture 1">
            <a:hlinkClick r:id="rId1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1139715" y="159512"/>
            <a:ext cx="2644555" cy="2780413"/>
          </a:xfrm>
          <a:prstGeom prst="rect">
            <a:avLst/>
          </a:prstGeom>
        </p:spPr>
      </p:pic>
      <p:pic>
        <p:nvPicPr>
          <p:cNvPr id="29" name="Picture 28" descr="5631c7a98ca2287e2d680a324b15e383.png">
            <a:hlinkClick r:id="rId19" action="ppaction://hlinksldjump"/>
          </p:cNvPr>
          <p:cNvPicPr>
            <a:picLocks noChangeAspect="1"/>
          </p:cNvPicPr>
          <p:nvPr/>
        </p:nvPicPr>
        <p:blipFill>
          <a:blip r:embed="rId20" cstate="print"/>
          <a:stretch>
            <a:fillRect/>
          </a:stretch>
        </p:blipFill>
        <p:spPr>
          <a:xfrm>
            <a:off x="6731406" y="805126"/>
            <a:ext cx="1509824" cy="1894134"/>
          </a:xfrm>
          <a:prstGeom prst="rect">
            <a:avLst/>
          </a:prstGeom>
        </p:spPr>
      </p:pic>
      <p:pic>
        <p:nvPicPr>
          <p:cNvPr id="33" name="Picture 32">
            <a:hlinkClick r:id="rId21"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3651878" y="204697"/>
            <a:ext cx="2644555" cy="2780413"/>
          </a:xfrm>
          <a:prstGeom prst="rect">
            <a:avLst/>
          </a:prstGeom>
        </p:spPr>
      </p:pic>
      <p:pic>
        <p:nvPicPr>
          <p:cNvPr id="34" name="Picture 33">
            <a:hlinkClick r:id="rId14"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6259734" y="239269"/>
            <a:ext cx="2644555" cy="2780413"/>
          </a:xfrm>
          <a:prstGeom prst="rect">
            <a:avLst/>
          </a:prstGeom>
        </p:spPr>
      </p:pic>
      <p:pic>
        <p:nvPicPr>
          <p:cNvPr id="35" name="Picture 34">
            <a:hlinkClick r:id="rId2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8867590" y="273841"/>
            <a:ext cx="2644555" cy="2780413"/>
          </a:xfrm>
          <a:prstGeom prst="rect">
            <a:avLst/>
          </a:prstGeom>
        </p:spPr>
      </p:pic>
      <p:sp>
        <p:nvSpPr>
          <p:cNvPr id="5" name="Right Arrow 4">
            <a:hlinkClick r:id="rId23" action="ppaction://hlinksldjump"/>
          </p:cNvPr>
          <p:cNvSpPr/>
          <p:nvPr/>
        </p:nvSpPr>
        <p:spPr>
          <a:xfrm>
            <a:off x="11227981" y="6071191"/>
            <a:ext cx="871870" cy="78680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AutoShape 2" descr="Happy cartoon su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AutoShape 4" descr="Happy cartoon su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8303" y="-780593"/>
            <a:ext cx="609600" cy="609600"/>
          </a:xfrm>
          <a:prstGeom prst="rect">
            <a:avLst/>
          </a:prstGeom>
        </p:spPr>
      </p:pic>
      <p:pic>
        <p:nvPicPr>
          <p:cNvPr id="43"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648629" y="-780593"/>
            <a:ext cx="609600" cy="609600"/>
          </a:xfrm>
          <a:prstGeom prst="rect">
            <a:avLst/>
          </a:prstGeom>
        </p:spPr>
      </p:pic>
      <p:pic>
        <p:nvPicPr>
          <p:cNvPr id="46"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6429855" y="-795664"/>
            <a:ext cx="609600" cy="609600"/>
          </a:xfrm>
          <a:prstGeom prst="rect">
            <a:avLst/>
          </a:prstGeom>
        </p:spPr>
      </p:pic>
      <p:pic>
        <p:nvPicPr>
          <p:cNvPr id="47"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7741204" y="-699122"/>
            <a:ext cx="609600" cy="609600"/>
          </a:xfrm>
          <a:prstGeom prst="rect">
            <a:avLst/>
          </a:prstGeom>
        </p:spPr>
      </p:pic>
      <p:pic>
        <p:nvPicPr>
          <p:cNvPr id="48"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125003" y="-780593"/>
            <a:ext cx="609600" cy="609600"/>
          </a:xfrm>
          <a:prstGeom prst="rect">
            <a:avLst/>
          </a:prstGeom>
        </p:spPr>
      </p:pic>
    </p:spTree>
    <p:extLst>
      <p:ext uri="{BB962C8B-B14F-4D97-AF65-F5344CB8AC3E}">
        <p14:creationId xmlns:p14="http://schemas.microsoft.com/office/powerpoint/2010/main" val="3092034413"/>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9.37256E-8 7.40741E-7 L 0.01705 0.44051 " pathEditMode="relative" rAng="0" ptsTypes="AA">
                                      <p:cBhvr>
                                        <p:cTn id="6" dur="2000" fill="hold"/>
                                        <p:tgtEl>
                                          <p:spTgt spid="12"/>
                                        </p:tgtEl>
                                        <p:attrNameLst>
                                          <p:attrName>ppt_x</p:attrName>
                                          <p:attrName>ppt_y</p:attrName>
                                        </p:attrNameLst>
                                      </p:cBhvr>
                                      <p:rCtr x="846" y="22014"/>
                                    </p:animMotion>
                                  </p:childTnLst>
                                </p:cTn>
                              </p:par>
                              <p:par>
                                <p:cTn id="7" presetID="10" presetClass="exit" presetSubtype="0" fill="hold"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mediacall" presetSubtype="0" fill="hold" nodeType="withEffect">
                                  <p:stCondLst>
                                    <p:cond delay="250"/>
                                  </p:stCondLst>
                                  <p:childTnLst>
                                    <p:cmd type="call" cmd="playFrom(0.0)">
                                      <p:cBhvr>
                                        <p:cTn id="11" dur="4311" fill="hold"/>
                                        <p:tgtEl>
                                          <p:spTgt spid="43"/>
                                        </p:tgtEl>
                                      </p:cBhvr>
                                    </p:cmd>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07967E-6 0 L -0.01549 0.42894 " pathEditMode="relative" rAng="0" ptsTypes="AA">
                                      <p:cBhvr>
                                        <p:cTn id="16" dur="2000" fill="hold"/>
                                        <p:tgtEl>
                                          <p:spTgt spid="9"/>
                                        </p:tgtEl>
                                        <p:attrNameLst>
                                          <p:attrName>ppt_x</p:attrName>
                                          <p:attrName>ppt_y</p:attrName>
                                        </p:attrNameLst>
                                      </p:cBhvr>
                                      <p:rCtr x="-781" y="21435"/>
                                    </p:animMotion>
                                  </p:childTnLst>
                                </p:cTn>
                              </p:par>
                              <p:par>
                                <p:cTn id="17" presetID="10" presetClass="exit" presetSubtype="0" fill="hold"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 presetClass="mediacall" presetSubtype="0" fill="hold" nodeType="withEffect">
                                  <p:stCondLst>
                                    <p:cond delay="250"/>
                                  </p:stCondLst>
                                  <p:childTnLst>
                                    <p:cmd type="call" cmd="playFrom(0.0)">
                                      <p:cBhvr>
                                        <p:cTn id="21" dur="4311" fill="hold"/>
                                        <p:tgtEl>
                                          <p:spTgt spid="48"/>
                                        </p:tgtEl>
                                      </p:cBhvr>
                                    </p:cmd>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45509E-6 -4.07407E-6 L -0.0259 0.40926 " pathEditMode="relative" rAng="0" ptsTypes="AA">
                                      <p:cBhvr>
                                        <p:cTn id="26" dur="2000" fill="hold"/>
                                        <p:tgtEl>
                                          <p:spTgt spid="29"/>
                                        </p:tgtEl>
                                        <p:attrNameLst>
                                          <p:attrName>ppt_x</p:attrName>
                                          <p:attrName>ppt_y</p:attrName>
                                        </p:attrNameLst>
                                      </p:cBhvr>
                                      <p:rCtr x="-1302" y="20463"/>
                                    </p:animMotion>
                                  </p:childTnLst>
                                </p:cTn>
                              </p:par>
                              <p:par>
                                <p:cTn id="27" presetID="10" presetClass="exit" presetSubtype="0" fill="hold"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 presetClass="mediacall" presetSubtype="0" fill="hold" nodeType="withEffect">
                                  <p:stCondLst>
                                    <p:cond delay="250"/>
                                  </p:stCondLst>
                                  <p:childTnLst>
                                    <p:cmd type="call" cmd="playFrom(0.0)">
                                      <p:cBhvr>
                                        <p:cTn id="31" dur="4311" fill="hold"/>
                                        <p:tgtEl>
                                          <p:spTgt spid="47"/>
                                        </p:tgtEl>
                                      </p:cBhvr>
                                    </p:cmd>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3658 0.09004 L -0.06561 0.4155 " pathEditMode="relative" rAng="0" ptsTypes="AA">
                                      <p:cBhvr>
                                        <p:cTn id="36" dur="2000" fill="hold"/>
                                        <p:tgtEl>
                                          <p:spTgt spid="17"/>
                                        </p:tgtEl>
                                        <p:attrNameLst>
                                          <p:attrName>ppt_x</p:attrName>
                                          <p:attrName>ppt_y</p:attrName>
                                        </p:attrNameLst>
                                      </p:cBhvr>
                                      <p:rCtr x="-1458" y="16273"/>
                                    </p:animMotion>
                                  </p:childTnLst>
                                </p:cTn>
                              </p:par>
                              <p:par>
                                <p:cTn id="37" presetID="10" presetClass="exit" presetSubtype="0" fill="hold"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 presetClass="mediacall" presetSubtype="0" fill="hold" nodeType="withEffect">
                                  <p:stCondLst>
                                    <p:cond delay="250"/>
                                  </p:stCondLst>
                                  <p:childTnLst>
                                    <p:cmd type="call" cmd="playFrom(0.0)">
                                      <p:cBhvr>
                                        <p:cTn id="41" dur="4311" fill="hold"/>
                                        <p:tgtEl>
                                          <p:spTgt spid="46"/>
                                        </p:tgtEl>
                                      </p:cBhvr>
                                    </p:cmd>
                                  </p:childTnLst>
                                </p:cTn>
                              </p:par>
                            </p:childTnLst>
                          </p:cTn>
                        </p:par>
                      </p:childTnLst>
                    </p:cTn>
                  </p:par>
                </p:childTnLst>
              </p:cTn>
              <p:nextCondLst>
                <p:cond evt="onClick" delay="0">
                  <p:tgtEl>
                    <p:spTgt spid="35"/>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1000"/>
                                        <p:tgtEl>
                                          <p:spTgt spid="1034"/>
                                        </p:tgtEl>
                                      </p:cBhvr>
                                    </p:animEffect>
                                    <p:anim calcmode="lin" valueType="num">
                                      <p:cBhvr>
                                        <p:cTn id="48" dur="1000" fill="hold"/>
                                        <p:tgtEl>
                                          <p:spTgt spid="1034"/>
                                        </p:tgtEl>
                                        <p:attrNameLst>
                                          <p:attrName>ppt_x</p:attrName>
                                        </p:attrNameLst>
                                      </p:cBhvr>
                                      <p:tavLst>
                                        <p:tav tm="0">
                                          <p:val>
                                            <p:strVal val="#ppt_x"/>
                                          </p:val>
                                        </p:tav>
                                        <p:tav tm="100000">
                                          <p:val>
                                            <p:strVal val="#ppt_x"/>
                                          </p:val>
                                        </p:tav>
                                      </p:tavLst>
                                    </p:anim>
                                    <p:anim calcmode="lin" valueType="num">
                                      <p:cBhvr>
                                        <p:cTn id="49" dur="1000" fill="hold"/>
                                        <p:tgtEl>
                                          <p:spTgt spid="1034"/>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
                                      <p:cBhvr>
                                        <p:cTn id="51" dur="1" fill="hold"/>
                                        <p:tgtEl>
                                          <p:spTgt spid="42"/>
                                        </p:tgtEl>
                                      </p:cBhvr>
                                    </p:cmd>
                                  </p:childTnLst>
                                </p:cTn>
                              </p:par>
                            </p:childTnLst>
                          </p:cTn>
                        </p:par>
                      </p:childTnLst>
                    </p:cTn>
                  </p:par>
                </p:childTnLst>
              </p:cTn>
              <p:nextCondLst>
                <p:cond evt="onClick" delay="0">
                  <p:tgtEl>
                    <p:spTgt spid="1030"/>
                  </p:tgtEl>
                </p:cond>
              </p:nextCondLst>
            </p:seq>
            <p:audio>
              <p:cMediaNode vol="80000">
                <p:cTn id="52" fill="hold" display="0">
                  <p:stCondLst>
                    <p:cond delay="indefinite"/>
                  </p:stCondLst>
                  <p:endCondLst>
                    <p:cond evt="onStopAudio" delay="0">
                      <p:tgtEl>
                        <p:sldTgt/>
                      </p:tgtEl>
                    </p:cond>
                  </p:endCondLst>
                </p:cTn>
                <p:tgtEl>
                  <p:spTgt spid="42"/>
                </p:tgtEl>
              </p:cMediaNode>
            </p:audio>
            <p:audio>
              <p:cMediaNode vol="80000">
                <p:cTn id="53" fill="hold" display="0">
                  <p:stCondLst>
                    <p:cond delay="indefinite"/>
                  </p:stCondLst>
                  <p:endCondLst>
                    <p:cond evt="onStopAudio" delay="0">
                      <p:tgtEl>
                        <p:sldTgt/>
                      </p:tgtEl>
                    </p:cond>
                  </p:endCondLst>
                </p:cTn>
                <p:tgtEl>
                  <p:spTgt spid="43"/>
                </p:tgtEl>
              </p:cMediaNode>
            </p:audio>
            <p:audio>
              <p:cMediaNode vol="80000">
                <p:cTn id="54" fill="hold" display="0">
                  <p:stCondLst>
                    <p:cond delay="indefinite"/>
                  </p:stCondLst>
                  <p:endCondLst>
                    <p:cond evt="onStopAudio" delay="0">
                      <p:tgtEl>
                        <p:sldTgt/>
                      </p:tgtEl>
                    </p:cond>
                  </p:endCondLst>
                </p:cTn>
                <p:tgtEl>
                  <p:spTgt spid="46"/>
                </p:tgtEl>
              </p:cMediaNode>
            </p:audio>
            <p:audio>
              <p:cMediaNode vol="80000">
                <p:cTn id="55" fill="hold" display="0">
                  <p:stCondLst>
                    <p:cond delay="indefinite"/>
                  </p:stCondLst>
                  <p:endCondLst>
                    <p:cond evt="onStopAudio" delay="0">
                      <p:tgtEl>
                        <p:sldTgt/>
                      </p:tgtEl>
                    </p:cond>
                  </p:endCondLst>
                </p:cTn>
                <p:tgtEl>
                  <p:spTgt spid="47"/>
                </p:tgtEl>
              </p:cMediaNode>
            </p:audio>
            <p:audio>
              <p:cMediaNode vol="80000">
                <p:cTn id="56"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363200" y="5185746"/>
            <a:ext cx="1828800" cy="1672254"/>
          </a:xfrm>
          <a:prstGeom prst="rect">
            <a:avLst/>
          </a:prstGeom>
        </p:spPr>
      </p:pic>
      <p:sp>
        <p:nvSpPr>
          <p:cNvPr id="39" name="Rounded Rectangle 38"/>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Câu</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1: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Em</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hãy</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nêu</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vị</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trí</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địa</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lí</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của</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phố</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cổ</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8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Hội</a:t>
            </a:r>
            <a:r>
              <a:rPr lang="en-US" sz="48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An.</a:t>
            </a:r>
            <a:endParaRPr kumimoji="0" lang="en-US" sz="48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0" name="Rounded Rectangle 39"/>
          <p:cNvSpPr/>
          <p:nvPr/>
        </p:nvSpPr>
        <p:spPr>
          <a:xfrm>
            <a:off x="1524000" y="3012580"/>
            <a:ext cx="9005778" cy="2807195"/>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Phố cổ Hội An thuộc tỉnh Quảng Nam; nằm ở hạ lưu sông Thu Bồn, thuận lợi cho việc giao thương nên từ xưa các thương nhân ở một số nước đã sớm đến đây buôn bán</a:t>
            </a:r>
            <a:r>
              <a:rPr lang="en-US" sz="3200" dirty="0">
                <a:solidFill>
                  <a:prstClr val="black"/>
                </a:solidFill>
                <a:latin typeface="Cambria" panose="02040503050406030204" pitchFamily="18" charset="0"/>
                <a:ea typeface="Cambria" panose="02040503050406030204" pitchFamily="18" charset="0"/>
              </a:rPr>
              <a:t>. V</a:t>
            </a:r>
            <a:r>
              <a:rPr lang="vi-VN" sz="3200" dirty="0">
                <a:solidFill>
                  <a:prstClr val="black"/>
                </a:solidFill>
                <a:latin typeface="Cambria" panose="02040503050406030204" pitchFamily="18" charset="0"/>
                <a:ea typeface="Cambria" panose="02040503050406030204" pitchFamily="18" charset="0"/>
              </a:rPr>
              <a:t>ì thế Hội An sớm trở thành một thương cảng lớn</a:t>
            </a:r>
            <a:r>
              <a:rPr lang="en-US" sz="3200"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697985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sp>
        <p:nvSpPr>
          <p:cNvPr id="3" name="Rounded Rectangle 38">
            <a:extLst>
              <a:ext uri="{FF2B5EF4-FFF2-40B4-BE49-F238E27FC236}">
                <a16:creationId xmlns:a16="http://schemas.microsoft.com/office/drawing/2014/main" id="{093C4350-FC2C-6BF5-D774-C77D1B39BC97}"/>
              </a:ext>
            </a:extLst>
          </p:cNvPr>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Câu</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2: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Em</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hãy</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kể</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tên</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một</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số</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công</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trình</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kiến</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trúc</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tiêu</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biểu</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ở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phố</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cổ</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4000" dirty="0" err="1">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Hội</a:t>
            </a:r>
            <a:r>
              <a:rPr lang="en-US" sz="40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An?</a:t>
            </a:r>
            <a:endParaRPr kumimoji="0" lang="en-US" sz="4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ounded Rectangle 39">
            <a:extLst>
              <a:ext uri="{FF2B5EF4-FFF2-40B4-BE49-F238E27FC236}">
                <a16:creationId xmlns:a16="http://schemas.microsoft.com/office/drawing/2014/main" id="{6D9701D7-C800-F53D-9AC0-C7AB984D62CD}"/>
              </a:ext>
            </a:extLst>
          </p:cNvPr>
          <p:cNvSpPr/>
          <p:nvPr/>
        </p:nvSpPr>
        <p:spPr>
          <a:xfrm>
            <a:off x="1524000" y="3012580"/>
            <a:ext cx="9005778" cy="2807195"/>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vi-VN" sz="4400" dirty="0">
                <a:solidFill>
                  <a:prstClr val="black"/>
                </a:solidFill>
                <a:latin typeface="Cambria" panose="02040503050406030204" pitchFamily="18" charset="0"/>
                <a:ea typeface="Cambria" panose="02040503050406030204" pitchFamily="18" charset="0"/>
              </a:rPr>
              <a:t>Một số công trình kiến trúc tiêu biểu ở phố cổ Hội An: nhà cổ, Hội quán Người Hoa; Chùa Cầu</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8220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sp>
        <p:nvSpPr>
          <p:cNvPr id="3" name="Rounded Rectangle 38">
            <a:extLst>
              <a:ext uri="{FF2B5EF4-FFF2-40B4-BE49-F238E27FC236}">
                <a16:creationId xmlns:a16="http://schemas.microsoft.com/office/drawing/2014/main" id="{365A8FA3-6181-DD2A-EC60-51B1C5A83511}"/>
              </a:ext>
            </a:extLst>
          </p:cNvPr>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vi-VN" sz="400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Câu 3: Em mô tả Hội quán người Hoa ở phố cổ Hội An?</a:t>
            </a:r>
            <a:endParaRPr kumimoji="0" lang="en-US" sz="4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ounded Rectangle 39">
            <a:extLst>
              <a:ext uri="{FF2B5EF4-FFF2-40B4-BE49-F238E27FC236}">
                <a16:creationId xmlns:a16="http://schemas.microsoft.com/office/drawing/2014/main" id="{7FD19A9C-FFB8-331B-366B-2BCE9C001528}"/>
              </a:ext>
            </a:extLst>
          </p:cNvPr>
          <p:cNvSpPr/>
          <p:nvPr/>
        </p:nvSpPr>
        <p:spPr>
          <a:xfrm>
            <a:off x="1524000" y="3012580"/>
            <a:ext cx="9005778" cy="2807195"/>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4400" dirty="0" err="1">
                <a:solidFill>
                  <a:prstClr val="black"/>
                </a:solidFill>
                <a:latin typeface="Cambria" panose="02040503050406030204" pitchFamily="18" charset="0"/>
                <a:ea typeface="Cambria" panose="02040503050406030204" pitchFamily="18" charset="0"/>
              </a:rPr>
              <a:t>Hội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quán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người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Hoa</a:t>
            </a:r>
            <a:r>
              <a:rPr lang="en-US" sz="4400" dirty="0">
                <a:solidFill>
                  <a:prstClr val="black"/>
                </a:solidFill>
                <a:latin typeface="Cambria" panose="02040503050406030204" pitchFamily="18" charset="0"/>
                <a:ea typeface="Cambria" panose="02040503050406030204" pitchFamily="18" charset="0"/>
              </a:rPr>
              <a:t> đ</a:t>
            </a:r>
            <a:r>
              <a:rPr lang="vi-VN" sz="4400" dirty="0">
                <a:solidFill>
                  <a:prstClr val="black"/>
                </a:solidFill>
                <a:latin typeface="Cambria" panose="02040503050406030204" pitchFamily="18" charset="0"/>
                <a:ea typeface="Cambria" panose="02040503050406030204" pitchFamily="18" charset="0"/>
              </a:rPr>
              <a:t>ược xây dựng trên nền đất rộng, cao ráo quay mặt về hướng nam và mang đậm phong cách kiến trúc Trung Hoa.</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990103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2.png">
            <a:hlinkClick r:id="rId4" action="ppaction://hlinksldjump"/>
          </p:cNvPr>
          <p:cNvPicPr>
            <a:picLocks noChangeAspect="1"/>
          </p:cNvPicPr>
          <p:nvPr/>
        </p:nvPicPr>
        <p:blipFill>
          <a:blip r:embed="rId5" cstate="print"/>
          <a:stretch>
            <a:fillRect/>
          </a:stretch>
        </p:blipFill>
        <p:spPr>
          <a:xfrm>
            <a:off x="10261600" y="5410200"/>
            <a:ext cx="1930400" cy="1447800"/>
          </a:xfrm>
          <a:prstGeom prst="rect">
            <a:avLst/>
          </a:prstGeom>
        </p:spPr>
      </p:pic>
      <p:sp>
        <p:nvSpPr>
          <p:cNvPr id="3" name="Rounded Rectangle 38">
            <a:extLst>
              <a:ext uri="{FF2B5EF4-FFF2-40B4-BE49-F238E27FC236}">
                <a16:creationId xmlns:a16="http://schemas.microsoft.com/office/drawing/2014/main" id="{303FA459-AE57-2557-898E-FADC812C7DB8}"/>
              </a:ext>
            </a:extLst>
          </p:cNvPr>
          <p:cNvSpPr/>
          <p:nvPr/>
        </p:nvSpPr>
        <p:spPr>
          <a:xfrm>
            <a:off x="1524000" y="818729"/>
            <a:ext cx="8853378" cy="162678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vi-VN" sz="4400" dirty="0">
                <a:solidFill>
                  <a:srgbClr val="00206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Câu 4: Em mô tả Chùa Cầu ở phố cổ Hội An?</a:t>
            </a:r>
            <a:endParaRPr kumimoji="0" lang="en-US" sz="44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ounded Rectangle 39">
            <a:extLst>
              <a:ext uri="{FF2B5EF4-FFF2-40B4-BE49-F238E27FC236}">
                <a16:creationId xmlns:a16="http://schemas.microsoft.com/office/drawing/2014/main" id="{34DAF825-0DC1-1118-121B-6A5345367892}"/>
              </a:ext>
            </a:extLst>
          </p:cNvPr>
          <p:cNvSpPr/>
          <p:nvPr/>
        </p:nvSpPr>
        <p:spPr>
          <a:xfrm>
            <a:off x="1524000" y="3012580"/>
            <a:ext cx="9005778" cy="2807195"/>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vi-VN" sz="4400" dirty="0">
                <a:solidFill>
                  <a:prstClr val="black"/>
                </a:solidFill>
                <a:latin typeface="Cambria" panose="02040503050406030204" pitchFamily="18" charset="0"/>
                <a:ea typeface="Cambria" panose="02040503050406030204" pitchFamily="18" charset="0"/>
              </a:rPr>
              <a:t>Chùa cầu được làm bằng gỗ hình vòng cung, mái lớp ngói âm dương. Hai bên đều có hành lang.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05781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35" name="图片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4" name="Picture 3">
            <a:extLst>
              <a:ext uri="{FF2B5EF4-FFF2-40B4-BE49-F238E27FC236}">
                <a16:creationId xmlns:a16="http://schemas.microsoft.com/office/drawing/2014/main" id="{03FFF899-ABEC-A4A5-A311-D9271EC4075F}"/>
              </a:ext>
            </a:extLst>
          </p:cNvPr>
          <p:cNvPicPr>
            <a:picLocks noChangeAspect="1"/>
          </p:cNvPicPr>
          <p:nvPr/>
        </p:nvPicPr>
        <p:blipFill>
          <a:blip r:embed="rId6"/>
          <a:stretch>
            <a:fillRect/>
          </a:stretch>
        </p:blipFill>
        <p:spPr>
          <a:xfrm>
            <a:off x="1558139" y="2743066"/>
            <a:ext cx="9339881" cy="3078747"/>
          </a:xfrm>
          <a:prstGeom prst="rect">
            <a:avLst/>
          </a:prstGeom>
        </p:spPr>
      </p:pic>
    </p:spTree>
    <p:extLst>
      <p:ext uri="{BB962C8B-B14F-4D97-AF65-F5344CB8AC3E}">
        <p14:creationId xmlns:p14="http://schemas.microsoft.com/office/powerpoint/2010/main" val="36342237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277080" y="464291"/>
            <a:ext cx="5750804" cy="2123658"/>
          </a:xfrm>
          <a:prstGeom prst="rect">
            <a:avLst/>
          </a:prstGeom>
          <a:noFill/>
        </p:spPr>
        <p:txBody>
          <a:bodyPr wrap="square" rtlCol="0">
            <a:spAutoFit/>
          </a:bodyPr>
          <a:lstStyle/>
          <a:p>
            <a:pPr lvl="0" algn="ctr" defTabSz="457200"/>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2: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Bảo</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tồn</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huy</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giá</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trị</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phố</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cổ</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2060"/>
                </a:solidFill>
                <a:latin typeface="Tahoma" panose="020B0604030504040204" pitchFamily="34" charset="0"/>
                <a:ea typeface="Tahoma" panose="020B0604030504040204" pitchFamily="34" charset="0"/>
                <a:cs typeface="Tahoma" panose="020B0604030504040204" pitchFamily="34" charset="0"/>
              </a:rPr>
              <a:t>Hội</a:t>
            </a:r>
            <a:r>
              <a:rPr lang="en-US" sz="4400" b="1" dirty="0">
                <a:solidFill>
                  <a:srgbClr val="002060"/>
                </a:solidFill>
                <a:latin typeface="Tahoma" panose="020B0604030504040204" pitchFamily="34" charset="0"/>
                <a:ea typeface="Tahoma" panose="020B0604030504040204" pitchFamily="34" charset="0"/>
                <a:cs typeface="Tahoma" panose="020B0604030504040204" pitchFamily="34" charset="0"/>
              </a:rPr>
              <a:t> An </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1">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906</Words>
  <Application>Microsoft Office PowerPoint</Application>
  <PresentationFormat>Widescreen</PresentationFormat>
  <Paragraphs>70</Paragraphs>
  <Slides>23</Slides>
  <Notes>20</Notes>
  <HiddenSlides>0</HiddenSlides>
  <MMClips>6</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23</vt:i4>
      </vt:variant>
    </vt:vector>
  </HeadingPairs>
  <TitlesOfParts>
    <vt:vector size="43" baseType="lpstr">
      <vt:lpstr>等线</vt:lpstr>
      <vt:lpstr>等线 Light</vt:lpstr>
      <vt:lpstr>微软雅黑</vt:lpstr>
      <vt:lpstr>Arial</vt:lpstr>
      <vt:lpstr>Bodoni MT</vt:lpstr>
      <vt:lpstr>Calibri</vt:lpstr>
      <vt:lpstr>Calibri Light</vt:lpstr>
      <vt:lpstr>Cambria</vt:lpstr>
      <vt:lpstr>DFPOP1-W9</vt:lpstr>
      <vt:lpstr>Tahoma</vt:lpstr>
      <vt:lpstr>Times New Roman</vt:lpstr>
      <vt:lpstr>UTM Neo Sans Intel</vt:lpstr>
      <vt:lpstr>方正行楷简体</vt:lpstr>
      <vt:lpstr>汉真广标</vt:lpstr>
      <vt:lpstr>www.33ppt.com</vt:lpstr>
      <vt:lpstr>www.33ppt.com1</vt:lpstr>
      <vt:lpstr>1_Office Theme</vt:lpstr>
      <vt:lpstr>2_Office Theme</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Trang Dao</cp:lastModifiedBy>
  <cp:revision>28</cp:revision>
  <dcterms:created xsi:type="dcterms:W3CDTF">2023-11-15T01:17:18Z</dcterms:created>
  <dcterms:modified xsi:type="dcterms:W3CDTF">2024-08-21T14:17:07Z</dcterms:modified>
</cp:coreProperties>
</file>