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78" r:id="rId2"/>
    <p:sldMasterId id="2147483681" r:id="rId3"/>
    <p:sldMasterId id="2147483694" r:id="rId4"/>
  </p:sldMasterIdLst>
  <p:notesMasterIdLst>
    <p:notesMasterId r:id="rId26"/>
  </p:notesMasterIdLst>
  <p:sldIdLst>
    <p:sldId id="338" r:id="rId5"/>
    <p:sldId id="340" r:id="rId6"/>
    <p:sldId id="286" r:id="rId7"/>
    <p:sldId id="258" r:id="rId8"/>
    <p:sldId id="261" r:id="rId9"/>
    <p:sldId id="264" r:id="rId10"/>
    <p:sldId id="341" r:id="rId11"/>
    <p:sldId id="342" r:id="rId12"/>
    <p:sldId id="343" r:id="rId13"/>
    <p:sldId id="344" r:id="rId14"/>
    <p:sldId id="345" r:id="rId15"/>
    <p:sldId id="346" r:id="rId16"/>
    <p:sldId id="347" r:id="rId17"/>
    <p:sldId id="348" r:id="rId18"/>
    <p:sldId id="349" r:id="rId19"/>
    <p:sldId id="350" r:id="rId20"/>
    <p:sldId id="351" r:id="rId21"/>
    <p:sldId id="308" r:id="rId22"/>
    <p:sldId id="317" r:id="rId23"/>
    <p:sldId id="311" r:id="rId24"/>
    <p:sldId id="35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87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2C4DA-9A17-49C7-9A3B-E3F29C42C078}"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1999D-4E7B-49AA-A5D4-55D1CE5C485D}" type="slidenum">
              <a:rPr lang="en-US" smtClean="0"/>
              <a:t>‹#›</a:t>
            </a:fld>
            <a:endParaRPr lang="en-US"/>
          </a:p>
        </p:txBody>
      </p:sp>
    </p:spTree>
    <p:extLst>
      <p:ext uri="{BB962C8B-B14F-4D97-AF65-F5344CB8AC3E}">
        <p14:creationId xmlns:p14="http://schemas.microsoft.com/office/powerpoint/2010/main" val="56772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0269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4165970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38300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86770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54966127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01949608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1325539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9049101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2311765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8/21/2024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91413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8/21/2024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0603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8/21/2024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3253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8689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8/21/2024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10502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8/21/2024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07982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8/21/2024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7333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8/21/2024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768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8/21/2024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10286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8/21/2024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51016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8/21/2024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35834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8/21/2024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500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858539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99852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40034573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24437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53384762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30798918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2024/8/21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83623666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id="{8A14F629-AF6F-6B69-EC49-6B8C4524FE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3664155956"/>
      </p:ext>
    </p:extLst>
  </p:cSld>
  <p:clrMap bg1="lt1" tx1="dk1" bg2="lt2" tx2="dk2" accent1="accent1" accent2="accent2" accent3="accent3" accent4="accent4" accent5="accent5" accent6="accent6" hlink="hlink" folHlink="folHlink"/>
  <p:sldLayoutIdLst>
    <p:sldLayoutId id="2147483676" r:id="rId1"/>
    <p:sldLayoutId id="2147483677"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2" name="Picture 1" descr="A white circle with leaves and blue text&#10;&#10;Description automatically generated">
            <a:extLst>
              <a:ext uri="{FF2B5EF4-FFF2-40B4-BE49-F238E27FC236}">
                <a16:creationId xmlns:a16="http://schemas.microsoft.com/office/drawing/2014/main" id="{56581A50-E75E-1C9C-D079-7D883726A6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spTree>
    <p:extLst>
      <p:ext uri="{BB962C8B-B14F-4D97-AF65-F5344CB8AC3E}">
        <p14:creationId xmlns:p14="http://schemas.microsoft.com/office/powerpoint/2010/main" val="3681831937"/>
      </p:ext>
    </p:extLst>
  </p:cSld>
  <p:clrMap bg1="lt1" tx1="dk1" bg2="lt2" tx2="dk2" accent1="accent1" accent2="accent2" accent3="accent3" accent4="accent4" accent5="accent5" accent6="accent6" hlink="hlink" folHlink="folHlink"/>
  <p:sldLayoutIdLst>
    <p:sldLayoutId id="2147483679" r:id="rId1"/>
    <p:sldLayoutId id="2147483680"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61758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323852975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23.png"/><Relationship Id="rId11" Type="http://schemas.microsoft.com/office/2007/relationships/hdphoto" Target="../media/hdphoto4.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image" Target="../media/image48.jpg"/><Relationship Id="rId1" Type="http://schemas.openxmlformats.org/officeDocument/2006/relationships/slideLayout" Target="../slideLayouts/slideLayout23.xml"/><Relationship Id="rId6" Type="http://schemas.microsoft.com/office/2007/relationships/hdphoto" Target="../media/hdphoto7.wdp"/><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23.png"/><Relationship Id="rId11" Type="http://schemas.microsoft.com/office/2007/relationships/hdphoto" Target="../media/hdphoto4.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
        <p:nvSpPr>
          <p:cNvPr id="3" name="TextBox 5">
            <a:extLst>
              <a:ext uri="{FF2B5EF4-FFF2-40B4-BE49-F238E27FC236}">
                <a16:creationId xmlns:a16="http://schemas.microsoft.com/office/drawing/2014/main" id="{86F9B0FD-2779-F511-0DCA-1912B8067D71}"/>
              </a:ext>
            </a:extLst>
          </p:cNvPr>
          <p:cNvSpPr txBox="1"/>
          <p:nvPr/>
        </p:nvSpPr>
        <p:spPr>
          <a:xfrm>
            <a:off x="3854720" y="890725"/>
            <a:ext cx="7285383"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accent6"/>
                </a:solidFill>
                <a:latin typeface="Times New Roman" panose="02020603050405020304" pitchFamily="18" charset="0"/>
                <a:cs typeface="Times New Roman" panose="02020603050405020304" pitchFamily="18" charset="0"/>
              </a:rPr>
              <a:t>TRƯỜNG TIỂU HỌC NGỌC THỤY</a:t>
            </a:r>
          </a:p>
        </p:txBody>
      </p:sp>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6" y="759422"/>
            <a:ext cx="10078948"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rút ra được bài học gì từ câu chuyện trên?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Bài học rút ra: Cần quý trọng tình bạn, nếu không biết trân trọng thì những người bạn ấy sẽ rời xa chúng ta.</a:t>
            </a:r>
            <a:endParaRPr kumimoji="0" lang="en-US" sz="40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2090109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5" y="759422"/>
            <a:ext cx="10274157"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Theo em, vì sao chúng ta cần giữ gìn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4782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Cần giữ gìn và duy trì quan hệ bạn bè bởi nhờ đó tình bạn mới lu</a:t>
            </a:r>
            <a:r>
              <a:rPr lang="en-US"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ô</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n tồn tại dài lâu và lúc nào chúng ta cũng sẽ có những người bạn tốt bên </a:t>
            </a:r>
            <a:r>
              <a:rPr lang="en-US" sz="3600" kern="0" dirty="0" err="1">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cạnh</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 để cùng nhau sẻ chia những niềm vui, nỗi buồn trong cuộc sống.</a:t>
            </a:r>
            <a:endParaRPr kumimoji="0" lang="en-US" sz="36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1065106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id="{F11CD9E9-FF16-B4EA-57DD-FB33FA357527}"/>
              </a:ext>
            </a:extLst>
          </p:cNvPr>
          <p:cNvSpPr txBox="1"/>
          <p:nvPr/>
        </p:nvSpPr>
        <p:spPr>
          <a:xfrm>
            <a:off x="1752600" y="2171700"/>
            <a:ext cx="9172575" cy="3170099"/>
          </a:xfrm>
          <a:prstGeom prst="rect">
            <a:avLst/>
          </a:prstGeom>
          <a:noFill/>
        </p:spPr>
        <p:txBody>
          <a:bodyPr wrap="square" rtlCol="0">
            <a:spAutoFit/>
          </a:bodyPr>
          <a:lstStyle/>
          <a:p>
            <a:pPr lvl="0" algn="just"/>
            <a:r>
              <a:rPr lang="vi-VN" sz="4000" b="1" dirty="0">
                <a:solidFill>
                  <a:srgbClr val="FF0000"/>
                </a:solidFill>
                <a:latin typeface="Calibri" panose="020F0502020204030204" pitchFamily="34" charset="0"/>
                <a:cs typeface="Calibri" panose="020F0502020204030204" pitchFamily="34" charset="0"/>
              </a:rPr>
              <a:t>Ai cũng cần có những người bạn tốt để cùng trò chuyện, sẻ chia, giúp nhân lên niềm vui và làm vơi đi những nỗi buồn phiền trong cuộc sống. Vì vậy, mỗi người cần biết giữ gìn và duy trì tình bạn.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5" name="Picture 64">
            <a:extLst>
              <a:ext uri="{FF2B5EF4-FFF2-40B4-BE49-F238E27FC236}">
                <a16:creationId xmlns:a16="http://schemas.microsoft.com/office/drawing/2014/main" id="{73D1542E-77A3-8160-92F6-385E5D01507A}"/>
              </a:ext>
            </a:extLst>
          </p:cNvPr>
          <p:cNvPicPr>
            <a:picLocks noChangeAspect="1"/>
          </p:cNvPicPr>
          <p:nvPr/>
        </p:nvPicPr>
        <p:blipFill>
          <a:blip r:embed="rId10"/>
          <a:stretch>
            <a:fillRect/>
          </a:stretch>
        </p:blipFill>
        <p:spPr>
          <a:xfrm>
            <a:off x="4427481" y="1382204"/>
            <a:ext cx="3871296" cy="1072989"/>
          </a:xfrm>
          <a:prstGeom prst="rect">
            <a:avLst/>
          </a:prstGeom>
        </p:spPr>
      </p:pic>
    </p:spTree>
    <p:extLst>
      <p:ext uri="{BB962C8B-B14F-4D97-AF65-F5344CB8AC3E}">
        <p14:creationId xmlns:p14="http://schemas.microsoft.com/office/powerpoint/2010/main" val="1570167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41123" y="2332233"/>
            <a:ext cx="9061806" cy="2585323"/>
          </a:xfrm>
          <a:prstGeom prst="rect">
            <a:avLst/>
          </a:prstGeom>
          <a:noFill/>
        </p:spPr>
        <p:txBody>
          <a:bodyPr wrap="square" rtlCol="0">
            <a:spAutoFit/>
          </a:bodyPr>
          <a:lstStyle/>
          <a:p>
            <a:pPr lvl="0" algn="ctr"/>
            <a:r>
              <a:rPr lang="vi-VN" sz="5400" b="1" dirty="0">
                <a:solidFill>
                  <a:srgbClr val="002060"/>
                </a:solidFill>
                <a:latin typeface="Calibri" panose="020F0502020204030204" pitchFamily="34" charset="0"/>
                <a:ea typeface="Calibri" panose="020F0502020204030204" pitchFamily="34" charset="0"/>
                <a:cs typeface="Calibri" panose="020F0502020204030204" pitchFamily="34" charset="0"/>
              </a:rPr>
              <a:t>Hoạt động 2: Tìm hiểu được cách đơn giản để duy trì quan hệ bạn bè.</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1254069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1077218"/>
          </a:xfrm>
          <a:prstGeom prst="rect">
            <a:avLst/>
          </a:prstGeom>
          <a:noFill/>
        </p:spPr>
        <p:txBody>
          <a:bodyPr wrap="square" rtlCol="0">
            <a:spAutoFit/>
          </a:bodyPr>
          <a:lstStyle/>
          <a:p>
            <a:pPr lvl="0" algn="ctr"/>
            <a:r>
              <a:rPr lang="vi-VN" sz="3200" b="1" dirty="0">
                <a:solidFill>
                  <a:srgbClr val="002060"/>
                </a:solidFill>
                <a:latin typeface="Cambria" panose="02040503050406030204" pitchFamily="18" charset="0"/>
                <a:ea typeface="Cambria" panose="02040503050406030204" pitchFamily="18" charset="0"/>
              </a:rPr>
              <a:t>Đọc các cách để duy trì quan hệ bạn bè dưới đây và trả lời câu hỏi: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F34FC20-4EF1-EA93-BDB9-B680A8CCC2DD}"/>
              </a:ext>
            </a:extLst>
          </p:cNvPr>
          <p:cNvPicPr>
            <a:picLocks noChangeAspect="1"/>
          </p:cNvPicPr>
          <p:nvPr/>
        </p:nvPicPr>
        <p:blipFill>
          <a:blip r:embed="rId2"/>
          <a:stretch>
            <a:fillRect/>
          </a:stretch>
        </p:blipFill>
        <p:spPr>
          <a:xfrm>
            <a:off x="2037815" y="2122041"/>
            <a:ext cx="8344780" cy="3600663"/>
          </a:xfrm>
          <a:prstGeom prst="rect">
            <a:avLst/>
          </a:prstGeom>
        </p:spPr>
      </p:pic>
    </p:spTree>
    <p:extLst>
      <p:ext uri="{BB962C8B-B14F-4D97-AF65-F5344CB8AC3E}">
        <p14:creationId xmlns:p14="http://schemas.microsoft.com/office/powerpoint/2010/main" val="208925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A139A-3317-FE99-16CD-99EAF0EA252E}"/>
              </a:ext>
            </a:extLst>
          </p:cNvPr>
          <p:cNvPicPr>
            <a:picLocks noChangeAspect="1"/>
          </p:cNvPicPr>
          <p:nvPr/>
        </p:nvPicPr>
        <p:blipFill>
          <a:blip r:embed="rId2"/>
          <a:stretch>
            <a:fillRect/>
          </a:stretch>
        </p:blipFill>
        <p:spPr>
          <a:xfrm>
            <a:off x="4058292" y="2152182"/>
            <a:ext cx="4140485" cy="3724637"/>
          </a:xfrm>
          <a:prstGeom prst="rect">
            <a:avLst/>
          </a:prstGeom>
        </p:spPr>
      </p:pic>
      <p:sp>
        <p:nvSpPr>
          <p:cNvPr id="4" name="Rectangle: Rounded Corners 3">
            <a:extLst>
              <a:ext uri="{FF2B5EF4-FFF2-40B4-BE49-F238E27FC236}">
                <a16:creationId xmlns:a16="http://schemas.microsoft.com/office/drawing/2014/main" id="{E4BC3C90-FEB5-94C6-5E03-2DD96B709306}"/>
              </a:ext>
            </a:extLst>
          </p:cNvPr>
          <p:cNvSpPr/>
          <p:nvPr/>
        </p:nvSpPr>
        <p:spPr>
          <a:xfrm>
            <a:off x="1150705" y="636998"/>
            <a:ext cx="9822095" cy="119180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sẽ chọn từ khóa nào để tạo thành bông hoa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CB58F552-78F7-E69D-B759-4A11ED840617}"/>
              </a:ext>
            </a:extLst>
          </p:cNvPr>
          <p:cNvSpPr/>
          <p:nvPr/>
        </p:nvSpPr>
        <p:spPr>
          <a:xfrm>
            <a:off x="6695751" y="4268936"/>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2. Chia </a:t>
            </a:r>
            <a:r>
              <a:rPr lang="en-US" sz="2000" i="1" dirty="0" err="1">
                <a:latin typeface="Calibri" panose="020F0502020204030204" pitchFamily="34" charset="0"/>
                <a:cs typeface="Calibri" panose="020F0502020204030204" pitchFamily="34" charset="0"/>
              </a:rPr>
              <a:t>sẻ</a:t>
            </a:r>
            <a:endParaRPr lang="en-US" sz="2000" i="1"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542EF6F8-97B2-94EA-61FE-EC13FA27596B}"/>
              </a:ext>
            </a:extLst>
          </p:cNvPr>
          <p:cNvSpPr/>
          <p:nvPr/>
        </p:nvSpPr>
        <p:spPr>
          <a:xfrm>
            <a:off x="5277918" y="4803191"/>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3. </a:t>
            </a:r>
            <a:r>
              <a:rPr lang="en-US" sz="2000" i="1" dirty="0" err="1">
                <a:latin typeface="Calibri" panose="020F0502020204030204" pitchFamily="34" charset="0"/>
                <a:cs typeface="Calibri" panose="020F0502020204030204" pitchFamily="34" charset="0"/>
              </a:rPr>
              <a:t>Giúp</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đỡ</a:t>
            </a:r>
            <a:endParaRPr lang="en-US" sz="2000" i="1"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4A454F42-771D-06F0-3A11-5C096B51BF92}"/>
              </a:ext>
            </a:extLst>
          </p:cNvPr>
          <p:cNvSpPr/>
          <p:nvPr/>
        </p:nvSpPr>
        <p:spPr>
          <a:xfrm>
            <a:off x="4242430" y="3693582"/>
            <a:ext cx="115150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4. </a:t>
            </a:r>
            <a:r>
              <a:rPr lang="en-US" sz="2000" i="1" dirty="0" err="1">
                <a:latin typeface="Calibri" panose="020F0502020204030204" pitchFamily="34" charset="0"/>
                <a:cs typeface="Calibri" panose="020F0502020204030204" pitchFamily="34" charset="0"/>
              </a:rPr>
              <a:t>Động</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viên</a:t>
            </a:r>
            <a:endParaRPr lang="en-US" sz="2000" i="1"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6FE332C-1F35-C2FA-216E-2DA9D19FF9E7}"/>
              </a:ext>
            </a:extLst>
          </p:cNvPr>
          <p:cNvSpPr/>
          <p:nvPr/>
        </p:nvSpPr>
        <p:spPr>
          <a:xfrm>
            <a:off x="5053192" y="2501779"/>
            <a:ext cx="1131851"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5. </a:t>
            </a:r>
            <a:r>
              <a:rPr lang="en-US" sz="2000" i="1" dirty="0" err="1">
                <a:latin typeface="Calibri" panose="020F0502020204030204" pitchFamily="34" charset="0"/>
                <a:cs typeface="Calibri" panose="020F0502020204030204" pitchFamily="34" charset="0"/>
              </a:rPr>
              <a:t>Khích</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lệ</a:t>
            </a:r>
            <a:endParaRPr lang="en-US"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2631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BC3C90-FEB5-94C6-5E03-2DD96B709306}"/>
              </a:ext>
            </a:extLst>
          </p:cNvPr>
          <p:cNvSpPr/>
          <p:nvPr/>
        </p:nvSpPr>
        <p:spPr>
          <a:xfrm>
            <a:off x="1232898" y="61645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Theo em, còn những cách nào khác để duy trì quan hệ bạn bè?</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0" y="3226084"/>
            <a:ext cx="3984181" cy="3187345"/>
          </a:xfrm>
          <a:prstGeom prst="rect">
            <a:avLst/>
          </a:prstGeom>
        </p:spPr>
      </p:pic>
      <p:sp>
        <p:nvSpPr>
          <p:cNvPr id="9" name="TextBox 8">
            <a:extLst>
              <a:ext uri="{FF2B5EF4-FFF2-40B4-BE49-F238E27FC236}">
                <a16:creationId xmlns:a16="http://schemas.microsoft.com/office/drawing/2014/main" id="{9AD029C0-C39B-DE10-9D39-EF7DB7041E09}"/>
              </a:ext>
            </a:extLst>
          </p:cNvPr>
          <p:cNvSpPr txBox="1"/>
          <p:nvPr/>
        </p:nvSpPr>
        <p:spPr>
          <a:xfrm>
            <a:off x="3215811" y="2332234"/>
            <a:ext cx="8291245"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tôn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trọng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những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đièu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biệt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mình</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L</a:t>
            </a:r>
            <a:r>
              <a:rPr lang="en-US" sz="3200" dirty="0" err="1">
                <a:effectLst/>
                <a:latin typeface="Cambria" panose="02040503050406030204" pitchFamily="18" charset="0"/>
                <a:ea typeface="Cambria" panose="02040503050406030204" pitchFamily="18" charset="0"/>
              </a:rPr>
              <a:t>uôn</a:t>
            </a:r>
            <a:r>
              <a:rPr lang="en-US" sz="3200" dirty="0">
                <a:effectLst/>
                <a:latin typeface="Cambria" panose="02040503050406030204" pitchFamily="18" charset="0"/>
                <a:ea typeface="Cambria" panose="02040503050406030204" pitchFamily="18" charset="0"/>
              </a:rPr>
              <a:t> chia </a:t>
            </a:r>
            <a:r>
              <a:rPr lang="en-US" sz="3200" dirty="0" err="1">
                <a:effectLst/>
                <a:latin typeface="Cambria" panose="02040503050406030204" pitchFamily="18" charset="0"/>
                <a:ea typeface="Cambria" panose="02040503050406030204" pitchFamily="18" charset="0"/>
              </a:rPr>
              <a:t>sẻ</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nềm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vui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nỗi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buồn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cùng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a:t>
            </a:r>
            <a:r>
              <a:rPr lang="en-US" sz="3200" dirty="0" err="1">
                <a:effectLst/>
                <a:latin typeface="Cambria" panose="02040503050406030204" pitchFamily="18" charset="0"/>
                <a:ea typeface="Cambria" panose="02040503050406030204" pitchFamily="18" charset="0"/>
              </a:rPr>
              <a:t>ẵn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sàng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giúp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gặp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khăn</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Động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lệ</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ngừng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gắng</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Q</a:t>
            </a:r>
            <a:r>
              <a:rPr lang="en-US" sz="3200" dirty="0">
                <a:effectLst/>
                <a:latin typeface="Cambria" panose="02040503050406030204" pitchFamily="18" charset="0"/>
                <a:ea typeface="Cambria" panose="02040503050406030204" pitchFamily="18" charset="0"/>
              </a:rPr>
              <a:t>uan </a:t>
            </a:r>
            <a:r>
              <a:rPr lang="en-US" sz="3200" dirty="0" err="1">
                <a:effectLst/>
                <a:latin typeface="Cambria" panose="02040503050406030204" pitchFamily="18" charset="0"/>
                <a:ea typeface="Cambria" panose="02040503050406030204" pitchFamily="18" charset="0"/>
              </a:rPr>
              <a:t>tâm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đến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thói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quen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sở</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của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5" name="Picture 4">
            <a:extLst>
              <a:ext uri="{FF2B5EF4-FFF2-40B4-BE49-F238E27FC236}">
                <a16:creationId xmlns:a16="http://schemas.microsoft.com/office/drawing/2014/main" id="{3A75D33E-F07A-F0CF-9DD0-2BE80711B3CE}"/>
              </a:ext>
            </a:extLst>
          </p:cNvPr>
          <p:cNvPicPr>
            <a:picLocks noChangeAspect="1"/>
          </p:cNvPicPr>
          <p:nvPr/>
        </p:nvPicPr>
        <p:blipFill>
          <a:blip r:embed="rId12"/>
          <a:stretch>
            <a:fillRect/>
          </a:stretch>
        </p:blipFill>
        <p:spPr>
          <a:xfrm>
            <a:off x="3005589" y="2682228"/>
            <a:ext cx="6294738" cy="1684289"/>
          </a:xfrm>
          <a:prstGeom prst="rect">
            <a:avLst/>
          </a:prstGeom>
        </p:spPr>
      </p:pic>
    </p:spTree>
    <p:extLst>
      <p:ext uri="{BB962C8B-B14F-4D97-AF65-F5344CB8AC3E}">
        <p14:creationId xmlns:p14="http://schemas.microsoft.com/office/powerpoint/2010/main" val="1636763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5839869" y="2312133"/>
              <a:ext cx="5650787" cy="2123658"/>
            </a:xfrm>
            <a:prstGeom prst="rect">
              <a:avLst/>
            </a:prstGeom>
            <a:noFill/>
          </p:spPr>
          <p:txBody>
            <a:bodyPr wrap="square" rtlCol="0">
              <a:spAutoFit/>
            </a:bodyPr>
            <a:lstStyle/>
            <a:p>
              <a:pPr marL="0" marR="0" algn="ctr">
                <a:spcBef>
                  <a:spcPts val="0"/>
                </a:spcBef>
                <a:spcAft>
                  <a:spcPts val="0"/>
                </a:spcAft>
              </a:pPr>
              <a:r>
                <a:rPr lang="en-US" sz="4400" dirty="0">
                  <a:ea typeface="Calibri" panose="020F0502020204030204" pitchFamily="34" charset="0"/>
                </a:rPr>
                <a:t>C</a:t>
              </a:r>
              <a:r>
                <a:rPr lang="en-US" sz="4400" dirty="0">
                  <a:effectLst/>
                  <a:ea typeface="Calibri" panose="020F0502020204030204" pitchFamily="34" charset="0"/>
                </a:rPr>
                <a:t>hia </a:t>
              </a:r>
              <a:r>
                <a:rPr lang="en-US" sz="4400" dirty="0" err="1">
                  <a:effectLst/>
                  <a:ea typeface="Calibri" panose="020F0502020204030204" pitchFamily="34" charset="0"/>
                </a:rPr>
                <a:t>sẻ</a:t>
              </a:r>
              <a:r>
                <a:rPr lang="en-US" sz="4400" dirty="0">
                  <a:effectLst/>
                  <a:ea typeface="Calibri" panose="020F0502020204030204" pitchFamily="34" charset="0"/>
                </a:rPr>
                <a:t> </a:t>
              </a:r>
              <a:r>
                <a:rPr lang="en-US" sz="4400" dirty="0" err="1">
                  <a:effectLst/>
                  <a:ea typeface="Calibri" panose="020F0502020204030204" pitchFamily="34" charset="0"/>
                </a:rPr>
                <a:t>một</a:t>
              </a:r>
              <a:r>
                <a:rPr lang="en-US" sz="4400" dirty="0">
                  <a:effectLst/>
                  <a:ea typeface="Calibri" panose="020F0502020204030204" pitchFamily="34" charset="0"/>
                </a:rPr>
                <a:t> </a:t>
              </a:r>
              <a:r>
                <a:rPr lang="en-US" sz="4400" dirty="0" err="1">
                  <a:effectLst/>
                  <a:ea typeface="Calibri" panose="020F0502020204030204" pitchFamily="34" charset="0"/>
                </a:rPr>
                <a:t>số</a:t>
              </a:r>
              <a:r>
                <a:rPr lang="en-US" sz="4400" dirty="0">
                  <a:effectLst/>
                  <a:ea typeface="Calibri" panose="020F0502020204030204" pitchFamily="34" charset="0"/>
                </a:rPr>
                <a:t> </a:t>
              </a:r>
              <a:r>
                <a:rPr lang="en-US" sz="4400" dirty="0" err="1">
                  <a:effectLst/>
                  <a:ea typeface="Calibri" panose="020F0502020204030204" pitchFamily="34" charset="0"/>
                </a:rPr>
                <a:t>việc</a:t>
              </a:r>
              <a:r>
                <a:rPr lang="en-US" sz="4400" dirty="0">
                  <a:effectLst/>
                  <a:ea typeface="Calibri" panose="020F0502020204030204" pitchFamily="34" charset="0"/>
                </a:rPr>
                <a:t> </a:t>
              </a:r>
              <a:r>
                <a:rPr lang="en-US" sz="4400" dirty="0" err="1">
                  <a:effectLst/>
                  <a:ea typeface="Calibri" panose="020F0502020204030204" pitchFamily="34" charset="0"/>
                </a:rPr>
                <a:t>bản</a:t>
              </a:r>
              <a:r>
                <a:rPr lang="en-US" sz="4400" dirty="0">
                  <a:effectLst/>
                  <a:ea typeface="Calibri" panose="020F0502020204030204" pitchFamily="34" charset="0"/>
                </a:rPr>
                <a:t> </a:t>
              </a:r>
              <a:r>
                <a:rPr lang="en-US" sz="4400" dirty="0" err="1">
                  <a:effectLst/>
                  <a:ea typeface="Calibri" panose="020F0502020204030204" pitchFamily="34" charset="0"/>
                </a:rPr>
                <a:t>thân</a:t>
              </a:r>
              <a:r>
                <a:rPr lang="en-US" sz="4400" dirty="0">
                  <a:effectLst/>
                  <a:ea typeface="Calibri" panose="020F0502020204030204" pitchFamily="34" charset="0"/>
                </a:rPr>
                <a:t> </a:t>
              </a:r>
              <a:r>
                <a:rPr lang="en-US" sz="4400" dirty="0" err="1">
                  <a:effectLst/>
                  <a:ea typeface="Calibri" panose="020F0502020204030204" pitchFamily="34" charset="0"/>
                </a:rPr>
                <a:t>đã</a:t>
              </a:r>
              <a:r>
                <a:rPr lang="en-US" sz="4400" dirty="0">
                  <a:effectLst/>
                  <a:ea typeface="Calibri" panose="020F0502020204030204" pitchFamily="34" charset="0"/>
                </a:rPr>
                <a:t> </a:t>
              </a:r>
              <a:r>
                <a:rPr lang="en-US" sz="4400" dirty="0" err="1">
                  <a:effectLst/>
                  <a:ea typeface="Calibri" panose="020F0502020204030204" pitchFamily="34" charset="0"/>
                </a:rPr>
                <a:t>làm</a:t>
              </a:r>
              <a:r>
                <a:rPr lang="en-US" sz="4400" dirty="0">
                  <a:effectLst/>
                  <a:ea typeface="Calibri" panose="020F0502020204030204" pitchFamily="34" charset="0"/>
                </a:rPr>
                <a:t> </a:t>
              </a:r>
              <a:r>
                <a:rPr lang="en-US" sz="4400" dirty="0" err="1">
                  <a:effectLst/>
                  <a:ea typeface="Calibri" panose="020F0502020204030204" pitchFamily="34" charset="0"/>
                </a:rPr>
                <a:t>để</a:t>
              </a:r>
              <a:r>
                <a:rPr lang="en-US" sz="4400" dirty="0">
                  <a:effectLst/>
                  <a:ea typeface="Calibri" panose="020F0502020204030204" pitchFamily="34" charset="0"/>
                </a:rPr>
                <a:t> </a:t>
              </a:r>
              <a:r>
                <a:rPr lang="en-US" sz="4400" dirty="0" err="1">
                  <a:effectLst/>
                  <a:ea typeface="Calibri" panose="020F0502020204030204" pitchFamily="34" charset="0"/>
                </a:rPr>
                <a:t>duy</a:t>
              </a:r>
              <a:r>
                <a:rPr lang="en-US" sz="4400" dirty="0">
                  <a:effectLst/>
                  <a:ea typeface="Calibri" panose="020F0502020204030204" pitchFamily="34" charset="0"/>
                </a:rPr>
                <a:t> </a:t>
              </a:r>
              <a:r>
                <a:rPr lang="en-US" sz="4400" dirty="0" err="1">
                  <a:effectLst/>
                  <a:ea typeface="Calibri" panose="020F0502020204030204" pitchFamily="34" charset="0"/>
                </a:rPr>
                <a:t>trì</a:t>
              </a:r>
              <a:r>
                <a:rPr lang="en-US" sz="4400" dirty="0">
                  <a:effectLst/>
                  <a:ea typeface="Calibri" panose="020F0502020204030204" pitchFamily="34" charset="0"/>
                </a:rPr>
                <a:t> </a:t>
              </a:r>
              <a:r>
                <a:rPr lang="en-US" sz="4400" dirty="0" err="1">
                  <a:effectLst/>
                  <a:ea typeface="Calibri" panose="020F0502020204030204" pitchFamily="34" charset="0"/>
                </a:rPr>
                <a:t>quan</a:t>
              </a:r>
              <a:r>
                <a:rPr lang="en-US" sz="4400" dirty="0">
                  <a:effectLst/>
                  <a:ea typeface="Calibri" panose="020F0502020204030204" pitchFamily="34" charset="0"/>
                </a:rPr>
                <a:t> </a:t>
              </a:r>
              <a:r>
                <a:rPr lang="en-US" sz="4400" dirty="0" err="1">
                  <a:effectLst/>
                  <a:ea typeface="Calibri" panose="020F0502020204030204" pitchFamily="34" charset="0"/>
                </a:rPr>
                <a:t>hệ</a:t>
              </a:r>
              <a:r>
                <a:rPr lang="en-US" sz="4400" dirty="0">
                  <a:effectLst/>
                  <a:ea typeface="Calibri" panose="020F0502020204030204" pitchFamily="34" charset="0"/>
                </a:rPr>
                <a:t> </a:t>
              </a:r>
              <a:r>
                <a:rPr lang="en-US" sz="4400" dirty="0" err="1">
                  <a:effectLst/>
                  <a:ea typeface="Calibri" panose="020F0502020204030204" pitchFamily="34" charset="0"/>
                </a:rPr>
                <a:t>bạn</a:t>
              </a:r>
              <a:r>
                <a:rPr lang="en-US" sz="4400" dirty="0">
                  <a:effectLst/>
                  <a:ea typeface="Calibri" panose="020F0502020204030204" pitchFamily="34" charset="0"/>
                </a:rPr>
                <a:t> </a:t>
              </a:r>
              <a:r>
                <a:rPr lang="en-US" sz="4400" dirty="0" err="1">
                  <a:effectLst/>
                  <a:ea typeface="Calibri" panose="020F0502020204030204" pitchFamily="34" charset="0"/>
                </a:rPr>
                <a:t>bè</a:t>
              </a:r>
              <a:r>
                <a:rPr lang="en-US" sz="4400" dirty="0">
                  <a:effectLst/>
                  <a:ea typeface="Calibri" panose="020F0502020204030204"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6;p7">
            <a:extLst>
              <a:ext uri="{FF2B5EF4-FFF2-40B4-BE49-F238E27FC236}">
                <a16:creationId xmlns:a16="http://schemas.microsoft.com/office/drawing/2014/main" id="{B96B04E4-37E8-AD0B-616E-23AA0F3E8C93}"/>
              </a:ext>
            </a:extLst>
          </p:cNvPr>
          <p:cNvSpPr/>
          <p:nvPr/>
        </p:nvSpPr>
        <p:spPr>
          <a:xfrm>
            <a:off x="3678148" y="51638"/>
            <a:ext cx="4818580"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83;p40">
            <a:extLst>
              <a:ext uri="{FF2B5EF4-FFF2-40B4-BE49-F238E27FC236}">
                <a16:creationId xmlns:a16="http://schemas.microsoft.com/office/drawing/2014/main" id="{2F8B2888-67A1-F24A-0687-1B7E4DC2E5CF}"/>
              </a:ext>
            </a:extLst>
          </p:cNvPr>
          <p:cNvSpPr txBox="1">
            <a:spLocks/>
          </p:cNvSpPr>
          <p:nvPr/>
        </p:nvSpPr>
        <p:spPr>
          <a:xfrm>
            <a:off x="4210050" y="0"/>
            <a:ext cx="4287078"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600" b="1" kern="0" dirty="0">
                <a:solidFill>
                  <a:srgbClr val="FFFF00"/>
                </a:solidFill>
                <a:latin typeface="+mj-lt"/>
              </a:rPr>
              <a:t>Chia </a:t>
            </a:r>
            <a:r>
              <a:rPr lang="en-US" sz="9600" b="1" kern="0" dirty="0" err="1">
                <a:solidFill>
                  <a:srgbClr val="FFFF00"/>
                </a:solidFill>
                <a:latin typeface="+mj-lt"/>
              </a:rPr>
              <a:t>sẻ</a:t>
            </a:r>
            <a:endParaRPr lang="en-US" sz="9600" b="1" kern="0" dirty="0">
              <a:solidFill>
                <a:srgbClr val="FFFF00"/>
              </a:solidFill>
              <a:latin typeface="+mj-lt"/>
            </a:endParaRPr>
          </a:p>
        </p:txBody>
      </p:sp>
      <p:sp>
        <p:nvSpPr>
          <p:cNvPr id="5" name="Speech Bubble: Rectangle with Corners Rounded 5">
            <a:extLst>
              <a:ext uri="{FF2B5EF4-FFF2-40B4-BE49-F238E27FC236}">
                <a16:creationId xmlns:a16="http://schemas.microsoft.com/office/drawing/2014/main" id="{FECD4123-81D9-4CF7-B770-DC1DEBCE4B1B}"/>
              </a:ext>
            </a:extLst>
          </p:cNvPr>
          <p:cNvSpPr/>
          <p:nvPr/>
        </p:nvSpPr>
        <p:spPr>
          <a:xfrm>
            <a:off x="3880607" y="1961103"/>
            <a:ext cx="7608256" cy="2715528"/>
          </a:xfrm>
          <a:prstGeom prst="wedgeRoundRectCallout">
            <a:avLst>
              <a:gd name="adj1" fmla="val -61712"/>
              <a:gd name="adj2" fmla="val 35406"/>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chemeClr val="bg1">
                    <a:lumMod val="10000"/>
                  </a:schemeClr>
                </a:solidFill>
                <a:latin typeface="Cambria" panose="02040503050406030204" pitchFamily="18" charset="0"/>
                <a:ea typeface="Cambria" panose="02040503050406030204" pitchFamily="18" charset="0"/>
              </a:rPr>
              <a:t>Em</a:t>
            </a:r>
            <a:r>
              <a:rPr lang="en-US" sz="4000" b="1" dirty="0">
                <a:solidFill>
                  <a:schemeClr val="bg1">
                    <a:lumMod val="10000"/>
                  </a:schemeClr>
                </a:solidFill>
                <a:latin typeface="Cambria" panose="02040503050406030204" pitchFamily="18" charset="0"/>
                <a:ea typeface="Cambria" panose="02040503050406030204" pitchFamily="18" charset="0"/>
              </a:rPr>
              <a:t> </a:t>
            </a:r>
            <a:r>
              <a:rPr lang="en-US" sz="4000" b="1" dirty="0" err="1">
                <a:solidFill>
                  <a:schemeClr val="bg1">
                    <a:lumMod val="10000"/>
                  </a:schemeClr>
                </a:solidFill>
                <a:latin typeface="Cambria" panose="02040503050406030204" pitchFamily="18" charset="0"/>
                <a:ea typeface="Cambria" panose="02040503050406030204" pitchFamily="18" charset="0"/>
              </a:rPr>
              <a:t>hãy</a:t>
            </a:r>
            <a:r>
              <a:rPr lang="en-US" sz="4000" b="1" dirty="0">
                <a:solidFill>
                  <a:schemeClr val="bg1">
                    <a:lumMod val="10000"/>
                  </a:schemeClr>
                </a:solidFill>
                <a:latin typeface="Cambria" panose="02040503050406030204" pitchFamily="18" charset="0"/>
                <a:ea typeface="Cambria" panose="02040503050406030204" pitchFamily="18" charset="0"/>
              </a:rPr>
              <a:t> c</a:t>
            </a:r>
            <a:r>
              <a:rPr lang="vi-VN" sz="4000" b="1" dirty="0">
                <a:solidFill>
                  <a:schemeClr val="bg1">
                    <a:lumMod val="10000"/>
                  </a:schemeClr>
                </a:solidFill>
                <a:latin typeface="Cambria" panose="02040503050406030204" pitchFamily="18" charset="0"/>
                <a:ea typeface="Cambria" panose="02040503050406030204" pitchFamily="18" charset="0"/>
              </a:rPr>
              <a:t>hia sẻ vài điều về tính cách, sở thích... của người bạn mà em yêu quý nhất.</a:t>
            </a:r>
            <a:endParaRPr lang="en-US" sz="4000" b="1" dirty="0">
              <a:solidFill>
                <a:schemeClr val="bg1">
                  <a:lumMod val="10000"/>
                </a:scheme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F1F8723-1623-E588-784C-651B3BC5053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547229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59433" y="1694273"/>
            <a:ext cx="4606119"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219821"/>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quan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hệ</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bè</a:t>
              </a:r>
              <a:r>
                <a:rPr lang="en-US" sz="3200" b="1" dirty="0">
                  <a:effectLst/>
                  <a:latin typeface="Cambria" panose="02040503050406030204" pitchFamily="18" charset="0"/>
                  <a:ea typeface="Cambria" panose="02040503050406030204" pitchFamily="18" charset="0"/>
                </a:rPr>
                <a:t>?</a:t>
              </a: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grpSp>
        <p:nvGrpSpPr>
          <p:cNvPr id="55" name="Group 54">
            <a:extLst>
              <a:ext uri="{FF2B5EF4-FFF2-40B4-BE49-F238E27FC236}">
                <a16:creationId xmlns:a16="http://schemas.microsoft.com/office/drawing/2014/main" id="{412BD761-A36B-4ED8-851D-ABA96D75DF8E}"/>
              </a:ext>
            </a:extLst>
          </p:cNvPr>
          <p:cNvGrpSpPr/>
          <p:nvPr/>
        </p:nvGrpSpPr>
        <p:grpSpPr>
          <a:xfrm flipH="1">
            <a:off x="2991388" y="3892037"/>
            <a:ext cx="5417892" cy="1450740"/>
            <a:chOff x="2099412" y="4151977"/>
            <a:chExt cx="3711596" cy="1784873"/>
          </a:xfrm>
        </p:grpSpPr>
        <p:sp>
          <p:nvSpPr>
            <p:cNvPr id="56" name="Speech Bubble: Rectangle with Corners Rounded 55">
              <a:extLst>
                <a:ext uri="{FF2B5EF4-FFF2-40B4-BE49-F238E27FC236}">
                  <a16:creationId xmlns:a16="http://schemas.microsoft.com/office/drawing/2014/main" id="{9A90BBC2-189D-4CF2-AA55-1F58D1CD5D98}"/>
                </a:ext>
              </a:extLst>
            </p:cNvPr>
            <p:cNvSpPr/>
            <p:nvPr/>
          </p:nvSpPr>
          <p:spPr>
            <a:xfrm>
              <a:off x="2099412" y="4151977"/>
              <a:ext cx="3683298" cy="1784873"/>
            </a:xfrm>
            <a:prstGeom prst="wedgeRoundRectCallout">
              <a:avLst>
                <a:gd name="adj1" fmla="val 72378"/>
                <a:gd name="adj2" fmla="val 21213"/>
                <a:gd name="adj3" fmla="val 16667"/>
              </a:avLst>
            </a:prstGeom>
            <a:solidFill>
              <a:schemeClr val="bg1"/>
            </a:solidFill>
            <a:ln w="28575">
              <a:solidFill>
                <a:srgbClr val="F56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FD8396CC-CD5E-48FE-8438-7F2BA56DD4E5}"/>
                </a:ext>
              </a:extLst>
            </p:cNvPr>
            <p:cNvSpPr txBox="1"/>
            <p:nvPr/>
          </p:nvSpPr>
          <p:spPr>
            <a:xfrm>
              <a:off x="2152120" y="4270453"/>
              <a:ext cx="3658888" cy="1500769"/>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nghĩ</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đó</a:t>
              </a:r>
              <a:r>
                <a:rPr lang="en-US" sz="3200" b="1" dirty="0">
                  <a:effectLst/>
                  <a:latin typeface="Cambria" panose="02040503050406030204" pitchFamily="18" charset="0"/>
                  <a:ea typeface="Cambria" panose="02040503050406030204" pitchFamily="18" charset="0"/>
                </a:rPr>
                <a:t>? </a:t>
              </a:r>
            </a:p>
          </p:txBody>
        </p:sp>
      </p:grpSp>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6197816" y="83736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08C19-0DA3-2477-FE55-92E3B6C2B196}"/>
              </a:ext>
            </a:extLst>
          </p:cNvPr>
          <p:cNvPicPr>
            <a:picLocks noChangeAspect="1"/>
          </p:cNvPicPr>
          <p:nvPr/>
        </p:nvPicPr>
        <p:blipFill>
          <a:blip r:embed="rId2"/>
          <a:stretch>
            <a:fillRect/>
          </a:stretch>
        </p:blipFill>
        <p:spPr>
          <a:xfrm>
            <a:off x="8126858" y="4408419"/>
            <a:ext cx="3963554" cy="2317957"/>
          </a:xfrm>
          <a:prstGeom prst="rect">
            <a:avLst/>
          </a:prstGeom>
        </p:spPr>
      </p:pic>
      <p:pic>
        <p:nvPicPr>
          <p:cNvPr id="7" name="Picture 6">
            <a:extLst>
              <a:ext uri="{FF2B5EF4-FFF2-40B4-BE49-F238E27FC236}">
                <a16:creationId xmlns:a16="http://schemas.microsoft.com/office/drawing/2014/main" id="{F4339847-4C7D-CE04-F0E0-6786D510C995}"/>
              </a:ext>
            </a:extLst>
          </p:cNvPr>
          <p:cNvPicPr>
            <a:picLocks noChangeAspect="1"/>
          </p:cNvPicPr>
          <p:nvPr/>
        </p:nvPicPr>
        <p:blipFill>
          <a:blip r:embed="rId3"/>
          <a:stretch>
            <a:fillRect/>
          </a:stretch>
        </p:blipFill>
        <p:spPr>
          <a:xfrm>
            <a:off x="3025815" y="1548816"/>
            <a:ext cx="5868200" cy="3115651"/>
          </a:xfrm>
          <a:prstGeom prst="rect">
            <a:avLst/>
          </a:prstGeom>
        </p:spPr>
      </p:pic>
    </p:spTree>
    <p:extLst>
      <p:ext uri="{BB962C8B-B14F-4D97-AF65-F5344CB8AC3E}">
        <p14:creationId xmlns:p14="http://schemas.microsoft.com/office/powerpoint/2010/main" val="3183652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177" y="14940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6" name="Picture 5">
            <a:extLst>
              <a:ext uri="{FF2B5EF4-FFF2-40B4-BE49-F238E27FC236}">
                <a16:creationId xmlns:a16="http://schemas.microsoft.com/office/drawing/2014/main" id="{C377048E-37F6-F59D-5448-8F192418CD0B}"/>
              </a:ext>
            </a:extLst>
          </p:cNvPr>
          <p:cNvPicPr>
            <a:picLocks noChangeAspect="1"/>
          </p:cNvPicPr>
          <p:nvPr/>
        </p:nvPicPr>
        <p:blipFill>
          <a:blip r:embed="rId4"/>
          <a:stretch>
            <a:fillRect/>
          </a:stretch>
        </p:blipFill>
        <p:spPr>
          <a:xfrm>
            <a:off x="112227" y="-160163"/>
            <a:ext cx="3871296" cy="3292125"/>
          </a:xfrm>
          <a:prstGeom prst="rect">
            <a:avLst/>
          </a:prstGeom>
        </p:spPr>
      </p:pic>
      <p:pic>
        <p:nvPicPr>
          <p:cNvPr id="11" name="Picture 10">
            <a:extLst>
              <a:ext uri="{FF2B5EF4-FFF2-40B4-BE49-F238E27FC236}">
                <a16:creationId xmlns:a16="http://schemas.microsoft.com/office/drawing/2014/main" id="{D349B263-A481-38D3-DE87-3CAF9A06A960}"/>
              </a:ext>
            </a:extLst>
          </p:cNvPr>
          <p:cNvPicPr>
            <a:picLocks noChangeAspect="1"/>
          </p:cNvPicPr>
          <p:nvPr/>
        </p:nvPicPr>
        <p:blipFill>
          <a:blip r:embed="rId5"/>
          <a:stretch>
            <a:fillRect/>
          </a:stretch>
        </p:blipFill>
        <p:spPr>
          <a:xfrm>
            <a:off x="1227911" y="783658"/>
            <a:ext cx="1182727" cy="1347333"/>
          </a:xfrm>
          <a:prstGeom prst="rect">
            <a:avLst/>
          </a:prstGeom>
        </p:spPr>
      </p:pic>
      <p:pic>
        <p:nvPicPr>
          <p:cNvPr id="18" name="Picture 17">
            <a:extLst>
              <a:ext uri="{FF2B5EF4-FFF2-40B4-BE49-F238E27FC236}">
                <a16:creationId xmlns:a16="http://schemas.microsoft.com/office/drawing/2014/main" id="{460CFAC0-2694-FE93-C770-0F058265FFF1}"/>
              </a:ext>
            </a:extLst>
          </p:cNvPr>
          <p:cNvPicPr>
            <a:picLocks noChangeAspect="1"/>
          </p:cNvPicPr>
          <p:nvPr/>
        </p:nvPicPr>
        <p:blipFill>
          <a:blip r:embed="rId6"/>
          <a:stretch>
            <a:fillRect/>
          </a:stretch>
        </p:blipFill>
        <p:spPr>
          <a:xfrm>
            <a:off x="2608025" y="2768254"/>
            <a:ext cx="6937849" cy="2121592"/>
          </a:xfrm>
          <a:prstGeom prst="rect">
            <a:avLst/>
          </a:prstGeom>
        </p:spPr>
      </p:pic>
      <p:pic>
        <p:nvPicPr>
          <p:cNvPr id="19" name="Picture 18" descr="A group of people posing for the camera&#10;&#10;Description automatically generated with medium confidence">
            <a:extLst>
              <a:ext uri="{FF2B5EF4-FFF2-40B4-BE49-F238E27FC236}">
                <a16:creationId xmlns:a16="http://schemas.microsoft.com/office/drawing/2014/main" id="{93027515-D768-DC32-A17B-782E35CF3CA5}"/>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213215" y="4497581"/>
            <a:ext cx="3823190" cy="2657615"/>
          </a:xfrm>
          <a:prstGeom prst="rect">
            <a:avLst/>
          </a:prstGeom>
        </p:spPr>
      </p:pic>
    </p:spTree>
    <p:extLst>
      <p:ext uri="{BB962C8B-B14F-4D97-AF65-F5344CB8AC3E}">
        <p14:creationId xmlns:p14="http://schemas.microsoft.com/office/powerpoint/2010/main" val="1475950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3" name="Group 2"/>
          <p:cNvGrpSpPr/>
          <p:nvPr/>
        </p:nvGrpSpPr>
        <p:grpSpPr>
          <a:xfrm>
            <a:off x="2305050" y="2700767"/>
            <a:ext cx="7496176" cy="707687"/>
            <a:chOff x="3040552" y="3154649"/>
            <a:chExt cx="6679461" cy="707687"/>
          </a:xfrm>
        </p:grpSpPr>
        <p:sp>
          <p:nvSpPr>
            <p:cNvPr id="9" name="圆角矩形 12">
              <a:extLst>
                <a:ext uri="{FF2B5EF4-FFF2-40B4-BE49-F238E27FC236}">
                  <a16:creationId xmlns:a16="http://schemas.microsoft.com/office/drawing/2014/main" id="{A59F3C10-6D47-4B0A-83E3-38095D145308}"/>
                </a:ext>
              </a:extLst>
            </p:cNvPr>
            <p:cNvSpPr/>
            <p:nvPr/>
          </p:nvSpPr>
          <p:spPr>
            <a:xfrm>
              <a:off x="3722951" y="3154649"/>
              <a:ext cx="5997062"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Biết vì sao phải duy trì quan hệ bạn bè.</a:t>
              </a:r>
              <a:endParaRPr lang="en-US" sz="2800" dirty="0">
                <a:effectLst/>
                <a:latin typeface="Cambria" panose="02040503050406030204" pitchFamily="18" charset="0"/>
                <a:ea typeface="Cambria" panose="02040503050406030204" pitchFamily="18" charset="0"/>
              </a:endParaRPr>
            </a:p>
          </p:txBody>
        </p:sp>
        <p:grpSp>
          <p:nvGrpSpPr>
            <p:cNvPr id="7" name="组合 6"/>
            <p:cNvGrpSpPr/>
            <p:nvPr/>
          </p:nvGrpSpPr>
          <p:grpSpPr>
            <a:xfrm>
              <a:off x="3040552" y="3197081"/>
              <a:ext cx="796395" cy="665255"/>
              <a:chOff x="5818668" y="2172353"/>
              <a:chExt cx="798044" cy="696738"/>
            </a:xfrm>
          </p:grpSpPr>
          <p:sp>
            <p:nvSpPr>
              <p:cNvPr id="5" name="心形 4"/>
              <p:cNvSpPr/>
              <p:nvPr/>
            </p:nvSpPr>
            <p:spPr>
              <a:xfrm>
                <a:off x="5818668" y="2172353"/>
                <a:ext cx="798044" cy="696738"/>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19" name="标题 4">
                <a:extLst>
                  <a:ext uri="{FF2B5EF4-FFF2-40B4-BE49-F238E27FC236}">
                    <a16:creationId xmlns:a16="http://schemas.microsoft.com/office/drawing/2014/main" id="{6859D0F8-75BE-4DC3-A02F-2904BA4BDBD4}"/>
                  </a:ext>
                </a:extLst>
              </p:cNvPr>
              <p:cNvSpPr txBox="1">
                <a:spLocks/>
              </p:cNvSpPr>
              <p:nvPr/>
            </p:nvSpPr>
            <p:spPr>
              <a:xfrm>
                <a:off x="6074090" y="2245486"/>
                <a:ext cx="400039" cy="506051"/>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1</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6" name="Group 5"/>
          <p:cNvGrpSpPr/>
          <p:nvPr/>
        </p:nvGrpSpPr>
        <p:grpSpPr>
          <a:xfrm>
            <a:off x="2352679" y="3803805"/>
            <a:ext cx="8181971" cy="665907"/>
            <a:chOff x="3049044" y="3933597"/>
            <a:chExt cx="7290537" cy="665907"/>
          </a:xfrm>
        </p:grpSpPr>
        <p:sp>
          <p:nvSpPr>
            <p:cNvPr id="10" name="圆角矩形 14">
              <a:extLst>
                <a:ext uri="{FF2B5EF4-FFF2-40B4-BE49-F238E27FC236}">
                  <a16:creationId xmlns:a16="http://schemas.microsoft.com/office/drawing/2014/main" id="{D0CBCD9D-9D62-4F0B-AA7B-C5436A2A1F69}"/>
                </a:ext>
              </a:extLst>
            </p:cNvPr>
            <p:cNvSpPr/>
            <p:nvPr/>
          </p:nvSpPr>
          <p:spPr>
            <a:xfrm>
              <a:off x="3660324" y="3933597"/>
              <a:ext cx="6679257"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Nhận biết được cách đơn giản để duy trì quan hệ bạn bè.</a:t>
              </a:r>
              <a:endParaRPr lang="en-US" sz="2800" dirty="0">
                <a:effectLst/>
                <a:latin typeface="Cambria" panose="02040503050406030204" pitchFamily="18" charset="0"/>
                <a:ea typeface="Cambria" panose="02040503050406030204" pitchFamily="18" charset="0"/>
              </a:endParaRPr>
            </a:p>
          </p:txBody>
        </p:sp>
        <p:grpSp>
          <p:nvGrpSpPr>
            <p:cNvPr id="21" name="组合 20"/>
            <p:cNvGrpSpPr/>
            <p:nvPr/>
          </p:nvGrpSpPr>
          <p:grpSpPr>
            <a:xfrm>
              <a:off x="3049044" y="3968369"/>
              <a:ext cx="761794" cy="631135"/>
              <a:chOff x="5827176" y="2151058"/>
              <a:chExt cx="763371" cy="661003"/>
            </a:xfrm>
          </p:grpSpPr>
          <p:sp>
            <p:nvSpPr>
              <p:cNvPr id="22" name="心形 21"/>
              <p:cNvSpPr/>
              <p:nvPr/>
            </p:nvSpPr>
            <p:spPr>
              <a:xfrm>
                <a:off x="5827176" y="2151058"/>
                <a:ext cx="763371" cy="66100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FFFFF"/>
                  </a:solidFill>
                  <a:effectLst/>
                  <a:uLnTx/>
                  <a:uFillTx/>
                  <a:latin typeface="Cambria" panose="02040503050406030204" pitchFamily="18" charset="0"/>
                  <a:ea typeface="思源黑体 CN Medium"/>
                </a:endParaRPr>
              </a:p>
            </p:txBody>
          </p:sp>
          <p:sp>
            <p:nvSpPr>
              <p:cNvPr id="23" name="标题 4">
                <a:extLst>
                  <a:ext uri="{FF2B5EF4-FFF2-40B4-BE49-F238E27FC236}">
                    <a16:creationId xmlns:a16="http://schemas.microsoft.com/office/drawing/2014/main" id="{6859D0F8-75BE-4DC3-A02F-2904BA4BDBD4}"/>
                  </a:ext>
                </a:extLst>
              </p:cNvPr>
              <p:cNvSpPr txBox="1">
                <a:spLocks/>
              </p:cNvSpPr>
              <p:nvPr/>
            </p:nvSpPr>
            <p:spPr>
              <a:xfrm>
                <a:off x="6072584" y="2235269"/>
                <a:ext cx="420064" cy="492367"/>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2</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14" name="Group 13"/>
          <p:cNvGrpSpPr/>
          <p:nvPr/>
        </p:nvGrpSpPr>
        <p:grpSpPr>
          <a:xfrm>
            <a:off x="2209805" y="4943476"/>
            <a:ext cx="8004782" cy="644606"/>
            <a:chOff x="3137255" y="4734379"/>
            <a:chExt cx="6340641" cy="644606"/>
          </a:xfrm>
        </p:grpSpPr>
        <p:sp>
          <p:nvSpPr>
            <p:cNvPr id="11" name="圆角矩形 16">
              <a:extLst>
                <a:ext uri="{FF2B5EF4-FFF2-40B4-BE49-F238E27FC236}">
                  <a16:creationId xmlns:a16="http://schemas.microsoft.com/office/drawing/2014/main" id="{0C25DB1C-DBA5-4574-9B71-97D3E79F981E}"/>
                </a:ext>
              </a:extLst>
            </p:cNvPr>
            <p:cNvSpPr/>
            <p:nvPr/>
          </p:nvSpPr>
          <p:spPr>
            <a:xfrm>
              <a:off x="3733496" y="4754985"/>
              <a:ext cx="5744400"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Có quan hệ tốt với bạn bè ở trường học và làng xóm, khối phố.</a:t>
              </a:r>
              <a:endParaRPr lang="en-US" sz="2800" dirty="0">
                <a:effectLst/>
                <a:latin typeface="Cambria" panose="02040503050406030204" pitchFamily="18" charset="0"/>
                <a:ea typeface="Cambria" panose="02040503050406030204" pitchFamily="18" charset="0"/>
              </a:endParaRPr>
            </a:p>
          </p:txBody>
        </p:sp>
        <p:grpSp>
          <p:nvGrpSpPr>
            <p:cNvPr id="24" name="组合 23"/>
            <p:cNvGrpSpPr/>
            <p:nvPr/>
          </p:nvGrpSpPr>
          <p:grpSpPr>
            <a:xfrm>
              <a:off x="3137255" y="4734379"/>
              <a:ext cx="686858" cy="602701"/>
              <a:chOff x="5915569" y="2124236"/>
              <a:chExt cx="688280" cy="631223"/>
            </a:xfrm>
          </p:grpSpPr>
          <p:sp>
            <p:nvSpPr>
              <p:cNvPr id="25" name="心形 24"/>
              <p:cNvSpPr/>
              <p:nvPr/>
            </p:nvSpPr>
            <p:spPr>
              <a:xfrm>
                <a:off x="5915569" y="2124236"/>
                <a:ext cx="688280" cy="63122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26" name="标题 4">
                <a:extLst>
                  <a:ext uri="{FF2B5EF4-FFF2-40B4-BE49-F238E27FC236}">
                    <a16:creationId xmlns:a16="http://schemas.microsoft.com/office/drawing/2014/main" id="{6859D0F8-75BE-4DC3-A02F-2904BA4BDBD4}"/>
                  </a:ext>
                </a:extLst>
              </p:cNvPr>
              <p:cNvSpPr txBox="1">
                <a:spLocks/>
              </p:cNvSpPr>
              <p:nvPr/>
            </p:nvSpPr>
            <p:spPr>
              <a:xfrm>
                <a:off x="6114354" y="2162436"/>
                <a:ext cx="292825" cy="51655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3</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pic>
        <p:nvPicPr>
          <p:cNvPr id="4" name="Picture 3">
            <a:extLst>
              <a:ext uri="{FF2B5EF4-FFF2-40B4-BE49-F238E27FC236}">
                <a16:creationId xmlns:a16="http://schemas.microsoft.com/office/drawing/2014/main" id="{AFFDBEC4-BDC5-66A8-F1AC-2E137EAB9859}"/>
              </a:ext>
            </a:extLst>
          </p:cNvPr>
          <p:cNvPicPr>
            <a:picLocks noChangeAspect="1"/>
          </p:cNvPicPr>
          <p:nvPr/>
        </p:nvPicPr>
        <p:blipFill>
          <a:blip r:embed="rId3"/>
          <a:stretch>
            <a:fillRect/>
          </a:stretch>
        </p:blipFill>
        <p:spPr>
          <a:xfrm>
            <a:off x="3908073" y="1309815"/>
            <a:ext cx="5175953" cy="1457070"/>
          </a:xfrm>
          <a:prstGeom prst="rect">
            <a:avLst/>
          </a:prstGeom>
        </p:spPr>
      </p:pic>
    </p:spTree>
    <p:extLst>
      <p:ext uri="{BB962C8B-B14F-4D97-AF65-F5344CB8AC3E}">
        <p14:creationId xmlns:p14="http://schemas.microsoft.com/office/powerpoint/2010/main" val="3975475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3" name="Picture 2">
            <a:extLst>
              <a:ext uri="{FF2B5EF4-FFF2-40B4-BE49-F238E27FC236}">
                <a16:creationId xmlns:a16="http://schemas.microsoft.com/office/drawing/2014/main" id="{6173F1B7-67A5-0CD0-B434-CC81A0235162}"/>
              </a:ext>
            </a:extLst>
          </p:cNvPr>
          <p:cNvPicPr>
            <a:picLocks noChangeAspect="1"/>
          </p:cNvPicPr>
          <p:nvPr/>
        </p:nvPicPr>
        <p:blipFill>
          <a:blip r:embed="rId12"/>
          <a:stretch>
            <a:fillRect/>
          </a:stretch>
        </p:blipFill>
        <p:spPr>
          <a:xfrm>
            <a:off x="2024009" y="2240601"/>
            <a:ext cx="7845502" cy="26419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71946" y="2404152"/>
            <a:ext cx="9061806" cy="1938992"/>
          </a:xfrm>
          <a:prstGeom prst="rect">
            <a:avLst/>
          </a:prstGeom>
          <a:noFill/>
        </p:spPr>
        <p:txBody>
          <a:bodyPr wrap="square" rtlCol="0">
            <a:spAutoFit/>
          </a:bodyPr>
          <a:lstStyle/>
          <a:p>
            <a:pPr algn="ct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Hoạt</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động</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1: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Khám</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phá</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vì</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sao</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cần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giữ</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gìn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bạn</a:t>
            </a:r>
            <a:endParaRPr lang="en-US" sz="6000" dirty="0">
              <a:solidFill>
                <a:srgbClr val="002060"/>
              </a:solidFill>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2447028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truyện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endParaRPr lang="en-US" sz="4000" b="1" dirty="0">
              <a:solidFill>
                <a:srgbClr val="002060"/>
              </a:solidFill>
              <a:latin typeface="Cambria" panose="02040503050406030204" pitchFamily="18" charset="0"/>
              <a:ea typeface="Cambria" panose="02040503050406030204" pitchFamily="18" charset="0"/>
            </a:endParaRPr>
          </a:p>
        </p:txBody>
      </p:sp>
      <p:pic>
        <p:nvPicPr>
          <p:cNvPr id="5" name="Picture 4" descr="A child feeding a chicken&#10;&#10;Description automatically generated">
            <a:extLst>
              <a:ext uri="{FF2B5EF4-FFF2-40B4-BE49-F238E27FC236}">
                <a16:creationId xmlns:a16="http://schemas.microsoft.com/office/drawing/2014/main" id="{CF322DA0-4737-2414-C05D-0DDEFCC89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3515" y="3308278"/>
            <a:ext cx="3217827" cy="2989511"/>
          </a:xfrm>
          <a:prstGeom prst="rect">
            <a:avLst/>
          </a:prstGeom>
        </p:spPr>
      </p:pic>
      <p:sp>
        <p:nvSpPr>
          <p:cNvPr id="6" name="TextBox 5">
            <a:extLst>
              <a:ext uri="{FF2B5EF4-FFF2-40B4-BE49-F238E27FC236}">
                <a16:creationId xmlns:a16="http://schemas.microsoft.com/office/drawing/2014/main" id="{6231DF2D-15D2-1FCD-FF99-3C99FD2AAAF9}"/>
              </a:ext>
            </a:extLst>
          </p:cNvPr>
          <p:cNvSpPr txBox="1"/>
          <p:nvPr/>
        </p:nvSpPr>
        <p:spPr>
          <a:xfrm>
            <a:off x="976044" y="1684962"/>
            <a:ext cx="10130319" cy="4154984"/>
          </a:xfrm>
          <a:prstGeom prst="rect">
            <a:avLst/>
          </a:prstGeom>
          <a:noFill/>
        </p:spPr>
        <p:txBody>
          <a:bodyPr wrap="square" rtlCol="0">
            <a:spAutoFit/>
          </a:bodyPr>
          <a:lstStyle/>
          <a:p>
            <a:pPr algn="ctr" latinLnBrk="0"/>
            <a:r>
              <a:rPr lang="vi-VN" sz="2400" b="1" i="0" dirty="0">
                <a:solidFill>
                  <a:srgbClr val="000000"/>
                </a:solidFill>
                <a:effectLst/>
                <a:latin typeface="Cambria" panose="02040503050406030204" pitchFamily="18" charset="0"/>
                <a:ea typeface="Cambria" panose="02040503050406030204" pitchFamily="18" charset="0"/>
              </a:rPr>
              <a:t>Cô chủ không biết quý tình bạn</a:t>
            </a:r>
            <a:endParaRPr lang="vi-VN" sz="2400" b="0" i="0" dirty="0">
              <a:solidFill>
                <a:srgbClr val="000000"/>
              </a:solidFill>
              <a:effectLst/>
              <a:latin typeface="Cambria" panose="02040503050406030204" pitchFamily="18" charset="0"/>
              <a:ea typeface="Cambria" panose="02040503050406030204" pitchFamily="18" charset="0"/>
            </a:endParaRP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Ngày xưa, có một cô bé xinh xắn nuôi một con gà trống đẹp mã. Buổi sớm thức dậy, gà trống gáy:</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Ò ó o! Ò ó o! Xin chào cô chủ tí hon!</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chạy đến vui vẻ nhặt những hạt thóc trong lòng bàn tay cô bé, rồi nhảu lên bờ rào đứng. […]</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Vậy mà một hôm nhìn thấy con gà mái của bà hàng xóm, cô bé thích lắm, liền nói với bà:</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Bà đổi cho cháu con gà mái lấy con gà trống của cháu nhé!</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nghe vậy buồn thiu, cúi đầu xuống, chiếc mào rũ sang một bên. Không làm thế nào được, cô chủ đã quyết định rồi.</a:t>
            </a:r>
          </a:p>
        </p:txBody>
      </p:sp>
    </p:spTree>
    <p:extLst>
      <p:ext uri="{BB962C8B-B14F-4D97-AF65-F5344CB8AC3E}">
        <p14:creationId xmlns:p14="http://schemas.microsoft.com/office/powerpoint/2010/main" val="1297546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BE00A8-E5D9-DC51-13DF-7E825584D4A8}"/>
              </a:ext>
            </a:extLst>
          </p:cNvPr>
          <p:cNvSpPr txBox="1"/>
          <p:nvPr/>
        </p:nvSpPr>
        <p:spPr>
          <a:xfrm>
            <a:off x="739739" y="610136"/>
            <a:ext cx="10849509" cy="5632311"/>
          </a:xfrm>
          <a:prstGeom prst="rect">
            <a:avLst/>
          </a:prstGeom>
          <a:noFill/>
        </p:spPr>
        <p:txBody>
          <a:bodyPr wrap="square" rtlCol="0">
            <a:spAutoFit/>
          </a:bodyPr>
          <a:lstStyle/>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Bà hàng xóm bằng lòng. Cô bé mang gà mái về. Con gà mái này có lớp lông tơ dày ấm áp. Cô bé ôm gà mái vào lòng vuốt ve, cho nó một nắm hạt kê và một bình nước.</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lần khác bà hàng xóm lại mua về một con vịt. Thấy vịt, cô bé rất thích liền gạ gẫm: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Bà đổi cho cháu con vịt nhét, cháu sẽ đưa bà con gà mái.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Gà mái nghe chuyện buồn lắm, bộ lông tơ xù ra. Còn biết sao nữa, vì cô chủ muốn thế. Cô bé lại làm thân với con vịt. Cả hai cùng đi ra sông tắm.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Quạc! Quạc! Quạc! Cô chủ của tôi ơi! Cô đừng bơi xa, sông sâu lắm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bé thích lắm, vùng vẫy bên con vịt. Lúc cô lên bờ, vịt cũng lên theo.\</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Thế rồi, một hôm có người bà con đến chơi, dắt theo một con chó con. Cô bé rất thích, liền nói: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Ôi, cún con tuyệt quá! Bác cho cháu nhé! Cháu sẽ biếu bác con vịt. […]</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chủ vuốt ve con cún và kể lể:</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có một con gà trống, ta đem đổi lấy gà mái. Rồi ta lại đổi gà mái lấy vịt. Còn lần này ta đổi vịt lấy chú mày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Cún con nghe nói vậy bèn cúp đuôi lại, chui vào gầm ghế. Đêm đến, nó lấy chân cạy cửa trốn đi: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không muốn kết bạn với cô chủ này. Cô ấy không biết quý tình bạn.</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Sáng hôm sau, khi bừng tỉnh dậy, cô bé chẳng còn thấy một con vật nhỏ bé nào quấn quýt bên mình nữa.</a:t>
            </a:r>
          </a:p>
          <a:p>
            <a:pPr algn="r" latinLnBrk="0"/>
            <a:r>
              <a:rPr lang="vi-VN" sz="2000" b="0" i="0" dirty="0">
                <a:solidFill>
                  <a:srgbClr val="000000"/>
                </a:solidFill>
                <a:effectLst/>
                <a:latin typeface="Cambria" panose="02040503050406030204" pitchFamily="18" charset="0"/>
                <a:ea typeface="Cambria" panose="02040503050406030204" pitchFamily="18" charset="0"/>
              </a:rPr>
              <a:t>(Theo Va-lăng-tanh Ô-xê-ê-va, Kể chuyện 3, NXB Giáo dục, 1993)</a:t>
            </a:r>
          </a:p>
        </p:txBody>
      </p:sp>
    </p:spTree>
    <p:extLst>
      <p:ext uri="{BB962C8B-B14F-4D97-AF65-F5344CB8AC3E}">
        <p14:creationId xmlns:p14="http://schemas.microsoft.com/office/powerpoint/2010/main" val="1793561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657546" y="759422"/>
            <a:ext cx="10839236"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i="1" kern="0" dirty="0">
                <a:solidFill>
                  <a:srgbClr val="FF0000"/>
                </a:solidFill>
                <a:latin typeface="Calibri" panose="020F0502020204030204" pitchFamily="34" charset="0"/>
                <a:cs typeface="Calibri" panose="020F0502020204030204" pitchFamily="34" charset="0"/>
                <a:sym typeface="Arial"/>
              </a:rPr>
              <a:t>Em có nhận xét gì về cách ứng xử của cô chủ đối với những người bạn của mình? Cuối cùng, điều gì đã xảy đến với cô bé?</a:t>
            </a:r>
            <a:endParaRPr kumimoji="0" lang="en-US" sz="32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Cô chủ sẵn sàng đổi những vật nuôi mà mình coi như bạn lấy những con vật khác. Điều này thể hiện cô bé không bi</a:t>
            </a:r>
            <a:r>
              <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ế</a:t>
            </a: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t quý tình bạn. Cuối cùng, cô không còn người bạn nào ở bên.</a:t>
            </a:r>
            <a:endPar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solidFill>
              <a:latin typeface="Arial"/>
              <a:sym typeface="Arial"/>
            </a:endParaRPr>
          </a:p>
        </p:txBody>
      </p:sp>
    </p:spTree>
    <p:extLst>
      <p:ext uri="{BB962C8B-B14F-4D97-AF65-F5344CB8AC3E}">
        <p14:creationId xmlns:p14="http://schemas.microsoft.com/office/powerpoint/2010/main" val="1750473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1030</Words>
  <Application>Microsoft Office PowerPoint</Application>
  <PresentationFormat>Widescreen</PresentationFormat>
  <Paragraphs>61</Paragraphs>
  <Slides>21</Slides>
  <Notes>2</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21</vt:i4>
      </vt:variant>
    </vt:vector>
  </HeadingPairs>
  <TitlesOfParts>
    <vt:vector size="37" baseType="lpstr">
      <vt:lpstr>华文琥珀</vt:lpstr>
      <vt:lpstr>#9Slide07 HoneyCream</vt:lpstr>
      <vt:lpstr>Arial</vt:lpstr>
      <vt:lpstr>Calibri</vt:lpstr>
      <vt:lpstr>Cambria</vt:lpstr>
      <vt:lpstr>SVN-Newton</vt:lpstr>
      <vt:lpstr>Times New Roman</vt:lpstr>
      <vt:lpstr>UTM Aquarelle</vt:lpstr>
      <vt:lpstr>UTM Avo</vt:lpstr>
      <vt:lpstr>字魂37号-波纹乖乖体</vt:lpstr>
      <vt:lpstr>思源黑体 CN</vt:lpstr>
      <vt:lpstr>思源黑体 CN Medium</vt:lpstr>
      <vt:lpstr>Office 主题</vt:lpstr>
      <vt:lpstr>1_Office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Trang Dao</cp:lastModifiedBy>
  <cp:revision>39</cp:revision>
  <dcterms:created xsi:type="dcterms:W3CDTF">2023-11-01T02:21:00Z</dcterms:created>
  <dcterms:modified xsi:type="dcterms:W3CDTF">2024-08-21T13:52:27Z</dcterms:modified>
</cp:coreProperties>
</file>