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5"/>
  </p:notesMasterIdLst>
  <p:sldIdLst>
    <p:sldId id="361" r:id="rId3"/>
    <p:sldId id="363" r:id="rId4"/>
    <p:sldId id="362" r:id="rId5"/>
    <p:sldId id="370" r:id="rId6"/>
    <p:sldId id="292" r:id="rId7"/>
    <p:sldId id="344" r:id="rId8"/>
    <p:sldId id="345" r:id="rId9"/>
    <p:sldId id="367" r:id="rId10"/>
    <p:sldId id="369" r:id="rId11"/>
    <p:sldId id="326" r:id="rId12"/>
    <p:sldId id="371" r:id="rId13"/>
    <p:sldId id="372" r:id="rId14"/>
    <p:sldId id="373" r:id="rId15"/>
    <p:sldId id="374" r:id="rId16"/>
    <p:sldId id="375" r:id="rId17"/>
    <p:sldId id="376" r:id="rId18"/>
    <p:sldId id="377" r:id="rId19"/>
    <p:sldId id="378" r:id="rId20"/>
    <p:sldId id="353" r:id="rId21"/>
    <p:sldId id="379" r:id="rId22"/>
    <p:sldId id="352" r:id="rId23"/>
    <p:sldId id="333"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0505"/>
    <a:srgbClr val="D5BA5E"/>
    <a:srgbClr val="C49366"/>
    <a:srgbClr val="D243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26" autoAdjust="0"/>
  </p:normalViewPr>
  <p:slideViewPr>
    <p:cSldViewPr snapToGrid="0" showGuides="1">
      <p:cViewPr varScale="1">
        <p:scale>
          <a:sx n="82" d="100"/>
          <a:sy n="82" d="100"/>
        </p:scale>
        <p:origin x="634" y="48"/>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A5E55-A17B-47BF-9DE1-727788635F6C}" type="datetimeFigureOut">
              <a:rPr lang="zh-CN" altLang="en-US" smtClean="0"/>
              <a:t>2024/8/21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11EE7-0C10-42A6-943D-8B641F53AA0F}" type="slidenum">
              <a:rPr lang="zh-CN" altLang="en-US" smtClean="0"/>
              <a:t>‹#›</a:t>
            </a:fld>
            <a:endParaRPr lang="zh-CN" altLang="en-US"/>
          </a:p>
        </p:txBody>
      </p:sp>
    </p:spTree>
    <p:extLst>
      <p:ext uri="{BB962C8B-B14F-4D97-AF65-F5344CB8AC3E}">
        <p14:creationId xmlns:p14="http://schemas.microsoft.com/office/powerpoint/2010/main" val="334536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fld id="{76E11EE7-0C10-42A6-943D-8B641F53AA0F}" type="slidenum">
              <a:rPr lang="zh-CN" altLang="en-US" smtClean="0"/>
              <a:t>1</a:t>
            </a:fld>
            <a:endParaRPr lang="zh-CN" altLang="en-US"/>
          </a:p>
        </p:txBody>
      </p:sp>
    </p:spTree>
    <p:extLst>
      <p:ext uri="{BB962C8B-B14F-4D97-AF65-F5344CB8AC3E}">
        <p14:creationId xmlns:p14="http://schemas.microsoft.com/office/powerpoint/2010/main" val="11102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10</a:t>
            </a:fld>
            <a:endParaRPr lang="zh-CN" altLang="en-US" dirty="0"/>
          </a:p>
        </p:txBody>
      </p:sp>
    </p:spTree>
    <p:extLst>
      <p:ext uri="{BB962C8B-B14F-4D97-AF65-F5344CB8AC3E}">
        <p14:creationId xmlns:p14="http://schemas.microsoft.com/office/powerpoint/2010/main" val="4177856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0577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4861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21</a:t>
            </a:fld>
            <a:endParaRPr lang="zh-CN" altLang="en-US"/>
          </a:p>
        </p:txBody>
      </p:sp>
    </p:spTree>
    <p:extLst>
      <p:ext uri="{BB962C8B-B14F-4D97-AF65-F5344CB8AC3E}">
        <p14:creationId xmlns:p14="http://schemas.microsoft.com/office/powerpoint/2010/main" val="296240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a:t>
            </a:fld>
            <a:endParaRPr lang="zh-CN" altLang="en-US"/>
          </a:p>
        </p:txBody>
      </p:sp>
    </p:spTree>
    <p:extLst>
      <p:ext uri="{BB962C8B-B14F-4D97-AF65-F5344CB8AC3E}">
        <p14:creationId xmlns:p14="http://schemas.microsoft.com/office/powerpoint/2010/main" val="372843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3</a:t>
            </a:fld>
            <a:endParaRPr lang="zh-CN" altLang="en-US"/>
          </a:p>
        </p:txBody>
      </p:sp>
    </p:spTree>
    <p:extLst>
      <p:ext uri="{BB962C8B-B14F-4D97-AF65-F5344CB8AC3E}">
        <p14:creationId xmlns:p14="http://schemas.microsoft.com/office/powerpoint/2010/main" val="322540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007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5</a:t>
            </a:fld>
            <a:endParaRPr lang="zh-CN" altLang="en-US" dirty="0"/>
          </a:p>
        </p:txBody>
      </p:sp>
    </p:spTree>
    <p:extLst>
      <p:ext uri="{BB962C8B-B14F-4D97-AF65-F5344CB8AC3E}">
        <p14:creationId xmlns:p14="http://schemas.microsoft.com/office/powerpoint/2010/main" val="175858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6</a:t>
            </a:fld>
            <a:endParaRPr lang="zh-CN" altLang="en-US" dirty="0"/>
          </a:p>
        </p:txBody>
      </p:sp>
    </p:spTree>
    <p:extLst>
      <p:ext uri="{BB962C8B-B14F-4D97-AF65-F5344CB8AC3E}">
        <p14:creationId xmlns:p14="http://schemas.microsoft.com/office/powerpoint/2010/main" val="1031481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7</a:t>
            </a:fld>
            <a:endParaRPr lang="zh-CN" altLang="en-US" dirty="0"/>
          </a:p>
        </p:txBody>
      </p:sp>
    </p:spTree>
    <p:extLst>
      <p:ext uri="{BB962C8B-B14F-4D97-AF65-F5344CB8AC3E}">
        <p14:creationId xmlns:p14="http://schemas.microsoft.com/office/powerpoint/2010/main" val="403422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965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9</a:t>
            </a:fld>
            <a:endParaRPr lang="zh-CN" altLang="en-US" dirty="0"/>
          </a:p>
        </p:txBody>
      </p:sp>
    </p:spTree>
    <p:extLst>
      <p:ext uri="{BB962C8B-B14F-4D97-AF65-F5344CB8AC3E}">
        <p14:creationId xmlns:p14="http://schemas.microsoft.com/office/powerpoint/2010/main" val="4019001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902C1-ACDC-44CC-9D7E-82E90B31850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61E17F0-0B9A-4B1D-B246-21915B0BBE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35DE0D-652E-4D6F-9ABC-41DDFFC30A3A}"/>
              </a:ext>
            </a:extLst>
          </p:cNvPr>
          <p:cNvSpPr>
            <a:spLocks noGrp="1"/>
          </p:cNvSpPr>
          <p:nvPr>
            <p:ph type="dt" sz="half" idx="10"/>
          </p:nvPr>
        </p:nvSpPr>
        <p:spPr/>
        <p:txBody>
          <a:bodyPr/>
          <a:lstStyle/>
          <a:p>
            <a:fld id="{E6B7D7CA-9E2C-4CDE-ABE1-CB4812B5818F}"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C34EED10-C96C-4483-9E46-938B939020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03F34A-13FD-4B1E-8631-A34F1433B0CE}"/>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359338247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A2F3D43-8F2F-4668-9DC8-6E91A8FE57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grpSp>
        <p:nvGrpSpPr>
          <p:cNvPr id="14" name="组合 13">
            <a:extLst>
              <a:ext uri="{FF2B5EF4-FFF2-40B4-BE49-F238E27FC236}">
                <a16:creationId xmlns:a16="http://schemas.microsoft.com/office/drawing/2014/main" id="{557A0F87-0BAF-49C6-AE42-F5229B20E680}"/>
              </a:ext>
            </a:extLst>
          </p:cNvPr>
          <p:cNvGrpSpPr/>
          <p:nvPr userDrawn="1"/>
        </p:nvGrpSpPr>
        <p:grpSpPr>
          <a:xfrm>
            <a:off x="4152897" y="296260"/>
            <a:ext cx="3886206" cy="1026620"/>
            <a:chOff x="4152897" y="296260"/>
            <a:chExt cx="3886206" cy="1026620"/>
          </a:xfrm>
        </p:grpSpPr>
        <p:pic>
          <p:nvPicPr>
            <p:cNvPr id="15" name="图片 14">
              <a:extLst>
                <a:ext uri="{FF2B5EF4-FFF2-40B4-BE49-F238E27FC236}">
                  <a16:creationId xmlns:a16="http://schemas.microsoft.com/office/drawing/2014/main" id="{4B195045-52D7-4521-8377-64CAF009086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4152897" y="296260"/>
              <a:ext cx="3886206" cy="1026620"/>
            </a:xfrm>
            <a:prstGeom prst="rect">
              <a:avLst/>
            </a:prstGeom>
          </p:spPr>
        </p:pic>
        <p:sp>
          <p:nvSpPr>
            <p:cNvPr id="16" name="文本框 15">
              <a:extLst>
                <a:ext uri="{FF2B5EF4-FFF2-40B4-BE49-F238E27FC236}">
                  <a16:creationId xmlns:a16="http://schemas.microsoft.com/office/drawing/2014/main" id="{17C8E3E5-6D9E-4253-9358-78CA6B42804D}"/>
                </a:ext>
              </a:extLst>
            </p:cNvPr>
            <p:cNvSpPr txBox="1"/>
            <p:nvPr/>
          </p:nvSpPr>
          <p:spPr>
            <a:xfrm>
              <a:off x="4988004" y="486404"/>
              <a:ext cx="2215991" cy="646331"/>
            </a:xfrm>
            <a:prstGeom prst="rect">
              <a:avLst/>
            </a:prstGeom>
            <a:noFill/>
            <a:ln>
              <a:noFill/>
            </a:ln>
          </p:spPr>
          <p:txBody>
            <a:bodyPr vert="horz" wrap="square" rtlCol="0">
              <a:spAutoFit/>
            </a:bodyPr>
            <a:lstStyle/>
            <a:p>
              <a:pPr algn="ctr"/>
              <a:r>
                <a:rPr lang="zh-CN" altLang="en-US" sz="3600" dirty="0">
                  <a:gradFill>
                    <a:gsLst>
                      <a:gs pos="1000">
                        <a:srgbClr val="3A0000"/>
                      </a:gs>
                      <a:gs pos="83000">
                        <a:srgbClr val="EB1212"/>
                      </a:gs>
                      <a:gs pos="100000">
                        <a:srgbClr val="8F0000"/>
                      </a:gs>
                    </a:gsLst>
                    <a:lin ang="5400000" scaled="1"/>
                  </a:gradFill>
                  <a:latin typeface="字魂36号-正文宋楷" panose="00000500000000000000" pitchFamily="2" charset="-122"/>
                  <a:ea typeface="字魂36号-正文宋楷" panose="00000500000000000000" pitchFamily="2" charset="-122"/>
                </a:rPr>
                <a:t>第四章</a:t>
              </a:r>
            </a:p>
          </p:txBody>
        </p:sp>
      </p:grpSp>
    </p:spTree>
    <p:extLst>
      <p:ext uri="{BB962C8B-B14F-4D97-AF65-F5344CB8AC3E}">
        <p14:creationId xmlns:p14="http://schemas.microsoft.com/office/powerpoint/2010/main" val="35505087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A376684-79A3-4179-AEA7-7F78ED2827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947CAE6-1C0E-46F4-846F-6F7E1B3DFD3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2571750" y="296259"/>
            <a:ext cx="7953375" cy="1446815"/>
          </a:xfrm>
          <a:prstGeom prst="rect">
            <a:avLst/>
          </a:prstGeom>
        </p:spPr>
      </p:pic>
    </p:spTree>
    <p:extLst>
      <p:ext uri="{BB962C8B-B14F-4D97-AF65-F5344CB8AC3E}">
        <p14:creationId xmlns:p14="http://schemas.microsoft.com/office/powerpoint/2010/main" val="154598301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FFCA0-0787-4E13-A87A-CA72C34842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84740740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CA911F-7C6B-4C1F-9601-DA6F92FE27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77662021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222599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74881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41441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43110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35413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62934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81C6D-90C0-46F5-87ED-C4A4C2A04C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21148-B423-49CA-B92D-93173F140CD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5067FDD-16C4-4D89-891E-1D64C2F57377}"/>
              </a:ext>
            </a:extLst>
          </p:cNvPr>
          <p:cNvSpPr>
            <a:spLocks noGrp="1"/>
          </p:cNvSpPr>
          <p:nvPr>
            <p:ph type="dt" sz="half" idx="10"/>
          </p:nvPr>
        </p:nvSpPr>
        <p:spPr/>
        <p:txBody>
          <a:bodyPr/>
          <a:lstStyle/>
          <a:p>
            <a:fld id="{E6B7D7CA-9E2C-4CDE-ABE1-CB4812B5818F}"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FB4DAA81-13FD-4702-BB78-070C19429C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725B26-2CAF-49A7-8A12-AAB63DB0F57A}"/>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7029961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560671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4920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39131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59199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1769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669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025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570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60562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2BBB3B-4417-43BC-A4E2-A808527A16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7F204DE-D541-426E-AF99-941EBEA268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215CC12-6911-4324-B1A5-FD2383027848}"/>
              </a:ext>
            </a:extLst>
          </p:cNvPr>
          <p:cNvSpPr>
            <a:spLocks noGrp="1"/>
          </p:cNvSpPr>
          <p:nvPr>
            <p:ph type="dt" sz="half" idx="10"/>
          </p:nvPr>
        </p:nvSpPr>
        <p:spPr/>
        <p:txBody>
          <a:bodyPr/>
          <a:lstStyle/>
          <a:p>
            <a:fld id="{E6B7D7CA-9E2C-4CDE-ABE1-CB4812B5818F}"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B4C8914F-9818-4402-8456-3F4B6E6F68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23CA11-2D47-4746-9A07-266A3BB9C48E}"/>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302214721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D4BF3-FA0F-4F2B-8E59-540ECC5CBD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31ED640-7F44-448B-9B0A-19097017389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A1D82C-8B95-486C-BA65-F32BD729FD3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7BD7D43-6E12-4BF4-82F5-30D126B88A90}"/>
              </a:ext>
            </a:extLst>
          </p:cNvPr>
          <p:cNvSpPr>
            <a:spLocks noGrp="1"/>
          </p:cNvSpPr>
          <p:nvPr>
            <p:ph type="dt" sz="half" idx="10"/>
          </p:nvPr>
        </p:nvSpPr>
        <p:spPr/>
        <p:txBody>
          <a:bodyPr/>
          <a:lstStyle/>
          <a:p>
            <a:fld id="{E6B7D7CA-9E2C-4CDE-ABE1-CB4812B5818F}" type="datetimeFigureOut">
              <a:rPr lang="zh-CN" altLang="en-US" smtClean="0"/>
              <a:t>2024/8/21</a:t>
            </a:fld>
            <a:endParaRPr lang="zh-CN" altLang="en-US"/>
          </a:p>
        </p:txBody>
      </p:sp>
      <p:sp>
        <p:nvSpPr>
          <p:cNvPr id="6" name="页脚占位符 5">
            <a:extLst>
              <a:ext uri="{FF2B5EF4-FFF2-40B4-BE49-F238E27FC236}">
                <a16:creationId xmlns:a16="http://schemas.microsoft.com/office/drawing/2014/main" id="{F605ED23-21F5-455A-A39C-0057A420A4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A9D0FB3-9AA6-4596-B007-023AFD9D70CD}"/>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1513617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1D28DD-7200-45AF-A125-104D574E3D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F9845AF-C667-4399-BDDD-F01167A17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7E6412-F61E-4933-BEEC-D75E7BB9D43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5BFFC2D-7B69-428F-B99F-4253A1340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BEE76DD-4882-4FC1-B278-5C4D234D190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AB7C519-8119-413D-B8FA-392369F20E8B}"/>
              </a:ext>
            </a:extLst>
          </p:cNvPr>
          <p:cNvSpPr>
            <a:spLocks noGrp="1"/>
          </p:cNvSpPr>
          <p:nvPr>
            <p:ph type="dt" sz="half" idx="10"/>
          </p:nvPr>
        </p:nvSpPr>
        <p:spPr/>
        <p:txBody>
          <a:bodyPr/>
          <a:lstStyle/>
          <a:p>
            <a:fld id="{E6B7D7CA-9E2C-4CDE-ABE1-CB4812B5818F}" type="datetimeFigureOut">
              <a:rPr lang="zh-CN" altLang="en-US" smtClean="0"/>
              <a:t>2024/8/21</a:t>
            </a:fld>
            <a:endParaRPr lang="zh-CN" altLang="en-US"/>
          </a:p>
        </p:txBody>
      </p:sp>
      <p:sp>
        <p:nvSpPr>
          <p:cNvPr id="8" name="页脚占位符 7">
            <a:extLst>
              <a:ext uri="{FF2B5EF4-FFF2-40B4-BE49-F238E27FC236}">
                <a16:creationId xmlns:a16="http://schemas.microsoft.com/office/drawing/2014/main" id="{4EFAFF58-9F7B-4795-9FF0-B8255CF73EC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81DDBAA-6846-44C8-A94B-7A81ABC884FB}"/>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202933465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13F16-50FA-46A9-82EF-D9FE8488305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B243468-E366-4212-ADFD-2A5EDCE6A637}"/>
              </a:ext>
            </a:extLst>
          </p:cNvPr>
          <p:cNvSpPr>
            <a:spLocks noGrp="1"/>
          </p:cNvSpPr>
          <p:nvPr>
            <p:ph type="dt" sz="half" idx="10"/>
          </p:nvPr>
        </p:nvSpPr>
        <p:spPr/>
        <p:txBody>
          <a:bodyPr/>
          <a:lstStyle/>
          <a:p>
            <a:fld id="{E6B7D7CA-9E2C-4CDE-ABE1-CB4812B5818F}" type="datetimeFigureOut">
              <a:rPr lang="zh-CN" altLang="en-US" smtClean="0"/>
              <a:t>2024/8/21</a:t>
            </a:fld>
            <a:endParaRPr lang="zh-CN" altLang="en-US"/>
          </a:p>
        </p:txBody>
      </p:sp>
      <p:sp>
        <p:nvSpPr>
          <p:cNvPr id="4" name="页脚占位符 3">
            <a:extLst>
              <a:ext uri="{FF2B5EF4-FFF2-40B4-BE49-F238E27FC236}">
                <a16:creationId xmlns:a16="http://schemas.microsoft.com/office/drawing/2014/main" id="{4EAF8ECD-5FDB-4D42-AE0D-5938F388187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3CDD2F4-8EC3-4324-8243-BBB9D2F7E452}"/>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248881126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9378D8-BB23-4E9B-A1A3-952786756E6D}"/>
              </a:ext>
            </a:extLst>
          </p:cNvPr>
          <p:cNvSpPr>
            <a:spLocks noGrp="1"/>
          </p:cNvSpPr>
          <p:nvPr>
            <p:ph type="dt" sz="half" idx="10"/>
          </p:nvPr>
        </p:nvSpPr>
        <p:spPr/>
        <p:txBody>
          <a:bodyPr/>
          <a:lstStyle/>
          <a:p>
            <a:fld id="{E6B7D7CA-9E2C-4CDE-ABE1-CB4812B5818F}" type="datetimeFigureOut">
              <a:rPr lang="zh-CN" altLang="en-US" smtClean="0"/>
              <a:t>2024/8/21</a:t>
            </a:fld>
            <a:endParaRPr lang="zh-CN" altLang="en-US"/>
          </a:p>
        </p:txBody>
      </p:sp>
      <p:sp>
        <p:nvSpPr>
          <p:cNvPr id="3" name="页脚占位符 2">
            <a:extLst>
              <a:ext uri="{FF2B5EF4-FFF2-40B4-BE49-F238E27FC236}">
                <a16:creationId xmlns:a16="http://schemas.microsoft.com/office/drawing/2014/main" id="{9B215AEC-7AFB-4356-9DCB-339CFEA1600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472F2CE-F87A-4F11-9AA8-DFCBF2546603}"/>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30802580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B0DE8C-7591-4310-A9E5-1641D1E088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BB250F6-F7F3-406D-8EDC-FB2B45549C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BF1432C-E371-4393-A6F5-98FA2E5ED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B99B6E-DC76-48AB-8A5C-3F2BCA95EE3C}"/>
              </a:ext>
            </a:extLst>
          </p:cNvPr>
          <p:cNvSpPr>
            <a:spLocks noGrp="1"/>
          </p:cNvSpPr>
          <p:nvPr>
            <p:ph type="dt" sz="half" idx="10"/>
          </p:nvPr>
        </p:nvSpPr>
        <p:spPr/>
        <p:txBody>
          <a:bodyPr/>
          <a:lstStyle/>
          <a:p>
            <a:fld id="{E6B7D7CA-9E2C-4CDE-ABE1-CB4812B5818F}" type="datetimeFigureOut">
              <a:rPr lang="zh-CN" altLang="en-US" smtClean="0"/>
              <a:t>2024/8/21</a:t>
            </a:fld>
            <a:endParaRPr lang="zh-CN" altLang="en-US"/>
          </a:p>
        </p:txBody>
      </p:sp>
      <p:sp>
        <p:nvSpPr>
          <p:cNvPr id="6" name="页脚占位符 5">
            <a:extLst>
              <a:ext uri="{FF2B5EF4-FFF2-40B4-BE49-F238E27FC236}">
                <a16:creationId xmlns:a16="http://schemas.microsoft.com/office/drawing/2014/main" id="{F22C83C6-E8FB-47FD-8D91-48D3669F1F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C3BC93-E3E9-40E1-992C-DA305AFDA7E3}"/>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72435422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78A857-B0D9-48B0-AD0A-90E2373AAE5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9FAB48-1BFF-4C12-AB5A-D405C1F30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ABFBE0-2E30-4122-AA93-A32D8F3C96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7933A44-DB7D-4C58-A1C1-92EC34B49876}"/>
              </a:ext>
            </a:extLst>
          </p:cNvPr>
          <p:cNvSpPr>
            <a:spLocks noGrp="1"/>
          </p:cNvSpPr>
          <p:nvPr>
            <p:ph type="dt" sz="half" idx="10"/>
          </p:nvPr>
        </p:nvSpPr>
        <p:spPr/>
        <p:txBody>
          <a:bodyPr/>
          <a:lstStyle/>
          <a:p>
            <a:fld id="{E6B7D7CA-9E2C-4CDE-ABE1-CB4812B5818F}" type="datetimeFigureOut">
              <a:rPr lang="zh-CN" altLang="en-US" smtClean="0"/>
              <a:t>2024/8/21</a:t>
            </a:fld>
            <a:endParaRPr lang="zh-CN" altLang="en-US"/>
          </a:p>
        </p:txBody>
      </p:sp>
      <p:sp>
        <p:nvSpPr>
          <p:cNvPr id="6" name="页脚占位符 5">
            <a:extLst>
              <a:ext uri="{FF2B5EF4-FFF2-40B4-BE49-F238E27FC236}">
                <a16:creationId xmlns:a16="http://schemas.microsoft.com/office/drawing/2014/main" id="{8A94D68C-102F-4B6C-8BA4-CA84EE1198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E3ABF5F-7753-4584-9925-55379494AD38}"/>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14313783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4.jpe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9B75AF6-B02C-43B4-81B5-C9C3E47257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1B9FCFA-AFE2-4142-BCAC-B2144BCAFD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B26096-5416-4BD9-96A4-2174086741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7D7CA-9E2C-4CDE-ABE1-CB4812B5818F}"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AB3DB54C-07DE-4B98-B507-34DEFBAACA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DFCA895-3328-46F3-A230-1F8C3DE7DF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8FA9B-F684-43AA-9D5B-298CE5F5A37F}"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0915E295-B4CC-E28C-EBA2-A641C58FB9A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439649" y="148857"/>
            <a:ext cx="1222744" cy="1222744"/>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D9A53801-4BE5-6C69-7AB4-82FDCEB3FCE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038849" y="8304296"/>
            <a:ext cx="1152525" cy="1152525"/>
          </a:xfrm>
          <a:prstGeom prst="rect">
            <a:avLst/>
          </a:prstGeom>
        </p:spPr>
      </p:pic>
    </p:spTree>
    <p:extLst>
      <p:ext uri="{BB962C8B-B14F-4D97-AF65-F5344CB8AC3E}">
        <p14:creationId xmlns:p14="http://schemas.microsoft.com/office/powerpoint/2010/main" val="3558813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978252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38.png"/><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8018890-C4AC-4ECE-9F1A-692F88908B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419" y="2305050"/>
            <a:ext cx="4343406" cy="4343406"/>
          </a:xfrm>
          <a:prstGeom prst="rect">
            <a:avLst/>
          </a:prstGeom>
        </p:spPr>
      </p:pic>
      <p:pic>
        <p:nvPicPr>
          <p:cNvPr id="3" name="Picture 2">
            <a:extLst>
              <a:ext uri="{FF2B5EF4-FFF2-40B4-BE49-F238E27FC236}">
                <a16:creationId xmlns:a16="http://schemas.microsoft.com/office/drawing/2014/main" id="{061DC20A-E0FC-1576-7146-0DCFD364A696}"/>
              </a:ext>
            </a:extLst>
          </p:cNvPr>
          <p:cNvPicPr>
            <a:picLocks noChangeAspect="1"/>
          </p:cNvPicPr>
          <p:nvPr/>
        </p:nvPicPr>
        <p:blipFill>
          <a:blip r:embed="rId5"/>
          <a:stretch>
            <a:fillRect/>
          </a:stretch>
        </p:blipFill>
        <p:spPr>
          <a:xfrm>
            <a:off x="3250128" y="361950"/>
            <a:ext cx="4224894" cy="1390008"/>
          </a:xfrm>
          <a:prstGeom prst="rect">
            <a:avLst/>
          </a:prstGeom>
        </p:spPr>
      </p:pic>
      <p:pic>
        <p:nvPicPr>
          <p:cNvPr id="6" name="Picture 5">
            <a:extLst>
              <a:ext uri="{FF2B5EF4-FFF2-40B4-BE49-F238E27FC236}">
                <a16:creationId xmlns:a16="http://schemas.microsoft.com/office/drawing/2014/main" id="{6ADB215A-74AD-284D-B548-EDBFD90A2143}"/>
              </a:ext>
            </a:extLst>
          </p:cNvPr>
          <p:cNvPicPr>
            <a:picLocks noChangeAspect="1"/>
          </p:cNvPicPr>
          <p:nvPr/>
        </p:nvPicPr>
        <p:blipFill>
          <a:blip r:embed="rId6"/>
          <a:stretch>
            <a:fillRect/>
          </a:stretch>
        </p:blipFill>
        <p:spPr>
          <a:xfrm>
            <a:off x="100447" y="1166933"/>
            <a:ext cx="3151905" cy="1609483"/>
          </a:xfrm>
          <a:prstGeom prst="rect">
            <a:avLst/>
          </a:prstGeom>
        </p:spPr>
      </p:pic>
      <p:pic>
        <p:nvPicPr>
          <p:cNvPr id="11" name="Picture 10">
            <a:extLst>
              <a:ext uri="{FF2B5EF4-FFF2-40B4-BE49-F238E27FC236}">
                <a16:creationId xmlns:a16="http://schemas.microsoft.com/office/drawing/2014/main" id="{8493ADCE-9F58-A753-9EBD-8EDDE5072241}"/>
              </a:ext>
            </a:extLst>
          </p:cNvPr>
          <p:cNvPicPr>
            <a:picLocks noChangeAspect="1"/>
          </p:cNvPicPr>
          <p:nvPr/>
        </p:nvPicPr>
        <p:blipFill>
          <a:blip r:embed="rId7"/>
          <a:stretch>
            <a:fillRect/>
          </a:stretch>
        </p:blipFill>
        <p:spPr>
          <a:xfrm>
            <a:off x="2066925" y="1718957"/>
            <a:ext cx="8410551" cy="3934869"/>
          </a:xfrm>
          <a:prstGeom prst="rect">
            <a:avLst/>
          </a:prstGeom>
        </p:spPr>
      </p:pic>
      <p:sp>
        <p:nvSpPr>
          <p:cNvPr id="2" name="TextBox 5">
            <a:extLst>
              <a:ext uri="{FF2B5EF4-FFF2-40B4-BE49-F238E27FC236}">
                <a16:creationId xmlns:a16="http://schemas.microsoft.com/office/drawing/2014/main" id="{86F9B0FD-2779-F511-0DCA-1912B8067D71}"/>
              </a:ext>
            </a:extLst>
          </p:cNvPr>
          <p:cNvSpPr txBox="1"/>
          <p:nvPr/>
        </p:nvSpPr>
        <p:spPr>
          <a:xfrm>
            <a:off x="1676399" y="-37241"/>
            <a:ext cx="728538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6"/>
                </a:solidFill>
                <a:latin typeface="Times New Roman" panose="02020603050405020304" pitchFamily="18" charset="0"/>
                <a:cs typeface="Times New Roman" panose="02020603050405020304" pitchFamily="18" charset="0"/>
              </a:rPr>
              <a:t>TRƯỜNG TIỂU HỌC NGỌC THỤY</a:t>
            </a:r>
          </a:p>
        </p:txBody>
      </p:sp>
    </p:spTree>
    <p:extLst>
      <p:ext uri="{BB962C8B-B14F-4D97-AF65-F5344CB8AC3E}">
        <p14:creationId xmlns:p14="http://schemas.microsoft.com/office/powerpoint/2010/main" val="3470487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1;p4">
            <a:extLst>
              <a:ext uri="{FF2B5EF4-FFF2-40B4-BE49-F238E27FC236}">
                <a16:creationId xmlns:a16="http://schemas.microsoft.com/office/drawing/2014/main" id="{CC421194-7578-FD45-5337-5AE7CED21A26}"/>
              </a:ext>
            </a:extLst>
          </p:cNvPr>
          <p:cNvPicPr preferRelativeResize="0"/>
          <p:nvPr/>
        </p:nvPicPr>
        <p:blipFill rotWithShape="1">
          <a:blip r:embed="rId3">
            <a:alphaModFix/>
          </a:blip>
          <a:srcRect/>
          <a:stretch/>
        </p:blipFill>
        <p:spPr>
          <a:xfrm>
            <a:off x="860173" y="710400"/>
            <a:ext cx="10518302" cy="3932552"/>
          </a:xfrm>
          <a:prstGeom prst="rect">
            <a:avLst/>
          </a:prstGeom>
          <a:noFill/>
          <a:ln>
            <a:noFill/>
          </a:ln>
        </p:spPr>
      </p:pic>
      <p:sp>
        <p:nvSpPr>
          <p:cNvPr id="3" name="Google Shape;113;p3">
            <a:extLst>
              <a:ext uri="{FF2B5EF4-FFF2-40B4-BE49-F238E27FC236}">
                <a16:creationId xmlns:a16="http://schemas.microsoft.com/office/drawing/2014/main" id="{C0A16F38-9208-DAA2-98B7-56CFEAD38A08}"/>
              </a:ext>
            </a:extLst>
          </p:cNvPr>
          <p:cNvSpPr txBox="1"/>
          <p:nvPr/>
        </p:nvSpPr>
        <p:spPr>
          <a:xfrm>
            <a:off x="2943225" y="1807051"/>
            <a:ext cx="6167567" cy="2339053"/>
          </a:xfrm>
          <a:prstGeom prst="rect">
            <a:avLst/>
          </a:prstGeom>
          <a:noFill/>
          <a:ln>
            <a:noFill/>
          </a:ln>
        </p:spPr>
        <p:txBody>
          <a:bodyPr spcFirstLastPara="1" wrap="square" lIns="121872" tIns="60936" rIns="121872" bIns="60936" anchor="t" anchorCtr="0">
            <a:spAutoFit/>
          </a:bodyPr>
          <a:lstStyle/>
          <a:p>
            <a:pPr algn="ctr" defTabSz="914217">
              <a:buClr>
                <a:srgbClr val="000000"/>
              </a:buClr>
            </a:pP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Trình</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bày</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trước</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lớp</a:t>
            </a:r>
            <a:endPar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27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6B4364-589D-3861-F14F-CDB7B98EEACF}"/>
              </a:ext>
            </a:extLst>
          </p:cNvPr>
          <p:cNvSpPr txBox="1"/>
          <p:nvPr/>
        </p:nvSpPr>
        <p:spPr>
          <a:xfrm>
            <a:off x="536589" y="239240"/>
            <a:ext cx="11369661" cy="646331"/>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600" b="1" kern="0" dirty="0" err="1">
                <a:solidFill>
                  <a:srgbClr val="002060"/>
                </a:solidFill>
                <a:latin typeface="Times New Roman" panose="02020603050405020304" pitchFamily="18" charset="0"/>
                <a:cs typeface="Times New Roman" panose="02020603050405020304" pitchFamily="18" charset="0"/>
                <a:sym typeface="Arial"/>
              </a:rPr>
              <a:t>Các</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sự</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kiện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tiêu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biểu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gắn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với</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Thăng</a:t>
            </a:r>
            <a:r>
              <a:rPr lang="en-US" sz="3600" b="1" kern="0" dirty="0">
                <a:solidFill>
                  <a:srgbClr val="002060"/>
                </a:solidFill>
                <a:latin typeface="Times New Roman" panose="02020603050405020304" pitchFamily="18" charset="0"/>
                <a:cs typeface="Times New Roman" panose="02020603050405020304" pitchFamily="18" charset="0"/>
                <a:sym typeface="Arial"/>
              </a:rPr>
              <a:t> Long - Hà </a:t>
            </a:r>
            <a:r>
              <a:rPr lang="en-US" sz="3600" b="1" kern="0" dirty="0" err="1">
                <a:solidFill>
                  <a:srgbClr val="002060"/>
                </a:solidFill>
                <a:latin typeface="Times New Roman" panose="02020603050405020304" pitchFamily="18" charset="0"/>
                <a:cs typeface="Times New Roman" panose="02020603050405020304" pitchFamily="18" charset="0"/>
                <a:sym typeface="Arial"/>
              </a:rPr>
              <a:t>Nội</a:t>
            </a:r>
            <a:r>
              <a:rPr lang="en-US" sz="3600" b="1" kern="0" dirty="0">
                <a:solidFill>
                  <a:srgbClr val="002060"/>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id="{0CB8D2D8-BD0A-9B85-607B-54AD156AA00C}"/>
              </a:ext>
            </a:extLst>
          </p:cNvPr>
          <p:cNvGrpSpPr/>
          <p:nvPr/>
        </p:nvGrpSpPr>
        <p:grpSpPr>
          <a:xfrm>
            <a:off x="684378" y="1210734"/>
            <a:ext cx="3528379" cy="1322916"/>
            <a:chOff x="809624" y="1210734"/>
            <a:chExt cx="3403133" cy="1626248"/>
          </a:xfrm>
        </p:grpSpPr>
        <p:pic>
          <p:nvPicPr>
            <p:cNvPr id="3" name="图片 1" descr="OQAAAB+LCAAAAAAABACrVlIpqSxIVbJSCs5NLCpxyUxML0rM9SxJzVXSUfJMUbLKK83J0VFyysxLycxLdy/KLy0oVrKKjq0FALpUkis5AAAA">
              <a:extLst>
                <a:ext uri="{FF2B5EF4-FFF2-40B4-BE49-F238E27FC236}">
                  <a16:creationId xmlns:a16="http://schemas.microsoft.com/office/drawing/2014/main" id="{590FB1AE-C549-D887-249E-B8135E0B4369}"/>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4" name="TextBox 3">
              <a:extLst>
                <a:ext uri="{FF2B5EF4-FFF2-40B4-BE49-F238E27FC236}">
                  <a16:creationId xmlns:a16="http://schemas.microsoft.com/office/drawing/2014/main" id="{4CD8B73C-AAB4-4474-0EF1-15517F0284B3}"/>
                </a:ext>
              </a:extLst>
            </p:cNvPr>
            <p:cNvSpPr txBox="1"/>
            <p:nvPr/>
          </p:nvSpPr>
          <p:spPr>
            <a:xfrm>
              <a:off x="1009650" y="1495425"/>
              <a:ext cx="3114675" cy="1324214"/>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Lý Thái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dời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đô</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6F66788B-A2C3-BD2E-824D-A5515A1EAB24}"/>
              </a:ext>
            </a:extLst>
          </p:cNvPr>
          <p:cNvGrpSpPr/>
          <p:nvPr/>
        </p:nvGrpSpPr>
        <p:grpSpPr>
          <a:xfrm>
            <a:off x="5375585" y="1239309"/>
            <a:ext cx="6073465" cy="1322917"/>
            <a:chOff x="809624" y="1210734"/>
            <a:chExt cx="3403133" cy="1626248"/>
          </a:xfrm>
        </p:grpSpPr>
        <p:pic>
          <p:nvPicPr>
            <p:cNvPr id="7" name="图片 1" descr="OQAAAB+LCAAAAAAABACrVlIpqSxIVbJSCs5NLCpxyUxML0rM9SxJzVXSUfJMUbLKK83J0VFyysxLycxLdy/KLy0oVrKKjq0FALpUkis5AAAA">
              <a:extLst>
                <a:ext uri="{FF2B5EF4-FFF2-40B4-BE49-F238E27FC236}">
                  <a16:creationId xmlns:a16="http://schemas.microsoft.com/office/drawing/2014/main" id="{ABA0534C-AB1A-479B-7451-6CF9DF4A519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8" name="TextBox 7">
              <a:extLst>
                <a:ext uri="{FF2B5EF4-FFF2-40B4-BE49-F238E27FC236}">
                  <a16:creationId xmlns:a16="http://schemas.microsoft.com/office/drawing/2014/main" id="{6B4E11CA-C64E-681A-93FC-28D4944F5F2E}"/>
                </a:ext>
              </a:extLst>
            </p:cNvPr>
            <p:cNvSpPr txBox="1"/>
            <p:nvPr/>
          </p:nvSpPr>
          <p:spPr>
            <a:xfrm>
              <a:off x="1020717" y="1331499"/>
              <a:ext cx="3114675" cy="1324213"/>
            </a:xfrm>
            <a:prstGeom prst="rect">
              <a:avLst/>
            </a:prstGeom>
            <a:noFill/>
          </p:spPr>
          <p:txBody>
            <a:bodyPr wrap="square" rtlCol="0">
              <a:spAutoFit/>
            </a:bodyPr>
            <a:lstStyle/>
            <a:p>
              <a:pPr algn="ct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Lê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Lợi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gươm</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Rùa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Vàng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Kiếm</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3339E055-B8DD-A196-6713-552F97BE2E39}"/>
              </a:ext>
            </a:extLst>
          </p:cNvPr>
          <p:cNvGrpSpPr/>
          <p:nvPr/>
        </p:nvGrpSpPr>
        <p:grpSpPr>
          <a:xfrm>
            <a:off x="1952625" y="3182409"/>
            <a:ext cx="9391650" cy="1867112"/>
            <a:chOff x="809624" y="1210734"/>
            <a:chExt cx="3403133" cy="1787007"/>
          </a:xfrm>
        </p:grpSpPr>
        <p:pic>
          <p:nvPicPr>
            <p:cNvPr id="10" name="图片 1" descr="OQAAAB+LCAAAAAAABACrVlIpqSxIVbJSCs5NLCpxyUxML0rM9SxJzVXSUfJMUbLKK83J0VFyysxLycxLdy/KLy0oVrKKjq0FALpUkis5AAAA">
              <a:extLst>
                <a:ext uri="{FF2B5EF4-FFF2-40B4-BE49-F238E27FC236}">
                  <a16:creationId xmlns:a16="http://schemas.microsoft.com/office/drawing/2014/main" id="{DF0DD9A5-EFE3-3102-3C36-FC68205FBAE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11" name="TextBox 10">
              <a:extLst>
                <a:ext uri="{FF2B5EF4-FFF2-40B4-BE49-F238E27FC236}">
                  <a16:creationId xmlns:a16="http://schemas.microsoft.com/office/drawing/2014/main" id="{7155DC66-0E81-3C7A-AFF0-83829649C98A}"/>
                </a:ext>
              </a:extLst>
            </p:cNvPr>
            <p:cNvSpPr txBox="1"/>
            <p:nvPr/>
          </p:nvSpPr>
          <p:spPr>
            <a:xfrm>
              <a:off x="1009650" y="1495425"/>
              <a:ext cx="3114675" cy="1502316"/>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uộc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chống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quân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Pháp</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Hà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Nội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chỉ</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huy</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Hoàng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Diệu</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81584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EE976-1756-2C41-E10A-4A4EDAA66541}"/>
              </a:ext>
            </a:extLst>
          </p:cNvPr>
          <p:cNvPicPr>
            <a:picLocks noChangeAspect="1"/>
          </p:cNvPicPr>
          <p:nvPr/>
        </p:nvPicPr>
        <p:blipFill>
          <a:blip r:embed="rId2"/>
          <a:stretch>
            <a:fillRect/>
          </a:stretch>
        </p:blipFill>
        <p:spPr>
          <a:xfrm>
            <a:off x="1457325" y="475325"/>
            <a:ext cx="8820150" cy="4997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6925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62C25-E54C-3B3F-9944-DD24B4DD4939}"/>
              </a:ext>
            </a:extLst>
          </p:cNvPr>
          <p:cNvPicPr>
            <a:picLocks noChangeAspect="1"/>
          </p:cNvPicPr>
          <p:nvPr/>
        </p:nvPicPr>
        <p:blipFill>
          <a:blip r:embed="rId2"/>
          <a:stretch>
            <a:fillRect/>
          </a:stretch>
        </p:blipFill>
        <p:spPr>
          <a:xfrm>
            <a:off x="309562" y="1571625"/>
            <a:ext cx="4533992" cy="3690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组合 1">
            <a:extLst>
              <a:ext uri="{FF2B5EF4-FFF2-40B4-BE49-F238E27FC236}">
                <a16:creationId xmlns:a16="http://schemas.microsoft.com/office/drawing/2014/main" id="{33856A07-7536-D9A4-F284-B747EFE681E7}"/>
              </a:ext>
            </a:extLst>
          </p:cNvPr>
          <p:cNvGrpSpPr/>
          <p:nvPr/>
        </p:nvGrpSpPr>
        <p:grpSpPr>
          <a:xfrm>
            <a:off x="5095876" y="892897"/>
            <a:ext cx="6781800" cy="5107853"/>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7655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Đền Quán Thánh, tên chữ là Trấn Vũ quán, có từ đời vua Lý Thái Tổ (1010 – 1028), thờ Huyền Thiên Trấn Vũ, vị thần trấn giữ cửa ngõ phía bắc thành Thăng Long xưa. Vua Minh Mạng khi đi tuần Bắc Thành đã cho đổi tên đến thành Chân Vũ quán. Ba chữ Hán này được tạc trên cổng tam quan. Tuy nhiên, trên bức hoành phi trong Bái đường vẫn ghi là Trấn Vũ quán.</a:t>
              </a:r>
              <a:endParaRPr kumimoji="0" lang="en-US"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Năm 1842, vua Thiệu Trị đến thăm đền và ban tiền đúc vòng vàng đeo cho tượng Trấn Vũ. Đền được công nhận là Di tích lịch sử – văn hoá quốc gia năm 1962. </a:t>
              </a:r>
              <a:endParaRPr kumimoji="0" lang="zh-CN" altLang="zh-CN" sz="24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100355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5688897"/>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979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Gươm (hay còn gọi là hồ Hoàn Kiếm) toạ lạc ngay trung tâm Thủ đô Hà Nội và được bao quanh bởi 3 con phố Hàng Khay – Lê Thái Tổ – Đinh Tiên Hoàng.</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đã có từ rất lâu, song trước khi mang tên chính thức là Hoàn Kiếm, hồ có rất nhiều tên gọi gắn liền với những câu chuyện khác nhau như: tên hồ Lục Thuỷ vì nước hồ có màu xanh biếc quanh năm, hồ Thuỷ Quân vì đây là nơi triều đình dùng để duyệt thuỷ binh... </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Tên gọi Hoàn Kiếm chính thức xuất hiện vào đầu thế kỉ XV gắn với truyền thuyết vua Lê Thái Tổ trả gươm báu cho Rùa Vàng sau khi mượn gươm chiến đấu, đánh tan giặc Minh, chính thức lên làm vua và gây dựng triều đại nhà Hậu Lê thịnh vượng.</a:t>
              </a:r>
              <a:endParaRPr kumimoji="0" lang="zh-CN" altLang="zh-CN" sz="2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1A0FA5B0-B4AC-F81D-B1C3-5FEB7B42476B}"/>
              </a:ext>
            </a:extLst>
          </p:cNvPr>
          <p:cNvPicPr>
            <a:picLocks noChangeAspect="1"/>
          </p:cNvPicPr>
          <p:nvPr/>
        </p:nvPicPr>
        <p:blipFill>
          <a:blip r:embed="rId2"/>
          <a:stretch>
            <a:fillRect/>
          </a:stretch>
        </p:blipFill>
        <p:spPr>
          <a:xfrm>
            <a:off x="252412" y="1933576"/>
            <a:ext cx="4642965" cy="3357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9917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6079404"/>
            <a:chOff x="-2286495" y="2498291"/>
            <a:chExt cx="10148959" cy="212873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06487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Hoàng Diệu là một vị quan nhà Nguyễn. Năm 1882, trước cuộc tấn công của quân Pháp dưới quyền chỉ huy của Hăng – ri Ri – vi – e vào thành Hà Nội, quân nhân ta đã anh dũng chiến đấu, dưới sự chỉ huy của Tổng đốc Hoàng Diệu. </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Kết quả, thành Hà Nội đã thất thủ sau vài giờ nổ súng; Tổng đốc Hoàng Diệu sau khi viết di biểu dâng vua Tự Đức đã tuẫn tiết trong vườn Võ Miếu (dưới cột cờ Hà Nội ngày nay) để bảo toàn khí tiết.</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CBC95E55-7173-98FB-B19C-6FA825D93100}"/>
              </a:ext>
            </a:extLst>
          </p:cNvPr>
          <p:cNvPicPr>
            <a:picLocks noChangeAspect="1"/>
          </p:cNvPicPr>
          <p:nvPr/>
        </p:nvPicPr>
        <p:blipFill>
          <a:blip r:embed="rId2"/>
          <a:stretch>
            <a:fillRect/>
          </a:stretch>
        </p:blipFill>
        <p:spPr>
          <a:xfrm>
            <a:off x="366712" y="1876425"/>
            <a:ext cx="4253759" cy="33861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52602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57775" y="1178647"/>
            <a:ext cx="6991349" cy="4383954"/>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4117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Đây là hình ảnh Chủ tịch Hồ Chí Minh thay mặt quốc dân đồng bào đọc bản Tuyên ngôn Độc lập khai sinh nước Việt Nam Dân chủ Cộng hoà – Nhà nước công nông đầu tiên ở Đông Nam châu Á, tại Quảng trường Ba Đình, Hà Nội (2 – 9 – 1945).</a:t>
              </a:r>
              <a:endParaRPr kumimoji="0" lang="zh-CN"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900F5944-0ABE-7D31-4B25-01C6652129F9}"/>
              </a:ext>
            </a:extLst>
          </p:cNvPr>
          <p:cNvPicPr>
            <a:picLocks noChangeAspect="1"/>
          </p:cNvPicPr>
          <p:nvPr/>
        </p:nvPicPr>
        <p:blipFill>
          <a:blip r:embed="rId2"/>
          <a:stretch>
            <a:fillRect/>
          </a:stretch>
        </p:blipFill>
        <p:spPr>
          <a:xfrm>
            <a:off x="457200" y="1560836"/>
            <a:ext cx="4324350" cy="3287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9291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38726" y="552449"/>
            <a:ext cx="7153274" cy="5420421"/>
            <a:chOff x="-2286495" y="2498291"/>
            <a:chExt cx="10148959" cy="219857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13471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Từ ngày 18 đến ngày 29 – 12 – 1972, quân và dân miền Bắc Việt Nam đã anh dũng chiến đấu đánh bại cuộc tập kích trên không của không quân Mỹ vào Hà Nội, Hải Phòng. Trong trận chiến đấu này, lực lượng Tự vệ Thủ đô đã nêu cao tinh thần chiến đấu, bắn rơi nhiều máy bay Mỹ, góp phần không nhỏ vào chiến thắng “Điện Biên Phủ trên không”, buộc Mỹ phải kí kết Hiệp định Pa-ri vẽ chấm dứt chiến tranh lập lại hoà bình ở Việt Nam.</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F8538F77-0C15-408D-7805-A8A950F2A068}"/>
              </a:ext>
            </a:extLst>
          </p:cNvPr>
          <p:cNvPicPr>
            <a:picLocks noChangeAspect="1"/>
          </p:cNvPicPr>
          <p:nvPr/>
        </p:nvPicPr>
        <p:blipFill>
          <a:blip r:embed="rId2"/>
          <a:stretch>
            <a:fillRect/>
          </a:stretch>
        </p:blipFill>
        <p:spPr>
          <a:xfrm>
            <a:off x="200025" y="1419225"/>
            <a:ext cx="4596318" cy="3500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4650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8E82F49C-C457-E75C-A2FC-A582FD1DF310}"/>
              </a:ext>
            </a:extLst>
          </p:cNvPr>
          <p:cNvPicPr>
            <a:picLocks noChangeAspect="1"/>
          </p:cNvPicPr>
          <p:nvPr/>
        </p:nvPicPr>
        <p:blipFill>
          <a:blip r:embed="rId5"/>
          <a:stretch>
            <a:fillRect/>
          </a:stretch>
        </p:blipFill>
        <p:spPr>
          <a:xfrm>
            <a:off x="4557020" y="2024143"/>
            <a:ext cx="2792210" cy="2523963"/>
          </a:xfrm>
          <a:prstGeom prst="rect">
            <a:avLst/>
          </a:prstGeom>
        </p:spPr>
      </p:pic>
    </p:spTree>
    <p:extLst>
      <p:ext uri="{BB962C8B-B14F-4D97-AF65-F5344CB8AC3E}">
        <p14:creationId xmlns:p14="http://schemas.microsoft.com/office/powerpoint/2010/main" val="16758732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OQAAAB+LCAAAAAAABACrVlIpqSxIVbJSCs5NLCpxyUxML0rM9SxJzVXSUfJMUbLKK83J0VFyysxLycxLdy/KLy0oVrKKjq0FALpUkis5AAAA">
            <a:extLst>
              <a:ext uri="{FF2B5EF4-FFF2-40B4-BE49-F238E27FC236}">
                <a16:creationId xmlns:a16="http://schemas.microsoft.com/office/drawing/2014/main" id="{D1FB61F3-F004-4073-B03C-D224FFDF5102}"/>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rot="5400000">
            <a:off x="4117741" y="-1847616"/>
            <a:ext cx="3952875" cy="11115208"/>
          </a:xfrm>
          <a:prstGeom prst="rect">
            <a:avLst/>
          </a:prstGeom>
        </p:spPr>
      </p:pic>
      <p:pic>
        <p:nvPicPr>
          <p:cNvPr id="9" name="Picture 8">
            <a:extLst>
              <a:ext uri="{FF2B5EF4-FFF2-40B4-BE49-F238E27FC236}">
                <a16:creationId xmlns:a16="http://schemas.microsoft.com/office/drawing/2014/main" id="{4B4C134A-E2CA-27E0-0338-A01914BAB7FD}"/>
              </a:ext>
            </a:extLst>
          </p:cNvPr>
          <p:cNvPicPr>
            <a:picLocks noChangeAspect="1"/>
          </p:cNvPicPr>
          <p:nvPr/>
        </p:nvPicPr>
        <p:blipFill>
          <a:blip r:embed="rId4"/>
          <a:stretch>
            <a:fillRect/>
          </a:stretch>
        </p:blipFill>
        <p:spPr>
          <a:xfrm>
            <a:off x="3730527" y="454105"/>
            <a:ext cx="5188146" cy="1072989"/>
          </a:xfrm>
          <a:prstGeom prst="rect">
            <a:avLst/>
          </a:prstGeom>
        </p:spPr>
      </p:pic>
      <p:sp>
        <p:nvSpPr>
          <p:cNvPr id="10" name="TextBox 9">
            <a:extLst>
              <a:ext uri="{FF2B5EF4-FFF2-40B4-BE49-F238E27FC236}">
                <a16:creationId xmlns:a16="http://schemas.microsoft.com/office/drawing/2014/main" id="{5F25430A-2F92-7805-0442-B0C832EFDB03}"/>
              </a:ext>
            </a:extLst>
          </p:cNvPr>
          <p:cNvSpPr txBox="1"/>
          <p:nvPr/>
        </p:nvSpPr>
        <p:spPr>
          <a:xfrm>
            <a:off x="1400175" y="2457450"/>
            <a:ext cx="9496425" cy="2554545"/>
          </a:xfrm>
          <a:prstGeom prst="rect">
            <a:avLst/>
          </a:prstGeom>
          <a:noFill/>
        </p:spPr>
        <p:txBody>
          <a:bodyPr wrap="square" rtlCol="0">
            <a:spAutoFit/>
          </a:bodyPr>
          <a:lstStyle/>
          <a:p>
            <a:pPr algn="just"/>
            <a:r>
              <a:rPr lang="nl-NL" sz="3200" b="1" u="sng" dirty="0">
                <a:solidFill>
                  <a:srgbClr val="002060"/>
                </a:solidFill>
                <a:effectLst/>
                <a:latin typeface="Cambria" panose="02040503050406030204" pitchFamily="18" charset="0"/>
                <a:ea typeface="Cambria" panose="02040503050406030204" pitchFamily="18" charset="0"/>
              </a:rPr>
              <a:t>Luật chơi: </a:t>
            </a:r>
            <a:r>
              <a:rPr lang="nl-NL" sz="3200" dirty="0">
                <a:solidFill>
                  <a:srgbClr val="002060"/>
                </a:solidFill>
                <a:effectLst/>
                <a:latin typeface="Cambria" panose="02040503050406030204" pitchFamily="18" charset="0"/>
                <a:ea typeface="Cambria" panose="02040503050406030204" pitchFamily="18" charset="0"/>
              </a:rPr>
              <a:t>chơi theo tổ, mỗi tổ cử một số bạn tham gia theo lần lượt. Trong thời gian 1 phút mỗi tổ</a:t>
            </a:r>
            <a:r>
              <a:rPr lang="vi-VN" sz="3200" dirty="0">
                <a:solidFill>
                  <a:srgbClr val="002060"/>
                </a:solidFill>
                <a:effectLst/>
                <a:latin typeface="Cambria" panose="02040503050406030204" pitchFamily="18" charset="0"/>
                <a:ea typeface="Cambria" panose="02040503050406030204" pitchFamily="18" charset="0"/>
              </a:rPr>
              <a:t> kể tên các sự kiện, các nhận vật lịch sử gắn liền với Thăng Long – Hà Nội</a:t>
            </a:r>
            <a:r>
              <a:rPr lang="nl-NL" sz="3200" dirty="0">
                <a:solidFill>
                  <a:srgbClr val="002060"/>
                </a:solidFill>
                <a:effectLst/>
                <a:latin typeface="Cambria" panose="02040503050406030204" pitchFamily="18" charset="0"/>
                <a:ea typeface="Cambria" panose="02040503050406030204" pitchFamily="18" charset="0"/>
              </a:rPr>
              <a:t>. Tổ nào tìm đúng và nhanh nhất là thắng cuộc.</a:t>
            </a:r>
            <a:endParaRPr lang="en-US" sz="32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9748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74311699-2A88-1676-33C0-0D74989B8CF3}"/>
              </a:ext>
            </a:extLst>
          </p:cNvPr>
          <p:cNvPicPr>
            <a:picLocks noChangeAspect="1"/>
          </p:cNvPicPr>
          <p:nvPr/>
        </p:nvPicPr>
        <p:blipFill>
          <a:blip r:embed="rId5"/>
          <a:stretch>
            <a:fillRect/>
          </a:stretch>
        </p:blipFill>
        <p:spPr>
          <a:xfrm>
            <a:off x="4478505" y="1758931"/>
            <a:ext cx="3444539" cy="3359187"/>
          </a:xfrm>
          <a:prstGeom prst="rect">
            <a:avLst/>
          </a:prstGeom>
        </p:spPr>
      </p:pic>
    </p:spTree>
    <p:extLst>
      <p:ext uri="{BB962C8B-B14F-4D97-AF65-F5344CB8AC3E}">
        <p14:creationId xmlns:p14="http://schemas.microsoft.com/office/powerpoint/2010/main" val="2687411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E6418787-BDAC-3FD5-D7D9-AD5B1A5847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62350" y="1419224"/>
            <a:ext cx="4941228"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0506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ED43CE1-CA1E-4B9D-AF6F-E32C4D634AF3}"/>
              </a:ext>
            </a:extLst>
          </p:cNvPr>
          <p:cNvPicPr>
            <a:picLocks noChangeAspect="1"/>
          </p:cNvPicPr>
          <p:nvPr/>
        </p:nvPicPr>
        <p:blipFill rotWithShape="1">
          <a:blip r:embed="rId3">
            <a:extLst>
              <a:ext uri="{28A0092B-C50C-407E-A947-70E740481C1C}">
                <a14:useLocalDpi xmlns:a14="http://schemas.microsoft.com/office/drawing/2010/main" val="0"/>
              </a:ext>
            </a:extLst>
          </a:blip>
          <a:srcRect t="25390" r="22538" b="26278"/>
          <a:stretch/>
        </p:blipFill>
        <p:spPr>
          <a:xfrm>
            <a:off x="0" y="0"/>
            <a:ext cx="12192000" cy="7607300"/>
          </a:xfrm>
          <a:prstGeom prst="rect">
            <a:avLst/>
          </a:prstGeom>
        </p:spPr>
      </p:pic>
      <p:pic>
        <p:nvPicPr>
          <p:cNvPr id="3" name="Picture 2">
            <a:extLst>
              <a:ext uri="{FF2B5EF4-FFF2-40B4-BE49-F238E27FC236}">
                <a16:creationId xmlns:a16="http://schemas.microsoft.com/office/drawing/2014/main" id="{D3067974-801B-EDA1-64EF-393F6095FA77}"/>
              </a:ext>
            </a:extLst>
          </p:cNvPr>
          <p:cNvPicPr>
            <a:picLocks noChangeAspect="1"/>
          </p:cNvPicPr>
          <p:nvPr/>
        </p:nvPicPr>
        <p:blipFill>
          <a:blip r:embed="rId4"/>
          <a:stretch>
            <a:fillRect/>
          </a:stretch>
        </p:blipFill>
        <p:spPr>
          <a:xfrm>
            <a:off x="2564576" y="1656437"/>
            <a:ext cx="7291448" cy="3468925"/>
          </a:xfrm>
          <a:prstGeom prst="rect">
            <a:avLst/>
          </a:prstGeom>
        </p:spPr>
      </p:pic>
    </p:spTree>
    <p:extLst>
      <p:ext uri="{BB962C8B-B14F-4D97-AF65-F5344CB8AC3E}">
        <p14:creationId xmlns:p14="http://schemas.microsoft.com/office/powerpoint/2010/main" val="42438224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56DEA71-47E9-4F35-983F-384A375D7441}"/>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0D33A8B-C60C-463C-8C63-C897FF5C5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098" y="429749"/>
            <a:ext cx="6781803" cy="6781803"/>
          </a:xfrm>
          <a:prstGeom prst="rect">
            <a:avLst/>
          </a:prstGeom>
        </p:spPr>
      </p:pic>
      <p:pic>
        <p:nvPicPr>
          <p:cNvPr id="7" name="图片 6">
            <a:extLst>
              <a:ext uri="{FF2B5EF4-FFF2-40B4-BE49-F238E27FC236}">
                <a16:creationId xmlns:a16="http://schemas.microsoft.com/office/drawing/2014/main" id="{E982A20F-08FF-44F1-A259-69F3808C3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261" y="388781"/>
            <a:ext cx="2249400" cy="2249400"/>
          </a:xfrm>
          <a:prstGeom prst="rect">
            <a:avLst/>
          </a:prstGeom>
        </p:spPr>
      </p:pic>
      <p:pic>
        <p:nvPicPr>
          <p:cNvPr id="22" name="图片 21">
            <a:extLst>
              <a:ext uri="{FF2B5EF4-FFF2-40B4-BE49-F238E27FC236}">
                <a16:creationId xmlns:a16="http://schemas.microsoft.com/office/drawing/2014/main" id="{659D6FC4-3601-4BB5-9893-FD32EB077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933" b="24885"/>
          <a:stretch/>
        </p:blipFill>
        <p:spPr>
          <a:xfrm>
            <a:off x="9118586" y="2438400"/>
            <a:ext cx="2794014" cy="1625600"/>
          </a:xfrm>
          <a:prstGeom prst="rect">
            <a:avLst/>
          </a:prstGeom>
        </p:spPr>
      </p:pic>
      <p:pic>
        <p:nvPicPr>
          <p:cNvPr id="24" name="图片 23">
            <a:extLst>
              <a:ext uri="{FF2B5EF4-FFF2-40B4-BE49-F238E27FC236}">
                <a16:creationId xmlns:a16="http://schemas.microsoft.com/office/drawing/2014/main" id="{27AA72A8-C412-4EDC-8695-F8D5EAF49E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561" r="24712"/>
          <a:stretch/>
        </p:blipFill>
        <p:spPr>
          <a:xfrm>
            <a:off x="749300" y="2438400"/>
            <a:ext cx="2133594" cy="4206071"/>
          </a:xfrm>
          <a:prstGeom prst="rect">
            <a:avLst/>
          </a:prstGeom>
        </p:spPr>
      </p:pic>
      <p:sp>
        <p:nvSpPr>
          <p:cNvPr id="2" name="TextBox 1">
            <a:extLst>
              <a:ext uri="{FF2B5EF4-FFF2-40B4-BE49-F238E27FC236}">
                <a16:creationId xmlns:a16="http://schemas.microsoft.com/office/drawing/2014/main" id="{369362FF-9361-E205-57B6-D4A5E2143527}"/>
              </a:ext>
            </a:extLst>
          </p:cNvPr>
          <p:cNvSpPr txBox="1"/>
          <p:nvPr/>
        </p:nvSpPr>
        <p:spPr>
          <a:xfrm>
            <a:off x="4010026" y="1924050"/>
            <a:ext cx="4476750" cy="3046988"/>
          </a:xfrm>
          <a:prstGeom prst="rect">
            <a:avLst/>
          </a:prstGeom>
          <a:noFill/>
        </p:spPr>
        <p:txBody>
          <a:bodyPr wrap="square" rtlCol="0">
            <a:spAutoFit/>
          </a:bodyPr>
          <a:lstStyle/>
          <a:p>
            <a:pPr algn="ct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Hãy</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các tên gọi khác nhau của Thăng Long </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Hà Nội</a:t>
            </a:r>
            <a:r>
              <a:rPr lang="nl-NL" sz="48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4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7574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sp>
        <p:nvSpPr>
          <p:cNvPr id="4" name="TextBox 3">
            <a:extLst>
              <a:ext uri="{FF2B5EF4-FFF2-40B4-BE49-F238E27FC236}">
                <a16:creationId xmlns:a16="http://schemas.microsoft.com/office/drawing/2014/main" id="{D6A2BB1E-53C9-292D-0AB8-B14FA5780E00}"/>
              </a:ext>
            </a:extLst>
          </p:cNvPr>
          <p:cNvSpPr txBox="1"/>
          <p:nvPr/>
        </p:nvSpPr>
        <p:spPr>
          <a:xfrm>
            <a:off x="4914900" y="2228850"/>
            <a:ext cx="2295525" cy="1938992"/>
          </a:xfrm>
          <a:prstGeom prst="rect">
            <a:avLst/>
          </a:prstGeom>
          <a:noFill/>
        </p:spPr>
        <p:txBody>
          <a:bodyPr wrap="square" rtlCol="0">
            <a:spAutoFit/>
          </a:bodyPr>
          <a:lstStyle/>
          <a:p>
            <a:pPr algn="ctr"/>
            <a:r>
              <a:rPr lang="en-US" sz="6000" dirty="0">
                <a:latin typeface="#9Slide07 SFU Jamaica" panose="00000400000000000000" pitchFamily="2" charset="0"/>
              </a:rPr>
              <a:t>KHÁM PHÁ</a:t>
            </a:r>
          </a:p>
        </p:txBody>
      </p:sp>
    </p:spTree>
    <p:extLst>
      <p:ext uri="{BB962C8B-B14F-4D97-AF65-F5344CB8AC3E}">
        <p14:creationId xmlns:p14="http://schemas.microsoft.com/office/powerpoint/2010/main" val="33757475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EEF801B8-B1BF-3A7E-50EE-A2EE2504AC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ái Tổ – Wikipedia tiếng Việt">
            <a:extLst>
              <a:ext uri="{FF2B5EF4-FFF2-40B4-BE49-F238E27FC236}">
                <a16:creationId xmlns:a16="http://schemas.microsoft.com/office/drawing/2014/main" id="{B6EC0642-5DB8-FAF4-7163-D43CE912F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450850"/>
            <a:ext cx="4419600" cy="589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19">
            <a:extLst>
              <a:ext uri="{FF2B5EF4-FFF2-40B4-BE49-F238E27FC236}">
                <a16:creationId xmlns:a16="http://schemas.microsoft.com/office/drawing/2014/main" id="{23DE6AE2-6CD6-397A-D7DE-0F8CBC2C4EE5}"/>
              </a:ext>
            </a:extLst>
          </p:cNvPr>
          <p:cNvPicPr>
            <a:picLocks noChangeAspect="1"/>
          </p:cNvPicPr>
          <p:nvPr/>
        </p:nvPicPr>
        <p:blipFill rotWithShape="1">
          <a:blip r:embed="rId4">
            <a:extLst>
              <a:ext uri="{28A0092B-C50C-407E-A947-70E740481C1C}">
                <a14:useLocalDpi xmlns:a14="http://schemas.microsoft.com/office/drawing/2010/main" val="0"/>
              </a:ext>
            </a:extLst>
          </a:blip>
          <a:srcRect t="22901" b="30927"/>
          <a:stretch/>
        </p:blipFill>
        <p:spPr>
          <a:xfrm>
            <a:off x="4912266" y="1219199"/>
            <a:ext cx="7374984" cy="3405127"/>
          </a:xfrm>
          <a:prstGeom prst="rect">
            <a:avLst/>
          </a:prstGeom>
        </p:spPr>
      </p:pic>
      <p:sp>
        <p:nvSpPr>
          <p:cNvPr id="8" name="TextBox 7">
            <a:extLst>
              <a:ext uri="{FF2B5EF4-FFF2-40B4-BE49-F238E27FC236}">
                <a16:creationId xmlns:a16="http://schemas.microsoft.com/office/drawing/2014/main" id="{926BFBBD-508A-0819-E1D3-0A4FB22ED90B}"/>
              </a:ext>
            </a:extLst>
          </p:cNvPr>
          <p:cNvSpPr txBox="1"/>
          <p:nvPr/>
        </p:nvSpPr>
        <p:spPr>
          <a:xfrm>
            <a:off x="5524500" y="2171700"/>
            <a:ext cx="5543550" cy="1569660"/>
          </a:xfrm>
          <a:prstGeom prst="rect">
            <a:avLst/>
          </a:prstGeom>
          <a:noFill/>
        </p:spPr>
        <p:txBody>
          <a:bodyPr wrap="square" rtlCol="0">
            <a:spAutoFit/>
          </a:bodyPr>
          <a:lstStyle/>
          <a:p>
            <a:pPr algn="just"/>
            <a:r>
              <a:rPr lang="en-US" sz="3200" b="1" dirty="0">
                <a:effectLst/>
                <a:latin typeface="Calibri" panose="020F0502020204030204" pitchFamily="34" charset="0"/>
                <a:ea typeface="Times New Roman" panose="02020603050405020304" pitchFamily="18" charset="0"/>
                <a:cs typeface="Calibri" panose="020F0502020204030204" pitchFamily="34" charset="0"/>
              </a:rPr>
              <a:t>N</a:t>
            </a:r>
            <a:r>
              <a:rPr lang="vi-VN" sz="3200" b="1" dirty="0">
                <a:effectLst/>
                <a:latin typeface="Calibri" panose="020F0502020204030204" pitchFamily="34" charset="0"/>
                <a:ea typeface="Times New Roman" panose="02020603050405020304" pitchFamily="18" charset="0"/>
                <a:cs typeface="Calibri" panose="020F0502020204030204" pitchFamily="34" charset="0"/>
              </a:rPr>
              <a:t>ăm 1010, vua Lý Thái Tổ dời đô từ Hoa Lư về thành Đại La - Hà Nội</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9321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CDCD2CB-4827-494B-8D14-E5B643509E45}"/>
              </a:ext>
            </a:extLst>
          </p:cNvPr>
          <p:cNvPicPr>
            <a:picLocks noChangeAspect="1"/>
          </p:cNvPicPr>
          <p:nvPr/>
        </p:nvPicPr>
        <p:blipFill rotWithShape="1">
          <a:blip r:embed="rId3">
            <a:extLst>
              <a:ext uri="{28A0092B-C50C-407E-A947-70E740481C1C}">
                <a14:useLocalDpi xmlns:a14="http://schemas.microsoft.com/office/drawing/2010/main" val="0"/>
              </a:ext>
            </a:extLst>
          </a:blip>
          <a:srcRect t="22901" b="30927"/>
          <a:stretch/>
        </p:blipFill>
        <p:spPr>
          <a:xfrm>
            <a:off x="507355" y="-398401"/>
            <a:ext cx="11579870" cy="3979801"/>
          </a:xfrm>
          <a:prstGeom prst="rect">
            <a:avLst/>
          </a:prstGeom>
        </p:spPr>
      </p:pic>
      <p:sp>
        <p:nvSpPr>
          <p:cNvPr id="10" name="TextBox 9">
            <a:extLst>
              <a:ext uri="{FF2B5EF4-FFF2-40B4-BE49-F238E27FC236}">
                <a16:creationId xmlns:a16="http://schemas.microsoft.com/office/drawing/2014/main" id="{A962FAB8-A048-DBB0-E0E2-0E7CAD87A1CF}"/>
              </a:ext>
            </a:extLst>
          </p:cNvPr>
          <p:cNvSpPr txBox="1"/>
          <p:nvPr/>
        </p:nvSpPr>
        <p:spPr>
          <a:xfrm>
            <a:off x="1247775" y="628650"/>
            <a:ext cx="8886825" cy="2308324"/>
          </a:xfrm>
          <a:prstGeom prst="rect">
            <a:avLst/>
          </a:prstGeom>
          <a:noFill/>
        </p:spPr>
        <p:txBody>
          <a:bodyPr wrap="square" rtlCol="0">
            <a:spAutoFit/>
          </a:bodyPr>
          <a:lstStyle/>
          <a:p>
            <a:pPr algn="just"/>
            <a:r>
              <a:rPr lang="vi-VN"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Khai thác tư liệu và chỉ ra những từ chỉ đặc điểm tự nhiên của thành Đại La. Từ đó, hãy nêu đặc điểm tự nhiên nổi bật của khu vực này.</a:t>
            </a:r>
            <a:endParaRPr lang="en-US"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73CC8F12-3339-335E-6683-B7D3A37FD87E}"/>
              </a:ext>
            </a:extLst>
          </p:cNvPr>
          <p:cNvPicPr>
            <a:picLocks noChangeAspect="1"/>
          </p:cNvPicPr>
          <p:nvPr/>
        </p:nvPicPr>
        <p:blipFill>
          <a:blip r:embed="rId4"/>
          <a:stretch>
            <a:fillRect/>
          </a:stretch>
        </p:blipFill>
        <p:spPr>
          <a:xfrm>
            <a:off x="1604962" y="3709987"/>
            <a:ext cx="9267825" cy="2371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4DEC7D7B-A7D0-32A3-05D4-B2AB53D1D5EB}"/>
              </a:ext>
            </a:extLst>
          </p:cNvPr>
          <p:cNvCxnSpPr>
            <a:cxnSpLocks/>
          </p:cNvCxnSpPr>
          <p:nvPr/>
        </p:nvCxnSpPr>
        <p:spPr>
          <a:xfrm>
            <a:off x="4676775" y="4257675"/>
            <a:ext cx="2705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95FE11-8D06-5D72-5737-D1B74321ECAB}"/>
              </a:ext>
            </a:extLst>
          </p:cNvPr>
          <p:cNvCxnSpPr>
            <a:cxnSpLocks/>
          </p:cNvCxnSpPr>
          <p:nvPr/>
        </p:nvCxnSpPr>
        <p:spPr>
          <a:xfrm>
            <a:off x="7505700" y="4248150"/>
            <a:ext cx="3038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013C9C-C925-DB6E-7AE7-279AAC437E73}"/>
              </a:ext>
            </a:extLst>
          </p:cNvPr>
          <p:cNvCxnSpPr>
            <a:cxnSpLocks/>
          </p:cNvCxnSpPr>
          <p:nvPr/>
        </p:nvCxnSpPr>
        <p:spPr>
          <a:xfrm>
            <a:off x="9677400" y="4552950"/>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B35A7B-8996-96D4-FBDF-A56B546FA3B8}"/>
              </a:ext>
            </a:extLst>
          </p:cNvPr>
          <p:cNvCxnSpPr>
            <a:cxnSpLocks/>
          </p:cNvCxnSpPr>
          <p:nvPr/>
        </p:nvCxnSpPr>
        <p:spPr>
          <a:xfrm>
            <a:off x="1895475" y="4876800"/>
            <a:ext cx="1781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02B52B-9222-2B7E-B9D4-D6F3B290583E}"/>
              </a:ext>
            </a:extLst>
          </p:cNvPr>
          <p:cNvCxnSpPr>
            <a:cxnSpLocks/>
          </p:cNvCxnSpPr>
          <p:nvPr/>
        </p:nvCxnSpPr>
        <p:spPr>
          <a:xfrm>
            <a:off x="3790950" y="4895850"/>
            <a:ext cx="2638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469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ại La thành - tiền thân của kinh thành Thăng Long">
            <a:extLst>
              <a:ext uri="{FF2B5EF4-FFF2-40B4-BE49-F238E27FC236}">
                <a16:creationId xmlns:a16="http://schemas.microsoft.com/office/drawing/2014/main" id="{8F906F0D-155B-0108-C4D7-3E625D0AA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400175"/>
            <a:ext cx="5880809"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组合 1">
            <a:extLst>
              <a:ext uri="{FF2B5EF4-FFF2-40B4-BE49-F238E27FC236}">
                <a16:creationId xmlns:a16="http://schemas.microsoft.com/office/drawing/2014/main" id="{E0367A20-3A56-08A0-0EE7-871110C155A9}"/>
              </a:ext>
            </a:extLst>
          </p:cNvPr>
          <p:cNvGrpSpPr/>
          <p:nvPr/>
        </p:nvGrpSpPr>
        <p:grpSpPr>
          <a:xfrm>
            <a:off x="6429375" y="1540597"/>
            <a:ext cx="5476875" cy="4284199"/>
            <a:chOff x="-2286495" y="2498291"/>
            <a:chExt cx="10148959" cy="2079377"/>
          </a:xfrm>
          <a:solidFill>
            <a:srgbClr val="0066FF"/>
          </a:solidFill>
        </p:grpSpPr>
        <p:sp>
          <p:nvSpPr>
            <p:cNvPr id="3" name="矩形 7">
              <a:extLst>
                <a:ext uri="{FF2B5EF4-FFF2-40B4-BE49-F238E27FC236}">
                  <a16:creationId xmlns:a16="http://schemas.microsoft.com/office/drawing/2014/main" id="{227FF670-AC02-0DAF-E3C7-7DE71BF04B03}"/>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矩形 3">
              <a:extLst>
                <a:ext uri="{FF2B5EF4-FFF2-40B4-BE49-F238E27FC236}">
                  <a16:creationId xmlns:a16="http://schemas.microsoft.com/office/drawing/2014/main" id="{0A5A0D0B-8A28-F278-A631-31DE4E7135FE}"/>
                </a:ext>
              </a:extLst>
            </p:cNvPr>
            <p:cNvSpPr>
              <a:spLocks noChangeArrowheads="1"/>
            </p:cNvSpPr>
            <p:nvPr/>
          </p:nvSpPr>
          <p:spPr bwMode="auto">
            <a:xfrm>
              <a:off x="-1916071" y="2650636"/>
              <a:ext cx="9619454" cy="19270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Thành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Đại</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La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có</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a:t>
              </a: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thế địa linh nhân kiệt: ở giữa khu vực trời đất, chính giữa nam bắc, đông tây; rộng, bằng phẳng, cao, sáng sủa.</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Đây cũng chính là cơ sở để Lý Công Uẩn dời đô từ Hoa Lư - Ninh Bình ra thành Đại La - Hà Nội.</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2200689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BBD4ADD-D81C-E5F7-6E43-D497695CDCB1}"/>
              </a:ext>
            </a:extLst>
          </p:cNvPr>
          <p:cNvGrpSpPr/>
          <p:nvPr/>
        </p:nvGrpSpPr>
        <p:grpSpPr>
          <a:xfrm>
            <a:off x="0" y="3216334"/>
            <a:ext cx="5133101" cy="3013016"/>
            <a:chOff x="575691" y="2416234"/>
            <a:chExt cx="5133101" cy="3013016"/>
          </a:xfrm>
        </p:grpSpPr>
        <p:pic>
          <p:nvPicPr>
            <p:cNvPr id="2" name="Picture 1" descr="A picture containing toy, doll&#10;&#10;Description automatically generated">
              <a:extLst>
                <a:ext uri="{FF2B5EF4-FFF2-40B4-BE49-F238E27FC236}">
                  <a16:creationId xmlns:a16="http://schemas.microsoft.com/office/drawing/2014/main" id="{35BF48CB-8268-3515-0A7D-3333C7EA9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91" y="2416234"/>
              <a:ext cx="5133101" cy="2603441"/>
            </a:xfrm>
            <a:prstGeom prst="rect">
              <a:avLst/>
            </a:prstGeom>
          </p:spPr>
        </p:pic>
        <p:sp>
          <p:nvSpPr>
            <p:cNvPr id="3" name="Rectangle: Rounded Corners 2">
              <a:extLst>
                <a:ext uri="{FF2B5EF4-FFF2-40B4-BE49-F238E27FC236}">
                  <a16:creationId xmlns:a16="http://schemas.microsoft.com/office/drawing/2014/main" id="{CB60FF63-8C59-29C8-60CF-69488B73619C}"/>
                </a:ext>
              </a:extLst>
            </p:cNvPr>
            <p:cNvSpPr/>
            <p:nvPr/>
          </p:nvSpPr>
          <p:spPr>
            <a:xfrm>
              <a:off x="1362075" y="4829175"/>
              <a:ext cx="3790950"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endParaRPr lang="en-US" sz="3200" b="1" dirty="0">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EACBCCE7-CB2F-CEE9-D276-D102322A183A}"/>
              </a:ext>
            </a:extLst>
          </p:cNvPr>
          <p:cNvSpPr txBox="1"/>
          <p:nvPr/>
        </p:nvSpPr>
        <p:spPr>
          <a:xfrm>
            <a:off x="809625" y="304800"/>
            <a:ext cx="10306050" cy="1200329"/>
          </a:xfrm>
          <a:prstGeom prst="rect">
            <a:avLst/>
          </a:prstGeom>
          <a:noFill/>
        </p:spPr>
        <p:txBody>
          <a:bodyPr wrap="square" rtlCol="0">
            <a:spAutoFit/>
          </a:bodyPr>
          <a:lstStyle/>
          <a:p>
            <a:pPr algn="ctr"/>
            <a:r>
              <a:rPr lang="en-US" sz="3600" b="1" dirty="0">
                <a:solidFill>
                  <a:srgbClr val="002060"/>
                </a:solidFill>
                <a:effectLst/>
                <a:latin typeface="Cambria" panose="02040503050406030204" pitchFamily="18" charset="0"/>
                <a:ea typeface="Cambria" panose="02040503050406030204" pitchFamily="18" charset="0"/>
              </a:rPr>
              <a:t>Đ</a:t>
            </a:r>
            <a:r>
              <a:rPr lang="vi-VN" sz="3600" b="1" dirty="0">
                <a:solidFill>
                  <a:srgbClr val="002060"/>
                </a:solidFill>
                <a:effectLst/>
                <a:latin typeface="Cambria" panose="02040503050406030204" pitchFamily="18" charset="0"/>
                <a:ea typeface="Cambria" panose="02040503050406030204" pitchFamily="18" charset="0"/>
              </a:rPr>
              <a:t>ọc sách giáo khoa thảo luận theo nhóm mỗi nhóm thực hiện một nhiệm vụ:</a:t>
            </a:r>
            <a:endParaRPr lang="en-US" sz="3600" b="1" dirty="0">
              <a:solidFill>
                <a:srgbClr val="002060"/>
              </a:solidFill>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E0A5DFF-7643-B0E5-987F-CBC8F5FD7FC6}"/>
              </a:ext>
            </a:extLst>
          </p:cNvPr>
          <p:cNvSpPr txBox="1"/>
          <p:nvPr/>
        </p:nvSpPr>
        <p:spPr>
          <a:xfrm>
            <a:off x="4904969" y="1838469"/>
            <a:ext cx="6896506" cy="1191816"/>
          </a:xfrm>
          <a:prstGeom prst="wedgeRoundRectCallout">
            <a:avLst>
              <a:gd name="adj1" fmla="val -61949"/>
              <a:gd name="adj2" fmla="val 58482"/>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sự</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kiện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tiêu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biểu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gắn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với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20" name="TextBox 19">
            <a:extLst>
              <a:ext uri="{FF2B5EF4-FFF2-40B4-BE49-F238E27FC236}">
                <a16:creationId xmlns:a16="http://schemas.microsoft.com/office/drawing/2014/main" id="{3978E4D5-51DB-C126-9919-BC62846966F1}"/>
              </a:ext>
            </a:extLst>
          </p:cNvPr>
          <p:cNvSpPr txBox="1"/>
          <p:nvPr/>
        </p:nvSpPr>
        <p:spPr>
          <a:xfrm>
            <a:off x="5295494" y="3543444"/>
            <a:ext cx="6896506" cy="1736646"/>
          </a:xfrm>
          <a:prstGeom prst="wedgeRoundRectCallout">
            <a:avLst>
              <a:gd name="adj1" fmla="val -61258"/>
              <a:gd name="adj2" fmla="val -9450"/>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vi-VN"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Kể câu chuyện liên quan đến Thăng Long - Hà Nội mà em ấn tượng nhất.</a:t>
            </a:r>
            <a:endPar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734390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995</Words>
  <Application>Microsoft Office PowerPoint</Application>
  <PresentationFormat>Widescreen</PresentationFormat>
  <Paragraphs>45</Paragraphs>
  <Slides>22</Slides>
  <Notes>13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等线</vt:lpstr>
      <vt:lpstr>等线 Light</vt:lpstr>
      <vt:lpstr>微软雅黑 Light</vt:lpstr>
      <vt:lpstr>#9Slide07 SFU Jamaica</vt:lpstr>
      <vt:lpstr>Arial</vt:lpstr>
      <vt:lpstr>Calibri</vt:lpstr>
      <vt:lpstr>Cambria</vt:lpstr>
      <vt:lpstr>Times New Roman</vt:lpstr>
      <vt:lpstr>字魂36号-正文宋楷</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梦南 徐</dc:creator>
  <cp:lastModifiedBy>Trang Dao</cp:lastModifiedBy>
  <cp:revision>64</cp:revision>
  <dcterms:created xsi:type="dcterms:W3CDTF">2019-12-12T10:46:17Z</dcterms:created>
  <dcterms:modified xsi:type="dcterms:W3CDTF">2024-08-21T14:14:13Z</dcterms:modified>
</cp:coreProperties>
</file>