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90" r:id="rId4"/>
  </p:sldMasterIdLst>
  <p:notesMasterIdLst>
    <p:notesMasterId r:id="rId37"/>
  </p:notesMasterIdLst>
  <p:sldIdLst>
    <p:sldId id="383" r:id="rId5"/>
    <p:sldId id="389" r:id="rId6"/>
    <p:sldId id="388" r:id="rId7"/>
    <p:sldId id="403" r:id="rId8"/>
    <p:sldId id="390" r:id="rId9"/>
    <p:sldId id="412" r:id="rId10"/>
    <p:sldId id="377" r:id="rId11"/>
    <p:sldId id="407" r:id="rId12"/>
    <p:sldId id="414" r:id="rId13"/>
    <p:sldId id="415" r:id="rId14"/>
    <p:sldId id="294" r:id="rId15"/>
    <p:sldId id="402" r:id="rId16"/>
    <p:sldId id="413" r:id="rId17"/>
    <p:sldId id="417" r:id="rId18"/>
    <p:sldId id="416" r:id="rId19"/>
    <p:sldId id="418" r:id="rId20"/>
    <p:sldId id="419" r:id="rId21"/>
    <p:sldId id="324" r:id="rId22"/>
    <p:sldId id="342" r:id="rId23"/>
    <p:sldId id="264" r:id="rId24"/>
    <p:sldId id="420" r:id="rId25"/>
    <p:sldId id="269" r:id="rId26"/>
    <p:sldId id="295" r:id="rId27"/>
    <p:sldId id="296" r:id="rId28"/>
    <p:sldId id="297" r:id="rId29"/>
    <p:sldId id="288" r:id="rId30"/>
    <p:sldId id="298" r:id="rId31"/>
    <p:sldId id="275" r:id="rId32"/>
    <p:sldId id="265" r:id="rId33"/>
    <p:sldId id="421" r:id="rId34"/>
    <p:sldId id="290" r:id="rId35"/>
    <p:sldId id="35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B89BE-3A61-42BA-A0C5-74927E642A47}"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177B10-8991-4885-A4A5-87D22FAE4A84}" type="slidenum">
              <a:rPr lang="en-US" smtClean="0"/>
              <a:t>‹#›</a:t>
            </a:fld>
            <a:endParaRPr lang="en-US"/>
          </a:p>
        </p:txBody>
      </p:sp>
    </p:spTree>
    <p:extLst>
      <p:ext uri="{BB962C8B-B14F-4D97-AF65-F5344CB8AC3E}">
        <p14:creationId xmlns:p14="http://schemas.microsoft.com/office/powerpoint/2010/main" val="2514625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Mỗi chúng ta, qua quá trình tự lực thực hiện nhiệm vụ và làm việc hăng say sẽ thu hoạch được thành quả xứng đáng, đồng thời rèn luyện được tính tự lực, tự giác.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177B10-8991-4885-A4A5-87D22FAE4A84}" type="slidenum">
              <a:rPr lang="en-US" smtClean="0"/>
              <a:t>5</a:t>
            </a:fld>
            <a:endParaRPr lang="en-US"/>
          </a:p>
        </p:txBody>
      </p:sp>
    </p:spTree>
    <p:extLst>
      <p:ext uri="{BB962C8B-B14F-4D97-AF65-F5344CB8AC3E}">
        <p14:creationId xmlns:p14="http://schemas.microsoft.com/office/powerpoint/2010/main" val="905686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767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9849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8/21/2024</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183143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8/21/2024</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69786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8/21/2024</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558309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825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2024/8/21</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924287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2024/8/21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01878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9714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97089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95557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8504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6383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8/21/2024</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309400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27764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212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28658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16047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91576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1722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67302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8/21/2024</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083333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8/21/2024</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6058116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8/21/2024</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5542457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8/21/2024</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232230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8/21/2024</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9632886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8/21/2024</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3803748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8/21/2024</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7004226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8/21/2024</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4188571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8/21/2024</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431065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8/21/2024</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9390161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8/21/2024</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981173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8/21/2024</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2787530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8/21/2024</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910305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8/21/2024</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28734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8/21/2024</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986393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8/21/2024</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571987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8/21/2024</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564471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8/21/2024</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627460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theme" Target="../theme/theme2.xml"/><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white circle with leaves and blue text&#10;&#10;Description automatically generated">
            <a:extLst>
              <a:ext uri="{FF2B5EF4-FFF2-40B4-BE49-F238E27FC236}">
                <a16:creationId xmlns:a16="http://schemas.microsoft.com/office/drawing/2014/main" id="{E7F59CA4-D9CD-0B87-F371-EA2B38EBEE5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01549" y="171450"/>
            <a:ext cx="1266825" cy="126682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7360C182-46CB-A25C-9B37-50A63E81A3B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385760" y="7983955"/>
            <a:ext cx="1266825" cy="1266825"/>
          </a:xfrm>
          <a:prstGeom prst="rect">
            <a:avLst/>
          </a:prstGeom>
        </p:spPr>
      </p:pic>
    </p:spTree>
    <p:extLst>
      <p:ext uri="{BB962C8B-B14F-4D97-AF65-F5344CB8AC3E}">
        <p14:creationId xmlns:p14="http://schemas.microsoft.com/office/powerpoint/2010/main" val="1172770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9">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7556748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66462831"/>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8/21/2024</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387052501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0.png"/><Relationship Id="rId2" Type="http://schemas.openxmlformats.org/officeDocument/2006/relationships/image" Target="../media/image48.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9.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1.png"/><Relationship Id="rId2" Type="http://schemas.openxmlformats.org/officeDocument/2006/relationships/image" Target="../media/image48.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9.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jpeg"/><Relationship Id="rId1" Type="http://schemas.openxmlformats.org/officeDocument/2006/relationships/slideLayout" Target="../slideLayouts/slideLayout28.xml"/><Relationship Id="rId6" Type="http://schemas.microsoft.com/office/2007/relationships/hdphoto" Target="../media/hdphoto9.wdp"/><Relationship Id="rId11" Type="http://schemas.openxmlformats.org/officeDocument/2006/relationships/image" Target="../media/image57.png"/><Relationship Id="rId5" Type="http://schemas.openxmlformats.org/officeDocument/2006/relationships/image" Target="../media/image54.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8.xml"/><Relationship Id="rId5" Type="http://schemas.openxmlformats.org/officeDocument/2006/relationships/image" Target="../media/image60.png"/><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8.xml"/><Relationship Id="rId6" Type="http://schemas.microsoft.com/office/2007/relationships/hdphoto" Target="../media/hdphoto13.wdp"/><Relationship Id="rId5" Type="http://schemas.openxmlformats.org/officeDocument/2006/relationships/image" Target="../media/image63.png"/><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8.xml"/><Relationship Id="rId5" Type="http://schemas.openxmlformats.org/officeDocument/2006/relationships/image" Target="../media/image60.png"/><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8.xml"/><Relationship Id="rId5" Type="http://schemas.openxmlformats.org/officeDocument/2006/relationships/image" Target="../media/image60.png"/><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8.xml"/><Relationship Id="rId6" Type="http://schemas.microsoft.com/office/2007/relationships/hdphoto" Target="../media/hdphoto13.wdp"/><Relationship Id="rId5" Type="http://schemas.openxmlformats.org/officeDocument/2006/relationships/image" Target="../media/image63.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2.jpeg"/><Relationship Id="rId1" Type="http://schemas.openxmlformats.org/officeDocument/2006/relationships/slideLayout" Target="../slideLayouts/slideLayout28.xml"/><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8.xml"/><Relationship Id="rId4" Type="http://schemas.microsoft.com/office/2007/relationships/hdphoto" Target="../media/hdphoto15.wdp"/></Relationships>
</file>

<file path=ppt/slides/_rels/slide2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audio" Target="../media/audio2.wav"/><Relationship Id="rId1" Type="http://schemas.openxmlformats.org/officeDocument/2006/relationships/slideLayout" Target="../slideLayouts/slideLayout28.xml"/><Relationship Id="rId6" Type="http://schemas.openxmlformats.org/officeDocument/2006/relationships/image" Target="../media/image69.png"/><Relationship Id="rId5" Type="http://schemas.microsoft.com/office/2007/relationships/hdphoto" Target="../media/hdphoto16.wdp"/><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8.xml"/><Relationship Id="rId4" Type="http://schemas.microsoft.com/office/2007/relationships/hdphoto" Target="../media/hdphoto12.wdp"/></Relationships>
</file>

<file path=ppt/slides/_rels/slide3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67.jpg"/><Relationship Id="rId1" Type="http://schemas.openxmlformats.org/officeDocument/2006/relationships/slideLayout" Target="../slideLayouts/slideLayout28.xml"/><Relationship Id="rId6" Type="http://schemas.microsoft.com/office/2007/relationships/hdphoto" Target="../media/hdphoto9.wdp"/><Relationship Id="rId5" Type="http://schemas.openxmlformats.org/officeDocument/2006/relationships/image" Target="../media/image54.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7.xml"/><Relationship Id="rId5" Type="http://schemas.openxmlformats.org/officeDocument/2006/relationships/image" Target="../media/image73.png"/><Relationship Id="rId4" Type="http://schemas.microsoft.com/office/2007/relationships/hdphoto" Target="../media/hdphoto17.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1708C8-6E28-B7F6-3670-4FD0AC8C9898}"/>
              </a:ext>
            </a:extLst>
          </p:cNvPr>
          <p:cNvGrpSpPr/>
          <p:nvPr/>
        </p:nvGrpSpPr>
        <p:grpSpPr>
          <a:xfrm>
            <a:off x="929284" y="586748"/>
            <a:ext cx="9744221" cy="4786527"/>
            <a:chOff x="6096000" y="249707"/>
            <a:chExt cx="5972552" cy="2873429"/>
          </a:xfrm>
        </p:grpSpPr>
        <p:sp>
          <p:nvSpPr>
            <p:cNvPr id="3" name="TextBox 10">
              <a:extLst>
                <a:ext uri="{FF2B5EF4-FFF2-40B4-BE49-F238E27FC236}">
                  <a16:creationId xmlns:a16="http://schemas.microsoft.com/office/drawing/2014/main" id="{CBA03557-8FBA-0114-3807-98C33584E0D3}"/>
                </a:ext>
              </a:extLst>
            </p:cNvPr>
            <p:cNvSpPr txBox="1"/>
            <p:nvPr/>
          </p:nvSpPr>
          <p:spPr>
            <a:xfrm>
              <a:off x="6540703" y="219980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2755E966-4BE9-EEDA-4654-B4A4C880168E}"/>
                </a:ext>
              </a:extLst>
            </p:cNvPr>
            <p:cNvSpPr/>
            <p:nvPr/>
          </p:nvSpPr>
          <p:spPr>
            <a:xfrm>
              <a:off x="6096000" y="249707"/>
              <a:ext cx="5972552" cy="2873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2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iCiel Crocante" panose="02000000000000000000" pitchFamily="50" charset="0"/>
                <a:ea typeface="+mn-ea"/>
                <a:cs typeface="+mn-cs"/>
              </a:endParaRPr>
            </a:p>
          </p:txBody>
        </p:sp>
      </p:grpSp>
      <p:pic>
        <p:nvPicPr>
          <p:cNvPr id="6" name="图片 33">
            <a:extLst>
              <a:ext uri="{FF2B5EF4-FFF2-40B4-BE49-F238E27FC236}">
                <a16:creationId xmlns:a16="http://schemas.microsoft.com/office/drawing/2014/main" id="{47029353-9FB6-4DD1-941B-8D5169DFFBE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69689" b="63203"/>
          <a:stretch/>
        </p:blipFill>
        <p:spPr>
          <a:xfrm>
            <a:off x="9653083" y="283"/>
            <a:ext cx="2538413" cy="2799363"/>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CAB545E8-96AE-4B48-A572-F2EA0D51AA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9039" y="1507423"/>
            <a:ext cx="6675185" cy="1174877"/>
          </a:xfrm>
          <a:prstGeom prst="rect">
            <a:avLst/>
          </a:prstGeom>
        </p:spPr>
      </p:pic>
      <p:pic>
        <p:nvPicPr>
          <p:cNvPr id="5" name="Picture 4">
            <a:extLst>
              <a:ext uri="{FF2B5EF4-FFF2-40B4-BE49-F238E27FC236}">
                <a16:creationId xmlns:a16="http://schemas.microsoft.com/office/drawing/2014/main" id="{DCDEDE62-5D3D-108F-34C6-156E33CFD368}"/>
              </a:ext>
            </a:extLst>
          </p:cNvPr>
          <p:cNvPicPr>
            <a:picLocks noChangeAspect="1"/>
          </p:cNvPicPr>
          <p:nvPr/>
        </p:nvPicPr>
        <p:blipFill>
          <a:blip r:embed="rId6"/>
          <a:stretch>
            <a:fillRect/>
          </a:stretch>
        </p:blipFill>
        <p:spPr>
          <a:xfrm rot="19981799">
            <a:off x="1227332" y="2510241"/>
            <a:ext cx="2060627" cy="774259"/>
          </a:xfrm>
          <a:prstGeom prst="rect">
            <a:avLst/>
          </a:prstGeom>
        </p:spPr>
      </p:pic>
      <p:pic>
        <p:nvPicPr>
          <p:cNvPr id="9" name="Picture 8">
            <a:extLst>
              <a:ext uri="{FF2B5EF4-FFF2-40B4-BE49-F238E27FC236}">
                <a16:creationId xmlns:a16="http://schemas.microsoft.com/office/drawing/2014/main" id="{83DFBC67-FBA1-C10B-DF45-C9A1A6ACA0E2}"/>
              </a:ext>
            </a:extLst>
          </p:cNvPr>
          <p:cNvPicPr>
            <a:picLocks noChangeAspect="1"/>
          </p:cNvPicPr>
          <p:nvPr/>
        </p:nvPicPr>
        <p:blipFill>
          <a:blip r:embed="rId7"/>
          <a:stretch>
            <a:fillRect/>
          </a:stretch>
        </p:blipFill>
        <p:spPr>
          <a:xfrm>
            <a:off x="2148257" y="2171248"/>
            <a:ext cx="7504826" cy="3359187"/>
          </a:xfrm>
          <a:prstGeom prst="rect">
            <a:avLst/>
          </a:prstGeom>
        </p:spPr>
      </p:pic>
      <p:sp>
        <p:nvSpPr>
          <p:cNvPr id="7" name="TextBox 5">
            <a:extLst>
              <a:ext uri="{FF2B5EF4-FFF2-40B4-BE49-F238E27FC236}">
                <a16:creationId xmlns:a16="http://schemas.microsoft.com/office/drawing/2014/main" id="{86F9B0FD-2779-F511-0DCA-1912B8067D71}"/>
              </a:ext>
            </a:extLst>
          </p:cNvPr>
          <p:cNvSpPr txBox="1"/>
          <p:nvPr/>
        </p:nvSpPr>
        <p:spPr>
          <a:xfrm>
            <a:off x="3596981" y="731437"/>
            <a:ext cx="7285383"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accent6"/>
                </a:solidFill>
                <a:latin typeface="Times New Roman" panose="02020603050405020304" pitchFamily="18" charset="0"/>
                <a:cs typeface="Times New Roman" panose="02020603050405020304" pitchFamily="18" charset="0"/>
              </a:rPr>
              <a:t>TRƯỜNG TIỂU HỌC NGỌC THỤY</a:t>
            </a:r>
          </a:p>
        </p:txBody>
      </p:sp>
    </p:spTree>
    <p:extLst>
      <p:ext uri="{BB962C8B-B14F-4D97-AF65-F5344CB8AC3E}">
        <p14:creationId xmlns:p14="http://schemas.microsoft.com/office/powerpoint/2010/main" val="278043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0C0E798-E03D-BAC6-4D06-3E585D839ED1}"/>
              </a:ext>
            </a:extLst>
          </p:cNvPr>
          <p:cNvPicPr>
            <a:picLocks noChangeAspect="1"/>
          </p:cNvPicPr>
          <p:nvPr/>
        </p:nvPicPr>
        <p:blipFill>
          <a:blip r:embed="rId3"/>
          <a:stretch>
            <a:fillRect/>
          </a:stretch>
        </p:blipFill>
        <p:spPr>
          <a:xfrm>
            <a:off x="288197" y="3259746"/>
            <a:ext cx="4032736" cy="3274514"/>
          </a:xfrm>
          <a:prstGeom prst="rect">
            <a:avLst/>
          </a:prstGeom>
        </p:spPr>
      </p:pic>
      <p:grpSp>
        <p:nvGrpSpPr>
          <p:cNvPr id="5" name="Group 4">
            <a:extLst>
              <a:ext uri="{FF2B5EF4-FFF2-40B4-BE49-F238E27FC236}">
                <a16:creationId xmlns:a16="http://schemas.microsoft.com/office/drawing/2014/main" id="{BC4C6458-DF64-5E4C-B66A-6E68497C2958}"/>
              </a:ext>
            </a:extLst>
          </p:cNvPr>
          <p:cNvGrpSpPr/>
          <p:nvPr/>
        </p:nvGrpSpPr>
        <p:grpSpPr>
          <a:xfrm>
            <a:off x="2047738" y="1813545"/>
            <a:ext cx="6394514" cy="1121041"/>
            <a:chOff x="4804552" y="1790768"/>
            <a:chExt cx="4409954" cy="1739510"/>
          </a:xfrm>
        </p:grpSpPr>
        <p:sp>
          <p:nvSpPr>
            <p:cNvPr id="7" name="Speech Bubble: Rectangle with Corners Rounded 6">
              <a:extLst>
                <a:ext uri="{FF2B5EF4-FFF2-40B4-BE49-F238E27FC236}">
                  <a16:creationId xmlns:a16="http://schemas.microsoft.com/office/drawing/2014/main" id="{A43AA71C-519C-4CDF-0222-1B644C51125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ectangle 7">
              <a:extLst>
                <a:ext uri="{FF2B5EF4-FFF2-40B4-BE49-F238E27FC236}">
                  <a16:creationId xmlns:a16="http://schemas.microsoft.com/office/drawing/2014/main" id="{0ECF2D68-691B-0B94-1E2B-0AE1DD262C35}"/>
                </a:ext>
              </a:extLst>
            </p:cNvPr>
            <p:cNvSpPr/>
            <p:nvPr/>
          </p:nvSpPr>
          <p:spPr>
            <a:xfrm>
              <a:off x="4904468" y="1968024"/>
              <a:ext cx="4210121" cy="83710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Cách ghi nhớ nhiệm vụ.</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25E4B02B-D5F3-80C4-DC64-7C00A6A9CAE3}"/>
              </a:ext>
            </a:extLst>
          </p:cNvPr>
          <p:cNvGrpSpPr/>
          <p:nvPr/>
        </p:nvGrpSpPr>
        <p:grpSpPr>
          <a:xfrm>
            <a:off x="4020772" y="3059899"/>
            <a:ext cx="7543909" cy="1323439"/>
            <a:chOff x="4804552" y="1721377"/>
            <a:chExt cx="4409954" cy="2001433"/>
          </a:xfrm>
        </p:grpSpPr>
        <p:sp>
          <p:nvSpPr>
            <p:cNvPr id="10" name="Speech Bubble: Rectangle with Corners Rounded 9">
              <a:extLst>
                <a:ext uri="{FF2B5EF4-FFF2-40B4-BE49-F238E27FC236}">
                  <a16:creationId xmlns:a16="http://schemas.microsoft.com/office/drawing/2014/main" id="{E541910E-1470-EE3B-15F9-2D18C07D4351}"/>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a:extLst>
                <a:ext uri="{FF2B5EF4-FFF2-40B4-BE49-F238E27FC236}">
                  <a16:creationId xmlns:a16="http://schemas.microsoft.com/office/drawing/2014/main" id="{AA0D8C8F-3B84-59CB-81E9-BC1D74F9DEE5}"/>
                </a:ext>
              </a:extLst>
            </p:cNvPr>
            <p:cNvSpPr/>
            <p:nvPr/>
          </p:nvSpPr>
          <p:spPr>
            <a:xfrm>
              <a:off x="4892848" y="1721377"/>
              <a:ext cx="4210121" cy="200143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Cách quản lí thời gian và tiến độ thực hiện nhiệm vụ</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id="{3F9749AF-2606-C57F-3E3B-11F7CA3FBA80}"/>
              </a:ext>
            </a:extLst>
          </p:cNvPr>
          <p:cNvSpPr txBox="1"/>
          <p:nvPr/>
        </p:nvSpPr>
        <p:spPr>
          <a:xfrm>
            <a:off x="1329070" y="574157"/>
            <a:ext cx="10132828" cy="646331"/>
          </a:xfrm>
          <a:prstGeom prst="rect">
            <a:avLst/>
          </a:prstGeom>
          <a:noFill/>
        </p:spPr>
        <p:txBody>
          <a:bodyPr wrap="square" rtlCol="0">
            <a:spAutoFit/>
          </a:bodyPr>
          <a:lstStyle/>
          <a:p>
            <a:pPr algn="ctr"/>
            <a:r>
              <a:rPr lang="nl-NL" sz="3600" b="1" dirty="0">
                <a:solidFill>
                  <a:srgbClr val="002060"/>
                </a:solidFill>
                <a:effectLst/>
                <a:ea typeface="Times New Roman" panose="02020603050405020304" pitchFamily="18" charset="0"/>
                <a:cs typeface="Times New Roman" panose="02020603050405020304" pitchFamily="18" charset="0"/>
              </a:rPr>
              <a:t>Chia sẻ về cách em thực hiện những nhiệm vụ đó: </a:t>
            </a:r>
            <a:endParaRPr lang="en-US" sz="3600" b="1" dirty="0">
              <a:solidFill>
                <a:srgbClr val="002060"/>
              </a:solidFill>
              <a:cs typeface="Times New Roman" panose="02020603050405020304" pitchFamily="18" charset="0"/>
            </a:endParaRPr>
          </a:p>
        </p:txBody>
      </p:sp>
      <p:grpSp>
        <p:nvGrpSpPr>
          <p:cNvPr id="13" name="Group 12">
            <a:extLst>
              <a:ext uri="{FF2B5EF4-FFF2-40B4-BE49-F238E27FC236}">
                <a16:creationId xmlns:a16="http://schemas.microsoft.com/office/drawing/2014/main" id="{C74A1269-8F66-BAE3-0B4C-767602B4AE8E}"/>
              </a:ext>
            </a:extLst>
          </p:cNvPr>
          <p:cNvGrpSpPr/>
          <p:nvPr/>
        </p:nvGrpSpPr>
        <p:grpSpPr>
          <a:xfrm>
            <a:off x="4727143" y="4702876"/>
            <a:ext cx="6394514" cy="1517170"/>
            <a:chOff x="4804552" y="1737045"/>
            <a:chExt cx="4409954" cy="2053569"/>
          </a:xfrm>
        </p:grpSpPr>
        <p:sp>
          <p:nvSpPr>
            <p:cNvPr id="14" name="Speech Bubble: Rectangle with Corners Rounded 13">
              <a:extLst>
                <a:ext uri="{FF2B5EF4-FFF2-40B4-BE49-F238E27FC236}">
                  <a16:creationId xmlns:a16="http://schemas.microsoft.com/office/drawing/2014/main" id="{AB53A774-BF1C-4F53-4794-17572579C06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EC6580FB-5494-1CB4-5D5B-CD1522A4442A}"/>
                </a:ext>
              </a:extLst>
            </p:cNvPr>
            <p:cNvSpPr/>
            <p:nvPr/>
          </p:nvSpPr>
          <p:spPr>
            <a:xfrm>
              <a:off x="4911801" y="1737045"/>
              <a:ext cx="4210121" cy="205356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Cách giải quyết nhiệm vụ khi gặp khó khăn.</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6659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C95A9F12-D169-44D8-92F1-F921B7E0B7C6}"/>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39419BF5-73A6-447E-9086-7D33F1017E98}"/>
              </a:ext>
            </a:extLst>
          </p:cNvPr>
          <p:cNvSpPr txBox="1"/>
          <p:nvPr/>
        </p:nvSpPr>
        <p:spPr>
          <a:xfrm>
            <a:off x="855406" y="2435994"/>
            <a:ext cx="10481187" cy="2308324"/>
          </a:xfrm>
          <a:prstGeom prst="rect">
            <a:avLst/>
          </a:prstGeom>
          <a:noFill/>
        </p:spPr>
        <p:txBody>
          <a:bodyPr wrap="square" rtlCol="0">
            <a:spAutoFit/>
          </a:bodyPr>
          <a:lstStyle/>
          <a:p>
            <a:pPr lvl="0" algn="just"/>
            <a:r>
              <a:rPr lang="vi-VN" sz="4800" dirty="0">
                <a:solidFill>
                  <a:prstClr val="black"/>
                </a:solidFill>
              </a:rPr>
              <a:t>Để không quên nhiệm vụ mình cần thực hiện, chúng ta hãy sử dụng những “trợ lí nhắc việc”.</a:t>
            </a:r>
            <a:endParaRPr kumimoji="0" lang="en-US" sz="4800" b="0" i="0" u="none" strike="noStrike" kern="1200" cap="none" spc="0" normalizeH="0" baseline="0" noProof="0" dirty="0">
              <a:ln>
                <a:noFill/>
              </a:ln>
              <a:solidFill>
                <a:prstClr val="black"/>
              </a:solidFill>
              <a:effectLst/>
              <a:uLnTx/>
              <a:uFillTx/>
              <a:latin typeface="Calibri" panose="020F0502020204030204"/>
            </a:endParaRPr>
          </a:p>
        </p:txBody>
      </p:sp>
      <p:pic>
        <p:nvPicPr>
          <p:cNvPr id="28" name="Picture 27">
            <a:extLst>
              <a:ext uri="{FF2B5EF4-FFF2-40B4-BE49-F238E27FC236}">
                <a16:creationId xmlns:a16="http://schemas.microsoft.com/office/drawing/2014/main" id="{D12807EC-003A-4400-911F-0CDEE4F4E177}"/>
              </a:ext>
            </a:extLst>
          </p:cNvPr>
          <p:cNvPicPr>
            <a:picLocks noChangeAspect="1"/>
          </p:cNvPicPr>
          <p:nvPr/>
        </p:nvPicPr>
        <p:blipFill>
          <a:blip r:embed="rId4"/>
          <a:stretch>
            <a:fillRect/>
          </a:stretch>
        </p:blipFill>
        <p:spPr>
          <a:xfrm flipH="1">
            <a:off x="855406" y="688946"/>
            <a:ext cx="2830462" cy="1493236"/>
          </a:xfrm>
          <a:prstGeom prst="rect">
            <a:avLst/>
          </a:prstGeom>
        </p:spPr>
      </p:pic>
      <p:pic>
        <p:nvPicPr>
          <p:cNvPr id="29" name="Picture 6" descr="CÔNG TY TNHH AN PHƯỚC BOOKS VIỆT NAM">
            <a:extLst>
              <a:ext uri="{FF2B5EF4-FFF2-40B4-BE49-F238E27FC236}">
                <a16:creationId xmlns:a16="http://schemas.microsoft.com/office/drawing/2014/main" id="{9871CDE2-8BCC-47AC-8E89-BB74CB700E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82719">
            <a:off x="9753202" y="4523260"/>
            <a:ext cx="1998963" cy="19989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3E6912C-440C-47FD-84AB-4F2A7CA8C436}"/>
              </a:ext>
            </a:extLst>
          </p:cNvPr>
          <p:cNvPicPr>
            <a:picLocks noChangeAspect="1"/>
          </p:cNvPicPr>
          <p:nvPr/>
        </p:nvPicPr>
        <p:blipFill>
          <a:blip r:embed="rId6"/>
          <a:stretch>
            <a:fillRect/>
          </a:stretch>
        </p:blipFill>
        <p:spPr>
          <a:xfrm>
            <a:off x="2651107" y="989006"/>
            <a:ext cx="6261135" cy="1603387"/>
          </a:xfrm>
          <a:prstGeom prst="rect">
            <a:avLst/>
          </a:prstGeom>
        </p:spPr>
      </p:pic>
    </p:spTree>
    <p:extLst>
      <p:ext uri="{BB962C8B-B14F-4D97-AF65-F5344CB8AC3E}">
        <p14:creationId xmlns:p14="http://schemas.microsoft.com/office/powerpoint/2010/main" val="10102578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76000">
                                          <p:cBhvr additive="base">
                                            <p:cTn id="7" dur="1250" fill="hold"/>
                                            <p:tgtEl>
                                              <p:spTgt spid="28"/>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1+#ppt_w/2"/>
                                              </p:val>
                                            </p:tav>
                                            <p:tav tm="100000">
                                              <p:val>
                                                <p:strVal val="#ppt_x"/>
                                              </p:val>
                                            </p:tav>
                                          </p:tavLst>
                                        </p:anim>
                                        <p:anim calcmode="lin" valueType="num">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7"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2F101-89EF-4FE2-80DE-D25D9FF7C75A}"/>
              </a:ext>
            </a:extLst>
          </p:cNvPr>
          <p:cNvPicPr>
            <a:picLocks noChangeAspect="1"/>
          </p:cNvPicPr>
          <p:nvPr/>
        </p:nvPicPr>
        <p:blipFill>
          <a:blip r:embed="rId3"/>
          <a:stretch>
            <a:fillRect/>
          </a:stretch>
        </p:blipFill>
        <p:spPr>
          <a:xfrm>
            <a:off x="3621675" y="2615611"/>
            <a:ext cx="6485767" cy="1387254"/>
          </a:xfrm>
          <a:prstGeom prst="rect">
            <a:avLst/>
          </a:prstGeom>
        </p:spPr>
      </p:pic>
    </p:spTree>
    <p:extLst>
      <p:ext uri="{BB962C8B-B14F-4D97-AF65-F5344CB8AC3E}">
        <p14:creationId xmlns:p14="http://schemas.microsoft.com/office/powerpoint/2010/main" val="211614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8988" y="202019"/>
            <a:ext cx="11044297" cy="4508204"/>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4C5000-E9F2-9CA6-C544-20D091F2ECD1}"/>
              </a:ext>
            </a:extLst>
          </p:cNvPr>
          <p:cNvSpPr txBox="1"/>
          <p:nvPr/>
        </p:nvSpPr>
        <p:spPr>
          <a:xfrm>
            <a:off x="3500221" y="1348125"/>
            <a:ext cx="6013260" cy="2585323"/>
          </a:xfrm>
          <a:prstGeom prst="rect">
            <a:avLst/>
          </a:prstGeom>
          <a:noFill/>
        </p:spPr>
        <p:txBody>
          <a:bodyPr wrap="square" rtlCol="0">
            <a:spAutoFit/>
          </a:bodyPr>
          <a:lstStyle/>
          <a:p>
            <a:pPr lvl="0" algn="ctr" defTabSz="457200"/>
            <a:r>
              <a:rPr lang="en-US" sz="5400" b="1" dirty="0">
                <a:solidFill>
                  <a:srgbClr val="FF0000"/>
                </a:solidFill>
              </a:rPr>
              <a:t>2. </a:t>
            </a:r>
            <a:r>
              <a:rPr lang="en-US" sz="5400" b="1" dirty="0" err="1">
                <a:solidFill>
                  <a:srgbClr val="FF0000"/>
                </a:solidFill>
              </a:rPr>
              <a:t>Lập</a:t>
            </a:r>
            <a:r>
              <a:rPr lang="en-US" sz="5400" b="1" dirty="0">
                <a:solidFill>
                  <a:srgbClr val="FF0000"/>
                </a:solidFill>
              </a:rPr>
              <a:t> </a:t>
            </a:r>
            <a:r>
              <a:rPr lang="en-US" sz="5400" b="1" dirty="0" err="1">
                <a:solidFill>
                  <a:srgbClr val="FF0000"/>
                </a:solidFill>
              </a:rPr>
              <a:t>kế</a:t>
            </a:r>
            <a:r>
              <a:rPr lang="en-US" sz="5400" b="1" dirty="0">
                <a:solidFill>
                  <a:srgbClr val="FF0000"/>
                </a:solidFill>
              </a:rPr>
              <a:t> </a:t>
            </a:r>
            <a:r>
              <a:rPr lang="en-US" sz="5400" b="1" dirty="0" err="1">
                <a:solidFill>
                  <a:srgbClr val="FF0000"/>
                </a:solidFill>
              </a:rPr>
              <a:t>hoạch</a:t>
            </a:r>
            <a:r>
              <a:rPr lang="en-US" sz="5400" b="1" dirty="0">
                <a:solidFill>
                  <a:srgbClr val="FF0000"/>
                </a:solidFill>
              </a:rPr>
              <a:t> </a:t>
            </a:r>
            <a:r>
              <a:rPr lang="en-US" sz="5400" b="1" dirty="0" err="1">
                <a:solidFill>
                  <a:srgbClr val="FF0000"/>
                </a:solidFill>
              </a:rPr>
              <a:t>rèn</a:t>
            </a:r>
            <a:r>
              <a:rPr lang="en-US" sz="5400" b="1" dirty="0">
                <a:solidFill>
                  <a:srgbClr val="FF0000"/>
                </a:solidFill>
              </a:rPr>
              <a:t> </a:t>
            </a:r>
            <a:r>
              <a:rPr lang="en-US" sz="5400" b="1" dirty="0" err="1">
                <a:solidFill>
                  <a:srgbClr val="FF0000"/>
                </a:solidFill>
              </a:rPr>
              <a:t>luyện</a:t>
            </a:r>
            <a:r>
              <a:rPr lang="en-US" sz="5400" b="1" dirty="0">
                <a:solidFill>
                  <a:srgbClr val="FF0000"/>
                </a:solidFill>
              </a:rPr>
              <a:t> </a:t>
            </a:r>
            <a:r>
              <a:rPr lang="en-US" sz="5400" b="1" dirty="0" err="1">
                <a:solidFill>
                  <a:srgbClr val="FF0000"/>
                </a:solidFill>
              </a:rPr>
              <a:t>tính</a:t>
            </a:r>
            <a:r>
              <a:rPr lang="en-US" sz="5400" b="1" dirty="0">
                <a:solidFill>
                  <a:srgbClr val="FF0000"/>
                </a:solidFill>
              </a:rPr>
              <a:t> </a:t>
            </a:r>
            <a:r>
              <a:rPr lang="en-US" sz="5400" b="1" dirty="0" err="1">
                <a:solidFill>
                  <a:srgbClr val="FF0000"/>
                </a:solidFill>
              </a:rPr>
              <a:t>tự</a:t>
            </a:r>
            <a:r>
              <a:rPr lang="en-US" sz="5400" b="1" dirty="0">
                <a:solidFill>
                  <a:srgbClr val="FF0000"/>
                </a:solidFill>
              </a:rPr>
              <a:t> </a:t>
            </a:r>
            <a:r>
              <a:rPr lang="en-US" sz="5400" b="1" dirty="0" err="1">
                <a:solidFill>
                  <a:srgbClr val="FF0000"/>
                </a:solidFill>
              </a:rPr>
              <a:t>lực</a:t>
            </a:r>
            <a:r>
              <a:rPr lang="en-US" sz="5400" b="1" dirty="0">
                <a:solidFill>
                  <a:srgbClr val="FF0000"/>
                </a:solidFill>
              </a:rPr>
              <a:t> </a:t>
            </a:r>
            <a:r>
              <a:rPr lang="en-US" sz="5400" b="1" dirty="0" err="1">
                <a:solidFill>
                  <a:srgbClr val="FF0000"/>
                </a:solidFill>
              </a:rPr>
              <a:t>thực</a:t>
            </a:r>
            <a:r>
              <a:rPr lang="en-US" sz="5400" b="1" dirty="0">
                <a:solidFill>
                  <a:srgbClr val="FF0000"/>
                </a:solidFill>
              </a:rPr>
              <a:t> </a:t>
            </a:r>
            <a:r>
              <a:rPr lang="en-US" sz="5400" b="1" dirty="0" err="1">
                <a:solidFill>
                  <a:srgbClr val="FF0000"/>
                </a:solidFill>
              </a:rPr>
              <a:t>hiện</a:t>
            </a:r>
            <a:r>
              <a:rPr lang="en-US" sz="5400" b="1" dirty="0">
                <a:solidFill>
                  <a:srgbClr val="FF0000"/>
                </a:solidFill>
              </a:rPr>
              <a:t> </a:t>
            </a:r>
            <a:r>
              <a:rPr lang="en-US" sz="5400" b="1" dirty="0" err="1">
                <a:solidFill>
                  <a:srgbClr val="FF0000"/>
                </a:solidFill>
              </a:rPr>
              <a:t>nhiệm</a:t>
            </a:r>
            <a:r>
              <a:rPr lang="en-US" sz="5400" b="1" dirty="0">
                <a:solidFill>
                  <a:srgbClr val="FF0000"/>
                </a:solidFill>
              </a:rPr>
              <a:t> </a:t>
            </a:r>
            <a:r>
              <a:rPr lang="en-US" sz="5400" b="1" dirty="0" err="1">
                <a:solidFill>
                  <a:srgbClr val="FF0000"/>
                </a:solidFill>
              </a:rPr>
              <a:t>vụ</a:t>
            </a:r>
            <a:r>
              <a:rPr lang="en-US" sz="5400" b="1" dirty="0">
                <a:solidFill>
                  <a:srgbClr val="FF0000"/>
                </a:solidFill>
              </a:rPr>
              <a:t>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110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B699CF4-5090-CE4E-F21B-663681CCADBA}"/>
              </a:ext>
            </a:extLst>
          </p:cNvPr>
          <p:cNvPicPr>
            <a:picLocks noChangeAspect="1"/>
          </p:cNvPicPr>
          <p:nvPr/>
        </p:nvPicPr>
        <p:blipFill>
          <a:blip r:embed="rId3"/>
          <a:stretch>
            <a:fillRect/>
          </a:stretch>
        </p:blipFill>
        <p:spPr>
          <a:xfrm>
            <a:off x="554109" y="2336732"/>
            <a:ext cx="4985454" cy="3537495"/>
          </a:xfrm>
          <a:prstGeom prst="rect">
            <a:avLst/>
          </a:prstGeom>
        </p:spPr>
      </p:pic>
      <p:grpSp>
        <p:nvGrpSpPr>
          <p:cNvPr id="6" name="Group 5">
            <a:extLst>
              <a:ext uri="{FF2B5EF4-FFF2-40B4-BE49-F238E27FC236}">
                <a16:creationId xmlns:a16="http://schemas.microsoft.com/office/drawing/2014/main" id="{4B743B79-359C-9FE9-A082-AFA64A1734EC}"/>
              </a:ext>
            </a:extLst>
          </p:cNvPr>
          <p:cNvGrpSpPr/>
          <p:nvPr/>
        </p:nvGrpSpPr>
        <p:grpSpPr>
          <a:xfrm>
            <a:off x="5237505" y="771554"/>
            <a:ext cx="6394514" cy="1982278"/>
            <a:chOff x="4804552" y="1790768"/>
            <a:chExt cx="4409954" cy="2230825"/>
          </a:xfrm>
        </p:grpSpPr>
        <p:sp>
          <p:nvSpPr>
            <p:cNvPr id="16" name="Speech Bubble: Rectangle with Corners Rounded 15">
              <a:extLst>
                <a:ext uri="{FF2B5EF4-FFF2-40B4-BE49-F238E27FC236}">
                  <a16:creationId xmlns:a16="http://schemas.microsoft.com/office/drawing/2014/main" id="{907B0DAF-B655-2BC8-2B76-310D04BB6F87}"/>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Rectangle 16">
              <a:extLst>
                <a:ext uri="{FF2B5EF4-FFF2-40B4-BE49-F238E27FC236}">
                  <a16:creationId xmlns:a16="http://schemas.microsoft.com/office/drawing/2014/main" id="{AA90B40D-6C7F-345B-13DA-18359DB72965}"/>
                </a:ext>
              </a:extLst>
            </p:cNvPr>
            <p:cNvSpPr/>
            <p:nvPr/>
          </p:nvSpPr>
          <p:spPr>
            <a:xfrm>
              <a:off x="4904468" y="1968024"/>
              <a:ext cx="4210121" cy="205356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b="1" dirty="0" err="1">
                  <a:solidFill>
                    <a:srgbClr val="000000"/>
                  </a:solidFill>
                  <a:latin typeface="Calibri" panose="020F0502020204030204" pitchFamily="34" charset="0"/>
                  <a:cs typeface="Calibri" panose="020F0502020204030204" pitchFamily="34" charset="0"/>
                </a:rPr>
                <a:t>Thảo</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luận</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về</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nhiệm</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vụ</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mà</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nhóm</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đề</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xuất</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thực</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hiện</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69B08B80-370D-ECA8-7E02-0E45C146FB17}"/>
              </a:ext>
            </a:extLst>
          </p:cNvPr>
          <p:cNvGrpSpPr/>
          <p:nvPr/>
        </p:nvGrpSpPr>
        <p:grpSpPr>
          <a:xfrm>
            <a:off x="5567114" y="3163879"/>
            <a:ext cx="6394514" cy="1545703"/>
            <a:chOff x="4804552" y="1790768"/>
            <a:chExt cx="4409954" cy="1739510"/>
          </a:xfrm>
        </p:grpSpPr>
        <p:sp>
          <p:nvSpPr>
            <p:cNvPr id="19" name="Speech Bubble: Rectangle with Corners Rounded 18">
              <a:extLst>
                <a:ext uri="{FF2B5EF4-FFF2-40B4-BE49-F238E27FC236}">
                  <a16:creationId xmlns:a16="http://schemas.microsoft.com/office/drawing/2014/main" id="{69F82808-A2EA-B546-EA4B-BC794C0B5827}"/>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Rectangle 19">
              <a:extLst>
                <a:ext uri="{FF2B5EF4-FFF2-40B4-BE49-F238E27FC236}">
                  <a16:creationId xmlns:a16="http://schemas.microsoft.com/office/drawing/2014/main" id="{90062F20-CF42-3C20-E58F-6AC127CAE21F}"/>
                </a:ext>
              </a:extLst>
            </p:cNvPr>
            <p:cNvSpPr/>
            <p:nvPr/>
          </p:nvSpPr>
          <p:spPr>
            <a:xfrm>
              <a:off x="4904468" y="1968024"/>
              <a:ext cx="4210121" cy="148937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b="1" dirty="0" err="1">
                  <a:solidFill>
                    <a:srgbClr val="000000"/>
                  </a:solidFill>
                  <a:latin typeface="Calibri" panose="020F0502020204030204" pitchFamily="34" charset="0"/>
                  <a:cs typeface="Calibri" panose="020F0502020204030204" pitchFamily="34" charset="0"/>
                </a:rPr>
                <a:t>Liệt</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kê</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mỗi</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công</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việc</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mà</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cá</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nhân</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cần</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thực</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hiện</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0891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9749AF-2606-C57F-3E3B-11F7CA3FBA80}"/>
              </a:ext>
            </a:extLst>
          </p:cNvPr>
          <p:cNvSpPr txBox="1"/>
          <p:nvPr/>
        </p:nvSpPr>
        <p:spPr>
          <a:xfrm>
            <a:off x="1158949" y="340241"/>
            <a:ext cx="1013282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002060"/>
                </a:solidFill>
                <a:latin typeface="Calibri" panose="020F0502020204030204"/>
                <a:ea typeface="Times New Roman" panose="02020603050405020304" pitchFamily="18" charset="0"/>
                <a:cs typeface="Times New Roman" panose="02020603050405020304" pitchFamily="18" charset="0"/>
              </a:rPr>
              <a:t>T</a:t>
            </a:r>
            <a:r>
              <a:rPr kumimoji="0" lang="nl-NL"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iến hành lập kế hoạch tự lực thực hiện nhiệm vụ theo yêu cầu. </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AAE24BF7-FCAD-DDD4-FB12-CC71868AA0B9}"/>
              </a:ext>
            </a:extLst>
          </p:cNvPr>
          <p:cNvPicPr>
            <a:picLocks noChangeAspect="1"/>
          </p:cNvPicPr>
          <p:nvPr/>
        </p:nvPicPr>
        <p:blipFill>
          <a:blip r:embed="rId3"/>
          <a:stretch>
            <a:fillRect/>
          </a:stretch>
        </p:blipFill>
        <p:spPr>
          <a:xfrm>
            <a:off x="1821269" y="2086750"/>
            <a:ext cx="8841832" cy="3463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0503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9749AF-2606-C57F-3E3B-11F7CA3FBA80}"/>
              </a:ext>
            </a:extLst>
          </p:cNvPr>
          <p:cNvSpPr txBox="1"/>
          <p:nvPr/>
        </p:nvSpPr>
        <p:spPr>
          <a:xfrm>
            <a:off x="1158949" y="340241"/>
            <a:ext cx="101328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Chia sẻ kế hoạch theo nhóm</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2" name="TextBox 1">
            <a:extLst>
              <a:ext uri="{FF2B5EF4-FFF2-40B4-BE49-F238E27FC236}">
                <a16:creationId xmlns:a16="http://schemas.microsoft.com/office/drawing/2014/main" id="{F7D49B06-B301-FB3E-5B47-8AC27E1BC57F}"/>
              </a:ext>
            </a:extLst>
          </p:cNvPr>
          <p:cNvSpPr txBox="1"/>
          <p:nvPr/>
        </p:nvSpPr>
        <p:spPr>
          <a:xfrm>
            <a:off x="1329070" y="1642351"/>
            <a:ext cx="9696893" cy="646331"/>
          </a:xfrm>
          <a:custGeom>
            <a:avLst/>
            <a:gdLst>
              <a:gd name="connsiteX0" fmla="*/ 0 w 9696893"/>
              <a:gd name="connsiteY0" fmla="*/ 0 h 646331"/>
              <a:gd name="connsiteX1" fmla="*/ 9696893 w 9696893"/>
              <a:gd name="connsiteY1" fmla="*/ 0 h 646331"/>
              <a:gd name="connsiteX2" fmla="*/ 9696893 w 9696893"/>
              <a:gd name="connsiteY2" fmla="*/ 646331 h 646331"/>
              <a:gd name="connsiteX3" fmla="*/ 0 w 9696893"/>
              <a:gd name="connsiteY3" fmla="*/ 646331 h 646331"/>
              <a:gd name="connsiteX4" fmla="*/ 0 w 9696893"/>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893" h="646331" fill="none" extrusionOk="0">
                <a:moveTo>
                  <a:pt x="0" y="0"/>
                </a:moveTo>
                <a:cubicBezTo>
                  <a:pt x="2507188" y="5222"/>
                  <a:pt x="6709833" y="24918"/>
                  <a:pt x="9696893" y="0"/>
                </a:cubicBezTo>
                <a:cubicBezTo>
                  <a:pt x="9697147" y="82799"/>
                  <a:pt x="9716671" y="500035"/>
                  <a:pt x="9696893" y="646331"/>
                </a:cubicBezTo>
                <a:cubicBezTo>
                  <a:pt x="6451126" y="481570"/>
                  <a:pt x="1871466" y="764481"/>
                  <a:pt x="0" y="646331"/>
                </a:cubicBezTo>
                <a:cubicBezTo>
                  <a:pt x="-25800" y="331639"/>
                  <a:pt x="10771" y="187809"/>
                  <a:pt x="0" y="0"/>
                </a:cubicBezTo>
                <a:close/>
              </a:path>
              <a:path w="9696893" h="646331" stroke="0" extrusionOk="0">
                <a:moveTo>
                  <a:pt x="0" y="0"/>
                </a:moveTo>
                <a:cubicBezTo>
                  <a:pt x="2547186" y="11849"/>
                  <a:pt x="4926232" y="-161459"/>
                  <a:pt x="9696893" y="0"/>
                </a:cubicBezTo>
                <a:cubicBezTo>
                  <a:pt x="9671711" y="272270"/>
                  <a:pt x="9750795" y="451941"/>
                  <a:pt x="9696893" y="646331"/>
                </a:cubicBezTo>
                <a:cubicBezTo>
                  <a:pt x="6051705" y="500471"/>
                  <a:pt x="4218307"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cs typeface="Arial" panose="020B0604020202020204" pitchFamily="34" charset="0"/>
              </a:rPr>
              <a:t>Em đã tự lực thực hiện công việc gì ở trường?</a:t>
            </a:r>
          </a:p>
        </p:txBody>
      </p:sp>
      <p:sp>
        <p:nvSpPr>
          <p:cNvPr id="3" name="TextBox 2">
            <a:extLst>
              <a:ext uri="{FF2B5EF4-FFF2-40B4-BE49-F238E27FC236}">
                <a16:creationId xmlns:a16="http://schemas.microsoft.com/office/drawing/2014/main" id="{12C69A77-0FA5-FF4E-A781-961D6153679B}"/>
              </a:ext>
            </a:extLst>
          </p:cNvPr>
          <p:cNvSpPr txBox="1"/>
          <p:nvPr/>
        </p:nvSpPr>
        <p:spPr>
          <a:xfrm>
            <a:off x="1297173" y="2673709"/>
            <a:ext cx="9696893" cy="646331"/>
          </a:xfrm>
          <a:custGeom>
            <a:avLst/>
            <a:gdLst>
              <a:gd name="connsiteX0" fmla="*/ 0 w 9696893"/>
              <a:gd name="connsiteY0" fmla="*/ 0 h 646331"/>
              <a:gd name="connsiteX1" fmla="*/ 9696893 w 9696893"/>
              <a:gd name="connsiteY1" fmla="*/ 0 h 646331"/>
              <a:gd name="connsiteX2" fmla="*/ 9696893 w 9696893"/>
              <a:gd name="connsiteY2" fmla="*/ 646331 h 646331"/>
              <a:gd name="connsiteX3" fmla="*/ 0 w 9696893"/>
              <a:gd name="connsiteY3" fmla="*/ 646331 h 646331"/>
              <a:gd name="connsiteX4" fmla="*/ 0 w 9696893"/>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893" h="646331" fill="none" extrusionOk="0">
                <a:moveTo>
                  <a:pt x="0" y="0"/>
                </a:moveTo>
                <a:cubicBezTo>
                  <a:pt x="2507188" y="5222"/>
                  <a:pt x="6709833" y="24918"/>
                  <a:pt x="9696893" y="0"/>
                </a:cubicBezTo>
                <a:cubicBezTo>
                  <a:pt x="9697147" y="82799"/>
                  <a:pt x="9716671" y="500035"/>
                  <a:pt x="9696893" y="646331"/>
                </a:cubicBezTo>
                <a:cubicBezTo>
                  <a:pt x="6451126" y="481570"/>
                  <a:pt x="1871466" y="764481"/>
                  <a:pt x="0" y="646331"/>
                </a:cubicBezTo>
                <a:cubicBezTo>
                  <a:pt x="-25800" y="331639"/>
                  <a:pt x="10771" y="187809"/>
                  <a:pt x="0" y="0"/>
                </a:cubicBezTo>
                <a:close/>
              </a:path>
              <a:path w="9696893" h="646331" stroke="0" extrusionOk="0">
                <a:moveTo>
                  <a:pt x="0" y="0"/>
                </a:moveTo>
                <a:cubicBezTo>
                  <a:pt x="2547186" y="11849"/>
                  <a:pt x="4926232" y="-161459"/>
                  <a:pt x="9696893" y="0"/>
                </a:cubicBezTo>
                <a:cubicBezTo>
                  <a:pt x="9671711" y="272270"/>
                  <a:pt x="9750795" y="451941"/>
                  <a:pt x="9696893" y="646331"/>
                </a:cubicBezTo>
                <a:cubicBezTo>
                  <a:pt x="6051705" y="500471"/>
                  <a:pt x="4218307"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cs typeface="Arial" panose="020B0604020202020204" pitchFamily="34" charset="0"/>
              </a:rPr>
              <a:t>Thời gian thực hiện từ khi nào?</a:t>
            </a:r>
          </a:p>
        </p:txBody>
      </p:sp>
      <p:sp>
        <p:nvSpPr>
          <p:cNvPr id="5" name="TextBox 4">
            <a:extLst>
              <a:ext uri="{FF2B5EF4-FFF2-40B4-BE49-F238E27FC236}">
                <a16:creationId xmlns:a16="http://schemas.microsoft.com/office/drawing/2014/main" id="{F83CCAC6-2D45-A803-3FAD-5B4A1004039A}"/>
              </a:ext>
            </a:extLst>
          </p:cNvPr>
          <p:cNvSpPr txBox="1"/>
          <p:nvPr/>
        </p:nvSpPr>
        <p:spPr>
          <a:xfrm>
            <a:off x="1297173" y="3768862"/>
            <a:ext cx="9696893" cy="1200329"/>
          </a:xfrm>
          <a:custGeom>
            <a:avLst/>
            <a:gdLst>
              <a:gd name="connsiteX0" fmla="*/ 0 w 9696893"/>
              <a:gd name="connsiteY0" fmla="*/ 0 h 1200329"/>
              <a:gd name="connsiteX1" fmla="*/ 9696893 w 9696893"/>
              <a:gd name="connsiteY1" fmla="*/ 0 h 1200329"/>
              <a:gd name="connsiteX2" fmla="*/ 9696893 w 9696893"/>
              <a:gd name="connsiteY2" fmla="*/ 1200329 h 1200329"/>
              <a:gd name="connsiteX3" fmla="*/ 0 w 9696893"/>
              <a:gd name="connsiteY3" fmla="*/ 1200329 h 1200329"/>
              <a:gd name="connsiteX4" fmla="*/ 0 w 9696893"/>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893" h="1200329" fill="none" extrusionOk="0">
                <a:moveTo>
                  <a:pt x="0" y="0"/>
                </a:moveTo>
                <a:cubicBezTo>
                  <a:pt x="2507188" y="5222"/>
                  <a:pt x="6709833" y="24918"/>
                  <a:pt x="9696893" y="0"/>
                </a:cubicBezTo>
                <a:cubicBezTo>
                  <a:pt x="9763627" y="180425"/>
                  <a:pt x="9749910" y="1037242"/>
                  <a:pt x="9696893" y="1200329"/>
                </a:cubicBezTo>
                <a:cubicBezTo>
                  <a:pt x="6451126" y="1035568"/>
                  <a:pt x="1871466" y="1318479"/>
                  <a:pt x="0" y="1200329"/>
                </a:cubicBezTo>
                <a:cubicBezTo>
                  <a:pt x="40680" y="790633"/>
                  <a:pt x="-39089" y="241570"/>
                  <a:pt x="0" y="0"/>
                </a:cubicBezTo>
                <a:close/>
              </a:path>
              <a:path w="9696893" h="1200329" stroke="0" extrusionOk="0">
                <a:moveTo>
                  <a:pt x="0" y="0"/>
                </a:moveTo>
                <a:cubicBezTo>
                  <a:pt x="2547186" y="11849"/>
                  <a:pt x="4926232" y="-161459"/>
                  <a:pt x="9696893" y="0"/>
                </a:cubicBezTo>
                <a:cubicBezTo>
                  <a:pt x="9621851" y="255061"/>
                  <a:pt x="9767415" y="845340"/>
                  <a:pt x="9696893" y="1200329"/>
                </a:cubicBezTo>
                <a:cubicBezTo>
                  <a:pt x="6051705" y="1054469"/>
                  <a:pt x="4218307" y="1122005"/>
                  <a:pt x="0" y="1200329"/>
                </a:cubicBezTo>
                <a:cubicBezTo>
                  <a:pt x="-104018" y="661816"/>
                  <a:pt x="-19313" y="342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cs typeface="Arial" panose="020B0604020202020204" pitchFamily="34" charset="0"/>
              </a:rPr>
              <a:t>Kết quả mong muốn sau khi thực hiện xong nhiệm vụ đó?</a:t>
            </a:r>
          </a:p>
        </p:txBody>
      </p:sp>
    </p:spTree>
    <p:extLst>
      <p:ext uri="{BB962C8B-B14F-4D97-AF65-F5344CB8AC3E}">
        <p14:creationId xmlns:p14="http://schemas.microsoft.com/office/powerpoint/2010/main" val="278894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2" descr="Cute woman teacher in thailand uniform character education back to school logo cartoon art illustration Free Vector">
            <a:extLst>
              <a:ext uri="{FF2B5EF4-FFF2-40B4-BE49-F238E27FC236}">
                <a16:creationId xmlns:a16="http://schemas.microsoft.com/office/drawing/2014/main" id="{016DEC6A-DC90-6214-5A00-983D200985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Vận chuyển đồ họa Vector Minh họa Cây hoa chậu - hoa png tải về -  Miễn phí trong suốt Hoa png Tải về.">
            <a:extLst>
              <a:ext uri="{FF2B5EF4-FFF2-40B4-BE49-F238E27FC236}">
                <a16:creationId xmlns:a16="http://schemas.microsoft.com/office/drawing/2014/main" id="{FAD20A9C-E4BB-4C6D-BB16-73049BF4FDD2}"/>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05353F-8AAD-4D90-BD26-4F5755C02427}"/>
              </a:ext>
            </a:extLst>
          </p:cNvPr>
          <p:cNvPicPr>
            <a:picLocks noChangeAspect="1"/>
          </p:cNvPicPr>
          <p:nvPr/>
        </p:nvPicPr>
        <p:blipFill>
          <a:blip r:embed="rId7"/>
          <a:stretch>
            <a:fillRect/>
          </a:stretch>
        </p:blipFill>
        <p:spPr>
          <a:xfrm>
            <a:off x="3660771" y="2456230"/>
            <a:ext cx="5956308" cy="1774090"/>
          </a:xfrm>
          <a:prstGeom prst="rect">
            <a:avLst/>
          </a:prstGeom>
        </p:spPr>
      </p:pic>
    </p:spTree>
    <p:extLst>
      <p:ext uri="{BB962C8B-B14F-4D97-AF65-F5344CB8AC3E}">
        <p14:creationId xmlns:p14="http://schemas.microsoft.com/office/powerpoint/2010/main" val="333948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569966-F57A-408D-A77A-9FD2B5BA3027}"/>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4" name="Picture 2" descr="Cute woman teacher in thailand uniform character education back to school logo cartoon art illustration Free Vector">
            <a:extLst>
              <a:ext uri="{FF2B5EF4-FFF2-40B4-BE49-F238E27FC236}">
                <a16:creationId xmlns:a16="http://schemas.microsoft.com/office/drawing/2014/main" id="{36E631DD-4FD4-2EAB-5D10-D4CB35AC0C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E6036B-E007-356F-8044-231C469D515F}"/>
              </a:ext>
            </a:extLst>
          </p:cNvPr>
          <p:cNvSpPr txBox="1"/>
          <p:nvPr/>
        </p:nvSpPr>
        <p:spPr>
          <a:xfrm>
            <a:off x="2990850" y="2071578"/>
            <a:ext cx="8220075" cy="2123658"/>
          </a:xfrm>
          <a:prstGeom prst="rect">
            <a:avLst/>
          </a:prstGeom>
          <a:noFill/>
        </p:spPr>
        <p:txBody>
          <a:bodyPr wrap="square" rtlCol="0">
            <a:spAutoFit/>
          </a:bodyPr>
          <a:lstStyle/>
          <a:p>
            <a:pPr lvl="0" algn="ctr">
              <a:defRPr/>
            </a:pPr>
            <a:r>
              <a:rPr lang="en-US" sz="4400" b="1" dirty="0">
                <a:solidFill>
                  <a:srgbClr val="002060"/>
                </a:solidFill>
                <a:latin typeface="Calibri" panose="020F0502020204030204" pitchFamily="34" charset="0"/>
                <a:cs typeface="Calibri" panose="020F0502020204030204" pitchFamily="34" charset="0"/>
              </a:rPr>
              <a:t>C</a:t>
            </a:r>
            <a:r>
              <a:rPr lang="vi-VN" sz="4400" b="1" dirty="0">
                <a:solidFill>
                  <a:srgbClr val="002060"/>
                </a:solidFill>
                <a:latin typeface="Calibri" panose="020F0502020204030204" pitchFamily="34" charset="0"/>
                <a:cs typeface="Calibri" panose="020F0502020204030204" pitchFamily="34" charset="0"/>
              </a:rPr>
              <a:t>ùng với người thân: Thực hiện nhiệm vụ được giao không chỉ ở trường mà còn ở nhà.</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descr="Clip Art: Vận chuyển đồ họa Vector Minh họa Cây hoa chậu - hoa png tải về -  Miễn phí trong suốt Hoa png Tải về.">
            <a:extLst>
              <a:ext uri="{FF2B5EF4-FFF2-40B4-BE49-F238E27FC236}">
                <a16:creationId xmlns:a16="http://schemas.microsoft.com/office/drawing/2014/main" id="{CD48BBAF-0BCE-823C-A271-C226D787628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10409757" y="3313339"/>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84C33B-2403-4AE2-8018-7C312924CA65}"/>
              </a:ext>
            </a:extLst>
          </p:cNvPr>
          <p:cNvPicPr>
            <a:picLocks noChangeAspect="1"/>
          </p:cNvPicPr>
          <p:nvPr/>
        </p:nvPicPr>
        <p:blipFill>
          <a:blip r:embed="rId7"/>
          <a:stretch>
            <a:fillRect/>
          </a:stretch>
        </p:blipFill>
        <p:spPr>
          <a:xfrm>
            <a:off x="5206264" y="890051"/>
            <a:ext cx="3761558" cy="1457070"/>
          </a:xfrm>
          <a:prstGeom prst="rect">
            <a:avLst/>
          </a:prstGeom>
        </p:spPr>
      </p:pic>
    </p:spTree>
    <p:extLst>
      <p:ext uri="{BB962C8B-B14F-4D97-AF65-F5344CB8AC3E}">
        <p14:creationId xmlns:p14="http://schemas.microsoft.com/office/powerpoint/2010/main" val="48963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4">
            <a:extLst>
              <a:ext uri="{FF2B5EF4-FFF2-40B4-BE49-F238E27FC236}">
                <a16:creationId xmlns:a16="http://schemas.microsoft.com/office/drawing/2014/main" id="{1F5FF627-631F-7990-B46D-CC5A775D7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09014">
            <a:off x="1007778" y="446442"/>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DF523A0-EF90-AAAE-6AFE-A0D8AB15FC52}"/>
              </a:ext>
            </a:extLst>
          </p:cNvPr>
          <p:cNvPicPr>
            <a:picLocks noChangeAspect="1"/>
          </p:cNvPicPr>
          <p:nvPr/>
        </p:nvPicPr>
        <p:blipFill>
          <a:blip r:embed="rId4"/>
          <a:stretch>
            <a:fillRect/>
          </a:stretch>
        </p:blipFill>
        <p:spPr>
          <a:xfrm>
            <a:off x="2799008" y="680716"/>
            <a:ext cx="7657240" cy="1201016"/>
          </a:xfrm>
          <a:prstGeom prst="rect">
            <a:avLst/>
          </a:prstGeom>
        </p:spPr>
      </p:pic>
      <p:sp>
        <p:nvSpPr>
          <p:cNvPr id="8" name="TextBox 7">
            <a:extLst>
              <a:ext uri="{FF2B5EF4-FFF2-40B4-BE49-F238E27FC236}">
                <a16:creationId xmlns:a16="http://schemas.microsoft.com/office/drawing/2014/main" id="{B2DEA2F8-D07D-D315-0B10-4E5632BA38A2}"/>
              </a:ext>
            </a:extLst>
          </p:cNvPr>
          <p:cNvSpPr txBox="1"/>
          <p:nvPr/>
        </p:nvSpPr>
        <p:spPr>
          <a:xfrm>
            <a:off x="1616149" y="2562447"/>
            <a:ext cx="9643730" cy="3305520"/>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600" b="1" dirty="0">
                <a:ea typeface="Calibri" panose="020F0502020204030204" pitchFamily="34" charset="0"/>
                <a:cs typeface="Times New Roman" panose="02020603050405020304" pitchFamily="18" charset="0"/>
              </a:rPr>
              <a:t>B</a:t>
            </a:r>
            <a:r>
              <a:rPr lang="nl-NL" sz="3600" b="1" dirty="0">
                <a:effectLst/>
                <a:ea typeface="Calibri" panose="020F0502020204030204" pitchFamily="34" charset="0"/>
                <a:cs typeface="Times New Roman" panose="02020603050405020304" pitchFamily="18" charset="0"/>
              </a:rPr>
              <a:t>iết được những nhiệm vụ mình được phân công ở trường.</a:t>
            </a:r>
            <a:endParaRPr lang="en-US" sz="3600" b="1" dirty="0">
              <a:effectLst/>
              <a:ea typeface="Calibri" panose="020F0502020204030204" pitchFamily="34"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600" b="1" dirty="0">
                <a:effectLst/>
                <a:ea typeface="Calibri" panose="020F0502020204030204" pitchFamily="34" charset="0"/>
                <a:cs typeface="Times New Roman" panose="02020603050405020304" pitchFamily="18" charset="0"/>
              </a:rPr>
              <a:t>Lập được kế hoạch rèn luyện tính tự lực thực hiện nhiệm vụ.</a:t>
            </a:r>
            <a:endParaRPr lang="en-US" sz="3600" b="1" dirty="0">
              <a:effectLst/>
              <a:ea typeface="Calibri" panose="020F0502020204030204" pitchFamily="34" charset="0"/>
              <a:cs typeface="Times New Roman" panose="02020603050405020304" pitchFamily="18" charset="0"/>
            </a:endParaRPr>
          </a:p>
          <a:p>
            <a:endParaRPr lang="en-US" sz="3600" b="1" dirty="0">
              <a:cs typeface="Times New Roman" panose="02020603050405020304" pitchFamily="18" charset="0"/>
            </a:endParaRPr>
          </a:p>
        </p:txBody>
      </p:sp>
    </p:spTree>
    <p:extLst>
      <p:ext uri="{BB962C8B-B14F-4D97-AF65-F5344CB8AC3E}">
        <p14:creationId xmlns:p14="http://schemas.microsoft.com/office/powerpoint/2010/main" val="305987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500"/>
                                        <p:tgtEl>
                                          <p:spTgt spid="8">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wipe(down)">
                                      <p:cBhvr>
                                        <p:cTn id="1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622120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Hình ảnh 15">
            <a:extLst>
              <a:ext uri="{FF2B5EF4-FFF2-40B4-BE49-F238E27FC236}">
                <a16:creationId xmlns:a16="http://schemas.microsoft.com/office/drawing/2014/main" id="{3DB47CC7-60E4-18A1-B895-A05B4BAA761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12" name="Flowchart: Alternate Process 11">
            <a:extLst>
              <a:ext uri="{FF2B5EF4-FFF2-40B4-BE49-F238E27FC236}">
                <a16:creationId xmlns:a16="http://schemas.microsoft.com/office/drawing/2014/main" id="{EC6A7A0B-FADF-ACF6-3470-AF6F6F326A7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AC5362AD-22A2-7516-2E33-C9BC06BB926B}"/>
              </a:ext>
            </a:extLst>
          </p:cNvPr>
          <p:cNvPicPr>
            <a:picLocks noChangeAspect="1"/>
          </p:cNvPicPr>
          <p:nvPr/>
        </p:nvPicPr>
        <p:blipFill>
          <a:blip r:embed="rId5"/>
          <a:stretch>
            <a:fillRect/>
          </a:stretch>
        </p:blipFill>
        <p:spPr>
          <a:xfrm>
            <a:off x="-79770" y="245296"/>
            <a:ext cx="12046740" cy="1566808"/>
          </a:xfrm>
          <a:prstGeom prst="rect">
            <a:avLst/>
          </a:prstGeom>
        </p:spPr>
      </p:pic>
    </p:spTree>
    <p:extLst>
      <p:ext uri="{BB962C8B-B14F-4D97-AF65-F5344CB8AC3E}">
        <p14:creationId xmlns:p14="http://schemas.microsoft.com/office/powerpoint/2010/main" val="498642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B1F2EE-F8FD-75F5-5DC5-711C7703A776}"/>
              </a:ext>
            </a:extLst>
          </p:cNvPr>
          <p:cNvSpPr txBox="1"/>
          <p:nvPr/>
        </p:nvSpPr>
        <p:spPr>
          <a:xfrm>
            <a:off x="273876" y="1851284"/>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BF6BC6C-93C9-D982-15BD-9D511EE50B93}"/>
              </a:ext>
            </a:extLst>
          </p:cNvPr>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id="{BC33F8BD-3F1A-9443-93D1-A0E322A5E476}"/>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7DB84613-7171-7AA2-9CD0-B33E30AA6354}"/>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a:extLst>
              <a:ext uri="{FF2B5EF4-FFF2-40B4-BE49-F238E27FC236}">
                <a16:creationId xmlns:a16="http://schemas.microsoft.com/office/drawing/2014/main" id="{1A562129-247E-5E3D-9477-54D698624891}"/>
              </a:ext>
            </a:extLst>
          </p:cNvPr>
          <p:cNvPicPr>
            <a:picLocks noChangeAspect="1"/>
          </p:cNvPicPr>
          <p:nvPr/>
        </p:nvPicPr>
        <p:blipFill>
          <a:blip r:embed="rId5"/>
          <a:stretch>
            <a:fillRect/>
          </a:stretch>
        </p:blipFill>
        <p:spPr>
          <a:xfrm>
            <a:off x="0" y="340546"/>
            <a:ext cx="12046740" cy="1566808"/>
          </a:xfrm>
          <a:prstGeom prst="rect">
            <a:avLst/>
          </a:prstGeom>
        </p:spPr>
      </p:pic>
    </p:spTree>
    <p:extLst>
      <p:ext uri="{BB962C8B-B14F-4D97-AF65-F5344CB8AC3E}">
        <p14:creationId xmlns:p14="http://schemas.microsoft.com/office/powerpoint/2010/main" val="332963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C8EE888-7E1F-3C3C-D0C2-8E104B526E76}"/>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a:extLst>
              <a:ext uri="{FF2B5EF4-FFF2-40B4-BE49-F238E27FC236}">
                <a16:creationId xmlns:a16="http://schemas.microsoft.com/office/drawing/2014/main" id="{E9248B66-24DD-E4E5-66CE-356A38CB3EFC}"/>
              </a:ext>
            </a:extLst>
          </p:cNvPr>
          <p:cNvPicPr>
            <a:picLocks noChangeAspect="1"/>
          </p:cNvPicPr>
          <p:nvPr/>
        </p:nvPicPr>
        <p:blipFill>
          <a:blip r:embed="rId5"/>
          <a:stretch>
            <a:fillRect/>
          </a:stretch>
        </p:blipFill>
        <p:spPr>
          <a:xfrm>
            <a:off x="0" y="359596"/>
            <a:ext cx="12046740" cy="1566808"/>
          </a:xfrm>
          <a:prstGeom prst="rect">
            <a:avLst/>
          </a:prstGeom>
        </p:spPr>
      </p:pic>
    </p:spTree>
    <p:extLst>
      <p:ext uri="{BB962C8B-B14F-4D97-AF65-F5344CB8AC3E}">
        <p14:creationId xmlns:p14="http://schemas.microsoft.com/office/powerpoint/2010/main" val="3641503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11A82AB-3A81-58AB-7B22-B0C70769955B}"/>
              </a:ext>
            </a:extLst>
          </p:cNvPr>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4885464C-058D-171C-FC2B-482E6B44BA01}"/>
              </a:ext>
            </a:extLst>
          </p:cNvPr>
          <p:cNvSpPr txBox="1"/>
          <p:nvPr/>
        </p:nvSpPr>
        <p:spPr>
          <a:xfrm>
            <a:off x="407771" y="2008951"/>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Ngôi sao chăm chỉ</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5F968A2D-3E18-166D-44AB-EB3733827683}"/>
              </a:ext>
            </a:extLst>
          </p:cNvPr>
          <p:cNvSpPr txBox="1"/>
          <p:nvPr/>
        </p:nvSpPr>
        <p:spPr>
          <a:xfrm>
            <a:off x="7910639" y="210588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Hoa ngoan ngoãn</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Hình ảnh 20" descr="Ảnh có chứa đồ chơi, búp bê, đồ họa véc-tơ&#10;&#10;Mô tả được tạo tự động">
            <a:extLst>
              <a:ext uri="{FF2B5EF4-FFF2-40B4-BE49-F238E27FC236}">
                <a16:creationId xmlns:a16="http://schemas.microsoft.com/office/drawing/2014/main" id="{E4DC6B6F-D16A-4ADE-ACF0-312E190B3C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6" name="Hình ảnh 21" descr="Ảnh có chứa đồ chơi, búp bê&#10;&#10;Mô tả được tạo tự động">
            <a:extLst>
              <a:ext uri="{FF2B5EF4-FFF2-40B4-BE49-F238E27FC236}">
                <a16:creationId xmlns:a16="http://schemas.microsoft.com/office/drawing/2014/main" id="{1DE74C73-FA3B-EC08-D14F-2113A837D0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3493319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10" name="TextBox 10">
            <a:extLst>
              <a:ext uri="{FF2B5EF4-FFF2-40B4-BE49-F238E27FC236}">
                <a16:creationId xmlns:a16="http://schemas.microsoft.com/office/drawing/2014/main" id="{BF2331F6-BFD7-7F84-63EF-850002B03814}"/>
              </a:ext>
            </a:extLst>
          </p:cNvPr>
          <p:cNvSpPr txBox="1"/>
          <p:nvPr/>
        </p:nvSpPr>
        <p:spPr>
          <a:xfrm>
            <a:off x="190647" y="25848"/>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2" name="TextBox 10">
            <a:extLst>
              <a:ext uri="{FF2B5EF4-FFF2-40B4-BE49-F238E27FC236}">
                <a16:creationId xmlns:a16="http://schemas.microsoft.com/office/drawing/2014/main" id="{D9D57F1F-C214-7EC9-7911-C032E4EA8E26}"/>
              </a:ext>
            </a:extLst>
          </p:cNvPr>
          <p:cNvSpPr txBox="1"/>
          <p:nvPr/>
        </p:nvSpPr>
        <p:spPr>
          <a:xfrm>
            <a:off x="190667" y="57199"/>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ơ</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ớ</a:t>
            </a:r>
            <a:r>
              <a:rPr kumimoji="0" lang="en-US" sz="6000" b="1" i="0" u="none" strike="noStrike" kern="1200" cap="none" spc="0" normalizeH="0" baseline="0" noProof="0"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ạ</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ộ</a:t>
            </a:r>
            <a:r>
              <a:rPr kumimoji="0" lang="en-US" sz="6000" b="1" i="0" u="none" strike="noStrike" kern="1200" cap="none" spc="0" normalizeH="0" baseline="0" noProof="0"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u</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ầ</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7AA27F6-1499-E8BA-8CC9-36BE51BB883C}"/>
              </a:ext>
            </a:extLst>
          </p:cNvPr>
          <p:cNvSpPr/>
          <p:nvPr/>
        </p:nvSpPr>
        <p:spPr>
          <a:xfrm>
            <a:off x="3068732" y="1605692"/>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4822371" y="1981200"/>
            <a:ext cx="2579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69653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3.7037E-7 L -2.5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7.40741E-7 L -2.5E-6 -0.07222 " pathEditMode="relative" rAng="0" ptsTypes="AA">
                                      <p:cBhvr>
                                        <p:cTn id="22" dur="250" accel="50000" decel="50000" autoRev="1" fill="hold">
                                          <p:stCondLst>
                                            <p:cond delay="0"/>
                                          </p:stCondLst>
                                        </p:cTn>
                                        <p:tgtEl>
                                          <p:spTgt spid="10"/>
                                        </p:tgtEl>
                                        <p:attrNameLst>
                                          <p:attrName>ppt_x</p:attrName>
                                          <p:attrName>ppt_y</p:attrName>
                                        </p:attrNameLst>
                                      </p:cBhvr>
                                      <p:rCtr x="0" y="-3611"/>
                                    </p:animMotion>
                                    <p:animRot by="1500000">
                                      <p:cBhvr>
                                        <p:cTn id="23" dur="125" fill="hold">
                                          <p:stCondLst>
                                            <p:cond delay="0"/>
                                          </p:stCondLst>
                                        </p:cTn>
                                        <p:tgtEl>
                                          <p:spTgt spid="10"/>
                                        </p:tgtEl>
                                        <p:attrNameLst>
                                          <p:attrName>r</p:attrName>
                                        </p:attrNameLst>
                                      </p:cBhvr>
                                    </p:animRot>
                                    <p:animRot by="-1500000">
                                      <p:cBhvr>
                                        <p:cTn id="24" dur="125" fill="hold">
                                          <p:stCondLst>
                                            <p:cond delay="125"/>
                                          </p:stCondLst>
                                        </p:cTn>
                                        <p:tgtEl>
                                          <p:spTgt spid="10"/>
                                        </p:tgtEl>
                                        <p:attrNameLst>
                                          <p:attrName>r</p:attrName>
                                        </p:attrNameLst>
                                      </p:cBhvr>
                                    </p:animRot>
                                    <p:animRot by="-1500000">
                                      <p:cBhvr>
                                        <p:cTn id="25" dur="125" fill="hold">
                                          <p:stCondLst>
                                            <p:cond delay="250"/>
                                          </p:stCondLst>
                                        </p:cTn>
                                        <p:tgtEl>
                                          <p:spTgt spid="10"/>
                                        </p:tgtEl>
                                        <p:attrNameLst>
                                          <p:attrName>r</p:attrName>
                                        </p:attrNameLst>
                                      </p:cBhvr>
                                    </p:animRot>
                                    <p:animRot by="1500000">
                                      <p:cBhvr>
                                        <p:cTn id="26" dur="125" fill="hold">
                                          <p:stCondLst>
                                            <p:cond delay="375"/>
                                          </p:stCondLst>
                                        </p:cTn>
                                        <p:tgtEl>
                                          <p:spTgt spid="10"/>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2"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1034" name="Picture 10" descr="Hand Painted Children S Cartoon Creative Birthday Background | Happy  birthday greetings friends, Happy birthday wishes cards, Birthday background">
            <a:extLst>
              <a:ext uri="{FF2B5EF4-FFF2-40B4-BE49-F238E27FC236}">
                <a16:creationId xmlns:a16="http://schemas.microsoft.com/office/drawing/2014/main" id="{3AB8730D-EDD1-E561-5FC7-A6BB18C79E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1" b="94688" l="10000" r="95231">
                        <a14:foregroundMark x1="10154" y1="48499" x2="10154" y2="48499"/>
                        <a14:foregroundMark x1="10308" y1="70670" x2="10308" y2="70670"/>
                        <a14:foregroundMark x1="13077" y1="91224" x2="13077" y2="91224"/>
                        <a14:foregroundMark x1="23231" y1="90300" x2="23231" y2="90300"/>
                        <a14:foregroundMark x1="36462" y1="93764" x2="36462" y2="93764"/>
                        <a14:foregroundMark x1="58462" y1="45958" x2="58462" y2="45958"/>
                        <a14:foregroundMark x1="55231" y1="59815" x2="55231" y2="59815"/>
                        <a14:foregroundMark x1="92000" y1="37644" x2="92000" y2="37644"/>
                        <a14:foregroundMark x1="95231" y1="34180" x2="95231" y2="34180"/>
                        <a14:foregroundMark x1="81077" y1="59122" x2="81077" y2="59122"/>
                        <a14:foregroundMark x1="79846" y1="59122" x2="80615" y2="60970"/>
                        <a14:foregroundMark x1="68923" y1="92610" x2="68923" y2="92610"/>
                        <a14:foregroundMark x1="50154" y1="69977" x2="50154" y2="69977"/>
                        <a14:foregroundMark x1="54615" y1="73672" x2="54615" y2="73672"/>
                        <a14:foregroundMark x1="46154" y1="93533" x2="46154" y2="93533"/>
                        <a14:foregroundMark x1="46462" y1="94688" x2="57231" y2="92379"/>
                        <a14:foregroundMark x1="57231" y1="92379" x2="58462" y2="91224"/>
                        <a14:foregroundMark x1="64769" y1="90531" x2="68000" y2="92379"/>
                        <a14:foregroundMark x1="59907" y1="69284" x2="59885" y2="70934"/>
                        <a14:backgroundMark x1="61692" y1="64203" x2="61692" y2="64203"/>
                        <a14:backgroundMark x1="56000" y1="72286" x2="58462" y2="75520"/>
                        <a14:backgroundMark x1="61231" y1="63048" x2="60923" y2="64203"/>
                        <a14:backgroundMark x1="60923" y1="66282" x2="60308" y2="67436"/>
                        <a14:backgroundMark x1="58308" y1="64896" x2="58308" y2="64896"/>
                        <a14:backgroundMark x1="58308" y1="64896" x2="58308" y2="64896"/>
                        <a14:backgroundMark x1="59385" y1="60277" x2="59385" y2="60277"/>
                        <a14:backgroundMark x1="59846" y1="63510" x2="59846" y2="63510"/>
                        <a14:backgroundMark x1="60769" y1="64665" x2="60769" y2="64665"/>
                        <a14:backgroundMark x1="60769" y1="64665" x2="60000" y2="68591"/>
                        <a14:backgroundMark x1="59692" y1="64896" x2="59692" y2="69284"/>
                        <a14:backgroundMark x1="62000" y1="60739" x2="63692" y2="61432"/>
                        <a14:backgroundMark x1="60923" y1="63279" x2="59231" y2="6281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0" y="1550391"/>
            <a:ext cx="8124825" cy="5412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DA80AC-287F-7DD1-0E6F-99C00F6B5224}"/>
              </a:ext>
            </a:extLst>
          </p:cNvPr>
          <p:cNvSpPr txBox="1"/>
          <p:nvPr/>
        </p:nvSpPr>
        <p:spPr>
          <a:xfrm>
            <a:off x="812274" y="203261"/>
            <a:ext cx="1027722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Chúc</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mừng</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sinh</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nhật</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Tháng</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p>
        </p:txBody>
      </p:sp>
      <p:cxnSp>
        <p:nvCxnSpPr>
          <p:cNvPr id="6" name="Straight Connector 5">
            <a:extLst>
              <a:ext uri="{FF2B5EF4-FFF2-40B4-BE49-F238E27FC236}">
                <a16:creationId xmlns:a16="http://schemas.microsoft.com/office/drawing/2014/main" id="{E9C69474-A76E-4B6F-7CBB-F06E7D04C349}"/>
              </a:ext>
            </a:extLst>
          </p:cNvPr>
          <p:cNvCxnSpPr/>
          <p:nvPr/>
        </p:nvCxnSpPr>
        <p:spPr>
          <a:xfrm>
            <a:off x="7038975" y="5000625"/>
            <a:ext cx="171450" cy="381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0D3249AF-AADA-1DC8-897F-10335D457863}"/>
              </a:ext>
            </a:extLst>
          </p:cNvPr>
          <p:cNvCxnSpPr>
            <a:cxnSpLocks/>
          </p:cNvCxnSpPr>
          <p:nvPr/>
        </p:nvCxnSpPr>
        <p:spPr>
          <a:xfrm>
            <a:off x="7191375" y="4600575"/>
            <a:ext cx="19050" cy="857250"/>
          </a:xfrm>
          <a:prstGeom prst="line">
            <a:avLst/>
          </a:prstGeom>
          <a:ln>
            <a:solidFill>
              <a:srgbClr val="F99D9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1F67CE-8DAF-D374-1DD0-4DFEF5C2D7F1}"/>
              </a:ext>
            </a:extLst>
          </p:cNvPr>
          <p:cNvCxnSpPr>
            <a:cxnSpLocks/>
          </p:cNvCxnSpPr>
          <p:nvPr/>
        </p:nvCxnSpPr>
        <p:spPr>
          <a:xfrm flipH="1">
            <a:off x="7200900" y="4810125"/>
            <a:ext cx="76200" cy="647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2325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04167E-6 -7.40741E-7 L -1.04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D507BCAD-27C1-57FA-59EE-32476CA5580E}"/>
              </a:ext>
            </a:extLst>
          </p:cNvPr>
          <p:cNvPicPr>
            <a:picLocks noChangeAspect="1"/>
          </p:cNvPicPr>
          <p:nvPr/>
        </p:nvPicPr>
        <p:blipFill rotWithShape="1">
          <a:blip r:embed="rId3">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7" name="Hình chữ nhật: Góc Tròn 6">
            <a:extLst>
              <a:ext uri="{FF2B5EF4-FFF2-40B4-BE49-F238E27FC236}">
                <a16:creationId xmlns:a16="http://schemas.microsoft.com/office/drawing/2014/main" id="{AF45DDCB-DEEA-744B-3866-50828F7BE3C3}"/>
              </a:ext>
            </a:extLst>
          </p:cNvPr>
          <p:cNvSpPr/>
          <p:nvPr/>
        </p:nvSpPr>
        <p:spPr>
          <a:xfrm>
            <a:off x="817089" y="524839"/>
            <a:ext cx="8176438" cy="6018835"/>
          </a:xfrm>
          <a:custGeom>
            <a:avLst/>
            <a:gdLst>
              <a:gd name="connsiteX0" fmla="*/ 0 w 8176438"/>
              <a:gd name="connsiteY0" fmla="*/ 1003159 h 6018835"/>
              <a:gd name="connsiteX1" fmla="*/ 1003159 w 8176438"/>
              <a:gd name="connsiteY1" fmla="*/ 0 h 6018835"/>
              <a:gd name="connsiteX2" fmla="*/ 7173279 w 8176438"/>
              <a:gd name="connsiteY2" fmla="*/ 0 h 6018835"/>
              <a:gd name="connsiteX3" fmla="*/ 8176438 w 8176438"/>
              <a:gd name="connsiteY3" fmla="*/ 1003159 h 6018835"/>
              <a:gd name="connsiteX4" fmla="*/ 8176438 w 8176438"/>
              <a:gd name="connsiteY4" fmla="*/ 5015676 h 6018835"/>
              <a:gd name="connsiteX5" fmla="*/ 7173279 w 8176438"/>
              <a:gd name="connsiteY5" fmla="*/ 6018835 h 6018835"/>
              <a:gd name="connsiteX6" fmla="*/ 1003159 w 8176438"/>
              <a:gd name="connsiteY6" fmla="*/ 6018835 h 6018835"/>
              <a:gd name="connsiteX7" fmla="*/ 0 w 8176438"/>
              <a:gd name="connsiteY7" fmla="*/ 5015676 h 6018835"/>
              <a:gd name="connsiteX8" fmla="*/ 0 w 8176438"/>
              <a:gd name="connsiteY8" fmla="*/ 1003159 h 601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6438" h="6018835" fill="none" extrusionOk="0">
                <a:moveTo>
                  <a:pt x="0" y="1003159"/>
                </a:moveTo>
                <a:cubicBezTo>
                  <a:pt x="-54790" y="452537"/>
                  <a:pt x="430104" y="108038"/>
                  <a:pt x="1003159" y="0"/>
                </a:cubicBezTo>
                <a:cubicBezTo>
                  <a:pt x="2071890" y="77600"/>
                  <a:pt x="4896375" y="-27269"/>
                  <a:pt x="7173279" y="0"/>
                </a:cubicBezTo>
                <a:cubicBezTo>
                  <a:pt x="7734895" y="-10009"/>
                  <a:pt x="8267374" y="475901"/>
                  <a:pt x="8176438" y="1003159"/>
                </a:cubicBezTo>
                <a:cubicBezTo>
                  <a:pt x="8285438" y="2738288"/>
                  <a:pt x="8098229" y="3773028"/>
                  <a:pt x="8176438" y="5015676"/>
                </a:cubicBezTo>
                <a:cubicBezTo>
                  <a:pt x="8142903" y="5556586"/>
                  <a:pt x="7628321" y="6062491"/>
                  <a:pt x="7173279" y="6018835"/>
                </a:cubicBezTo>
                <a:cubicBezTo>
                  <a:pt x="5589765" y="6068012"/>
                  <a:pt x="3474126" y="5896133"/>
                  <a:pt x="1003159" y="6018835"/>
                </a:cubicBezTo>
                <a:cubicBezTo>
                  <a:pt x="442235" y="6071791"/>
                  <a:pt x="-68027" y="5628277"/>
                  <a:pt x="0" y="5015676"/>
                </a:cubicBezTo>
                <a:cubicBezTo>
                  <a:pt x="47022" y="4476548"/>
                  <a:pt x="104569" y="1843506"/>
                  <a:pt x="0" y="1003159"/>
                </a:cubicBezTo>
                <a:close/>
              </a:path>
              <a:path w="8176438" h="6018835" stroke="0" extrusionOk="0">
                <a:moveTo>
                  <a:pt x="0" y="1003159"/>
                </a:moveTo>
                <a:cubicBezTo>
                  <a:pt x="39818" y="444579"/>
                  <a:pt x="473446" y="-1623"/>
                  <a:pt x="1003159" y="0"/>
                </a:cubicBezTo>
                <a:cubicBezTo>
                  <a:pt x="2438542" y="-129276"/>
                  <a:pt x="6189222" y="-77778"/>
                  <a:pt x="7173279" y="0"/>
                </a:cubicBezTo>
                <a:cubicBezTo>
                  <a:pt x="7708369" y="-60378"/>
                  <a:pt x="8172238" y="473346"/>
                  <a:pt x="8176438" y="1003159"/>
                </a:cubicBezTo>
                <a:cubicBezTo>
                  <a:pt x="8258037" y="1414857"/>
                  <a:pt x="8330738" y="4435568"/>
                  <a:pt x="8176438" y="5015676"/>
                </a:cubicBezTo>
                <a:cubicBezTo>
                  <a:pt x="8206159" y="5632384"/>
                  <a:pt x="7711910" y="6024068"/>
                  <a:pt x="7173279" y="6018835"/>
                </a:cubicBezTo>
                <a:cubicBezTo>
                  <a:pt x="6311702" y="6063055"/>
                  <a:pt x="3262200" y="5989453"/>
                  <a:pt x="1003159" y="6018835"/>
                </a:cubicBezTo>
                <a:cubicBezTo>
                  <a:pt x="439168" y="5980559"/>
                  <a:pt x="-72629" y="5552919"/>
                  <a:pt x="0" y="5015676"/>
                </a:cubicBezTo>
                <a:cubicBezTo>
                  <a:pt x="-159954" y="3306283"/>
                  <a:pt x="22140" y="2264407"/>
                  <a:pt x="0" y="1003159"/>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Hình ảnh 11" descr="Ảnh có chứa mẫu họa&#10;&#10;Mô tả được tạo tự động">
            <a:extLst>
              <a:ext uri="{FF2B5EF4-FFF2-40B4-BE49-F238E27FC236}">
                <a16:creationId xmlns:a16="http://schemas.microsoft.com/office/drawing/2014/main" id="{20A07B72-174B-A980-2377-A6B36B7284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694" b="74388" l="13388" r="81143">
                        <a14:foregroundMark x1="47429" y1="21224" x2="35429" y2="30408"/>
                        <a14:foregroundMark x1="41224" y1="23163" x2="42531" y2="22551"/>
                        <a14:foregroundMark x1="38857" y1="24388" x2="41878" y2="30816"/>
                        <a14:foregroundMark x1="74204" y1="44184" x2="75429" y2="44184"/>
                        <a14:foregroundMark x1="20082" y1="47041" x2="20898" y2="46224"/>
                        <a14:foregroundMark x1="20898" y1="54592" x2="20408" y2="54592"/>
                        <a14:foregroundMark x1="13388" y1="59592" x2="13388" y2="59592"/>
                        <a14:foregroundMark x1="44571" y1="14796" x2="47184" y2="15612"/>
                        <a14:foregroundMark x1="45388" y1="72959" x2="47755" y2="73571"/>
                        <a14:foregroundMark x1="52735" y1="74184" x2="54367" y2="74388"/>
                        <a14:foregroundMark x1="43429" y1="23061" x2="45061" y2="26837"/>
                        <a14:backgroundMark x1="70041" y1="26122" x2="75837" y2="23163"/>
                        <a14:backgroundMark x1="77469" y1="22653" x2="73061" y2="29286"/>
                      </a14:backgroundRemoval>
                    </a14:imgEffect>
                  </a14:imgLayer>
                </a14:imgProps>
              </a:ext>
              <a:ext uri="{28A0092B-C50C-407E-A947-70E740481C1C}">
                <a14:useLocalDpi xmlns:a14="http://schemas.microsoft.com/office/drawing/2010/main" val="0"/>
              </a:ext>
            </a:extLst>
          </a:blip>
          <a:srcRect l="7222" t="7480" r="10611" b="20000"/>
          <a:stretch/>
        </p:blipFill>
        <p:spPr>
          <a:xfrm flipH="1">
            <a:off x="7878515" y="3429000"/>
            <a:ext cx="5043459" cy="3561091"/>
          </a:xfrm>
          <a:prstGeom prst="rect">
            <a:avLst/>
          </a:prstGeom>
        </p:spPr>
      </p:pic>
      <p:sp>
        <p:nvSpPr>
          <p:cNvPr id="3" name="TextBox 2">
            <a:extLst>
              <a:ext uri="{FF2B5EF4-FFF2-40B4-BE49-F238E27FC236}">
                <a16:creationId xmlns:a16="http://schemas.microsoft.com/office/drawing/2014/main" id="{D6A4FDD3-C2A3-56BE-3D5F-62BF34211657}"/>
              </a:ext>
            </a:extLst>
          </p:cNvPr>
          <p:cNvSpPr txBox="1"/>
          <p:nvPr/>
        </p:nvSpPr>
        <p:spPr>
          <a:xfrm>
            <a:off x="1477926" y="935665"/>
            <a:ext cx="3168502" cy="584775"/>
          </a:xfrm>
          <a:prstGeom prst="rect">
            <a:avLst/>
          </a:prstGeom>
          <a:noFill/>
        </p:spPr>
        <p:txBody>
          <a:bodyPr wrap="square" rtlCol="0">
            <a:spAutoFit/>
          </a:bodyPr>
          <a:lstStyle/>
          <a:p>
            <a:r>
              <a:rPr lang="en-US" sz="3200" b="1" dirty="0" err="1">
                <a:solidFill>
                  <a:srgbClr val="002060"/>
                </a:solidFill>
              </a:rPr>
              <a:t>Chủ</a:t>
            </a:r>
            <a:r>
              <a:rPr lang="en-US" sz="3200" b="1" dirty="0">
                <a:solidFill>
                  <a:srgbClr val="002060"/>
                </a:solidFill>
              </a:rPr>
              <a:t> </a:t>
            </a:r>
            <a:r>
              <a:rPr lang="en-US" sz="3200" b="1" dirty="0" err="1">
                <a:solidFill>
                  <a:srgbClr val="002060"/>
                </a:solidFill>
              </a:rPr>
              <a:t>đề</a:t>
            </a:r>
            <a:r>
              <a:rPr lang="en-US" sz="3200" b="1" dirty="0">
                <a:solidFill>
                  <a:srgbClr val="002060"/>
                </a:solidFill>
              </a:rPr>
              <a:t> </a:t>
            </a:r>
            <a:r>
              <a:rPr lang="en-US" sz="3200" b="1" dirty="0" err="1">
                <a:solidFill>
                  <a:srgbClr val="002060"/>
                </a:solidFill>
              </a:rPr>
              <a:t>tuần</a:t>
            </a:r>
            <a:r>
              <a:rPr lang="en-US" sz="3200" b="1" dirty="0">
                <a:solidFill>
                  <a:srgbClr val="002060"/>
                </a:solidFill>
              </a:rPr>
              <a:t> 15:</a:t>
            </a:r>
          </a:p>
        </p:txBody>
      </p:sp>
      <p:pic>
        <p:nvPicPr>
          <p:cNvPr id="6" name="Picture 5">
            <a:extLst>
              <a:ext uri="{FF2B5EF4-FFF2-40B4-BE49-F238E27FC236}">
                <a16:creationId xmlns:a16="http://schemas.microsoft.com/office/drawing/2014/main" id="{9B09D650-963D-A1E9-AB69-1FE6D5FA1549}"/>
              </a:ext>
            </a:extLst>
          </p:cNvPr>
          <p:cNvPicPr>
            <a:picLocks noChangeAspect="1"/>
          </p:cNvPicPr>
          <p:nvPr/>
        </p:nvPicPr>
        <p:blipFill>
          <a:blip r:embed="rId6"/>
          <a:stretch>
            <a:fillRect/>
          </a:stretch>
        </p:blipFill>
        <p:spPr>
          <a:xfrm>
            <a:off x="1429332" y="2270838"/>
            <a:ext cx="7419475" cy="3103133"/>
          </a:xfrm>
          <a:prstGeom prst="rect">
            <a:avLst/>
          </a:prstGeom>
        </p:spPr>
      </p:pic>
    </p:spTree>
    <p:extLst>
      <p:ext uri="{BB962C8B-B14F-4D97-AF65-F5344CB8AC3E}">
        <p14:creationId xmlns:p14="http://schemas.microsoft.com/office/powerpoint/2010/main" val="3705919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1.48148E-6 L -0.35378 -0.00231 " pathEditMode="relative" rAng="0" ptsTypes="AA">
                                      <p:cBhvr>
                                        <p:cTn id="6" dur="1000" fill="hold"/>
                                        <p:tgtEl>
                                          <p:spTgt spid="12"/>
                                        </p:tgtEl>
                                        <p:attrNameLst>
                                          <p:attrName>ppt_x</p:attrName>
                                          <p:attrName>ppt_y</p:attrName>
                                        </p:attrNameLst>
                                      </p:cBhvr>
                                      <p:rCtr x="-17695" y="-116"/>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827964B4-A109-66F1-D100-D4A4BD96DD92}"/>
              </a:ext>
            </a:extLst>
          </p:cNvPr>
          <p:cNvSpPr/>
          <p:nvPr/>
        </p:nvSpPr>
        <p:spPr>
          <a:xfrm>
            <a:off x="368247" y="477116"/>
            <a:ext cx="11455505" cy="59037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8A0EB07-8B9D-011E-C5F5-B0C4BE03C684}"/>
              </a:ext>
            </a:extLst>
          </p:cNvPr>
          <p:cNvSpPr txBox="1"/>
          <p:nvPr/>
        </p:nvSpPr>
        <p:spPr>
          <a:xfrm>
            <a:off x="941451" y="666750"/>
            <a:ext cx="103060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thành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viên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báo</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cáo</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về</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việc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tự</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lực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thực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hiện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nhiệm</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vụ</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trường</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F2D3273-95AB-FCCA-4EDD-B7700E22D571}"/>
              </a:ext>
            </a:extLst>
          </p:cNvPr>
          <p:cNvPicPr>
            <a:picLocks noChangeAspect="1"/>
          </p:cNvPicPr>
          <p:nvPr/>
        </p:nvPicPr>
        <p:blipFill>
          <a:blip r:embed="rId3"/>
          <a:stretch>
            <a:fillRect/>
          </a:stretch>
        </p:blipFill>
        <p:spPr>
          <a:xfrm>
            <a:off x="8019164" y="2460439"/>
            <a:ext cx="3086100" cy="3000375"/>
          </a:xfrm>
          <a:prstGeom prst="rect">
            <a:avLst/>
          </a:prstGeom>
        </p:spPr>
      </p:pic>
      <p:sp>
        <p:nvSpPr>
          <p:cNvPr id="6" name="TextBox 5">
            <a:extLst>
              <a:ext uri="{FF2B5EF4-FFF2-40B4-BE49-F238E27FC236}">
                <a16:creationId xmlns:a16="http://schemas.microsoft.com/office/drawing/2014/main" id="{24E241D9-BF23-6982-A62F-23904D11881F}"/>
              </a:ext>
            </a:extLst>
          </p:cNvPr>
          <p:cNvSpPr txBox="1"/>
          <p:nvPr/>
        </p:nvSpPr>
        <p:spPr>
          <a:xfrm>
            <a:off x="790543" y="2359826"/>
            <a:ext cx="6747941" cy="1555178"/>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srgbClr val="002060"/>
                </a:solidFill>
                <a:effectLst/>
                <a:uLnTx/>
                <a:uFillTx/>
                <a:ea typeface="Cambria" panose="02040503050406030204" pitchFamily="18" charset="0"/>
              </a:rPr>
              <a:t>Việc</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đã</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làm</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hoặc</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chưa</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làm</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theo</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kế</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hoạch</a:t>
            </a:r>
            <a:r>
              <a:rPr kumimoji="0" lang="en-US" sz="4267" b="0" i="0" u="none" strike="noStrike" kern="1200" cap="none" spc="0" normalizeH="0" noProof="0" dirty="0">
                <a:ln>
                  <a:noFill/>
                </a:ln>
                <a:solidFill>
                  <a:srgbClr val="002060"/>
                </a:solidFill>
                <a:effectLst/>
                <a:uLnTx/>
                <a:uFillTx/>
                <a:ea typeface="Cambria" panose="02040503050406030204" pitchFamily="18" charset="0"/>
              </a:rPr>
              <a:t>;</a:t>
            </a:r>
            <a:endParaRPr kumimoji="0" lang="en-US" sz="4267" b="0" i="0" u="none" strike="noStrike" kern="1200" cap="none" spc="0" normalizeH="0" baseline="0" noProof="0" dirty="0">
              <a:ln>
                <a:noFill/>
              </a:ln>
              <a:solidFill>
                <a:srgbClr val="002060"/>
              </a:solidFill>
              <a:effectLst/>
              <a:uLnTx/>
              <a:uFillTx/>
              <a:ea typeface="Cambria" panose="02040503050406030204" pitchFamily="18" charset="0"/>
            </a:endParaRPr>
          </a:p>
        </p:txBody>
      </p:sp>
      <p:sp>
        <p:nvSpPr>
          <p:cNvPr id="7" name="TextBox 6">
            <a:extLst>
              <a:ext uri="{FF2B5EF4-FFF2-40B4-BE49-F238E27FC236}">
                <a16:creationId xmlns:a16="http://schemas.microsoft.com/office/drawing/2014/main" id="{CCD81BB9-7E8F-6947-6E87-67D2104C0C34}"/>
              </a:ext>
            </a:extLst>
          </p:cNvPr>
          <p:cNvSpPr txBox="1"/>
          <p:nvPr/>
        </p:nvSpPr>
        <p:spPr>
          <a:xfrm>
            <a:off x="886236" y="4422542"/>
            <a:ext cx="6747941" cy="1555178"/>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srgbClr val="002060"/>
                </a:solidFill>
                <a:effectLst/>
                <a:uLnTx/>
                <a:uFillTx/>
                <a:ea typeface="Cambria" panose="02040503050406030204" pitchFamily="18" charset="0"/>
              </a:rPr>
              <a:t>Khó</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khăn</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đã</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gặp</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và</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cách</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vượt</a:t>
            </a:r>
            <a:r>
              <a:rPr kumimoji="0" lang="en-US" sz="4267" b="0" i="0" u="none" strike="noStrike" kern="1200" cap="none" spc="0" normalizeH="0" noProof="0" dirty="0">
                <a:ln>
                  <a:noFill/>
                </a:ln>
                <a:solidFill>
                  <a:srgbClr val="002060"/>
                </a:solidFill>
                <a:effectLst/>
                <a:uLnTx/>
                <a:uFillTx/>
                <a:ea typeface="Cambria" panose="02040503050406030204" pitchFamily="18" charset="0"/>
              </a:rPr>
              <a:t> qua;</a:t>
            </a:r>
            <a:endParaRPr kumimoji="0" lang="en-US" sz="4267" b="0" i="0" u="none" strike="noStrike" kern="1200" cap="none" spc="0" normalizeH="0" baseline="0" noProof="0" dirty="0">
              <a:ln>
                <a:noFill/>
              </a:ln>
              <a:solidFill>
                <a:srgbClr val="002060"/>
              </a:solidFill>
              <a:effectLst/>
              <a:uLnTx/>
              <a:uFillTx/>
              <a:ea typeface="Cambria" panose="02040503050406030204" pitchFamily="18" charset="0"/>
            </a:endParaRPr>
          </a:p>
        </p:txBody>
      </p:sp>
    </p:spTree>
    <p:extLst>
      <p:ext uri="{BB962C8B-B14F-4D97-AF65-F5344CB8AC3E}">
        <p14:creationId xmlns:p14="http://schemas.microsoft.com/office/powerpoint/2010/main" val="7765650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474488-7875-48DB-A80F-BB3AF637FCF8}"/>
              </a:ext>
            </a:extLst>
          </p:cNvPr>
          <p:cNvPicPr>
            <a:picLocks noChangeAspect="1"/>
          </p:cNvPicPr>
          <p:nvPr/>
        </p:nvPicPr>
        <p:blipFill>
          <a:blip r:embed="rId3"/>
          <a:stretch>
            <a:fillRect/>
          </a:stretch>
        </p:blipFill>
        <p:spPr>
          <a:xfrm>
            <a:off x="3230901" y="2355767"/>
            <a:ext cx="5377138" cy="1920406"/>
          </a:xfrm>
          <a:prstGeom prst="rect">
            <a:avLst/>
          </a:prstGeom>
        </p:spPr>
      </p:pic>
    </p:spTree>
    <p:extLst>
      <p:ext uri="{BB962C8B-B14F-4D97-AF65-F5344CB8AC3E}">
        <p14:creationId xmlns:p14="http://schemas.microsoft.com/office/powerpoint/2010/main" val="206947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id="{BC33F8BD-3F1A-9443-93D1-A0E322A5E476}"/>
              </a:ext>
            </a:extLst>
          </p:cNvPr>
          <p:cNvSpPr/>
          <p:nvPr/>
        </p:nvSpPr>
        <p:spPr>
          <a:xfrm>
            <a:off x="289334" y="2434856"/>
            <a:ext cx="7573642" cy="3675558"/>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DB84613-7171-7AA2-9CD0-B33E30AA6354}"/>
              </a:ext>
            </a:extLst>
          </p:cNvPr>
          <p:cNvSpPr txBox="1"/>
          <p:nvPr/>
        </p:nvSpPr>
        <p:spPr>
          <a:xfrm>
            <a:off x="765545" y="3141354"/>
            <a:ext cx="6581554" cy="2123658"/>
          </a:xfrm>
          <a:prstGeom prst="rect">
            <a:avLst/>
          </a:prstGeom>
          <a:noFill/>
        </p:spPr>
        <p:txBody>
          <a:bodyPr wrap="square" rtlCol="0">
            <a:spAutoFit/>
          </a:bodyPr>
          <a:lstStyle/>
          <a:p>
            <a:pPr lvl="0" algn="ctr">
              <a:defRPr/>
            </a:pPr>
            <a:r>
              <a:rPr lang="en-US" sz="4400" b="1" dirty="0" err="1">
                <a:solidFill>
                  <a:srgbClr val="002060"/>
                </a:solidFill>
              </a:rPr>
              <a:t>Kể</a:t>
            </a:r>
            <a:r>
              <a:rPr lang="en-US" sz="4400" b="1" dirty="0">
                <a:solidFill>
                  <a:srgbClr val="002060"/>
                </a:solidFill>
              </a:rPr>
              <a:t> </a:t>
            </a:r>
            <a:r>
              <a:rPr lang="en-US" sz="4400" b="1" dirty="0" err="1">
                <a:solidFill>
                  <a:srgbClr val="002060"/>
                </a:solidFill>
              </a:rPr>
              <a:t>về</a:t>
            </a:r>
            <a:r>
              <a:rPr lang="en-US" sz="4400" b="1" dirty="0">
                <a:solidFill>
                  <a:srgbClr val="002060"/>
                </a:solidFill>
              </a:rPr>
              <a:t> </a:t>
            </a:r>
            <a:r>
              <a:rPr lang="en-US" sz="4400" b="1" dirty="0" err="1">
                <a:solidFill>
                  <a:srgbClr val="002060"/>
                </a:solidFill>
              </a:rPr>
              <a:t>những</a:t>
            </a:r>
            <a:r>
              <a:rPr lang="en-US" sz="4400" b="1" dirty="0">
                <a:solidFill>
                  <a:srgbClr val="002060"/>
                </a:solidFill>
              </a:rPr>
              <a:t> </a:t>
            </a:r>
            <a:r>
              <a:rPr lang="en-US" sz="4400" b="1" dirty="0" err="1">
                <a:solidFill>
                  <a:srgbClr val="002060"/>
                </a:solidFill>
              </a:rPr>
              <a:t>việc</a:t>
            </a:r>
            <a:r>
              <a:rPr lang="en-US" sz="4400" b="1" dirty="0">
                <a:solidFill>
                  <a:srgbClr val="002060"/>
                </a:solidFill>
              </a:rPr>
              <a:t> </a:t>
            </a:r>
            <a:r>
              <a:rPr lang="en-US" sz="4400" b="1" dirty="0" err="1">
                <a:solidFill>
                  <a:srgbClr val="002060"/>
                </a:solidFill>
              </a:rPr>
              <a:t>làm</a:t>
            </a:r>
            <a:r>
              <a:rPr lang="en-US" sz="4400" b="1" dirty="0">
                <a:solidFill>
                  <a:srgbClr val="002060"/>
                </a:solidFill>
              </a:rPr>
              <a:t> </a:t>
            </a:r>
            <a:r>
              <a:rPr lang="en-US" sz="4400" b="1" dirty="0" err="1">
                <a:solidFill>
                  <a:srgbClr val="002060"/>
                </a:solidFill>
              </a:rPr>
              <a:t>sáng</a:t>
            </a:r>
            <a:r>
              <a:rPr lang="en-US" sz="4400" b="1" dirty="0">
                <a:solidFill>
                  <a:srgbClr val="002060"/>
                </a:solidFill>
              </a:rPr>
              <a:t> </a:t>
            </a:r>
            <a:r>
              <a:rPr lang="en-US" sz="4400" b="1" dirty="0" err="1">
                <a:solidFill>
                  <a:srgbClr val="002060"/>
                </a:solidFill>
              </a:rPr>
              <a:t>tạo</a:t>
            </a:r>
            <a:r>
              <a:rPr lang="en-US" sz="4400" b="1" dirty="0">
                <a:solidFill>
                  <a:srgbClr val="002060"/>
                </a:solidFill>
              </a:rPr>
              <a:t> </a:t>
            </a:r>
            <a:r>
              <a:rPr lang="en-US" sz="4400" b="1" dirty="0" err="1">
                <a:solidFill>
                  <a:srgbClr val="002060"/>
                </a:solidFill>
              </a:rPr>
              <a:t>trong</a:t>
            </a:r>
            <a:r>
              <a:rPr lang="en-US" sz="4400" b="1" dirty="0">
                <a:solidFill>
                  <a:srgbClr val="002060"/>
                </a:solidFill>
              </a:rPr>
              <a:t> </a:t>
            </a:r>
            <a:r>
              <a:rPr lang="en-US" sz="4400" b="1" dirty="0" err="1">
                <a:solidFill>
                  <a:srgbClr val="002060"/>
                </a:solidFill>
              </a:rPr>
              <a:t>quá</a:t>
            </a:r>
            <a:r>
              <a:rPr lang="en-US" sz="4400" b="1" dirty="0">
                <a:solidFill>
                  <a:srgbClr val="002060"/>
                </a:solidFill>
              </a:rPr>
              <a:t> </a:t>
            </a:r>
            <a:r>
              <a:rPr lang="en-US" sz="4400" b="1" dirty="0" err="1">
                <a:solidFill>
                  <a:srgbClr val="002060"/>
                </a:solidFill>
              </a:rPr>
              <a:t>trình</a:t>
            </a:r>
            <a:r>
              <a:rPr lang="en-US" sz="4400" b="1" dirty="0">
                <a:solidFill>
                  <a:srgbClr val="002060"/>
                </a:solidFill>
              </a:rPr>
              <a:t> </a:t>
            </a:r>
            <a:r>
              <a:rPr lang="en-US" sz="4400" b="1" dirty="0" err="1">
                <a:solidFill>
                  <a:srgbClr val="002060"/>
                </a:solidFill>
              </a:rPr>
              <a:t>thực</a:t>
            </a:r>
            <a:r>
              <a:rPr lang="en-US" sz="4400" b="1" dirty="0">
                <a:solidFill>
                  <a:srgbClr val="002060"/>
                </a:solidFill>
              </a:rPr>
              <a:t> </a:t>
            </a:r>
            <a:r>
              <a:rPr lang="en-US" sz="4400" b="1" dirty="0" err="1">
                <a:solidFill>
                  <a:srgbClr val="002060"/>
                </a:solidFill>
              </a:rPr>
              <a:t>hiện</a:t>
            </a:r>
            <a:r>
              <a:rPr lang="en-US" sz="4400" b="1" dirty="0">
                <a:solidFill>
                  <a:srgbClr val="002060"/>
                </a:solidFill>
              </a:rPr>
              <a:t> </a:t>
            </a:r>
            <a:r>
              <a:rPr lang="en-US" sz="4400" b="1" dirty="0" err="1">
                <a:solidFill>
                  <a:srgbClr val="002060"/>
                </a:solidFill>
              </a:rPr>
              <a:t>nhiệm</a:t>
            </a:r>
            <a:r>
              <a:rPr lang="en-US" sz="4400" b="1" dirty="0">
                <a:solidFill>
                  <a:srgbClr val="002060"/>
                </a:solidFill>
              </a:rPr>
              <a:t> </a:t>
            </a:r>
            <a:r>
              <a:rPr lang="en-US" sz="4400" b="1" dirty="0" err="1">
                <a:solidFill>
                  <a:srgbClr val="002060"/>
                </a:solidFill>
              </a:rPr>
              <a:t>vụ</a:t>
            </a:r>
            <a:r>
              <a:rPr lang="en-US" sz="4400" b="1" dirty="0">
                <a:solidFill>
                  <a:srgbClr val="002060"/>
                </a:solidFill>
              </a:rPr>
              <a:t> </a:t>
            </a:r>
            <a:r>
              <a:rPr lang="en-US" sz="4400" b="1" dirty="0" err="1">
                <a:solidFill>
                  <a:srgbClr val="002060"/>
                </a:solidFill>
              </a:rPr>
              <a:t>của</a:t>
            </a:r>
            <a:r>
              <a:rPr lang="en-US" sz="4400" b="1" dirty="0">
                <a:solidFill>
                  <a:srgbClr val="002060"/>
                </a:solidFill>
              </a:rPr>
              <a:t> </a:t>
            </a:r>
            <a:r>
              <a:rPr lang="en-US" sz="4400" b="1" dirty="0" err="1">
                <a:solidFill>
                  <a:srgbClr val="002060"/>
                </a:solidFill>
              </a:rPr>
              <a:t>mình</a:t>
            </a:r>
            <a:r>
              <a:rPr lang="en-US" sz="4400" b="1" dirty="0">
                <a:solidFill>
                  <a:srgbClr val="002060"/>
                </a:solidFill>
              </a:rPr>
              <a:t>.</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42806370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368247" y="477116"/>
            <a:ext cx="11455505" cy="590376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D69C72B-51D2-5330-4240-36051AF24FC1}"/>
              </a:ext>
            </a:extLst>
          </p:cNvPr>
          <p:cNvSpPr txBox="1"/>
          <p:nvPr/>
        </p:nvSpPr>
        <p:spPr>
          <a:xfrm>
            <a:off x="942974" y="859197"/>
            <a:ext cx="10306050" cy="1446550"/>
          </a:xfrm>
          <a:prstGeom prst="rect">
            <a:avLst/>
          </a:prstGeom>
          <a:noFill/>
        </p:spPr>
        <p:txBody>
          <a:bodyPr wrap="square" rtlCol="0">
            <a:spAutoFit/>
          </a:bodyPr>
          <a:lstStyle/>
          <a:p>
            <a:pPr lvl="0" algn="ctr"/>
            <a:r>
              <a:rPr lang="vi-VN" sz="4400" b="1" dirty="0">
                <a:solidFill>
                  <a:srgbClr val="FF0000"/>
                </a:solidFill>
                <a:latin typeface="Calibri" panose="020F0502020204030204" pitchFamily="34" charset="0"/>
                <a:cs typeface="Calibri" panose="020F0502020204030204" pitchFamily="34" charset="0"/>
              </a:rPr>
              <a:t>Chia sẻ cảm xúc khi tự lực thực hiện nhiệm vụ được giao.</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6" name="Hình ảnh 17" descr="Ảnh có chứa đồ chơi, búp bê&#10;&#10;Mô tả được tạo tự động">
            <a:extLst>
              <a:ext uri="{FF2B5EF4-FFF2-40B4-BE49-F238E27FC236}">
                <a16:creationId xmlns:a16="http://schemas.microsoft.com/office/drawing/2014/main" id="{E10F970E-B0B1-08CF-8997-822C98C78B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930541" y="1798057"/>
            <a:ext cx="3572177" cy="4566960"/>
          </a:xfrm>
          <a:prstGeom prst="rect">
            <a:avLst/>
          </a:prstGeom>
        </p:spPr>
      </p:pic>
      <p:pic>
        <p:nvPicPr>
          <p:cNvPr id="27" name="Hình ảnh 18" descr="Ảnh có chứa đồ chơi, búp bê&#10;&#10;Mô tả được tạo tự động">
            <a:extLst>
              <a:ext uri="{FF2B5EF4-FFF2-40B4-BE49-F238E27FC236}">
                <a16:creationId xmlns:a16="http://schemas.microsoft.com/office/drawing/2014/main" id="{3AF6B2C9-9119-A515-5473-09DE9BE049E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312796" y="2219681"/>
            <a:ext cx="2986784" cy="4239667"/>
          </a:xfrm>
          <a:prstGeom prst="rect">
            <a:avLst/>
          </a:prstGeom>
        </p:spPr>
      </p:pic>
      <p:pic>
        <p:nvPicPr>
          <p:cNvPr id="30" name="Hình ảnh 19" descr="Ảnh có chứa đồ chơi, búp bê, đồ họa véc-tơ&#10;&#10;Mô tả được tạo tự động">
            <a:extLst>
              <a:ext uri="{FF2B5EF4-FFF2-40B4-BE49-F238E27FC236}">
                <a16:creationId xmlns:a16="http://schemas.microsoft.com/office/drawing/2014/main" id="{9EA3C0A2-FBFD-B652-04BE-BC331BAAC65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6097554" y="2391442"/>
            <a:ext cx="3849648" cy="4160624"/>
          </a:xfrm>
          <a:prstGeom prst="rect">
            <a:avLst/>
          </a:prstGeom>
        </p:spPr>
      </p:pic>
      <p:pic>
        <p:nvPicPr>
          <p:cNvPr id="31" name="Hình ảnh 21" descr="Ảnh có chứa đồ chơi, búp bê, đồ họa véc-tơ&#10;&#10;Mô tả được tạo tự động">
            <a:extLst>
              <a:ext uri="{FF2B5EF4-FFF2-40B4-BE49-F238E27FC236}">
                <a16:creationId xmlns:a16="http://schemas.microsoft.com/office/drawing/2014/main" id="{8B49243D-561E-4858-6A68-586B0FF13B6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834266" y="2346033"/>
            <a:ext cx="3440525" cy="4488546"/>
          </a:xfrm>
          <a:prstGeom prst="rect">
            <a:avLst/>
          </a:prstGeom>
        </p:spPr>
      </p:pic>
    </p:spTree>
    <p:extLst>
      <p:ext uri="{BB962C8B-B14F-4D97-AF65-F5344CB8AC3E}">
        <p14:creationId xmlns:p14="http://schemas.microsoft.com/office/powerpoint/2010/main" val="15540164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6"/>
                                        </p:tgtEl>
                                        <p:attrNameLst>
                                          <p:attrName>r</p:attrName>
                                        </p:attrNameLst>
                                      </p:cBhvr>
                                    </p:animRot>
                                    <p:animRot by="-240000">
                                      <p:cBhvr>
                                        <p:cTn id="19" dur="200" fill="hold">
                                          <p:stCondLst>
                                            <p:cond delay="200"/>
                                          </p:stCondLst>
                                        </p:cTn>
                                        <p:tgtEl>
                                          <p:spTgt spid="26"/>
                                        </p:tgtEl>
                                        <p:attrNameLst>
                                          <p:attrName>r</p:attrName>
                                        </p:attrNameLst>
                                      </p:cBhvr>
                                    </p:animRot>
                                    <p:animRot by="240000">
                                      <p:cBhvr>
                                        <p:cTn id="20" dur="200" fill="hold">
                                          <p:stCondLst>
                                            <p:cond delay="400"/>
                                          </p:stCondLst>
                                        </p:cTn>
                                        <p:tgtEl>
                                          <p:spTgt spid="26"/>
                                        </p:tgtEl>
                                        <p:attrNameLst>
                                          <p:attrName>r</p:attrName>
                                        </p:attrNameLst>
                                      </p:cBhvr>
                                    </p:animRot>
                                    <p:animRot by="-240000">
                                      <p:cBhvr>
                                        <p:cTn id="21" dur="200" fill="hold">
                                          <p:stCondLst>
                                            <p:cond delay="600"/>
                                          </p:stCondLst>
                                        </p:cTn>
                                        <p:tgtEl>
                                          <p:spTgt spid="26"/>
                                        </p:tgtEl>
                                        <p:attrNameLst>
                                          <p:attrName>r</p:attrName>
                                        </p:attrNameLst>
                                      </p:cBhvr>
                                    </p:animRot>
                                    <p:animRot by="120000">
                                      <p:cBhvr>
                                        <p:cTn id="22" dur="200" fill="hold">
                                          <p:stCondLst>
                                            <p:cond delay="800"/>
                                          </p:stCondLst>
                                        </p:cTn>
                                        <p:tgtEl>
                                          <p:spTgt spid="26"/>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31"/>
                                        </p:tgtEl>
                                        <p:attrNameLst>
                                          <p:attrName>r</p:attrName>
                                        </p:attrNameLst>
                                      </p:cBhvr>
                                    </p:animRot>
                                    <p:animRot by="-240000">
                                      <p:cBhvr>
                                        <p:cTn id="25" dur="200" fill="hold">
                                          <p:stCondLst>
                                            <p:cond delay="200"/>
                                          </p:stCondLst>
                                        </p:cTn>
                                        <p:tgtEl>
                                          <p:spTgt spid="31"/>
                                        </p:tgtEl>
                                        <p:attrNameLst>
                                          <p:attrName>r</p:attrName>
                                        </p:attrNameLst>
                                      </p:cBhvr>
                                    </p:animRot>
                                    <p:animRot by="240000">
                                      <p:cBhvr>
                                        <p:cTn id="26" dur="200" fill="hold">
                                          <p:stCondLst>
                                            <p:cond delay="400"/>
                                          </p:stCondLst>
                                        </p:cTn>
                                        <p:tgtEl>
                                          <p:spTgt spid="31"/>
                                        </p:tgtEl>
                                        <p:attrNameLst>
                                          <p:attrName>r</p:attrName>
                                        </p:attrNameLst>
                                      </p:cBhvr>
                                    </p:animRot>
                                    <p:animRot by="-240000">
                                      <p:cBhvr>
                                        <p:cTn id="27" dur="200" fill="hold">
                                          <p:stCondLst>
                                            <p:cond delay="600"/>
                                          </p:stCondLst>
                                        </p:cTn>
                                        <p:tgtEl>
                                          <p:spTgt spid="31"/>
                                        </p:tgtEl>
                                        <p:attrNameLst>
                                          <p:attrName>r</p:attrName>
                                        </p:attrNameLst>
                                      </p:cBhvr>
                                    </p:animRot>
                                    <p:animRot by="120000">
                                      <p:cBhvr>
                                        <p:cTn id="28" dur="200" fill="hold">
                                          <p:stCondLst>
                                            <p:cond delay="800"/>
                                          </p:stCondLst>
                                        </p:cTn>
                                        <p:tgtEl>
                                          <p:spTgt spid="31"/>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30"/>
                                        </p:tgtEl>
                                        <p:attrNameLst>
                                          <p:attrName>r</p:attrName>
                                        </p:attrNameLst>
                                      </p:cBhvr>
                                    </p:animRot>
                                    <p:animRot by="-240000">
                                      <p:cBhvr>
                                        <p:cTn id="31" dur="200" fill="hold">
                                          <p:stCondLst>
                                            <p:cond delay="200"/>
                                          </p:stCondLst>
                                        </p:cTn>
                                        <p:tgtEl>
                                          <p:spTgt spid="30"/>
                                        </p:tgtEl>
                                        <p:attrNameLst>
                                          <p:attrName>r</p:attrName>
                                        </p:attrNameLst>
                                      </p:cBhvr>
                                    </p:animRot>
                                    <p:animRot by="240000">
                                      <p:cBhvr>
                                        <p:cTn id="32" dur="200" fill="hold">
                                          <p:stCondLst>
                                            <p:cond delay="400"/>
                                          </p:stCondLst>
                                        </p:cTn>
                                        <p:tgtEl>
                                          <p:spTgt spid="30"/>
                                        </p:tgtEl>
                                        <p:attrNameLst>
                                          <p:attrName>r</p:attrName>
                                        </p:attrNameLst>
                                      </p:cBhvr>
                                    </p:animRot>
                                    <p:animRot by="-240000">
                                      <p:cBhvr>
                                        <p:cTn id="33" dur="200" fill="hold">
                                          <p:stCondLst>
                                            <p:cond delay="600"/>
                                          </p:stCondLst>
                                        </p:cTn>
                                        <p:tgtEl>
                                          <p:spTgt spid="30"/>
                                        </p:tgtEl>
                                        <p:attrNameLst>
                                          <p:attrName>r</p:attrName>
                                        </p:attrNameLst>
                                      </p:cBhvr>
                                    </p:animRot>
                                    <p:animRot by="120000">
                                      <p:cBhvr>
                                        <p:cTn id="34" dur="200" fill="hold">
                                          <p:stCondLst>
                                            <p:cond delay="800"/>
                                          </p:stCondLst>
                                        </p:cTn>
                                        <p:tgtEl>
                                          <p:spTgt spid="3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B922D47D-937F-AA97-9F61-19607991C3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a:off x="-590550" y="1621988"/>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31D1F7FD-B133-6FBC-0707-B9B7A5DA77F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00975" y="1705562"/>
            <a:ext cx="4686300" cy="46863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2671329-955D-CABE-76F4-611AE92D7AF3}"/>
              </a:ext>
            </a:extLst>
          </p:cNvPr>
          <p:cNvSpPr/>
          <p:nvPr/>
        </p:nvSpPr>
        <p:spPr>
          <a:xfrm>
            <a:off x="2047568" y="1562986"/>
            <a:ext cx="7551173" cy="398720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7D89F56-36D2-4865-2B9F-3374D30744BC}"/>
              </a:ext>
            </a:extLst>
          </p:cNvPr>
          <p:cNvPicPr>
            <a:picLocks noChangeAspect="1"/>
          </p:cNvPicPr>
          <p:nvPr/>
        </p:nvPicPr>
        <p:blipFill>
          <a:blip r:embed="rId5"/>
          <a:stretch>
            <a:fillRect/>
          </a:stretch>
        </p:blipFill>
        <p:spPr>
          <a:xfrm>
            <a:off x="2384349" y="1105786"/>
            <a:ext cx="6675699" cy="4834547"/>
          </a:xfrm>
          <a:prstGeom prst="rect">
            <a:avLst/>
          </a:prstGeom>
        </p:spPr>
      </p:pic>
    </p:spTree>
    <p:extLst>
      <p:ext uri="{BB962C8B-B14F-4D97-AF65-F5344CB8AC3E}">
        <p14:creationId xmlns:p14="http://schemas.microsoft.com/office/powerpoint/2010/main" val="293695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576956A-DF53-4EFF-BD7F-102D67306FB2}"/>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Bài ca Tôm cá">
            <a:hlinkClick r:id="" action="ppaction://media"/>
            <a:extLst>
              <a:ext uri="{FF2B5EF4-FFF2-40B4-BE49-F238E27FC236}">
                <a16:creationId xmlns:a16="http://schemas.microsoft.com/office/drawing/2014/main" id="{819A4C43-A2E2-7615-58AC-C05AFA24940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76937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576956A-DF53-4EFF-BD7F-102D67306FB2}"/>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ouble Wave 4">
            <a:extLst>
              <a:ext uri="{FF2B5EF4-FFF2-40B4-BE49-F238E27FC236}">
                <a16:creationId xmlns:a16="http://schemas.microsoft.com/office/drawing/2014/main" id="{125DB4A1-7D2D-4A5A-8A69-BD25819F9532}"/>
              </a:ext>
            </a:extLst>
          </p:cNvPr>
          <p:cNvSpPr/>
          <p:nvPr/>
        </p:nvSpPr>
        <p:spPr>
          <a:xfrm>
            <a:off x="2137144" y="563526"/>
            <a:ext cx="8111301" cy="2581206"/>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a:solidFill>
                  <a:srgbClr val="002060"/>
                </a:solidFill>
                <a:latin typeface="Calibri" panose="020F0502020204030204"/>
              </a:rPr>
              <a:t>N</a:t>
            </a:r>
            <a:r>
              <a:rPr lang="vi-VN" sz="4400" b="1" dirty="0">
                <a:solidFill>
                  <a:srgbClr val="002060"/>
                </a:solidFill>
                <a:latin typeface="Calibri" panose="020F0502020204030204"/>
              </a:rPr>
              <a:t>ội dung bài hát</a:t>
            </a:r>
            <a:r>
              <a:rPr lang="en-US" sz="4400" b="1">
                <a:solidFill>
                  <a:srgbClr val="002060"/>
                </a:solidFill>
                <a:latin typeface="Calibri" panose="020F0502020204030204"/>
              </a:rPr>
              <a:t>:</a:t>
            </a:r>
            <a:r>
              <a:rPr lang="vi-VN" sz="4400" b="1">
                <a:solidFill>
                  <a:srgbClr val="002060"/>
                </a:solidFill>
                <a:latin typeface="Calibri" panose="020F0502020204030204"/>
              </a:rPr>
              <a:t> </a:t>
            </a:r>
            <a:r>
              <a:rPr lang="vi-VN" sz="4400" b="1" dirty="0">
                <a:solidFill>
                  <a:srgbClr val="002060"/>
                </a:solidFill>
                <a:latin typeface="Calibri" panose="020F0502020204030204"/>
              </a:rPr>
              <a:t>con thuyền sẽ đầy cá tôm khi người ng</a:t>
            </a:r>
            <a:r>
              <a:rPr lang="en-US" sz="4400" b="1" dirty="0">
                <a:solidFill>
                  <a:srgbClr val="002060"/>
                </a:solidFill>
                <a:latin typeface="Calibri" panose="020F0502020204030204"/>
              </a:rPr>
              <a:t>ư</a:t>
            </a:r>
            <a:r>
              <a:rPr lang="vi-VN" sz="4400" b="1" dirty="0">
                <a:solidFill>
                  <a:srgbClr val="002060"/>
                </a:solidFill>
                <a:latin typeface="Calibri" panose="020F0502020204030204"/>
              </a:rPr>
              <a:t> dân ra khơi quăng chài kéo lưới.</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2" descr="Cute cartoon thai student namaste greeting in the school uniform. Free Vector">
            <a:extLst>
              <a:ext uri="{FF2B5EF4-FFF2-40B4-BE49-F238E27FC236}">
                <a16:creationId xmlns:a16="http://schemas.microsoft.com/office/drawing/2014/main" id="{13FEAF83-BF88-4877-A21A-5B34185C542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60328"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id="{55BCA1C5-D0B6-4900-B4B3-66597025CBE9}"/>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422593" y="1617783"/>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9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269FB-63B6-480E-A6D1-9103EB7AC707}"/>
              </a:ext>
            </a:extLst>
          </p:cNvPr>
          <p:cNvPicPr>
            <a:picLocks noChangeAspect="1"/>
          </p:cNvPicPr>
          <p:nvPr/>
        </p:nvPicPr>
        <p:blipFill>
          <a:blip r:embed="rId3"/>
          <a:stretch>
            <a:fillRect/>
          </a:stretch>
        </p:blipFill>
        <p:spPr>
          <a:xfrm>
            <a:off x="3676177" y="2373680"/>
            <a:ext cx="5047926" cy="1774090"/>
          </a:xfrm>
          <a:prstGeom prst="rect">
            <a:avLst/>
          </a:prstGeom>
        </p:spPr>
      </p:pic>
    </p:spTree>
    <p:extLst>
      <p:ext uri="{BB962C8B-B14F-4D97-AF65-F5344CB8AC3E}">
        <p14:creationId xmlns:p14="http://schemas.microsoft.com/office/powerpoint/2010/main" val="187154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8988" y="202019"/>
            <a:ext cx="11044297" cy="4508204"/>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4C5000-E9F2-9CA6-C544-20D091F2ECD1}"/>
              </a:ext>
            </a:extLst>
          </p:cNvPr>
          <p:cNvSpPr txBox="1"/>
          <p:nvPr/>
        </p:nvSpPr>
        <p:spPr>
          <a:xfrm>
            <a:off x="3649077" y="1613939"/>
            <a:ext cx="6013260" cy="1754326"/>
          </a:xfrm>
          <a:prstGeom prst="rect">
            <a:avLst/>
          </a:prstGeom>
          <a:noFill/>
        </p:spPr>
        <p:txBody>
          <a:bodyPr wrap="square" rtlCol="0">
            <a:spAutoFit/>
          </a:bodyPr>
          <a:lstStyle/>
          <a:p>
            <a:pPr lvl="0" algn="ctr" defTabSz="457200"/>
            <a:r>
              <a:rPr lang="en-US" sz="5400" b="1" dirty="0">
                <a:solidFill>
                  <a:srgbClr val="FF0000"/>
                </a:solidFill>
                <a:latin typeface="Calibri"/>
              </a:rPr>
              <a:t>1. </a:t>
            </a:r>
            <a:r>
              <a:rPr lang="vi-VN" sz="5400" b="1" dirty="0">
                <a:solidFill>
                  <a:srgbClr val="FF0000"/>
                </a:solidFill>
                <a:latin typeface="Calibri"/>
              </a:rPr>
              <a:t>Chia sẻ về những nhiệm vụ được giao</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71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AF7084B-3CF0-96C7-72E8-2E76DBFB14D1}"/>
              </a:ext>
            </a:extLst>
          </p:cNvPr>
          <p:cNvSpPr txBox="1"/>
          <p:nvPr/>
        </p:nvSpPr>
        <p:spPr>
          <a:xfrm>
            <a:off x="999460" y="584791"/>
            <a:ext cx="10877107" cy="646331"/>
          </a:xfrm>
          <a:prstGeom prst="rect">
            <a:avLst/>
          </a:prstGeom>
          <a:noFill/>
        </p:spPr>
        <p:txBody>
          <a:bodyPr wrap="square" rtlCol="0">
            <a:spAutoFit/>
          </a:bodyPr>
          <a:lstStyle/>
          <a:p>
            <a:r>
              <a:rPr lang="nl-NL" sz="3600" b="1" dirty="0">
                <a:solidFill>
                  <a:srgbClr val="002060"/>
                </a:solidFill>
                <a:effectLst/>
                <a:ea typeface="Times New Roman" panose="02020603050405020304" pitchFamily="18" charset="0"/>
                <a:cs typeface="Times New Roman" panose="02020603050405020304" pitchFamily="18" charset="0"/>
              </a:rPr>
              <a:t>Kể về những nhiệm vụ em được phân công ở trường.</a:t>
            </a:r>
            <a:endParaRPr lang="en-US" sz="3600" b="1" dirty="0">
              <a:solidFill>
                <a:srgbClr val="002060"/>
              </a:solidFill>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92F8E72-4702-639C-FD24-6D7986ABA5BE}"/>
              </a:ext>
            </a:extLst>
          </p:cNvPr>
          <p:cNvPicPr>
            <a:picLocks noChangeAspect="1"/>
          </p:cNvPicPr>
          <p:nvPr/>
        </p:nvPicPr>
        <p:blipFill>
          <a:blip r:embed="rId3"/>
          <a:stretch>
            <a:fillRect/>
          </a:stretch>
        </p:blipFill>
        <p:spPr>
          <a:xfrm>
            <a:off x="3495453" y="1659564"/>
            <a:ext cx="4946797" cy="4679403"/>
          </a:xfrm>
          <a:prstGeom prst="rect">
            <a:avLst/>
          </a:prstGeom>
        </p:spPr>
      </p:pic>
    </p:spTree>
    <p:extLst>
      <p:ext uri="{BB962C8B-B14F-4D97-AF65-F5344CB8AC3E}">
        <p14:creationId xmlns:p14="http://schemas.microsoft.com/office/powerpoint/2010/main" val="154163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71f4bd5-c7ff-431b-8f5b-d516ceef9d4c">
            <a:hlinkClick r:id="" action="ppaction://media"/>
            <a:extLst>
              <a:ext uri="{FF2B5EF4-FFF2-40B4-BE49-F238E27FC236}">
                <a16:creationId xmlns:a16="http://schemas.microsoft.com/office/drawing/2014/main" id="{EAA05306-B881-DF72-429D-F6778AD255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0589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438</Words>
  <Application>Microsoft Office PowerPoint</Application>
  <PresentationFormat>Widescreen</PresentationFormat>
  <Paragraphs>50</Paragraphs>
  <Slides>32</Slides>
  <Notes>4</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32</vt:i4>
      </vt:variant>
    </vt:vector>
  </HeadingPairs>
  <TitlesOfParts>
    <vt:vector size="48" baseType="lpstr">
      <vt:lpstr>等线</vt:lpstr>
      <vt:lpstr>微软雅黑</vt:lpstr>
      <vt:lpstr>Arial</vt:lpstr>
      <vt:lpstr>Calibri</vt:lpstr>
      <vt:lpstr>Calibri Light</vt:lpstr>
      <vt:lpstr>Cambria</vt:lpstr>
      <vt:lpstr>Georgia</vt:lpstr>
      <vt:lpstr>iCiel Crocante</vt:lpstr>
      <vt:lpstr>SVN-Poky's</vt:lpstr>
      <vt:lpstr>Tahoma</vt:lpstr>
      <vt:lpstr>Times New Roman</vt:lpstr>
      <vt:lpstr>小考拉体</vt:lpstr>
      <vt:lpstr>Custom Design</vt:lpstr>
      <vt:lpstr>1_Office Theme</vt:lpstr>
      <vt:lpstr>1_Simple Light</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Trang Dao</cp:lastModifiedBy>
  <cp:revision>27</cp:revision>
  <dcterms:created xsi:type="dcterms:W3CDTF">2023-09-21T00:35:21Z</dcterms:created>
  <dcterms:modified xsi:type="dcterms:W3CDTF">2024-08-21T13:57:50Z</dcterms:modified>
</cp:coreProperties>
</file>