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2.wav" ContentType="audio/x-wav"/>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 id="2147483666" r:id="rId3"/>
  </p:sldMasterIdLst>
  <p:notesMasterIdLst>
    <p:notesMasterId r:id="rId39"/>
  </p:notesMasterIdLst>
  <p:sldIdLst>
    <p:sldId id="257" r:id="rId4"/>
    <p:sldId id="258" r:id="rId5"/>
    <p:sldId id="260" r:id="rId6"/>
    <p:sldId id="261" r:id="rId7"/>
    <p:sldId id="259" r:id="rId8"/>
    <p:sldId id="289" r:id="rId9"/>
    <p:sldId id="262" r:id="rId10"/>
    <p:sldId id="263" r:id="rId11"/>
    <p:sldId id="264" r:id="rId12"/>
    <p:sldId id="265" r:id="rId13"/>
    <p:sldId id="266" r:id="rId14"/>
    <p:sldId id="267" r:id="rId15"/>
    <p:sldId id="290" r:id="rId16"/>
    <p:sldId id="268" r:id="rId17"/>
    <p:sldId id="269" r:id="rId18"/>
    <p:sldId id="292" r:id="rId19"/>
    <p:sldId id="291" r:id="rId20"/>
    <p:sldId id="270" r:id="rId21"/>
    <p:sldId id="271" r:id="rId22"/>
    <p:sldId id="272" r:id="rId23"/>
    <p:sldId id="273" r:id="rId24"/>
    <p:sldId id="274" r:id="rId25"/>
    <p:sldId id="275" r:id="rId26"/>
    <p:sldId id="276" r:id="rId27"/>
    <p:sldId id="282" r:id="rId28"/>
    <p:sldId id="277" r:id="rId29"/>
    <p:sldId id="293" r:id="rId30"/>
    <p:sldId id="280" r:id="rId31"/>
    <p:sldId id="281" r:id="rId32"/>
    <p:sldId id="283" r:id="rId33"/>
    <p:sldId id="284" r:id="rId34"/>
    <p:sldId id="285" r:id="rId35"/>
    <p:sldId id="294" r:id="rId36"/>
    <p:sldId id="288" r:id="rId37"/>
    <p:sldId id="295" r:id="rId38"/>
  </p:sldIdLst>
  <p:sldSz cx="12192000" cy="6858000"/>
  <p:notesSz cx="6858000" cy="9144000"/>
  <p:embeddedFontLst>
    <p:embeddedFont>
      <p:font typeface="UTM Avo" panose="02040603050506020204" pitchFamily="18" charset="0"/>
      <p:regular r:id="rId40"/>
      <p:bold r:id="rId41"/>
      <p:italic r:id="rId42"/>
      <p:boldItalic r:id="rId43"/>
    </p:embeddedFont>
    <p:embeddedFont>
      <p:font typeface="SVN-Newton" panose="02040603050506020204" pitchFamily="18" charset="0"/>
      <p:regular r:id="rId44"/>
    </p:embeddedFont>
    <p:embeddedFont>
      <p:font typeface="Calibri" panose="020F0502020204030204" pitchFamily="34" charset="0"/>
      <p:regular r:id="rId45"/>
      <p:bold r:id="rId46"/>
      <p:italic r:id="rId47"/>
      <p:boldItalic r:id="rId48"/>
    </p:embeddedFont>
    <p:embeddedFont>
      <p:font typeface="微软雅黑" panose="020B0503020204020204" pitchFamily="34" charset="-122"/>
      <p:regular r:id="rId49"/>
      <p:bold r:id="rId50"/>
    </p:embeddedFont>
    <p:embeddedFont>
      <p:font typeface="等线" panose="020B0604020202020204" charset="0"/>
      <p:regular r:id="rId51"/>
      <p:bold r:id="rId52"/>
    </p:embeddedFont>
    <p:embeddedFont>
      <p:font typeface="Cambria" panose="02040503050406030204" pitchFamily="18" charset="0"/>
      <p:regular r:id="rId53"/>
      <p:bold r:id="rId54"/>
      <p:italic r:id="rId55"/>
      <p:boldItalic r:id="rId56"/>
    </p:embeddedFont>
    <p:embeddedFont>
      <p:font typeface="UTM Showcard" panose="02040603050506020204" pitchFamily="18" charset="0"/>
      <p:regular r:id="rId57"/>
    </p:embeddedFont>
    <p:embeddedFont>
      <p:font typeface="#9Slide07 HoneyCream" pitchFamily="2"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96"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EC77-2285-49F5-B2CB-9FF88F73AE52}"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F176-630A-4EC1-A869-DE34270FDF80}" type="slidenum">
              <a:rPr lang="en-US" smtClean="0"/>
              <a:t>‹#›</a:t>
            </a:fld>
            <a:endParaRPr lang="en-US"/>
          </a:p>
        </p:txBody>
      </p:sp>
    </p:spTree>
    <p:extLst>
      <p:ext uri="{BB962C8B-B14F-4D97-AF65-F5344CB8AC3E}">
        <p14:creationId xmlns:p14="http://schemas.microsoft.com/office/powerpoint/2010/main" val="217975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76C3-2D29-4884-8417-64D9C1932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3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5158" cy="6858001"/>
          </a:xfrm>
          <a:prstGeom prst="rect">
            <a:avLst/>
          </a:prstGeom>
        </p:spPr>
      </p:pic>
    </p:spTree>
    <p:extLst>
      <p:ext uri="{BB962C8B-B14F-4D97-AF65-F5344CB8AC3E}">
        <p14:creationId xmlns:p14="http://schemas.microsoft.com/office/powerpoint/2010/main" val="2446823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2336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574113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115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358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01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59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75817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2023/11/20</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28100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3735783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0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381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72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5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11/20/2023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481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17" Type="http://schemas.openxmlformats.org/officeDocument/2006/relationships/image" Target="../media/image10.png"/><Relationship Id="rId2" Type="http://schemas.openxmlformats.org/officeDocument/2006/relationships/slideLayout" Target="../slideLayouts/slideLayout6.xml"/><Relationship Id="rId16"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6725343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accent6">
                    <a:lumMod val="60000"/>
                    <a:lumOff val="40000"/>
                  </a:schemeClr>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9029269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8540708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1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33.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youtube.com/watch?v=0aDYj25Gca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audio" Target="../media/audio1.wav"/><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37.svg"/><Relationship Id="rId5" Type="http://schemas.openxmlformats.org/officeDocument/2006/relationships/image" Target="../media/image47.png"/><Relationship Id="rId4" Type="http://schemas.openxmlformats.org/officeDocument/2006/relationships/image" Target="../media/image17.svg"/><Relationship Id="rId9"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55.pn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61.png"/><Relationship Id="rId4" Type="http://schemas.openxmlformats.org/officeDocument/2006/relationships/image" Target="../media/image54.sv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6.png"/><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37.svg"/><Relationship Id="rId5" Type="http://schemas.openxmlformats.org/officeDocument/2006/relationships/image" Target="../media/image47.png"/><Relationship Id="rId4" Type="http://schemas.openxmlformats.org/officeDocument/2006/relationships/image" Target="../media/image17.sv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image" Target="../media/image39.svg"/><Relationship Id="rId12" Type="http://schemas.openxmlformats.org/officeDocument/2006/relationships/image" Target="../media/image69.jpe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48.png"/><Relationship Id="rId11" Type="http://schemas.openxmlformats.org/officeDocument/2006/relationships/image" Target="../media/image68.jpeg"/><Relationship Id="rId5" Type="http://schemas.openxmlformats.org/officeDocument/2006/relationships/image" Target="../media/image17.svg"/><Relationship Id="rId10" Type="http://schemas.openxmlformats.org/officeDocument/2006/relationships/image" Target="../media/image67.jpeg"/><Relationship Id="rId4" Type="http://schemas.openxmlformats.org/officeDocument/2006/relationships/image" Target="../media/image26.png"/><Relationship Id="rId9" Type="http://schemas.openxmlformats.org/officeDocument/2006/relationships/image" Target="../media/image63.sv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39.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48.png"/><Relationship Id="rId5" Type="http://schemas.openxmlformats.org/officeDocument/2006/relationships/image" Target="../media/image17.svg"/><Relationship Id="rId10" Type="http://schemas.openxmlformats.org/officeDocument/2006/relationships/image" Target="../media/image70.png"/><Relationship Id="rId4" Type="http://schemas.openxmlformats.org/officeDocument/2006/relationships/image" Target="../media/image26.png"/><Relationship Id="rId9" Type="http://schemas.openxmlformats.org/officeDocument/2006/relationships/image" Target="../media/image63.svg"/></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30.jpe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17.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doll, toy, clipart&#10;&#10;Description automatically generated">
            <a:extLst>
              <a:ext uri="{FF2B5EF4-FFF2-40B4-BE49-F238E27FC236}">
                <a16:creationId xmlns:a16="http://schemas.microsoft.com/office/drawing/2014/main" id="{E9D6FA1F-FBC1-403F-8461-8704A3F8636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9154" y="2764171"/>
            <a:ext cx="5037252" cy="2907076"/>
          </a:xfrm>
          <a:prstGeom prst="rect">
            <a:avLst/>
          </a:prstGeom>
        </p:spPr>
      </p:pic>
      <p:pic>
        <p:nvPicPr>
          <p:cNvPr id="2" name="Picture 1"/>
          <p:cNvPicPr>
            <a:picLocks noChangeAspect="1"/>
          </p:cNvPicPr>
          <p:nvPr/>
        </p:nvPicPr>
        <p:blipFill>
          <a:blip r:embed="rId3"/>
          <a:stretch>
            <a:fillRect/>
          </a:stretch>
        </p:blipFill>
        <p:spPr>
          <a:xfrm>
            <a:off x="871132" y="946438"/>
            <a:ext cx="5986791" cy="4724809"/>
          </a:xfrm>
          <a:prstGeom prst="rect">
            <a:avLst/>
          </a:prstGeom>
        </p:spPr>
      </p:pic>
    </p:spTree>
    <p:extLst>
      <p:ext uri="{BB962C8B-B14F-4D97-AF65-F5344CB8AC3E}">
        <p14:creationId xmlns:p14="http://schemas.microsoft.com/office/powerpoint/2010/main" val="1988864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871B5C5-47CF-4E03-A003-5DDEB01A0D1C}"/>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6F9DB48F-9531-4EDB-A6E9-BAC903CBA4D1}"/>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92876C50-109C-4809-8DA3-4F34A678569A}"/>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A1FEFE13-784B-407D-AFA7-D332ED0BDF53}"/>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8DEBE342-B9E0-4F01-91DB-82519B7D0347}"/>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D6E33EF-C309-4F0F-9299-17198E693C6C}"/>
              </a:ext>
            </a:extLst>
          </p:cNvPr>
          <p:cNvPicPr>
            <a:picLocks noChangeAspect="1"/>
          </p:cNvPicPr>
          <p:nvPr/>
        </p:nvPicPr>
        <p:blipFill>
          <a:blip r:embed="rId5"/>
          <a:stretch>
            <a:fillRect/>
          </a:stretch>
        </p:blipFill>
        <p:spPr>
          <a:xfrm>
            <a:off x="881753" y="1274557"/>
            <a:ext cx="3761429" cy="5337164"/>
          </a:xfrm>
          <a:prstGeom prst="rect">
            <a:avLst/>
          </a:prstGeom>
        </p:spPr>
      </p:pic>
      <p:pic>
        <p:nvPicPr>
          <p:cNvPr id="15" name="Picture 14"/>
          <p:cNvPicPr>
            <a:picLocks noChangeAspect="1"/>
          </p:cNvPicPr>
          <p:nvPr/>
        </p:nvPicPr>
        <p:blipFill>
          <a:blip r:embed="rId6"/>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2377261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85406CB1-78E4-40A6-9BEB-70AB59213152}"/>
              </a:ext>
            </a:extLst>
          </p:cNvPr>
          <p:cNvPicPr>
            <a:picLocks noChangeAspect="1"/>
          </p:cNvPicPr>
          <p:nvPr/>
        </p:nvPicPr>
        <p:blipFill>
          <a:blip r:embed="rId6"/>
          <a:stretch>
            <a:fillRect/>
          </a:stretch>
        </p:blipFill>
        <p:spPr>
          <a:xfrm>
            <a:off x="652915" y="1345096"/>
            <a:ext cx="3761429" cy="5337164"/>
          </a:xfrm>
          <a:prstGeom prst="rect">
            <a:avLst/>
          </a:prstGeom>
        </p:spPr>
      </p:pic>
      <p:sp>
        <p:nvSpPr>
          <p:cNvPr id="28" name="TextBox 27">
            <a:extLst>
              <a:ext uri="{FF2B5EF4-FFF2-40B4-BE49-F238E27FC236}">
                <a16:creationId xmlns:a16="http://schemas.microsoft.com/office/drawing/2014/main" id="{DBFE787F-4D78-4DE0-A69C-DD51DA92FB9A}"/>
              </a:ext>
            </a:extLst>
          </p:cNvPr>
          <p:cNvSpPr txBox="1"/>
          <p:nvPr/>
        </p:nvSpPr>
        <p:spPr>
          <a:xfrm>
            <a:off x="4786843" y="1468897"/>
            <a:ext cx="6564973" cy="1569660"/>
          </a:xfrm>
          <a:custGeom>
            <a:avLst/>
            <a:gdLst>
              <a:gd name="connsiteX0" fmla="*/ 0 w 6564973"/>
              <a:gd name="connsiteY0" fmla="*/ 0 h 1569660"/>
              <a:gd name="connsiteX1" fmla="*/ 525198 w 6564973"/>
              <a:gd name="connsiteY1" fmla="*/ 0 h 1569660"/>
              <a:gd name="connsiteX2" fmla="*/ 1312995 w 6564973"/>
              <a:gd name="connsiteY2" fmla="*/ 0 h 1569660"/>
              <a:gd name="connsiteX3" fmla="*/ 1903842 w 6564973"/>
              <a:gd name="connsiteY3" fmla="*/ 0 h 1569660"/>
              <a:gd name="connsiteX4" fmla="*/ 2560339 w 6564973"/>
              <a:gd name="connsiteY4" fmla="*/ 0 h 1569660"/>
              <a:gd name="connsiteX5" fmla="*/ 3216837 w 6564973"/>
              <a:gd name="connsiteY5" fmla="*/ 0 h 1569660"/>
              <a:gd name="connsiteX6" fmla="*/ 3807684 w 6564973"/>
              <a:gd name="connsiteY6" fmla="*/ 0 h 1569660"/>
              <a:gd name="connsiteX7" fmla="*/ 4529831 w 6564973"/>
              <a:gd name="connsiteY7" fmla="*/ 0 h 1569660"/>
              <a:gd name="connsiteX8" fmla="*/ 5251978 w 6564973"/>
              <a:gd name="connsiteY8" fmla="*/ 0 h 1569660"/>
              <a:gd name="connsiteX9" fmla="*/ 5974125 w 6564973"/>
              <a:gd name="connsiteY9" fmla="*/ 0 h 1569660"/>
              <a:gd name="connsiteX10" fmla="*/ 6564973 w 6564973"/>
              <a:gd name="connsiteY10" fmla="*/ 0 h 1569660"/>
              <a:gd name="connsiteX11" fmla="*/ 6564973 w 6564973"/>
              <a:gd name="connsiteY11" fmla="*/ 538917 h 1569660"/>
              <a:gd name="connsiteX12" fmla="*/ 6564973 w 6564973"/>
              <a:gd name="connsiteY12" fmla="*/ 1093530 h 1569660"/>
              <a:gd name="connsiteX13" fmla="*/ 6564973 w 6564973"/>
              <a:gd name="connsiteY13" fmla="*/ 1569660 h 1569660"/>
              <a:gd name="connsiteX14" fmla="*/ 5842826 w 6564973"/>
              <a:gd name="connsiteY14" fmla="*/ 1569660 h 1569660"/>
              <a:gd name="connsiteX15" fmla="*/ 5055029 w 6564973"/>
              <a:gd name="connsiteY15" fmla="*/ 1569660 h 1569660"/>
              <a:gd name="connsiteX16" fmla="*/ 4332882 w 6564973"/>
              <a:gd name="connsiteY16" fmla="*/ 1569660 h 1569660"/>
              <a:gd name="connsiteX17" fmla="*/ 3545085 w 6564973"/>
              <a:gd name="connsiteY17" fmla="*/ 1569660 h 1569660"/>
              <a:gd name="connsiteX18" fmla="*/ 2822938 w 6564973"/>
              <a:gd name="connsiteY18" fmla="*/ 1569660 h 1569660"/>
              <a:gd name="connsiteX19" fmla="*/ 2232091 w 6564973"/>
              <a:gd name="connsiteY19" fmla="*/ 1569660 h 1569660"/>
              <a:gd name="connsiteX20" fmla="*/ 1772543 w 6564973"/>
              <a:gd name="connsiteY20" fmla="*/ 1569660 h 1569660"/>
              <a:gd name="connsiteX21" fmla="*/ 1247345 w 6564973"/>
              <a:gd name="connsiteY21" fmla="*/ 1569660 h 1569660"/>
              <a:gd name="connsiteX22" fmla="*/ 722147 w 6564973"/>
              <a:gd name="connsiteY22" fmla="*/ 1569660 h 1569660"/>
              <a:gd name="connsiteX23" fmla="*/ 0 w 6564973"/>
              <a:gd name="connsiteY23" fmla="*/ 1569660 h 1569660"/>
              <a:gd name="connsiteX24" fmla="*/ 0 w 6564973"/>
              <a:gd name="connsiteY24" fmla="*/ 1030743 h 1569660"/>
              <a:gd name="connsiteX25" fmla="*/ 0 w 6564973"/>
              <a:gd name="connsiteY25" fmla="*/ 523220 h 1569660"/>
              <a:gd name="connsiteX26" fmla="*/ 0 w 6564973"/>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64973" h="1569660" fill="none" extrusionOk="0">
                <a:moveTo>
                  <a:pt x="0" y="0"/>
                </a:moveTo>
                <a:cubicBezTo>
                  <a:pt x="163216" y="18907"/>
                  <a:pt x="295062" y="-17577"/>
                  <a:pt x="525198" y="0"/>
                </a:cubicBezTo>
                <a:cubicBezTo>
                  <a:pt x="755334" y="17577"/>
                  <a:pt x="928372" y="-12928"/>
                  <a:pt x="1312995" y="0"/>
                </a:cubicBezTo>
                <a:cubicBezTo>
                  <a:pt x="1697618" y="12928"/>
                  <a:pt x="1744492" y="10764"/>
                  <a:pt x="1903842" y="0"/>
                </a:cubicBezTo>
                <a:cubicBezTo>
                  <a:pt x="2063192" y="-10764"/>
                  <a:pt x="2260116" y="21350"/>
                  <a:pt x="2560339" y="0"/>
                </a:cubicBezTo>
                <a:cubicBezTo>
                  <a:pt x="2860562" y="-21350"/>
                  <a:pt x="3068324" y="-14577"/>
                  <a:pt x="3216837" y="0"/>
                </a:cubicBezTo>
                <a:cubicBezTo>
                  <a:pt x="3365350" y="14577"/>
                  <a:pt x="3618818" y="-2444"/>
                  <a:pt x="3807684" y="0"/>
                </a:cubicBezTo>
                <a:cubicBezTo>
                  <a:pt x="3996550" y="2444"/>
                  <a:pt x="4307881" y="-4156"/>
                  <a:pt x="4529831" y="0"/>
                </a:cubicBezTo>
                <a:cubicBezTo>
                  <a:pt x="4751781" y="4156"/>
                  <a:pt x="4910692" y="-33146"/>
                  <a:pt x="5251978" y="0"/>
                </a:cubicBezTo>
                <a:cubicBezTo>
                  <a:pt x="5593264" y="33146"/>
                  <a:pt x="5656509" y="-16260"/>
                  <a:pt x="5974125" y="0"/>
                </a:cubicBezTo>
                <a:cubicBezTo>
                  <a:pt x="6291741" y="16260"/>
                  <a:pt x="6302199" y="-12728"/>
                  <a:pt x="6564973" y="0"/>
                </a:cubicBezTo>
                <a:cubicBezTo>
                  <a:pt x="6577830" y="217079"/>
                  <a:pt x="6575558" y="427159"/>
                  <a:pt x="6564973" y="538917"/>
                </a:cubicBezTo>
                <a:cubicBezTo>
                  <a:pt x="6554388" y="650675"/>
                  <a:pt x="6573521" y="928961"/>
                  <a:pt x="6564973" y="1093530"/>
                </a:cubicBezTo>
                <a:cubicBezTo>
                  <a:pt x="6556425" y="1258099"/>
                  <a:pt x="6588275" y="1431010"/>
                  <a:pt x="6564973" y="1569660"/>
                </a:cubicBezTo>
                <a:cubicBezTo>
                  <a:pt x="6314480" y="1564902"/>
                  <a:pt x="6108078" y="1557364"/>
                  <a:pt x="5842826" y="1569660"/>
                </a:cubicBezTo>
                <a:cubicBezTo>
                  <a:pt x="5577574" y="1581956"/>
                  <a:pt x="5234541" y="1569738"/>
                  <a:pt x="5055029" y="1569660"/>
                </a:cubicBezTo>
                <a:cubicBezTo>
                  <a:pt x="4875517" y="1569582"/>
                  <a:pt x="4477726" y="1571737"/>
                  <a:pt x="4332882" y="1569660"/>
                </a:cubicBezTo>
                <a:cubicBezTo>
                  <a:pt x="4188038" y="1567583"/>
                  <a:pt x="3759503" y="1571486"/>
                  <a:pt x="3545085" y="1569660"/>
                </a:cubicBezTo>
                <a:cubicBezTo>
                  <a:pt x="3330667" y="1567834"/>
                  <a:pt x="3126990" y="1566115"/>
                  <a:pt x="2822938" y="1569660"/>
                </a:cubicBezTo>
                <a:cubicBezTo>
                  <a:pt x="2518886" y="1573205"/>
                  <a:pt x="2368027" y="1546673"/>
                  <a:pt x="2232091" y="1569660"/>
                </a:cubicBezTo>
                <a:cubicBezTo>
                  <a:pt x="2096155" y="1592647"/>
                  <a:pt x="1994656" y="1572741"/>
                  <a:pt x="1772543" y="1569660"/>
                </a:cubicBezTo>
                <a:cubicBezTo>
                  <a:pt x="1550430" y="1566579"/>
                  <a:pt x="1483421" y="1545751"/>
                  <a:pt x="1247345" y="1569660"/>
                </a:cubicBezTo>
                <a:cubicBezTo>
                  <a:pt x="1011269" y="1593569"/>
                  <a:pt x="969316" y="1582575"/>
                  <a:pt x="722147" y="1569660"/>
                </a:cubicBezTo>
                <a:cubicBezTo>
                  <a:pt x="474978" y="1556745"/>
                  <a:pt x="308537" y="1546859"/>
                  <a:pt x="0" y="1569660"/>
                </a:cubicBezTo>
                <a:cubicBezTo>
                  <a:pt x="9087" y="1369447"/>
                  <a:pt x="18275" y="1161282"/>
                  <a:pt x="0" y="1030743"/>
                </a:cubicBezTo>
                <a:cubicBezTo>
                  <a:pt x="-18275" y="900204"/>
                  <a:pt x="510" y="696948"/>
                  <a:pt x="0" y="523220"/>
                </a:cubicBezTo>
                <a:cubicBezTo>
                  <a:pt x="-510" y="349492"/>
                  <a:pt x="-18995" y="221946"/>
                  <a:pt x="0" y="0"/>
                </a:cubicBezTo>
                <a:close/>
              </a:path>
              <a:path w="6564973" h="1569660" stroke="0" extrusionOk="0">
                <a:moveTo>
                  <a:pt x="0" y="0"/>
                </a:moveTo>
                <a:cubicBezTo>
                  <a:pt x="274283" y="-35962"/>
                  <a:pt x="506583" y="18104"/>
                  <a:pt x="787797" y="0"/>
                </a:cubicBezTo>
                <a:cubicBezTo>
                  <a:pt x="1069011" y="-18104"/>
                  <a:pt x="1175413" y="-31276"/>
                  <a:pt x="1444294" y="0"/>
                </a:cubicBezTo>
                <a:cubicBezTo>
                  <a:pt x="1713175" y="31276"/>
                  <a:pt x="1850082" y="-31397"/>
                  <a:pt x="2100791" y="0"/>
                </a:cubicBezTo>
                <a:cubicBezTo>
                  <a:pt x="2351500" y="31397"/>
                  <a:pt x="2477123" y="-11875"/>
                  <a:pt x="2625989" y="0"/>
                </a:cubicBezTo>
                <a:cubicBezTo>
                  <a:pt x="2774855" y="11875"/>
                  <a:pt x="2985102" y="8997"/>
                  <a:pt x="3151187" y="0"/>
                </a:cubicBezTo>
                <a:cubicBezTo>
                  <a:pt x="3317272" y="-8997"/>
                  <a:pt x="3772441" y="-11939"/>
                  <a:pt x="3938984" y="0"/>
                </a:cubicBezTo>
                <a:cubicBezTo>
                  <a:pt x="4105527" y="11939"/>
                  <a:pt x="4426187" y="-8282"/>
                  <a:pt x="4595481" y="0"/>
                </a:cubicBezTo>
                <a:cubicBezTo>
                  <a:pt x="4764775" y="8282"/>
                  <a:pt x="4959675" y="19194"/>
                  <a:pt x="5186329" y="0"/>
                </a:cubicBezTo>
                <a:cubicBezTo>
                  <a:pt x="5412983" y="-19194"/>
                  <a:pt x="5744999" y="-14081"/>
                  <a:pt x="5908476" y="0"/>
                </a:cubicBezTo>
                <a:cubicBezTo>
                  <a:pt x="6071953" y="14081"/>
                  <a:pt x="6376157" y="24151"/>
                  <a:pt x="6564973" y="0"/>
                </a:cubicBezTo>
                <a:cubicBezTo>
                  <a:pt x="6589499" y="243861"/>
                  <a:pt x="6566732" y="375859"/>
                  <a:pt x="6564973" y="507523"/>
                </a:cubicBezTo>
                <a:cubicBezTo>
                  <a:pt x="6563214" y="639187"/>
                  <a:pt x="6568731" y="892494"/>
                  <a:pt x="6564973" y="1062137"/>
                </a:cubicBezTo>
                <a:cubicBezTo>
                  <a:pt x="6561215" y="1231780"/>
                  <a:pt x="6547712" y="1411030"/>
                  <a:pt x="6564973" y="1569660"/>
                </a:cubicBezTo>
                <a:cubicBezTo>
                  <a:pt x="6210833" y="1599590"/>
                  <a:pt x="6112478" y="1563936"/>
                  <a:pt x="5777176" y="1569660"/>
                </a:cubicBezTo>
                <a:cubicBezTo>
                  <a:pt x="5441874" y="1575384"/>
                  <a:pt x="5479196" y="1589677"/>
                  <a:pt x="5317628" y="1569660"/>
                </a:cubicBezTo>
                <a:cubicBezTo>
                  <a:pt x="5156060" y="1549643"/>
                  <a:pt x="4988128" y="1545003"/>
                  <a:pt x="4661131" y="1569660"/>
                </a:cubicBezTo>
                <a:cubicBezTo>
                  <a:pt x="4334134" y="1594317"/>
                  <a:pt x="4389209" y="1589906"/>
                  <a:pt x="4201583" y="1569660"/>
                </a:cubicBezTo>
                <a:cubicBezTo>
                  <a:pt x="4013957" y="1549414"/>
                  <a:pt x="3887149" y="1552013"/>
                  <a:pt x="3742035" y="1569660"/>
                </a:cubicBezTo>
                <a:cubicBezTo>
                  <a:pt x="3596921" y="1587307"/>
                  <a:pt x="3134011" y="1607939"/>
                  <a:pt x="2954238" y="1569660"/>
                </a:cubicBezTo>
                <a:cubicBezTo>
                  <a:pt x="2774465" y="1531381"/>
                  <a:pt x="2603939" y="1593670"/>
                  <a:pt x="2363390" y="1569660"/>
                </a:cubicBezTo>
                <a:cubicBezTo>
                  <a:pt x="2122841" y="1545650"/>
                  <a:pt x="1964046" y="1557949"/>
                  <a:pt x="1575594" y="1569660"/>
                </a:cubicBezTo>
                <a:cubicBezTo>
                  <a:pt x="1187142" y="1581371"/>
                  <a:pt x="1123573" y="1533935"/>
                  <a:pt x="787797" y="1569660"/>
                </a:cubicBezTo>
                <a:cubicBezTo>
                  <a:pt x="452021" y="1605385"/>
                  <a:pt x="320619" y="1550278"/>
                  <a:pt x="0" y="1569660"/>
                </a:cubicBezTo>
                <a:cubicBezTo>
                  <a:pt x="17360" y="1388925"/>
                  <a:pt x="2319" y="1311870"/>
                  <a:pt x="0" y="1062137"/>
                </a:cubicBezTo>
                <a:cubicBezTo>
                  <a:pt x="-2319" y="812404"/>
                  <a:pt x="-5223" y="764703"/>
                  <a:pt x="0" y="538917"/>
                </a:cubicBezTo>
                <a:cubicBezTo>
                  <a:pt x="5223" y="313131"/>
                  <a:pt x="3817" y="127357"/>
                  <a:pt x="0" y="0"/>
                </a:cubicBezTo>
                <a:close/>
              </a:path>
            </a:pathLst>
          </a:custGeom>
          <a:ln w="28575">
            <a:extLst>
              <a:ext uri="{C807C97D-BFC1-408E-A445-0C87EB9F89A2}">
                <ask:lineSketchStyleProps xmlns:ask="http://schemas.microsoft.com/office/drawing/2018/sketchyshapes" xmlns="" sd="66105824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Quan sát bản đồ em có nhận</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xét</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gì</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về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diện tích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của </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dải đồng bằng duyên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Chevron 1">
            <a:extLst>
              <a:ext uri="{FF2B5EF4-FFF2-40B4-BE49-F238E27FC236}">
                <a16:creationId xmlns:a16="http://schemas.microsoft.com/office/drawing/2014/main" id="{400626A3-22FE-4ECD-92D1-236B6A638B77}"/>
              </a:ext>
            </a:extLst>
          </p:cNvPr>
          <p:cNvSpPr/>
          <p:nvPr/>
        </p:nvSpPr>
        <p:spPr>
          <a:xfrm>
            <a:off x="5261542" y="3207103"/>
            <a:ext cx="567468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rộng lớn</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Chevron 1">
            <a:extLst>
              <a:ext uri="{FF2B5EF4-FFF2-40B4-BE49-F238E27FC236}">
                <a16:creationId xmlns:a16="http://schemas.microsoft.com/office/drawing/2014/main" id="{B7C1E63C-7290-4943-95C8-C17FAFCA4E3C}"/>
              </a:ext>
            </a:extLst>
          </p:cNvPr>
          <p:cNvSpPr/>
          <p:nvPr/>
        </p:nvSpPr>
        <p:spPr>
          <a:xfrm>
            <a:off x="5261542" y="4313650"/>
            <a:ext cx="567468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nhỏ hẹp</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Chevron 1">
            <a:extLst>
              <a:ext uri="{FF2B5EF4-FFF2-40B4-BE49-F238E27FC236}">
                <a16:creationId xmlns:a16="http://schemas.microsoft.com/office/drawing/2014/main" id="{B05523D2-7F6C-4B49-922D-A96507D860AC}"/>
              </a:ext>
            </a:extLst>
          </p:cNvPr>
          <p:cNvSpPr/>
          <p:nvPr/>
        </p:nvSpPr>
        <p:spPr>
          <a:xfrm>
            <a:off x="5261542" y="5420198"/>
            <a:ext cx="567468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Đồng bằng</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lớn nhất nước </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p:cNvPicPr>
            <a:picLocks noChangeAspect="1"/>
          </p:cNvPicPr>
          <p:nvPr/>
        </p:nvPicPr>
        <p:blipFill>
          <a:blip r:embed="rId7"/>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1072485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9"/>
                                        </p:tgtEl>
                                        <p:attrNameLst>
                                          <p:attrName>ppt_x</p:attrName>
                                        </p:attrNameLst>
                                      </p:cBhvr>
                                      <p:tavLst>
                                        <p:tav tm="0">
                                          <p:val>
                                            <p:strVal val="ppt_x"/>
                                          </p:val>
                                        </p:tav>
                                        <p:tav tm="100000">
                                          <p:val>
                                            <p:strVal val="ppt_x"/>
                                          </p:val>
                                        </p:tav>
                                      </p:tavLst>
                                    </p:anim>
                                    <p:anim calcmode="lin" valueType="num">
                                      <p:cBhvr additive="base">
                                        <p:cTn id="24" dur="500"/>
                                        <p:tgtEl>
                                          <p:spTgt spid="29"/>
                                        </p:tgtEl>
                                        <p:attrNameLst>
                                          <p:attrName>ppt_y</p:attrName>
                                        </p:attrNameLst>
                                      </p:cBhvr>
                                      <p:tavLst>
                                        <p:tav tm="0">
                                          <p:val>
                                            <p:strVal val="ppt_y"/>
                                          </p:val>
                                        </p:tav>
                                        <p:tav tm="100000">
                                          <p:val>
                                            <p:strVal val="1+ppt_h/2"/>
                                          </p:val>
                                        </p:tav>
                                      </p:tavLst>
                                    </p:anim>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6" presetID="2" presetClass="exit" presetSubtype="4" fill="hold" grpId="1" nodeType="with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animBg="1"/>
      <p:bldP spid="29" grpId="1" animBg="1"/>
      <p:bldP spid="30" grpId="0" uiExpand="1" animBg="1"/>
      <p:bldP spid="31" grpId="0" uiExpand="1"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a:extLst>
              <a:ext uri="{FF2B5EF4-FFF2-40B4-BE49-F238E27FC236}">
                <a16:creationId xmlns:a16="http://schemas.microsoft.com/office/drawing/2014/main" id="{D58CC6C8-38A5-4A80-8496-0A627856D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47651" y="3035808"/>
            <a:ext cx="2563932" cy="3675888"/>
          </a:xfrm>
          <a:prstGeom prst="rect">
            <a:avLst/>
          </a:prstGeom>
        </p:spPr>
      </p:pic>
      <p:sp>
        <p:nvSpPr>
          <p:cNvPr id="17" name="Speech Bubble: Rectangle with Corners Rounded 4">
            <a:extLst>
              <a:ext uri="{FF2B5EF4-FFF2-40B4-BE49-F238E27FC236}">
                <a16:creationId xmlns:a16="http://schemas.microsoft.com/office/drawing/2014/main" id="{78772293-2357-4F11-94F6-3B9EFF1F4BCE}"/>
              </a:ext>
            </a:extLst>
          </p:cNvPr>
          <p:cNvSpPr/>
          <p:nvPr/>
        </p:nvSpPr>
        <p:spPr>
          <a:xfrm flipH="1">
            <a:off x="4786841" y="1676554"/>
            <a:ext cx="4753449" cy="4594937"/>
          </a:xfrm>
          <a:prstGeom prst="wedgeRoundRectCallout">
            <a:avLst>
              <a:gd name="adj1" fmla="val -60243"/>
              <a:gd name="adj2" fmla="val -835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lumMod val="65000"/>
                    <a:lumOff val="35000"/>
                  </a:prstClr>
                </a:solidFill>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 đóng vai trò quan trọng đối với kinh tế và quốc phòng.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0AE55B34-7334-4D50-A2EF-E9690CDB2D80}"/>
              </a:ext>
            </a:extLst>
          </p:cNvPr>
          <p:cNvPicPr>
            <a:picLocks noChangeAspect="1"/>
          </p:cNvPicPr>
          <p:nvPr/>
        </p:nvPicPr>
        <p:blipFill>
          <a:blip r:embed="rId7"/>
          <a:stretch>
            <a:fillRect/>
          </a:stretch>
        </p:blipFill>
        <p:spPr>
          <a:xfrm>
            <a:off x="652915" y="1345096"/>
            <a:ext cx="3761429" cy="5337164"/>
          </a:xfrm>
          <a:prstGeom prst="rect">
            <a:avLst/>
          </a:prstGeom>
        </p:spPr>
      </p:pic>
      <p:pic>
        <p:nvPicPr>
          <p:cNvPr id="3" name="Picture 2"/>
          <p:cNvPicPr>
            <a:picLocks noChangeAspect="1"/>
          </p:cNvPicPr>
          <p:nvPr/>
        </p:nvPicPr>
        <p:blipFill>
          <a:blip r:embed="rId8"/>
          <a:stretch>
            <a:fillRect/>
          </a:stretch>
        </p:blipFill>
        <p:spPr>
          <a:xfrm>
            <a:off x="2533629" y="73152"/>
            <a:ext cx="7151228" cy="1274174"/>
          </a:xfrm>
          <a:prstGeom prst="rect">
            <a:avLst/>
          </a:prstGeom>
        </p:spPr>
      </p:pic>
    </p:spTree>
    <p:custDataLst>
      <p:tags r:id="rId1"/>
    </p:custDataLst>
    <p:extLst>
      <p:ext uri="{BB962C8B-B14F-4D97-AF65-F5344CB8AC3E}">
        <p14:creationId xmlns:p14="http://schemas.microsoft.com/office/powerpoint/2010/main" val="86754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1401617"/>
            <a:ext cx="12002022"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b="1"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latin typeface="UTM Showcard" panose="02040603050506020204" pitchFamily="18" charset="0"/>
                <a:cs typeface="Times New Roman" panose="02020603050405020304" pitchFamily="18" charset="0"/>
              </a:rPr>
              <a:t>ĐẶC ĐIỂM THIÊN NHIÊN</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511418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1300"/>
                            </p:stCondLst>
                            <p:childTnLst>
                              <p:par>
                                <p:cTn id="17" presetID="34" presetClass="emph" presetSubtype="0" fill="hold" nodeType="afterEffect">
                                  <p:stCondLst>
                                    <p:cond delay="0"/>
                                  </p:stCondLst>
                                  <p:iterate type="lt">
                                    <p:tmPct val="10000"/>
                                  </p:iterate>
                                  <p:childTnLst>
                                    <p:animMotion origin="layout" path="M -2.5E-6 -3.33333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489527" y="1376218"/>
            <a:ext cx="8839199" cy="49968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latin typeface="Cambria" panose="02040503050406030204" pitchFamily="18" charset="0"/>
                <a:ea typeface="Cambria" panose="02040503050406030204" pitchFamily="18" charset="0"/>
              </a:rPr>
              <a:t>Đọc thông tin và quan sát hình 2, em hãy: </a:t>
            </a:r>
          </a:p>
          <a:p>
            <a:pPr marL="285750" indent="-285750" algn="just">
              <a:buFontTx/>
              <a:buChar char="-"/>
            </a:pPr>
            <a:r>
              <a:rPr lang="vi-VN" sz="3600" dirty="0" smtClean="0">
                <a:latin typeface="Cambria" panose="02040503050406030204" pitchFamily="18" charset="0"/>
                <a:ea typeface="Cambria" panose="02040503050406030204" pitchFamily="18" charset="0"/>
              </a:rPr>
              <a:t>Xác định trên lược đồ: dãy núi Trường Sơn, dãy núi Bạch Mã, đèo Hải Vân, Vườn quốc gia Phong Nha – Kẻ Bàng, quần đảo Hoàng Sa và quần đảo Trường Sa.</a:t>
            </a:r>
          </a:p>
          <a:p>
            <a:pPr marL="285750" indent="-285750" algn="just">
              <a:buFontTx/>
              <a:buChar char="-"/>
            </a:pPr>
            <a:r>
              <a:rPr lang="vi-VN" sz="3600" dirty="0" smtClean="0">
                <a:latin typeface="Cambria" panose="02040503050406030204" pitchFamily="18" charset="0"/>
                <a:ea typeface="Cambria" panose="02040503050406030204" pitchFamily="18" charset="0"/>
              </a:rPr>
              <a:t>Nêu đặc điểm của đồng bằng Duyên hải miền Trung.</a:t>
            </a:r>
            <a:endParaRPr lang="en-US" sz="3600" dirty="0">
              <a:latin typeface="Cambria" panose="02040503050406030204" pitchFamily="18" charset="0"/>
              <a:ea typeface="Cambria" panose="020405030504060302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2152" y="3777216"/>
            <a:ext cx="2968610" cy="2934480"/>
          </a:xfrm>
          <a:prstGeom prst="rect">
            <a:avLst/>
          </a:prstGeom>
        </p:spPr>
      </p:pic>
      <p:pic>
        <p:nvPicPr>
          <p:cNvPr id="4" name="Picture 3"/>
          <p:cNvPicPr>
            <a:picLocks noChangeAspect="1"/>
          </p:cNvPicPr>
          <p:nvPr/>
        </p:nvPicPr>
        <p:blipFill>
          <a:blip r:embed="rId4"/>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8193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887001" y="1656595"/>
            <a:ext cx="8026090" cy="4910460"/>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9900">
                    <a:lumMod val="50000"/>
                  </a:srgbClr>
                </a:solidFill>
                <a:effectLst/>
                <a:uLnTx/>
                <a:uFillTx/>
                <a:latin typeface="Cambria" panose="02040503050406030204" pitchFamily="18" charset="0"/>
                <a:ea typeface="Cambria" panose="02040503050406030204" pitchFamily="18" charset="0"/>
              </a:rPr>
              <a:t>Có</a:t>
            </a:r>
            <a:r>
              <a:rPr kumimoji="0" lang="vi-VN" sz="4800" b="1" i="0" u="none" strike="noStrike" kern="1200" cap="none" spc="0" normalizeH="0" noProof="0" dirty="0" smtClean="0">
                <a:ln>
                  <a:noFill/>
                </a:ln>
                <a:solidFill>
                  <a:srgbClr val="FF9900">
                    <a:lumMod val="50000"/>
                  </a:srgbClr>
                </a:solidFill>
                <a:effectLst/>
                <a:uLnTx/>
                <a:uFillTx/>
                <a:latin typeface="Cambria" panose="02040503050406030204" pitchFamily="18" charset="0"/>
                <a:ea typeface="Cambria" panose="02040503050406030204" pitchFamily="18" charset="0"/>
              </a:rPr>
              <a:t> sự khác biệt từ tây sang đông. Phía tây là địa hình đồi núi; phía đông là dải đồng bằng nhỏ hẹp. Ven biển thường có các cồn cát và đầm phá.</a:t>
            </a:r>
            <a:endParaRPr kumimoji="0" lang="en-US"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8897640" y="2573285"/>
            <a:ext cx="3078844" cy="4308926"/>
          </a:xfrm>
          <a:prstGeom prst="rect">
            <a:avLst/>
          </a:prstGeom>
        </p:spPr>
      </p:pic>
      <p:pic>
        <p:nvPicPr>
          <p:cNvPr id="11" name="Picture 10"/>
          <p:cNvPicPr>
            <a:picLocks noChangeAspect="1"/>
          </p:cNvPicPr>
          <p:nvPr/>
        </p:nvPicPr>
        <p:blipFill>
          <a:blip r:embed="rId6"/>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735741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Những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vùng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thấp</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trũng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ở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sông, nơi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có</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doi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cát</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dài</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chắn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phía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thường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tạo</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nên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các</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đầm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phá</a:t>
            </a:r>
            <a:r>
              <a:rPr kumimoji="0" lang="vi-VN"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rotWithShape="1">
          <a:blip r:embed="rId6"/>
          <a:srcRect b="9008"/>
          <a:stretch/>
        </p:blipFill>
        <p:spPr>
          <a:xfrm>
            <a:off x="800208" y="1436471"/>
            <a:ext cx="6576630" cy="4763776"/>
          </a:xfrm>
          <a:prstGeom prst="rect">
            <a:avLst/>
          </a:prstGeom>
        </p:spPr>
      </p:pic>
      <p:pic>
        <p:nvPicPr>
          <p:cNvPr id="13" name="Picture 12"/>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286189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Cồn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cát</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b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b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tại</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Ninh</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Bình</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r>
              <a:rPr kumimoji="0" lang="en-US" sz="3200" b="1" i="0" u="none" strike="noStrike" kern="1200" cap="none" spc="0" normalizeH="0" baseline="0" noProof="0" dirty="0" err="1">
                <a:ln>
                  <a:noFill/>
                </a:ln>
                <a:solidFill>
                  <a:srgbClr val="000074"/>
                </a:solidFill>
                <a:effectLst/>
                <a:uLnTx/>
                <a:uFillTx/>
                <a:latin typeface="UTM Avo" panose="02040603050506020204" pitchFamily="18" charset="0"/>
              </a:rPr>
              <a:t>Thuận</a:t>
            </a:r>
            <a:r>
              <a:rPr kumimoji="0" lang="en-US" sz="3200" b="1" i="0" u="none" strike="noStrike" kern="1200" cap="none" spc="0" normalizeH="0" baseline="0" noProof="0" dirty="0">
                <a:ln>
                  <a:noFill/>
                </a:ln>
                <a:solidFill>
                  <a:srgbClr val="000074"/>
                </a:solidFill>
                <a:effectLst/>
                <a:uLnTx/>
                <a:uFillTx/>
                <a:latin typeface="UTM Avo" panose="02040603050506020204" pitchFamily="18" charset="0"/>
              </a:rPr>
              <a:t>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 để giữ cát và chắn gió</a:t>
            </a:r>
          </a:p>
        </p:txBody>
      </p:sp>
      <p:pic>
        <p:nvPicPr>
          <p:cNvPr id="21" name="Picture 20"/>
          <p:cNvPicPr>
            <a:picLocks noChangeAspect="1"/>
          </p:cNvPicPr>
          <p:nvPr/>
        </p:nvPicPr>
        <p:blipFill>
          <a:blip r:embed="rId7"/>
          <a:stretch>
            <a:fillRect/>
          </a:stretch>
        </p:blipFill>
        <p:spPr>
          <a:xfrm>
            <a:off x="2517337" y="84540"/>
            <a:ext cx="7157324" cy="1499746"/>
          </a:xfrm>
          <a:prstGeom prst="rect">
            <a:avLst/>
          </a:prstGeom>
        </p:spPr>
      </p:pic>
    </p:spTree>
    <p:custDataLst>
      <p:tags r:id="rId1"/>
    </p:custDataLst>
    <p:extLst>
      <p:ext uri="{BB962C8B-B14F-4D97-AF65-F5344CB8AC3E}">
        <p14:creationId xmlns:p14="http://schemas.microsoft.com/office/powerpoint/2010/main" val="355021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Xem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phim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Đầm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Cầu</a:t>
            </a:r>
            <a:r>
              <a:rPr kumimoji="0" lang="en-US" sz="2800" b="0" i="0" u="none" strike="noStrike" kern="1200" cap="none" spc="0" normalizeH="0" baseline="0" noProof="0" dirty="0">
                <a:ln>
                  <a:noFill/>
                </a:ln>
                <a:solidFill>
                  <a:prstClr val="white"/>
                </a:solidFill>
                <a:effectLst/>
                <a:uLnTx/>
                <a:uFillTx/>
                <a:latin typeface="Calibri"/>
                <a:ea typeface="+mn-ea"/>
                <a:cs typeface="+mn-cs"/>
              </a:rPr>
              <a:t> Hai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và</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Phá</a:t>
            </a:r>
            <a:r>
              <a:rPr kumimoji="0" lang="en-US" sz="2800" b="0" i="0" u="none" strike="noStrike" kern="1200" cap="none" spc="0" normalizeH="0" baseline="0" noProof="0" dirty="0">
                <a:ln>
                  <a:noFill/>
                </a:ln>
                <a:solidFill>
                  <a:prstClr val="white"/>
                </a:solidFill>
                <a:effectLst/>
                <a:uLnTx/>
                <a:uFillTx/>
                <a:latin typeface="Calibri"/>
                <a:ea typeface="+mn-ea"/>
                <a:cs typeface="+mn-cs"/>
              </a:rPr>
              <a:t> Tam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Giang</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xmlns=""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xmlns=""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7" name="Picture 36" descr="A picture containing text, toy, doll&#10;&#10;Description automatically generated">
            <a:extLst>
              <a:ext uri="{FF2B5EF4-FFF2-40B4-BE49-F238E27FC236}">
                <a16:creationId xmlns:a16="http://schemas.microsoft.com/office/drawing/2014/main" id="{71D994C3-1113-449E-B5E7-5DA6322AF6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0332" y="3187879"/>
            <a:ext cx="2504896" cy="3548961"/>
          </a:xfrm>
          <a:prstGeom prst="rect">
            <a:avLst/>
          </a:prstGeom>
        </p:spPr>
      </p:pic>
      <p:pic>
        <p:nvPicPr>
          <p:cNvPr id="3" name="Picture 2"/>
          <p:cNvPicPr>
            <a:picLocks noChangeAspect="1"/>
          </p:cNvPicPr>
          <p:nvPr/>
        </p:nvPicPr>
        <p:blipFill>
          <a:blip r:embed="rId6"/>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2975725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7"/>
          <a:stretch>
            <a:fillRect/>
          </a:stretch>
        </p:blipFill>
        <p:spPr>
          <a:xfrm>
            <a:off x="1837574" y="95324"/>
            <a:ext cx="8516850" cy="1274174"/>
          </a:xfrm>
          <a:prstGeom prst="rect">
            <a:avLst/>
          </a:prstGeom>
        </p:spPr>
      </p:pic>
    </p:spTree>
    <p:custDataLst>
      <p:tags r:id="rId1"/>
    </p:custDataLst>
    <p:extLst>
      <p:ext uri="{BB962C8B-B14F-4D97-AF65-F5344CB8AC3E}">
        <p14:creationId xmlns:p14="http://schemas.microsoft.com/office/powerpoint/2010/main" val="3438870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A243EDEC-3939-406D-A4EC-0D92C605593E}"/>
              </a:ext>
            </a:extLst>
          </p:cNvPr>
          <p:cNvPicPr>
            <a:picLocks noChangeAspect="1"/>
          </p:cNvPicPr>
          <p:nvPr/>
        </p:nvPicPr>
        <p:blipFill>
          <a:blip r:embed="rId6"/>
          <a:stretch>
            <a:fillRect/>
          </a:stretch>
        </p:blipFill>
        <p:spPr>
          <a:xfrm>
            <a:off x="3757245" y="-10510"/>
            <a:ext cx="4556596" cy="6858000"/>
          </a:xfrm>
          <a:prstGeom prst="rect">
            <a:avLst/>
          </a:prstGeom>
        </p:spPr>
      </p:pic>
      <p:sp>
        <p:nvSpPr>
          <p:cNvPr id="13" name="Freeform 5">
            <a:extLst>
              <a:ext uri="{FF2B5EF4-FFF2-40B4-BE49-F238E27FC236}">
                <a16:creationId xmlns:a16="http://schemas.microsoft.com/office/drawing/2014/main" id="{319791DD-64CB-4610-B2EF-DEC6DFE9AF11}"/>
              </a:ext>
            </a:extLst>
          </p:cNvPr>
          <p:cNvSpPr/>
          <p:nvPr/>
        </p:nvSpPr>
        <p:spPr>
          <a:xfrm>
            <a:off x="5202416" y="1146433"/>
            <a:ext cx="642847" cy="741055"/>
          </a:xfrm>
          <a:custGeom>
            <a:avLst/>
            <a:gdLst>
              <a:gd name="connsiteX0" fmla="*/ 11475 w 642847"/>
              <a:gd name="connsiteY0" fmla="*/ 65315 h 741055"/>
              <a:gd name="connsiteX1" fmla="*/ 185647 w 642847"/>
              <a:gd name="connsiteY1" fmla="*/ 76200 h 741055"/>
              <a:gd name="connsiteX2" fmla="*/ 218304 w 642847"/>
              <a:gd name="connsiteY2" fmla="*/ 87086 h 741055"/>
              <a:gd name="connsiteX3" fmla="*/ 316275 w 642847"/>
              <a:gd name="connsiteY3" fmla="*/ 76200 h 741055"/>
              <a:gd name="connsiteX4" fmla="*/ 338047 w 642847"/>
              <a:gd name="connsiteY4" fmla="*/ 54429 h 741055"/>
              <a:gd name="connsiteX5" fmla="*/ 348932 w 642847"/>
              <a:gd name="connsiteY5" fmla="*/ 10886 h 741055"/>
              <a:gd name="connsiteX6" fmla="*/ 392475 w 642847"/>
              <a:gd name="connsiteY6" fmla="*/ 0 h 741055"/>
              <a:gd name="connsiteX7" fmla="*/ 512218 w 642847"/>
              <a:gd name="connsiteY7" fmla="*/ 32658 h 741055"/>
              <a:gd name="connsiteX8" fmla="*/ 533990 w 642847"/>
              <a:gd name="connsiteY8" fmla="*/ 65315 h 741055"/>
              <a:gd name="connsiteX9" fmla="*/ 512218 w 642847"/>
              <a:gd name="connsiteY9" fmla="*/ 130629 h 741055"/>
              <a:gd name="connsiteX10" fmla="*/ 566647 w 642847"/>
              <a:gd name="connsiteY10" fmla="*/ 206829 h 741055"/>
              <a:gd name="connsiteX11" fmla="*/ 599304 w 642847"/>
              <a:gd name="connsiteY11" fmla="*/ 217715 h 741055"/>
              <a:gd name="connsiteX12" fmla="*/ 631961 w 642847"/>
              <a:gd name="connsiteY12" fmla="*/ 250372 h 741055"/>
              <a:gd name="connsiteX13" fmla="*/ 642847 w 642847"/>
              <a:gd name="connsiteY13" fmla="*/ 293915 h 741055"/>
              <a:gd name="connsiteX14" fmla="*/ 631961 w 642847"/>
              <a:gd name="connsiteY14" fmla="*/ 391886 h 741055"/>
              <a:gd name="connsiteX15" fmla="*/ 555761 w 642847"/>
              <a:gd name="connsiteY15" fmla="*/ 478972 h 741055"/>
              <a:gd name="connsiteX16" fmla="*/ 501332 w 642847"/>
              <a:gd name="connsiteY16" fmla="*/ 544286 h 741055"/>
              <a:gd name="connsiteX17" fmla="*/ 490447 w 642847"/>
              <a:gd name="connsiteY17" fmla="*/ 587829 h 741055"/>
              <a:gd name="connsiteX18" fmla="*/ 446904 w 642847"/>
              <a:gd name="connsiteY18" fmla="*/ 631372 h 741055"/>
              <a:gd name="connsiteX19" fmla="*/ 425132 w 642847"/>
              <a:gd name="connsiteY19" fmla="*/ 653143 h 741055"/>
              <a:gd name="connsiteX20" fmla="*/ 403361 w 642847"/>
              <a:gd name="connsiteY20" fmla="*/ 674915 h 741055"/>
              <a:gd name="connsiteX21" fmla="*/ 359818 w 642847"/>
              <a:gd name="connsiteY21" fmla="*/ 696686 h 741055"/>
              <a:gd name="connsiteX22" fmla="*/ 174761 w 642847"/>
              <a:gd name="connsiteY22" fmla="*/ 707572 h 741055"/>
              <a:gd name="connsiteX23" fmla="*/ 131218 w 642847"/>
              <a:gd name="connsiteY23" fmla="*/ 642258 h 741055"/>
              <a:gd name="connsiteX24" fmla="*/ 142104 w 642847"/>
              <a:gd name="connsiteY24" fmla="*/ 609600 h 741055"/>
              <a:gd name="connsiteX25" fmla="*/ 174761 w 642847"/>
              <a:gd name="connsiteY25" fmla="*/ 598715 h 741055"/>
              <a:gd name="connsiteX26" fmla="*/ 229190 w 642847"/>
              <a:gd name="connsiteY26" fmla="*/ 566058 h 741055"/>
              <a:gd name="connsiteX27" fmla="*/ 240075 w 642847"/>
              <a:gd name="connsiteY27" fmla="*/ 533400 h 741055"/>
              <a:gd name="connsiteX28" fmla="*/ 272732 w 642847"/>
              <a:gd name="connsiteY28" fmla="*/ 478972 h 741055"/>
              <a:gd name="connsiteX29" fmla="*/ 207418 w 642847"/>
              <a:gd name="connsiteY29" fmla="*/ 391886 h 741055"/>
              <a:gd name="connsiteX30" fmla="*/ 163875 w 642847"/>
              <a:gd name="connsiteY30" fmla="*/ 337458 h 741055"/>
              <a:gd name="connsiteX31" fmla="*/ 131218 w 642847"/>
              <a:gd name="connsiteY31" fmla="*/ 272143 h 741055"/>
              <a:gd name="connsiteX32" fmla="*/ 87675 w 642847"/>
              <a:gd name="connsiteY32" fmla="*/ 217715 h 741055"/>
              <a:gd name="connsiteX33" fmla="*/ 44132 w 642847"/>
              <a:gd name="connsiteY33" fmla="*/ 152400 h 741055"/>
              <a:gd name="connsiteX34" fmla="*/ 33247 w 642847"/>
              <a:gd name="connsiteY34" fmla="*/ 119743 h 741055"/>
              <a:gd name="connsiteX35" fmla="*/ 22361 w 642847"/>
              <a:gd name="connsiteY35" fmla="*/ 76200 h 741055"/>
              <a:gd name="connsiteX36" fmla="*/ 11475 w 642847"/>
              <a:gd name="connsiteY36" fmla="*/ 65315 h 74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2847" h="741055">
                <a:moveTo>
                  <a:pt x="11475" y="65315"/>
                </a:moveTo>
                <a:cubicBezTo>
                  <a:pt x="38689" y="65315"/>
                  <a:pt x="127796" y="70111"/>
                  <a:pt x="185647" y="76200"/>
                </a:cubicBezTo>
                <a:cubicBezTo>
                  <a:pt x="197058" y="77401"/>
                  <a:pt x="206829" y="87086"/>
                  <a:pt x="218304" y="87086"/>
                </a:cubicBezTo>
                <a:cubicBezTo>
                  <a:pt x="251162" y="87086"/>
                  <a:pt x="283618" y="79829"/>
                  <a:pt x="316275" y="76200"/>
                </a:cubicBezTo>
                <a:cubicBezTo>
                  <a:pt x="323532" y="68943"/>
                  <a:pt x="333457" y="63609"/>
                  <a:pt x="338047" y="54429"/>
                </a:cubicBezTo>
                <a:cubicBezTo>
                  <a:pt x="344738" y="41048"/>
                  <a:pt x="338353" y="21465"/>
                  <a:pt x="348932" y="10886"/>
                </a:cubicBezTo>
                <a:cubicBezTo>
                  <a:pt x="359511" y="307"/>
                  <a:pt x="377961" y="3629"/>
                  <a:pt x="392475" y="0"/>
                </a:cubicBezTo>
                <a:cubicBezTo>
                  <a:pt x="469024" y="8506"/>
                  <a:pt x="477091" y="-11251"/>
                  <a:pt x="512218" y="32658"/>
                </a:cubicBezTo>
                <a:cubicBezTo>
                  <a:pt x="520391" y="42874"/>
                  <a:pt x="526733" y="54429"/>
                  <a:pt x="533990" y="65315"/>
                </a:cubicBezTo>
                <a:cubicBezTo>
                  <a:pt x="569081" y="170595"/>
                  <a:pt x="527043" y="12018"/>
                  <a:pt x="512218" y="130629"/>
                </a:cubicBezTo>
                <a:cubicBezTo>
                  <a:pt x="507385" y="169297"/>
                  <a:pt x="538797" y="192904"/>
                  <a:pt x="566647" y="206829"/>
                </a:cubicBezTo>
                <a:cubicBezTo>
                  <a:pt x="576910" y="211961"/>
                  <a:pt x="588418" y="214086"/>
                  <a:pt x="599304" y="217715"/>
                </a:cubicBezTo>
                <a:cubicBezTo>
                  <a:pt x="610190" y="228601"/>
                  <a:pt x="624323" y="237006"/>
                  <a:pt x="631961" y="250372"/>
                </a:cubicBezTo>
                <a:cubicBezTo>
                  <a:pt x="639384" y="263362"/>
                  <a:pt x="642847" y="278954"/>
                  <a:pt x="642847" y="293915"/>
                </a:cubicBezTo>
                <a:cubicBezTo>
                  <a:pt x="642847" y="326773"/>
                  <a:pt x="639930" y="360009"/>
                  <a:pt x="631961" y="391886"/>
                </a:cubicBezTo>
                <a:cubicBezTo>
                  <a:pt x="625960" y="415889"/>
                  <a:pt x="560600" y="474133"/>
                  <a:pt x="555761" y="478972"/>
                </a:cubicBezTo>
                <a:cubicBezTo>
                  <a:pt x="513853" y="520880"/>
                  <a:pt x="531644" y="498820"/>
                  <a:pt x="501332" y="544286"/>
                </a:cubicBezTo>
                <a:cubicBezTo>
                  <a:pt x="497704" y="558800"/>
                  <a:pt x="498376" y="575142"/>
                  <a:pt x="490447" y="587829"/>
                </a:cubicBezTo>
                <a:cubicBezTo>
                  <a:pt x="479568" y="605235"/>
                  <a:pt x="461418" y="616858"/>
                  <a:pt x="446904" y="631372"/>
                </a:cubicBezTo>
                <a:lnTo>
                  <a:pt x="425132" y="653143"/>
                </a:lnTo>
                <a:cubicBezTo>
                  <a:pt x="417875" y="660400"/>
                  <a:pt x="412541" y="670325"/>
                  <a:pt x="403361" y="674915"/>
                </a:cubicBezTo>
                <a:lnTo>
                  <a:pt x="359818" y="696686"/>
                </a:lnTo>
                <a:cubicBezTo>
                  <a:pt x="306675" y="749832"/>
                  <a:pt x="310024" y="757406"/>
                  <a:pt x="174761" y="707572"/>
                </a:cubicBezTo>
                <a:cubicBezTo>
                  <a:pt x="150208" y="698526"/>
                  <a:pt x="131218" y="642258"/>
                  <a:pt x="131218" y="642258"/>
                </a:cubicBezTo>
                <a:cubicBezTo>
                  <a:pt x="134847" y="631372"/>
                  <a:pt x="133990" y="617714"/>
                  <a:pt x="142104" y="609600"/>
                </a:cubicBezTo>
                <a:cubicBezTo>
                  <a:pt x="150218" y="601486"/>
                  <a:pt x="164922" y="604619"/>
                  <a:pt x="174761" y="598715"/>
                </a:cubicBezTo>
                <a:cubicBezTo>
                  <a:pt x="249472" y="553888"/>
                  <a:pt x="136678" y="596893"/>
                  <a:pt x="229190" y="566058"/>
                </a:cubicBezTo>
                <a:cubicBezTo>
                  <a:pt x="232818" y="555172"/>
                  <a:pt x="234171" y="543240"/>
                  <a:pt x="240075" y="533400"/>
                </a:cubicBezTo>
                <a:cubicBezTo>
                  <a:pt x="284903" y="458685"/>
                  <a:pt x="241896" y="571487"/>
                  <a:pt x="272732" y="478972"/>
                </a:cubicBezTo>
                <a:cubicBezTo>
                  <a:pt x="244411" y="394004"/>
                  <a:pt x="290807" y="516971"/>
                  <a:pt x="207418" y="391886"/>
                </a:cubicBezTo>
                <a:cubicBezTo>
                  <a:pt x="140402" y="291361"/>
                  <a:pt x="225926" y="415022"/>
                  <a:pt x="163875" y="337458"/>
                </a:cubicBezTo>
                <a:cubicBezTo>
                  <a:pt x="122283" y="285468"/>
                  <a:pt x="158043" y="325794"/>
                  <a:pt x="131218" y="272143"/>
                </a:cubicBezTo>
                <a:cubicBezTo>
                  <a:pt x="117485" y="244677"/>
                  <a:pt x="107927" y="237966"/>
                  <a:pt x="87675" y="217715"/>
                </a:cubicBezTo>
                <a:cubicBezTo>
                  <a:pt x="62677" y="117716"/>
                  <a:pt x="98805" y="220742"/>
                  <a:pt x="44132" y="152400"/>
                </a:cubicBezTo>
                <a:cubicBezTo>
                  <a:pt x="36964" y="143440"/>
                  <a:pt x="36399" y="130776"/>
                  <a:pt x="33247" y="119743"/>
                </a:cubicBezTo>
                <a:cubicBezTo>
                  <a:pt x="29137" y="105358"/>
                  <a:pt x="31707" y="87883"/>
                  <a:pt x="22361" y="76200"/>
                </a:cubicBezTo>
                <a:cubicBezTo>
                  <a:pt x="12735" y="64168"/>
                  <a:pt x="-15739" y="65315"/>
                  <a:pt x="11475" y="65315"/>
                </a:cubicBezTo>
                <a:close/>
              </a:path>
            </a:pathLst>
          </a:cu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peech Bubble: Oval 8">
            <a:extLst>
              <a:ext uri="{FF2B5EF4-FFF2-40B4-BE49-F238E27FC236}">
                <a16:creationId xmlns:a16="http://schemas.microsoft.com/office/drawing/2014/main" id="{77CB927B-2A0A-4176-8F5D-4A2ADA91FB61}"/>
              </a:ext>
            </a:extLst>
          </p:cNvPr>
          <p:cNvSpPr/>
          <p:nvPr/>
        </p:nvSpPr>
        <p:spPr>
          <a:xfrm>
            <a:off x="1565684" y="5352798"/>
            <a:ext cx="2490188" cy="1405358"/>
          </a:xfrm>
          <a:prstGeom prst="wedgeEllipseCallout">
            <a:avLst>
              <a:gd name="adj1" fmla="val -56967"/>
              <a:gd name="adj2" fmla="val -53878"/>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6C5A"/>
                </a:solidFill>
                <a:effectLst/>
                <a:uLnTx/>
                <a:uFillTx/>
                <a:latin typeface="Arial" panose="020B0604020202020204" pitchFamily="34" charset="0"/>
                <a:ea typeface="+mn-ea"/>
                <a:cs typeface="Arial" panose="020B0604020202020204" pitchFamily="34" charset="0"/>
              </a:rPr>
              <a:t>Chỉ trên bản đồ vị trí Đồng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bằng</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Bắc</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Bộ</a:t>
            </a:r>
            <a:endPar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E14B2C0-C77E-46E3-A5FC-F24181AEB15A}"/>
              </a:ext>
            </a:extLst>
          </p:cNvPr>
          <p:cNvPicPr>
            <a:picLocks noChangeAspect="1"/>
          </p:cNvPicPr>
          <p:nvPr/>
        </p:nvPicPr>
        <p:blipFill>
          <a:blip r:embed="rId7"/>
          <a:stretch>
            <a:fillRect/>
          </a:stretch>
        </p:blipFill>
        <p:spPr>
          <a:xfrm>
            <a:off x="116918" y="97164"/>
            <a:ext cx="3142189" cy="3347858"/>
          </a:xfrm>
          <a:prstGeom prst="rect">
            <a:avLst/>
          </a:prstGeom>
        </p:spPr>
      </p:pic>
      <p:cxnSp>
        <p:nvCxnSpPr>
          <p:cNvPr id="6" name="Straight Arrow Connector 5">
            <a:extLst>
              <a:ext uri="{FF2B5EF4-FFF2-40B4-BE49-F238E27FC236}">
                <a16:creationId xmlns:a16="http://schemas.microsoft.com/office/drawing/2014/main" id="{CAA27D16-A4DA-4BF2-9C1D-7FD6696BE50E}"/>
              </a:ext>
            </a:extLst>
          </p:cNvPr>
          <p:cNvCxnSpPr>
            <a:cxnSpLocks/>
          </p:cNvCxnSpPr>
          <p:nvPr/>
        </p:nvCxnSpPr>
        <p:spPr>
          <a:xfrm flipH="1">
            <a:off x="3239912" y="1626663"/>
            <a:ext cx="2164858" cy="129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7F9BBBE-CE58-4F9C-BF4A-2D1B179DED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spTree>
    <p:custDataLst>
      <p:tags r:id="rId1"/>
    </p:custDataLst>
    <p:extLst>
      <p:ext uri="{BB962C8B-B14F-4D97-AF65-F5344CB8AC3E}">
        <p14:creationId xmlns:p14="http://schemas.microsoft.com/office/powerpoint/2010/main" val="1252236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956992" y="621791"/>
            <a:ext cx="6892443" cy="3979705"/>
          </a:xfrm>
          <a:prstGeom prst="rect">
            <a:avLst/>
          </a:prstGeom>
          <a:effectLst>
            <a:outerShdw blurRad="63500" sx="102000" sy="102000" algn="ctr" rotWithShape="0">
              <a:prstClr val="black">
                <a:alpha val="40000"/>
              </a:prstClr>
            </a:outerShdw>
          </a:effectLst>
        </p:spPr>
      </p:pic>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7"/>
          <a:stretch>
            <a:fillRect/>
          </a:stretch>
        </p:blipFill>
        <p:spPr>
          <a:xfrm flipH="1">
            <a:off x="836853" y="2189992"/>
            <a:ext cx="3230880" cy="4521704"/>
          </a:xfrm>
          <a:prstGeom prst="rect">
            <a:avLst/>
          </a:prstGeom>
        </p:spPr>
      </p:pic>
      <p:sp>
        <p:nvSpPr>
          <p:cNvPr id="18" name="TextBox 17">
            <a:extLst>
              <a:ext uri="{FF2B5EF4-FFF2-40B4-BE49-F238E27FC236}">
                <a16:creationId xmlns:a16="http://schemas.microsoft.com/office/drawing/2014/main" id="{EA6F62B7-C4EA-47E8-988F-AB4D0E7B05A6}"/>
              </a:ext>
            </a:extLst>
          </p:cNvPr>
          <p:cNvSpPr txBox="1"/>
          <p:nvPr/>
        </p:nvSpPr>
        <p:spPr>
          <a:xfrm>
            <a:off x="5123116" y="1155879"/>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Kết</a:t>
            </a:r>
            <a:r>
              <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luận</a:t>
            </a:r>
            <a:endPar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endParaRPr>
          </a:p>
        </p:txBody>
      </p:sp>
      <p:sp>
        <p:nvSpPr>
          <p:cNvPr id="19" name="TextBox 18">
            <a:extLst>
              <a:ext uri="{FF2B5EF4-FFF2-40B4-BE49-F238E27FC236}">
                <a16:creationId xmlns:a16="http://schemas.microsoft.com/office/drawing/2014/main" id="{A4CC4AEA-C442-45A8-B52D-3C7AF9CA4A67}"/>
              </a:ext>
            </a:extLst>
          </p:cNvPr>
          <p:cNvSpPr txBox="1"/>
          <p:nvPr/>
        </p:nvSpPr>
        <p:spPr>
          <a:xfrm>
            <a:off x="3101211" y="1802210"/>
            <a:ext cx="6604002" cy="22170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cồn</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cát</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đầm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8">
            <a:alphaModFix amt="6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998604" y="2706624"/>
            <a:ext cx="6944053" cy="5303520"/>
          </a:xfrm>
          <a:prstGeom prst="rect">
            <a:avLst/>
          </a:prstGeom>
        </p:spPr>
      </p:pic>
    </p:spTree>
    <p:custDataLst>
      <p:tags r:id="rId1"/>
    </p:custDataLst>
    <p:extLst>
      <p:ext uri="{BB962C8B-B14F-4D97-AF65-F5344CB8AC3E}">
        <p14:creationId xmlns:p14="http://schemas.microsoft.com/office/powerpoint/2010/main" val="38331649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928672" y="1161946"/>
            <a:ext cx="6648285" cy="4961268"/>
          </a:xfrm>
          <a:prstGeom prst="rect">
            <a:avLst/>
          </a:prstGeom>
        </p:spPr>
      </p:pic>
      <p:sp>
        <p:nvSpPr>
          <p:cNvPr id="22" name="TextBox 21">
            <a:extLst>
              <a:ext uri="{FF2B5EF4-FFF2-40B4-BE49-F238E27FC236}">
                <a16:creationId xmlns:a16="http://schemas.microsoft.com/office/drawing/2014/main" id="{7B16B392-BFDF-4796-8CFF-704E46FB8D37}"/>
              </a:ext>
            </a:extLst>
          </p:cNvPr>
          <p:cNvSpPr txBox="1"/>
          <p:nvPr/>
        </p:nvSpPr>
        <p:spPr>
          <a:xfrm>
            <a:off x="5883087" y="2324029"/>
            <a:ext cx="434327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thành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phố</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ở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Nam</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8" name="Picture 17" descr="A picture containing text, toy, doll&#10;&#10;Description automatically generated">
            <a:extLst>
              <a:ext uri="{FF2B5EF4-FFF2-40B4-BE49-F238E27FC236}">
                <a16:creationId xmlns:a16="http://schemas.microsoft.com/office/drawing/2014/main" id="{7C7D4808-D071-47CC-AA51-0ADBF877CD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309039"/>
            <a:ext cx="2504896" cy="3548961"/>
          </a:xfrm>
          <a:prstGeom prst="rect">
            <a:avLst/>
          </a:prstGeom>
        </p:spPr>
      </p:pic>
      <p:pic>
        <p:nvPicPr>
          <p:cNvPr id="13" name="Picture 12">
            <a:extLst>
              <a:ext uri="{FF2B5EF4-FFF2-40B4-BE49-F238E27FC236}">
                <a16:creationId xmlns:a16="http://schemas.microsoft.com/office/drawing/2014/main" id="{C4D2B5ED-178D-45D9-8F49-FEF5016552C9}"/>
              </a:ext>
            </a:extLst>
          </p:cNvPr>
          <p:cNvPicPr>
            <a:picLocks noChangeAspect="1"/>
          </p:cNvPicPr>
          <p:nvPr/>
        </p:nvPicPr>
        <p:blipFill>
          <a:blip r:embed="rId6"/>
          <a:stretch>
            <a:fillRect/>
          </a:stretch>
        </p:blipFill>
        <p:spPr>
          <a:xfrm>
            <a:off x="1086365" y="1311370"/>
            <a:ext cx="3761429" cy="5337164"/>
          </a:xfrm>
          <a:prstGeom prst="rect">
            <a:avLst/>
          </a:prstGeom>
        </p:spPr>
      </p:pic>
      <p:sp>
        <p:nvSpPr>
          <p:cNvPr id="14" name="Oval 13">
            <a:extLst>
              <a:ext uri="{FF2B5EF4-FFF2-40B4-BE49-F238E27FC236}">
                <a16:creationId xmlns:a16="http://schemas.microsoft.com/office/drawing/2014/main" id="{4C422185-DD50-4F78-806A-48BCAF0B3557}"/>
              </a:ext>
            </a:extLst>
          </p:cNvPr>
          <p:cNvSpPr/>
          <p:nvPr/>
        </p:nvSpPr>
        <p:spPr>
          <a:xfrm rot="16200000">
            <a:off x="2952633" y="3336871"/>
            <a:ext cx="156284"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2A0CB72-9148-447F-8CD7-1BD65DDD8AFB}"/>
              </a:ext>
            </a:extLst>
          </p:cNvPr>
          <p:cNvSpPr/>
          <p:nvPr/>
        </p:nvSpPr>
        <p:spPr>
          <a:xfrm rot="16200000">
            <a:off x="3190369" y="3272123"/>
            <a:ext cx="187864" cy="5134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325685D-503C-4BE4-A0DA-6A6526216937}"/>
              </a:ext>
            </a:extLst>
          </p:cNvPr>
          <p:cNvSpPr/>
          <p:nvPr/>
        </p:nvSpPr>
        <p:spPr>
          <a:xfrm rot="16200000">
            <a:off x="3404207" y="3465374"/>
            <a:ext cx="225332" cy="595786"/>
          </a:xfrm>
          <a:prstGeom prst="ellipse">
            <a:avLst/>
          </a:prstGeom>
          <a:noFill/>
          <a:ln w="38100">
            <a:solidFill>
              <a:srgbClr val="ED6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7"/>
          <a:stretch>
            <a:fillRect/>
          </a:stretch>
        </p:blipFill>
        <p:spPr>
          <a:xfrm>
            <a:off x="2666744" y="116182"/>
            <a:ext cx="7157324" cy="1274174"/>
          </a:xfrm>
          <a:prstGeom prst="rect">
            <a:avLst/>
          </a:prstGeom>
        </p:spPr>
      </p:pic>
    </p:spTree>
    <p:extLst>
      <p:ext uri="{BB962C8B-B14F-4D97-AF65-F5344CB8AC3E}">
        <p14:creationId xmlns:p14="http://schemas.microsoft.com/office/powerpoint/2010/main" val="239569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par>
                                <p:cTn id="27" presetID="22" presetClass="entr" presetSubtype="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AC1D2BD-8429-4AD5-A231-68C3083C1E26}"/>
              </a:ext>
            </a:extLst>
          </p:cNvPr>
          <p:cNvPicPr>
            <a:picLocks noChangeAspect="1"/>
          </p:cNvPicPr>
          <p:nvPr/>
        </p:nvPicPr>
        <p:blipFill>
          <a:blip r:embed="rId3"/>
          <a:stretch>
            <a:fillRect/>
          </a:stretch>
        </p:blipFill>
        <p:spPr>
          <a:xfrm>
            <a:off x="1086365" y="1374532"/>
            <a:ext cx="3761429" cy="5337164"/>
          </a:xfrm>
          <a:prstGeom prst="rect">
            <a:avLst/>
          </a:prstGeom>
        </p:spPr>
      </p:pic>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241800" y="1014751"/>
            <a:ext cx="7664050" cy="5880095"/>
          </a:xfrm>
          <a:prstGeom prst="rect">
            <a:avLst/>
          </a:prstGeom>
        </p:spPr>
      </p:pic>
      <p:pic>
        <p:nvPicPr>
          <p:cNvPr id="18" name="Picture 17" descr="A picture containing text, toy, doll&#10;&#10;Description automatically generated">
            <a:extLst>
              <a:ext uri="{FF2B5EF4-FFF2-40B4-BE49-F238E27FC236}">
                <a16:creationId xmlns:a16="http://schemas.microsoft.com/office/drawing/2014/main" id="{EBBBC60A-5A70-4928-85B8-B5429D1C3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7104" y="3279434"/>
            <a:ext cx="2504896" cy="3548961"/>
          </a:xfrm>
          <a:prstGeom prst="rect">
            <a:avLst/>
          </a:prstGeom>
        </p:spPr>
      </p:pic>
      <p:sp>
        <p:nvSpPr>
          <p:cNvPr id="13" name="Line 12">
            <a:extLst>
              <a:ext uri="{FF2B5EF4-FFF2-40B4-BE49-F238E27FC236}">
                <a16:creationId xmlns:a16="http://schemas.microsoft.com/office/drawing/2014/main" id="{2798ABD6-9D7F-4049-AC76-299C5D16A242}"/>
              </a:ext>
            </a:extLst>
          </p:cNvPr>
          <p:cNvSpPr>
            <a:spLocks noChangeShapeType="1"/>
          </p:cNvSpPr>
          <p:nvPr/>
        </p:nvSpPr>
        <p:spPr bwMode="auto">
          <a:xfrm flipH="1">
            <a:off x="57258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4">
            <a:extLst>
              <a:ext uri="{FF2B5EF4-FFF2-40B4-BE49-F238E27FC236}">
                <a16:creationId xmlns:a16="http://schemas.microsoft.com/office/drawing/2014/main" id="{5A8D379B-35DE-4A60-9D0C-C89F32CA316E}"/>
              </a:ext>
            </a:extLst>
          </p:cNvPr>
          <p:cNvSpPr>
            <a:spLocks noChangeShapeType="1"/>
          </p:cNvSpPr>
          <p:nvPr/>
        </p:nvSpPr>
        <p:spPr bwMode="auto">
          <a:xfrm flipH="1">
            <a:off x="59544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CDAE4CA6-57D8-47E6-8584-420AABA3C565}"/>
              </a:ext>
            </a:extLst>
          </p:cNvPr>
          <p:cNvSpPr>
            <a:spLocks noChangeShapeType="1"/>
          </p:cNvSpPr>
          <p:nvPr/>
        </p:nvSpPr>
        <p:spPr bwMode="auto">
          <a:xfrm flipH="1">
            <a:off x="5573487" y="-17907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10">
            <a:extLst>
              <a:ext uri="{FF2B5EF4-FFF2-40B4-BE49-F238E27FC236}">
                <a16:creationId xmlns:a16="http://schemas.microsoft.com/office/drawing/2014/main" id="{DA2B2956-181C-48EE-94A0-28A117206C59}"/>
              </a:ext>
            </a:extLst>
          </p:cNvPr>
          <p:cNvSpPr txBox="1">
            <a:spLocks noChangeArrowheads="1"/>
          </p:cNvSpPr>
          <p:nvPr/>
        </p:nvSpPr>
        <p:spPr bwMode="auto">
          <a:xfrm>
            <a:off x="5502731" y="1905506"/>
            <a:ext cx="42496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bức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tường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chắn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mùa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Đông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7" name="Oval 26">
            <a:extLst>
              <a:ext uri="{FF2B5EF4-FFF2-40B4-BE49-F238E27FC236}">
                <a16:creationId xmlns:a16="http://schemas.microsoft.com/office/drawing/2014/main" id="{8B0C9FC5-92EC-40B6-B35A-0709B135BCBA}"/>
              </a:ext>
            </a:extLst>
          </p:cNvPr>
          <p:cNvSpPr/>
          <p:nvPr/>
        </p:nvSpPr>
        <p:spPr>
          <a:xfrm rot="16200000">
            <a:off x="2927435" y="3390645"/>
            <a:ext cx="206679"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22" name="Group 21">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3157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0" presetClass="path" presetSubtype="0" repeatCount="indefinite" accel="50000" decel="50000" fill="hold" grpId="0" nodeType="withEffect">
                                  <p:stCondLst>
                                    <p:cond delay="0"/>
                                  </p:stCondLst>
                                  <p:childTnLst>
                                    <p:animMotion origin="layout" path="M 0.09166 -0.3 L -0.18737 0.50556 " pathEditMode="relative" rAng="0" ptsTypes="AA">
                                      <p:cBhvr>
                                        <p:cTn id="9" dur="3000" fill="hold"/>
                                        <p:tgtEl>
                                          <p:spTgt spid="13"/>
                                        </p:tgtEl>
                                        <p:attrNameLst>
                                          <p:attrName>ppt_x</p:attrName>
                                          <p:attrName>ppt_y</p:attrName>
                                        </p:attrNameLst>
                                      </p:cBhvr>
                                      <p:rCtr x="-13958" y="40278"/>
                                    </p:animMotion>
                                  </p:childTnLst>
                                </p:cTn>
                              </p:par>
                              <p:par>
                                <p:cTn id="10" presetID="0" presetClass="path" presetSubtype="0" repeatCount="indefinite" accel="50000" decel="50000" fill="hold" grpId="0" nodeType="withEffect">
                                  <p:stCondLst>
                                    <p:cond delay="0"/>
                                  </p:stCondLst>
                                  <p:childTnLst>
                                    <p:animMotion origin="layout" path="M 0.09166 -0.3 L -0.18112 0.51297 " pathEditMode="relative" rAng="0" ptsTypes="AA">
                                      <p:cBhvr>
                                        <p:cTn id="11" dur="3000" fill="hold"/>
                                        <p:tgtEl>
                                          <p:spTgt spid="14"/>
                                        </p:tgtEl>
                                        <p:attrNameLst>
                                          <p:attrName>ppt_x</p:attrName>
                                          <p:attrName>ppt_y</p:attrName>
                                        </p:attrNameLst>
                                      </p:cBhvr>
                                      <p:rCtr x="-13646" y="40648"/>
                                    </p:animMotion>
                                  </p:childTnLst>
                                </p:cTn>
                              </p:par>
                              <p:par>
                                <p:cTn id="12" presetID="0" presetClass="path" presetSubtype="0" repeatCount="indefinite" accel="50000" decel="50000" fill="hold" grpId="0" nodeType="withEffect">
                                  <p:stCondLst>
                                    <p:cond delay="0"/>
                                  </p:stCondLst>
                                  <p:childTnLst>
                                    <p:animMotion origin="layout" path="M 0.09166 -0.3 L -0.2069 0.54028 " pathEditMode="relative" rAng="0" ptsTypes="AA">
                                      <p:cBhvr>
                                        <p:cTn id="13" dur="3000" fill="hold"/>
                                        <p:tgtEl>
                                          <p:spTgt spid="15"/>
                                        </p:tgtEl>
                                        <p:attrNameLst>
                                          <p:attrName>ppt_x</p:attrName>
                                          <p:attrName>ppt_y</p:attrName>
                                        </p:attrNameLst>
                                      </p:cBhvr>
                                      <p:rCtr x="-14935" y="4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0">
            <a:extLst>
              <a:ext uri="{FF2B5EF4-FFF2-40B4-BE49-F238E27FC236}">
                <a16:creationId xmlns:a16="http://schemas.microsoft.com/office/drawing/2014/main" id="{79C7867A-8838-46F0-901E-629B08B64987}"/>
              </a:ext>
            </a:extLst>
          </p:cNvPr>
          <p:cNvSpPr>
            <a:spLocks noChangeArrowheads="1"/>
          </p:cNvSpPr>
          <p:nvPr/>
        </p:nvSpPr>
        <p:spPr bwMode="auto">
          <a:xfrm>
            <a:off x="763758" y="5053863"/>
            <a:ext cx="4959206" cy="1524000"/>
          </a:xfrm>
          <a:prstGeom prst="rect">
            <a:avLst/>
          </a:prstGeom>
          <a:solidFill>
            <a:schemeClr val="accent5">
              <a:lumMod val="20000"/>
              <a:lumOff val="80000"/>
            </a:schemeClr>
          </a:solidFill>
          <a:ln w="28575">
            <a:solidFill>
              <a:srgbClr val="0070C0"/>
            </a:solidFill>
            <a:extLst>
              <a:ext uri="{C807C97D-BFC1-408E-A445-0C87EB9F89A2}">
                <ask:lineSketchStyleProps xmlns:ask="http://schemas.microsoft.com/office/drawing/2018/sketchyshapes" xmlns="">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206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Bắc dãy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17DF3503-EDF3-4BB2-BE76-6DFEFC6D5E53}"/>
              </a:ext>
            </a:extLst>
          </p:cNvPr>
          <p:cNvSpPr>
            <a:spLocks noChangeArrowheads="1"/>
          </p:cNvSpPr>
          <p:nvPr/>
        </p:nvSpPr>
        <p:spPr bwMode="auto">
          <a:xfrm>
            <a:off x="6399044" y="1419290"/>
            <a:ext cx="5594184" cy="1524000"/>
          </a:xfrm>
          <a:custGeom>
            <a:avLst/>
            <a:gdLst>
              <a:gd name="connsiteX0" fmla="*/ 0 w 5594184"/>
              <a:gd name="connsiteY0" fmla="*/ 0 h 1524000"/>
              <a:gd name="connsiteX1" fmla="*/ 5594184 w 5594184"/>
              <a:gd name="connsiteY1" fmla="*/ 0 h 1524000"/>
              <a:gd name="connsiteX2" fmla="*/ 5594184 w 5594184"/>
              <a:gd name="connsiteY2" fmla="*/ 1524000 h 1524000"/>
              <a:gd name="connsiteX3" fmla="*/ 0 w 5594184"/>
              <a:gd name="connsiteY3" fmla="*/ 1524000 h 1524000"/>
              <a:gd name="connsiteX4" fmla="*/ 0 w 559418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184" h="1524000" fill="none" extrusionOk="0">
                <a:moveTo>
                  <a:pt x="0" y="0"/>
                </a:moveTo>
                <a:cubicBezTo>
                  <a:pt x="698250" y="22104"/>
                  <a:pt x="4779097" y="135153"/>
                  <a:pt x="5594184" y="0"/>
                </a:cubicBezTo>
                <a:cubicBezTo>
                  <a:pt x="5562752" y="351663"/>
                  <a:pt x="5467123" y="834278"/>
                  <a:pt x="5594184" y="1524000"/>
                </a:cubicBezTo>
                <a:cubicBezTo>
                  <a:pt x="3530290" y="1608107"/>
                  <a:pt x="1921586" y="1519538"/>
                  <a:pt x="0" y="1524000"/>
                </a:cubicBezTo>
                <a:cubicBezTo>
                  <a:pt x="-51849" y="1207462"/>
                  <a:pt x="134508" y="688960"/>
                  <a:pt x="0" y="0"/>
                </a:cubicBezTo>
                <a:close/>
              </a:path>
              <a:path w="5594184" h="1524000" stroke="0" extrusionOk="0">
                <a:moveTo>
                  <a:pt x="0" y="0"/>
                </a:moveTo>
                <a:cubicBezTo>
                  <a:pt x="672359" y="-69488"/>
                  <a:pt x="4604769" y="-167759"/>
                  <a:pt x="5594184" y="0"/>
                </a:cubicBezTo>
                <a:cubicBezTo>
                  <a:pt x="5721943" y="468227"/>
                  <a:pt x="5495061" y="806145"/>
                  <a:pt x="5594184" y="1524000"/>
                </a:cubicBezTo>
                <a:cubicBezTo>
                  <a:pt x="3823646" y="1569936"/>
                  <a:pt x="2076482" y="1354251"/>
                  <a:pt x="0" y="1524000"/>
                </a:cubicBezTo>
                <a:cubicBezTo>
                  <a:pt x="107661" y="1159728"/>
                  <a:pt x="94774" y="690793"/>
                  <a:pt x="0" y="0"/>
                </a:cubicBezTo>
                <a:close/>
              </a:path>
            </a:pathLst>
          </a:custGeom>
          <a:solidFill>
            <a:schemeClr val="accent2">
              <a:lumMod val="20000"/>
              <a:lumOff val="80000"/>
            </a:schemeClr>
          </a:solidFill>
          <a:ln w="28575">
            <a:solidFill>
              <a:srgbClr val="C00000"/>
            </a:solidFill>
            <a:extLst>
              <a:ext uri="{C807C97D-BFC1-408E-A445-0C87EB9F89A2}">
                <ask:lineSketchStyleProps xmlns:ask="http://schemas.microsoft.com/office/drawing/2018/sketchyshapes" xmlns="" sd="1213139147">
                  <a:prstGeom prst="rect">
                    <a:avLst/>
                  </a:prstGeom>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C0000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C00000"/>
                </a:solidFill>
                <a:effectLst/>
                <a:uLnTx/>
                <a:uFillTx/>
                <a:latin typeface="Calibri" panose="020F0502020204030204"/>
                <a:ea typeface="+mn-ea"/>
                <a:cs typeface="+mn-cs"/>
              </a:rPr>
              <a:t> Nam dãy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Mã</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0EB76B2-2DFD-478A-8E7B-2D68E1D3A073}"/>
              </a:ext>
            </a:extLst>
          </p:cNvPr>
          <p:cNvGrpSpPr/>
          <p:nvPr/>
        </p:nvGrpSpPr>
        <p:grpSpPr>
          <a:xfrm>
            <a:off x="763758" y="1344711"/>
            <a:ext cx="5029200" cy="3471863"/>
            <a:chOff x="763758" y="1344711"/>
            <a:chExt cx="5029200" cy="3471863"/>
          </a:xfrm>
        </p:grpSpPr>
        <p:pic>
          <p:nvPicPr>
            <p:cNvPr id="18" name="Picture 8" descr="Truong Tien 5bis">
              <a:extLst>
                <a:ext uri="{FF2B5EF4-FFF2-40B4-BE49-F238E27FC236}">
                  <a16:creationId xmlns:a16="http://schemas.microsoft.com/office/drawing/2014/main" id="{08D785AB-3D7D-4C17-853C-06E9C249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58" y="1344711"/>
              <a:ext cx="5029200" cy="34718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90FF945-7A2F-4135-A01E-3D02A92E8A76}"/>
                </a:ext>
              </a:extLst>
            </p:cNvPr>
            <p:cNvSpPr txBox="1"/>
            <p:nvPr/>
          </p:nvSpPr>
          <p:spPr>
            <a:xfrm>
              <a:off x="914432" y="3870362"/>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Huế</a:t>
              </a:r>
            </a:p>
          </p:txBody>
        </p:sp>
      </p:grpSp>
      <p:grpSp>
        <p:nvGrpSpPr>
          <p:cNvPr id="3" name="Group 2">
            <a:extLst>
              <a:ext uri="{FF2B5EF4-FFF2-40B4-BE49-F238E27FC236}">
                <a16:creationId xmlns:a16="http://schemas.microsoft.com/office/drawing/2014/main" id="{FB51C661-5322-43C9-B0F0-283E4AB9FD6B}"/>
              </a:ext>
            </a:extLst>
          </p:cNvPr>
          <p:cNvGrpSpPr/>
          <p:nvPr/>
        </p:nvGrpSpPr>
        <p:grpSpPr>
          <a:xfrm>
            <a:off x="6527875" y="3215538"/>
            <a:ext cx="5142015" cy="3362325"/>
            <a:chOff x="6527875" y="3215538"/>
            <a:chExt cx="5142015" cy="3362325"/>
          </a:xfrm>
        </p:grpSpPr>
        <p:pic>
          <p:nvPicPr>
            <p:cNvPr id="20" name="Picture 9" descr="Da-Nang-21">
              <a:extLst>
                <a:ext uri="{FF2B5EF4-FFF2-40B4-BE49-F238E27FC236}">
                  <a16:creationId xmlns:a16="http://schemas.microsoft.com/office/drawing/2014/main" id="{69760AC2-4DD4-41D3-A722-548CEDBAD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75" y="3215538"/>
              <a:ext cx="5124450" cy="3362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3CB36C0-C5A8-4CC2-92E5-BEB264D547C9}"/>
                </a:ext>
              </a:extLst>
            </p:cNvPr>
            <p:cNvSpPr txBox="1"/>
            <p:nvPr/>
          </p:nvSpPr>
          <p:spPr>
            <a:xfrm>
              <a:off x="9196136" y="3429000"/>
              <a:ext cx="24737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Đà Nẵng</a:t>
              </a:r>
            </a:p>
          </p:txBody>
        </p:sp>
      </p:grpSp>
      <p:grpSp>
        <p:nvGrpSpPr>
          <p:cNvPr id="16" name="Group 15">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7" name="Group 16">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8"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9247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25F6DBC8-F74D-4186-A1A9-2AD9C49C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2" y="1738311"/>
            <a:ext cx="5305425"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D5AC539F-6639-40B3-A6E7-EA4895F0C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202" y="1738311"/>
            <a:ext cx="5139306"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a:extLst>
              <a:ext uri="{FF2B5EF4-FFF2-40B4-BE49-F238E27FC236}">
                <a16:creationId xmlns:a16="http://schemas.microsoft.com/office/drawing/2014/main" id="{75A166FB-A670-4509-97DA-0F791C340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471" y="5434226"/>
            <a:ext cx="3362325" cy="1277469"/>
          </a:xfrm>
          <a:prstGeom prst="rect">
            <a:avLst/>
          </a:prstGeom>
        </p:spPr>
      </p:pic>
      <p:pic>
        <p:nvPicPr>
          <p:cNvPr id="25" name="Picture 2">
            <a:extLst>
              <a:ext uri="{FF2B5EF4-FFF2-40B4-BE49-F238E27FC236}">
                <a16:creationId xmlns:a16="http://schemas.microsoft.com/office/drawing/2014/main" id="{37ABCB25-6DD6-4DFC-B699-3DFC2B228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82016" y="5434226"/>
            <a:ext cx="3362325" cy="1277469"/>
          </a:xfrm>
          <a:prstGeom prst="rect">
            <a:avLst/>
          </a:prstGeom>
        </p:spPr>
      </p:pic>
      <p:sp>
        <p:nvSpPr>
          <p:cNvPr id="2" name="TextBox 1">
            <a:extLst>
              <a:ext uri="{FF2B5EF4-FFF2-40B4-BE49-F238E27FC236}">
                <a16:creationId xmlns:a16="http://schemas.microsoft.com/office/drawing/2014/main" id="{F6D60C5C-2144-47C9-9102-CA90BF86B896}"/>
              </a:ext>
            </a:extLst>
          </p:cNvPr>
          <p:cNvSpPr txBox="1"/>
          <p:nvPr/>
        </p:nvSpPr>
        <p:spPr>
          <a:xfrm>
            <a:off x="1815111" y="5620538"/>
            <a:ext cx="27350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4F9385F3-BAC8-4638-9772-05622694DE17}"/>
              </a:ext>
            </a:extLst>
          </p:cNvPr>
          <p:cNvSpPr txBox="1"/>
          <p:nvPr/>
        </p:nvSpPr>
        <p:spPr>
          <a:xfrm>
            <a:off x="7887159" y="5629937"/>
            <a:ext cx="3188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Đỗ</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Quyên</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01405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72927" y="269687"/>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AF1CBFD-4CF0-41A2-B182-26EA21290264}"/>
              </a:ext>
            </a:extLst>
          </p:cNvPr>
          <p:cNvSpPr/>
          <p:nvPr/>
        </p:nvSpPr>
        <p:spPr>
          <a:xfrm>
            <a:off x="4613226" y="2440484"/>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a:extLst>
              <a:ext uri="{FF2B5EF4-FFF2-40B4-BE49-F238E27FC236}">
                <a16:creationId xmlns:a16="http://schemas.microsoft.com/office/drawing/2014/main" id="{3748331D-2400-4C90-936F-06D9F4E3A43E}"/>
              </a:ext>
            </a:extLst>
          </p:cNvPr>
          <p:cNvSpPr/>
          <p:nvPr/>
        </p:nvSpPr>
        <p:spPr>
          <a:xfrm>
            <a:off x="4940080" y="1220648"/>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0" name="图片 11">
            <a:extLst>
              <a:ext uri="{FF2B5EF4-FFF2-40B4-BE49-F238E27FC236}">
                <a16:creationId xmlns:a16="http://schemas.microsoft.com/office/drawing/2014/main" id="{69DDE9FB-F64C-4DF3-9E92-07B6948F7148}"/>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p:blipFill>
        <p:spPr>
          <a:xfrm rot="336533">
            <a:off x="2458732" y="2490737"/>
            <a:ext cx="8742565" cy="3265254"/>
          </a:xfrm>
          <a:prstGeom prst="rect">
            <a:avLst/>
          </a:prstGeom>
        </p:spPr>
      </p:pic>
      <p:sp>
        <p:nvSpPr>
          <p:cNvPr id="37" name="TextBox 36">
            <a:extLst>
              <a:ext uri="{FF2B5EF4-FFF2-40B4-BE49-F238E27FC236}">
                <a16:creationId xmlns:a16="http://schemas.microsoft.com/office/drawing/2014/main" id="{FE6EAB4B-7D4A-405D-9B90-B471D73E22D7}"/>
              </a:ext>
            </a:extLst>
          </p:cNvPr>
          <p:cNvSpPr txBox="1"/>
          <p:nvPr/>
        </p:nvSpPr>
        <p:spPr>
          <a:xfrm>
            <a:off x="4099707" y="3271646"/>
            <a:ext cx="528585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nhận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xét</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về</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khí</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hậu</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miền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Trung</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a:t>
            </a:r>
          </a:p>
        </p:txBody>
      </p:sp>
      <p:pic>
        <p:nvPicPr>
          <p:cNvPr id="39" name="图片 10">
            <a:extLst>
              <a:ext uri="{FF2B5EF4-FFF2-40B4-BE49-F238E27FC236}">
                <a16:creationId xmlns:a16="http://schemas.microsoft.com/office/drawing/2014/main" id="{EC92A33C-EB3D-40B3-A175-CD9C172EE171}"/>
              </a:ext>
            </a:extLst>
          </p:cNvPr>
          <p:cNvPicPr>
            <a:picLocks noChangeAspect="1"/>
          </p:cNvPicPr>
          <p:nvPr/>
        </p:nvPicPr>
        <p:blipFill>
          <a:blip r:embed="rId4"/>
          <a:stretch>
            <a:fillRect/>
          </a:stretch>
        </p:blipFill>
        <p:spPr>
          <a:xfrm flipH="1">
            <a:off x="169425" y="2878129"/>
            <a:ext cx="2662230" cy="3725863"/>
          </a:xfrm>
          <a:prstGeom prst="rect">
            <a:avLst/>
          </a:prstGeom>
        </p:spPr>
      </p:pic>
      <p:grpSp>
        <p:nvGrpSpPr>
          <p:cNvPr id="13" name="Group 12">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4" name="Group 13">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6"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1540590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text, toy, doll&#10;&#10;Description automatically generated">
            <a:extLst>
              <a:ext uri="{FF2B5EF4-FFF2-40B4-BE49-F238E27FC236}">
                <a16:creationId xmlns:a16="http://schemas.microsoft.com/office/drawing/2014/main" id="{1B11CB81-1553-43AF-87B4-297A69D25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7104" y="3400050"/>
            <a:ext cx="2504896" cy="3548961"/>
          </a:xfrm>
          <a:prstGeom prst="rect">
            <a:avLst/>
          </a:prstGeom>
        </p:spPr>
      </p:pic>
      <p:sp>
        <p:nvSpPr>
          <p:cNvPr id="34" name="TextBox 33">
            <a:extLst>
              <a:ext uri="{FF2B5EF4-FFF2-40B4-BE49-F238E27FC236}">
                <a16:creationId xmlns:a16="http://schemas.microsoft.com/office/drawing/2014/main" id="{A6D9D690-FA7F-44DB-8C1D-28709234E1A4}"/>
              </a:ext>
            </a:extLst>
          </p:cNvPr>
          <p:cNvSpPr txBox="1"/>
          <p:nvPr/>
        </p:nvSpPr>
        <p:spPr>
          <a:xfrm>
            <a:off x="913591" y="1922177"/>
            <a:ext cx="7343718" cy="4524315"/>
          </a:xfrm>
          <a:prstGeom prst="rect">
            <a:avLst/>
          </a:prstGeom>
          <a:solidFill>
            <a:schemeClr val="bg1"/>
          </a:solidFill>
          <a:ln w="28575">
            <a:solidFill>
              <a:schemeClr val="tx1"/>
            </a:solidFill>
            <a:prstDash val="sysDot"/>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vi-VN" sz="32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vi-VN"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mùa thu – đông, vùng Duyên hải miền Trung thường có mưa lớn và bão. Mùa hạ của vùng ít mưa, ở phía bắc chịu ảnh hưởng của gió Tây Nam khô nóng, ở phía nam thường xảy ra hiện tượng hạn hán.</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7" name="Picture 4">
            <a:extLst>
              <a:ext uri="{FF2B5EF4-FFF2-40B4-BE49-F238E27FC236}">
                <a16:creationId xmlns:a16="http://schemas.microsoft.com/office/drawing/2014/main" id="{2E1943F6-8D36-44FF-8447-490D4A1D8D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8432" y="1533007"/>
            <a:ext cx="1258508" cy="1258508"/>
          </a:xfrm>
          <a:prstGeom prst="rect">
            <a:avLst/>
          </a:prstGeom>
        </p:spPr>
      </p:pic>
      <p:grpSp>
        <p:nvGrpSpPr>
          <p:cNvPr id="14" name="Group 13">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15" name="Group 14">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225823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68" y="2532792"/>
            <a:ext cx="12004064" cy="2213040"/>
          </a:xfrm>
          <a:prstGeom prst="rect">
            <a:avLst/>
          </a:prstGeom>
        </p:spPr>
      </p:pic>
    </p:spTree>
    <p:extLst>
      <p:ext uri="{BB962C8B-B14F-4D97-AF65-F5344CB8AC3E}">
        <p14:creationId xmlns:p14="http://schemas.microsoft.com/office/powerpoint/2010/main" val="914494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peech Bubble: Rectangle with Corners Rounded 91">
            <a:extLst>
              <a:ext uri="{FF2B5EF4-FFF2-40B4-BE49-F238E27FC236}">
                <a16:creationId xmlns:a16="http://schemas.microsoft.com/office/drawing/2014/main" id="{2E802437-247D-4FA7-A475-36329E008C2F}"/>
              </a:ext>
            </a:extLst>
          </p:cNvPr>
          <p:cNvSpPr/>
          <p:nvPr/>
        </p:nvSpPr>
        <p:spPr>
          <a:xfrm>
            <a:off x="35954" y="1380995"/>
            <a:ext cx="5987846" cy="2826158"/>
          </a:xfrm>
          <a:prstGeom prst="wedgeRoundRectCallout">
            <a:avLst>
              <a:gd name="adj1" fmla="val -5211"/>
              <a:gd name="adj2" fmla="val 7319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Đọc </a:t>
            </a: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sách</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trang</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smtClean="0">
                <a:ln>
                  <a:noFill/>
                </a:ln>
                <a:solidFill>
                  <a:srgbClr val="FFC000"/>
                </a:solidFill>
                <a:effectLst/>
                <a:uLnTx/>
                <a:uFillTx/>
                <a:latin typeface="Calibri" panose="020F0502020204030204" pitchFamily="34" charset="0"/>
                <a:cs typeface="Calibri" panose="020F0502020204030204" pitchFamily="34" charset="0"/>
              </a:rPr>
              <a:t>68</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Trả</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lời câu hỏi: </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ED7D31">
                    <a:lumMod val="50000"/>
                  </a:srgbClr>
                </a:solidFill>
                <a:effectLst/>
                <a:uLnTx/>
                <a:uFillTx/>
                <a:latin typeface="Calibri" panose="020F0502020204030204" pitchFamily="34" charset="0"/>
                <a:cs typeface="Calibri" panose="020F0502020204030204" pitchFamily="34" charset="0"/>
              </a:rPr>
              <a:t>-Kể tên</a:t>
            </a:r>
            <a:r>
              <a:rPr kumimoji="0" lang="vi-VN" sz="2800" b="1" i="0" u="none" strike="noStrike" kern="1200" cap="none" spc="0" normalizeH="0" noProof="0" dirty="0" smtClean="0">
                <a:ln>
                  <a:noFill/>
                </a:ln>
                <a:solidFill>
                  <a:srgbClr val="ED7D31">
                    <a:lumMod val="50000"/>
                  </a:srgbClr>
                </a:solidFill>
                <a:effectLst/>
                <a:uLnTx/>
                <a:uFillTx/>
                <a:latin typeface="Calibri" panose="020F0502020204030204" pitchFamily="34" charset="0"/>
                <a:cs typeface="Calibri" panose="020F0502020204030204" pitchFamily="34" charset="0"/>
              </a:rPr>
              <a:t> và chỉ trên lược đồ một số sông ở vùng Duyên hải miền Trung.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baseline="0" dirty="0" smtClean="0">
                <a:solidFill>
                  <a:srgbClr val="ED7D31">
                    <a:lumMod val="50000"/>
                  </a:srgbClr>
                </a:solidFill>
                <a:latin typeface="Calibri" panose="020F0502020204030204" pitchFamily="34" charset="0"/>
                <a:cs typeface="Calibri" panose="020F0502020204030204" pitchFamily="34" charset="0"/>
              </a:rPr>
              <a:t>-</a:t>
            </a:r>
            <a:r>
              <a:rPr lang="vi-VN" sz="2800" b="1" dirty="0" smtClean="0">
                <a:solidFill>
                  <a:srgbClr val="ED7D31">
                    <a:lumMod val="50000"/>
                  </a:srgbClr>
                </a:solidFill>
                <a:latin typeface="Calibri" panose="020F0502020204030204" pitchFamily="34" charset="0"/>
                <a:cs typeface="Calibri" panose="020F0502020204030204" pitchFamily="34" charset="0"/>
              </a:rPr>
              <a:t> Nêu những đặc điểm chính của sông ngòi.</a:t>
            </a:r>
            <a:endParaRPr kumimoji="0" lang="vi-VN" sz="28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1FA4F41-A777-4273-8CDA-A29FA0D5F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1" y="4019399"/>
            <a:ext cx="5627457" cy="2854172"/>
          </a:xfrm>
          <a:prstGeom prst="rect">
            <a:avLst/>
          </a:prstGeom>
        </p:spPr>
      </p:pic>
      <p:pic>
        <p:nvPicPr>
          <p:cNvPr id="11" name="Picture 10">
            <a:extLst>
              <a:ext uri="{FF2B5EF4-FFF2-40B4-BE49-F238E27FC236}">
                <a16:creationId xmlns:a16="http://schemas.microsoft.com/office/drawing/2014/main" id="{46405A4D-1407-4778-A2F4-9E893AEDB5E7}"/>
              </a:ext>
            </a:extLst>
          </p:cNvPr>
          <p:cNvPicPr>
            <a:picLocks noChangeAspect="1"/>
          </p:cNvPicPr>
          <p:nvPr/>
        </p:nvPicPr>
        <p:blipFill>
          <a:blip r:embed="rId4"/>
          <a:stretch>
            <a:fillRect/>
          </a:stretch>
        </p:blipFill>
        <p:spPr>
          <a:xfrm>
            <a:off x="6952819" y="1377076"/>
            <a:ext cx="4546453" cy="5284645"/>
          </a:xfrm>
          <a:prstGeom prst="rect">
            <a:avLst/>
          </a:prstGeom>
        </p:spPr>
      </p:pic>
      <p:pic>
        <p:nvPicPr>
          <p:cNvPr id="2" name="Picture 1"/>
          <p:cNvPicPr>
            <a:picLocks noChangeAspect="1"/>
          </p:cNvPicPr>
          <p:nvPr/>
        </p:nvPicPr>
        <p:blipFill>
          <a:blip r:embed="rId5"/>
          <a:stretch>
            <a:fillRect/>
          </a:stretch>
        </p:blipFill>
        <p:spPr>
          <a:xfrm>
            <a:off x="2121076" y="102902"/>
            <a:ext cx="7657240" cy="1274174"/>
          </a:xfrm>
          <a:prstGeom prst="rect">
            <a:avLst/>
          </a:prstGeom>
        </p:spPr>
      </p:pic>
    </p:spTree>
    <p:extLst>
      <p:ext uri="{BB962C8B-B14F-4D97-AF65-F5344CB8AC3E}">
        <p14:creationId xmlns:p14="http://schemas.microsoft.com/office/powerpoint/2010/main" val="341753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49" presetClass="path" presetSubtype="0" accel="50000" decel="50000" fill="hold" nodeType="afterEffect">
                                  <p:stCondLst>
                                    <p:cond delay="0"/>
                                  </p:stCondLst>
                                  <p:childTnLst>
                                    <p:animMotion origin="layout" path="M -8.33333E-7 3.7037E-7 L 0.35833 3.7037E-7 " pathEditMode="relative" rAng="0" ptsTypes="AA">
                                      <p:cBhvr>
                                        <p:cTn id="16" dur="2000" fill="hold"/>
                                        <p:tgtEl>
                                          <p:spTgt spid="11"/>
                                        </p:tgtEl>
                                        <p:attrNameLst>
                                          <p:attrName>ppt_x</p:attrName>
                                          <p:attrName>ppt_y</p:attrName>
                                        </p:attrNameLst>
                                      </p:cBhvr>
                                      <p:rCtr x="17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7905" y="271651"/>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圆角矩形 5">
            <a:extLst>
              <a:ext uri="{FF2B5EF4-FFF2-40B4-BE49-F238E27FC236}">
                <a16:creationId xmlns:a16="http://schemas.microsoft.com/office/drawing/2014/main" id="{AF937788-36C7-4A5A-A830-2501BD04C263}"/>
              </a:ext>
            </a:extLst>
          </p:cNvPr>
          <p:cNvSpPr/>
          <p:nvPr/>
        </p:nvSpPr>
        <p:spPr>
          <a:xfrm>
            <a:off x="2481965"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圆角矩形 5">
            <a:extLst>
              <a:ext uri="{FF2B5EF4-FFF2-40B4-BE49-F238E27FC236}">
                <a16:creationId xmlns:a16="http://schemas.microsoft.com/office/drawing/2014/main" id="{33EF359A-C85D-4E90-9B71-E900B3523972}"/>
              </a:ext>
            </a:extLst>
          </p:cNvPr>
          <p:cNvSpPr/>
          <p:nvPr/>
        </p:nvSpPr>
        <p:spPr>
          <a:xfrm>
            <a:off x="6518067" y="2341640"/>
            <a:ext cx="4990442"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 name="Rectangle: Rounded Corners 1">
            <a:extLst>
              <a:ext uri="{FF2B5EF4-FFF2-40B4-BE49-F238E27FC236}">
                <a16:creationId xmlns:a16="http://schemas.microsoft.com/office/drawing/2014/main" id="{6BBD841A-854F-41DB-A546-5FD0CDE06C92}"/>
              </a:ext>
            </a:extLst>
          </p:cNvPr>
          <p:cNvSpPr/>
          <p:nvPr/>
        </p:nvSpPr>
        <p:spPr>
          <a:xfrm>
            <a:off x="3275378"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smtClean="0">
                <a:solidFill>
                  <a:srgbClr val="0070C0"/>
                </a:solidFill>
                <a:latin typeface="UVN Nguyen Du" panose="04030805020802020802" pitchFamily="82" charset="0"/>
              </a:rPr>
              <a:t>SÔNG</a:t>
            </a:r>
            <a:endParaRPr kumimoji="0" lang="en-US" sz="2400" b="1" i="0" u="none" strike="noStrike" kern="1200" cap="none" spc="0" normalizeH="0" baseline="0" noProof="0" dirty="0">
              <a:ln>
                <a:noFill/>
              </a:ln>
              <a:solidFill>
                <a:srgbClr val="0070C0"/>
              </a:solidFill>
              <a:effectLst/>
              <a:uLnTx/>
              <a:uFillTx/>
              <a:latin typeface="UVN Nguyen Du" panose="04030805020802020802" pitchFamily="82" charset="0"/>
              <a:ea typeface="+mn-ea"/>
              <a:cs typeface="+mn-cs"/>
            </a:endParaRPr>
          </a:p>
        </p:txBody>
      </p:sp>
      <p:sp>
        <p:nvSpPr>
          <p:cNvPr id="23" name="Rectangle: Rounded Corners 22">
            <a:extLst>
              <a:ext uri="{FF2B5EF4-FFF2-40B4-BE49-F238E27FC236}">
                <a16:creationId xmlns:a16="http://schemas.microsoft.com/office/drawing/2014/main" id="{19660021-98FA-4DDF-9C53-EC433B20CAE4}"/>
              </a:ext>
            </a:extLst>
          </p:cNvPr>
          <p:cNvSpPr/>
          <p:nvPr/>
        </p:nvSpPr>
        <p:spPr>
          <a:xfrm>
            <a:off x="7881817" y="2356119"/>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smtClean="0">
                <a:solidFill>
                  <a:srgbClr val="70AD47">
                    <a:lumMod val="50000"/>
                  </a:srgbClr>
                </a:solidFill>
                <a:latin typeface="UVN Nguyen Du" panose="04030805020802020802" pitchFamily="82" charset="0"/>
              </a:rPr>
              <a:t>MÙA MƯA</a:t>
            </a:r>
            <a:endParaRPr kumimoji="0" lang="en-US" sz="2400" b="1" i="0" u="none" strike="noStrike" kern="1200" cap="none" spc="0" normalizeH="0" baseline="0" noProof="0" dirty="0">
              <a:ln>
                <a:noFill/>
              </a:ln>
              <a:solidFill>
                <a:srgbClr val="70AD47">
                  <a:lumMod val="50000"/>
                </a:srgbClr>
              </a:solidFill>
              <a:effectLst/>
              <a:uLnTx/>
              <a:uFillTx/>
              <a:latin typeface="UVN Nguyen Du" panose="04030805020802020802" pitchFamily="82" charset="0"/>
              <a:ea typeface="+mn-ea"/>
              <a:cs typeface="+mn-cs"/>
            </a:endParaRPr>
          </a:p>
        </p:txBody>
      </p:sp>
      <p:pic>
        <p:nvPicPr>
          <p:cNvPr id="25" name="Picture 3">
            <a:extLst>
              <a:ext uri="{FF2B5EF4-FFF2-40B4-BE49-F238E27FC236}">
                <a16:creationId xmlns:a16="http://schemas.microsoft.com/office/drawing/2014/main" id="{4CBF8EC0-57F6-43FC-9E48-AADD8A2E86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16608">
            <a:off x="4834079" y="2166657"/>
            <a:ext cx="1621449" cy="1692214"/>
          </a:xfrm>
          <a:prstGeom prst="rect">
            <a:avLst/>
          </a:prstGeom>
        </p:spPr>
      </p:pic>
      <p:pic>
        <p:nvPicPr>
          <p:cNvPr id="26" name="Picture 8">
            <a:extLst>
              <a:ext uri="{FF2B5EF4-FFF2-40B4-BE49-F238E27FC236}">
                <a16:creationId xmlns:a16="http://schemas.microsoft.com/office/drawing/2014/main" id="{538EDB5E-0F5C-45CF-A23B-D982706FC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096973">
            <a:off x="10139145" y="1975710"/>
            <a:ext cx="2100846" cy="2074108"/>
          </a:xfrm>
          <a:prstGeom prst="rect">
            <a:avLst/>
          </a:prstGeom>
        </p:spPr>
      </p:pic>
      <p:grpSp>
        <p:nvGrpSpPr>
          <p:cNvPr id="28" name="Group 27">
            <a:extLst>
              <a:ext uri="{FF2B5EF4-FFF2-40B4-BE49-F238E27FC236}">
                <a16:creationId xmlns:a16="http://schemas.microsoft.com/office/drawing/2014/main" id="{FA64BDCF-4C74-4B00-AAC6-84FE2A27AC17}"/>
              </a:ext>
            </a:extLst>
          </p:cNvPr>
          <p:cNvGrpSpPr/>
          <p:nvPr/>
        </p:nvGrpSpPr>
        <p:grpSpPr>
          <a:xfrm>
            <a:off x="2623054" y="2440484"/>
            <a:ext cx="7283286" cy="3205817"/>
            <a:chOff x="1183513" y="810"/>
            <a:chExt cx="7283286" cy="3205817"/>
          </a:xfrm>
        </p:grpSpPr>
        <p:sp>
          <p:nvSpPr>
            <p:cNvPr id="29" name="Rectangle 28">
              <a:extLst>
                <a:ext uri="{FF2B5EF4-FFF2-40B4-BE49-F238E27FC236}">
                  <a16:creationId xmlns:a16="http://schemas.microsoft.com/office/drawing/2014/main" id="{0AF1CBFD-4CF0-41A2-B182-26EA21290264}"/>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B516B296-AC7C-4BC6-B919-C5987FCB0B28}"/>
                </a:ext>
              </a:extLst>
            </p:cNvPr>
            <p:cNvSpPr txBox="1"/>
            <p:nvPr/>
          </p:nvSpPr>
          <p:spPr>
            <a:xfrm>
              <a:off x="1183513" y="1229595"/>
              <a:ext cx="3407290"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smtClean="0">
                  <a:solidFill>
                    <a:srgbClr val="C00000"/>
                  </a:solidFill>
                  <a:latin typeface="Calibri" panose="020F0502020204030204"/>
                </a:rPr>
                <a:t>Nhiều sông</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smtClean="0">
                  <a:ln>
                    <a:noFill/>
                  </a:ln>
                  <a:solidFill>
                    <a:srgbClr val="002060"/>
                  </a:solidFill>
                  <a:effectLst/>
                  <a:uLnTx/>
                  <a:uFillTx/>
                  <a:latin typeface="Calibri" panose="020F0502020204030204"/>
                  <a:ea typeface="+mn-ea"/>
                  <a:cs typeface="+mn-cs"/>
                </a:rPr>
                <a:t>Sông</a:t>
              </a:r>
              <a:r>
                <a:rPr kumimoji="0" lang="vi-VN" sz="3200" b="1" i="0" u="none" strike="noStrike" kern="1200" cap="none" spc="0" normalizeH="0" noProof="0" dirty="0" smtClean="0">
                  <a:ln>
                    <a:noFill/>
                  </a:ln>
                  <a:solidFill>
                    <a:srgbClr val="002060"/>
                  </a:solidFill>
                  <a:effectLst/>
                  <a:uLnTx/>
                  <a:uFillTx/>
                  <a:latin typeface="Calibri" panose="020F0502020204030204"/>
                  <a:ea typeface="+mn-ea"/>
                  <a:cs typeface="+mn-cs"/>
                </a:rPr>
                <a:t> ngắn, dốc</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22CFB9DB-A04D-4F01-A89C-DAA2F5A5FE7E}"/>
              </a:ext>
            </a:extLst>
          </p:cNvPr>
          <p:cNvGrpSpPr/>
          <p:nvPr/>
        </p:nvGrpSpPr>
        <p:grpSpPr>
          <a:xfrm>
            <a:off x="6959271" y="1220648"/>
            <a:ext cx="5420700" cy="4425653"/>
            <a:chOff x="5846584" y="2440483"/>
            <a:chExt cx="3273923" cy="4425653"/>
          </a:xfrm>
        </p:grpSpPr>
        <p:sp>
          <p:nvSpPr>
            <p:cNvPr id="35" name="Rectangle 34">
              <a:extLst>
                <a:ext uri="{FF2B5EF4-FFF2-40B4-BE49-F238E27FC236}">
                  <a16:creationId xmlns:a16="http://schemas.microsoft.com/office/drawing/2014/main" id="{3748331D-2400-4C90-936F-06D9F4E3A43E}"/>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C4B483B8-C3F9-4F20-A45F-01ADEAA70B5B}"/>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smtClean="0">
                  <a:solidFill>
                    <a:srgbClr val="C00000"/>
                  </a:solidFill>
                  <a:latin typeface="Calibri" panose="020F0502020204030204"/>
                </a:rPr>
                <a:t>Nước sông lên nhanh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smtClean="0">
                  <a:ln>
                    <a:noFill/>
                  </a:ln>
                  <a:solidFill>
                    <a:srgbClr val="002060"/>
                  </a:solidFill>
                  <a:effectLst/>
                  <a:uLnTx/>
                  <a:uFillTx/>
                  <a:latin typeface="Calibri" panose="020F0502020204030204"/>
                  <a:ea typeface="+mn-ea"/>
                  <a:cs typeface="+mn-cs"/>
                </a:rPr>
                <a:t>Lũ</a:t>
              </a:r>
              <a:r>
                <a:rPr kumimoji="0" lang="vi-VN" sz="3200" b="1" i="0" u="none" strike="noStrike" kern="1200" cap="none" spc="0" normalizeH="0" noProof="0" dirty="0" smtClean="0">
                  <a:ln>
                    <a:noFill/>
                  </a:ln>
                  <a:solidFill>
                    <a:srgbClr val="002060"/>
                  </a:solidFill>
                  <a:effectLst/>
                  <a:uLnTx/>
                  <a:uFillTx/>
                  <a:latin typeface="Calibri" panose="020F0502020204030204"/>
                  <a:ea typeface="+mn-ea"/>
                  <a:cs typeface="+mn-cs"/>
                </a:rPr>
                <a:t> quét, sạc lở</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A10618F3-8157-4E2E-A78B-48C6B03B3D9E}"/>
              </a:ext>
            </a:extLst>
          </p:cNvPr>
          <p:cNvGrpSpPr/>
          <p:nvPr/>
        </p:nvGrpSpPr>
        <p:grpSpPr>
          <a:xfrm>
            <a:off x="2585864" y="109458"/>
            <a:ext cx="7518718" cy="1138751"/>
            <a:chOff x="1317502" y="35831"/>
            <a:chExt cx="9626115" cy="1138751"/>
          </a:xfrm>
        </p:grpSpPr>
        <p:grpSp>
          <p:nvGrpSpPr>
            <p:cNvPr id="21" name="Group 20">
              <a:extLst>
                <a:ext uri="{FF2B5EF4-FFF2-40B4-BE49-F238E27FC236}">
                  <a16:creationId xmlns:a16="http://schemas.microsoft.com/office/drawing/2014/main" id="{8F9E996D-CC00-4D32-839D-CA8936D15E83}"/>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4" name="Rectangle: Diagonal Corners Rounded 4">
                <a:extLst>
                  <a:ext uri="{FF2B5EF4-FFF2-40B4-BE49-F238E27FC236}">
                    <a16:creationId xmlns:a16="http://schemas.microsoft.com/office/drawing/2014/main" id="{7537B429-1F17-4B6D-B41A-38D3254AAD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Diagonal Corners Rounded 39">
                <a:extLst>
                  <a:ext uri="{FF2B5EF4-FFF2-40B4-BE49-F238E27FC236}">
                    <a16:creationId xmlns:a16="http://schemas.microsoft.com/office/drawing/2014/main" id="{492CF58E-3C21-48C3-92B9-27FF3C80B70D}"/>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2AA91EAC-215D-4899-B0C3-9A391FC4177B}"/>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a:t>
              </a:r>
              <a:r>
                <a:rPr kumimoji="0" lang="vi-VN" sz="3600" b="0" i="0" u="none" strike="noStrike" kern="1200" cap="none" spc="0" normalizeH="0" baseline="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SÔNG</a:t>
              </a:r>
              <a:r>
                <a:rPr kumimoji="0" lang="vi-VN" sz="3600" b="0" i="0" u="none" strike="noStrike" kern="1200" cap="none" spc="0" normalizeH="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 </a:t>
              </a:r>
              <a:r>
                <a:rPr kumimoji="0" lang="vi-VN" sz="3600" b="0" i="0" u="none" strike="noStrike" kern="1200" cap="none" spc="0" normalizeH="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NGÒI</a:t>
              </a:r>
              <a:endParaRPr kumimoji="0" lang="en-US" sz="3600" b="0" i="0" u="none" strike="noStrike" kern="1200" cap="none" spc="0" normalizeH="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843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461A6285-2BC3-43EA-8875-2DFFC9A20C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7800" y="58925"/>
            <a:ext cx="9321800" cy="769441"/>
          </a:xfrm>
          <a:prstGeom prst="rect">
            <a:avLst/>
          </a:prstGeom>
        </p:spPr>
      </p:pic>
      <p:sp>
        <p:nvSpPr>
          <p:cNvPr id="4" name="TextBox 3">
            <a:extLst>
              <a:ext uri="{FF2B5EF4-FFF2-40B4-BE49-F238E27FC236}">
                <a16:creationId xmlns:a16="http://schemas.microsoft.com/office/drawing/2014/main" id="{2CA13473-78A1-44E9-AC4E-F06447B88D34}"/>
              </a:ext>
            </a:extLst>
          </p:cNvPr>
          <p:cNvSpPr txBox="1"/>
          <p:nvPr/>
        </p:nvSpPr>
        <p:spPr>
          <a:xfrm>
            <a:off x="1778000" y="100864"/>
            <a:ext cx="93217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rPr>
              <a:t>ĐÂY LÀ VÙNG NÀO CỦA NƯỚC TA?</a:t>
            </a:r>
            <a:endParaRPr kumimoji="0" lang="en-US" sz="4400" b="0" i="0" u="none" strike="noStrike" kern="1200" cap="none" spc="0" normalizeH="0" baseline="0" noProof="0" dirty="0">
              <a:ln>
                <a:noFill/>
              </a:ln>
              <a:solidFill>
                <a:srgbClr val="70AD47">
                  <a:lumMod val="50000"/>
                </a:srgbClr>
              </a:solidFill>
              <a:effectLst>
                <a:glow rad="63500">
                  <a:srgbClr val="70AD47">
                    <a:satMod val="175000"/>
                    <a:alpha val="40000"/>
                  </a:srgbClr>
                </a:glow>
              </a:effectLst>
              <a:uLnTx/>
              <a:uFillTx/>
              <a:latin typeface="UTM Showcard" panose="02040603050506020204" pitchFamily="18" charset="0"/>
              <a:ea typeface="+mn-ea"/>
              <a:cs typeface="+mn-cs"/>
            </a:endParaRPr>
          </a:p>
        </p:txBody>
      </p:sp>
      <p:pic>
        <p:nvPicPr>
          <p:cNvPr id="1026" name="Picture 2" descr="Điện Thái hòa ở xứ Huế được trùng tu nguyên trạ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215" y="1052089"/>
            <a:ext cx="4340514" cy="2782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tnam International Travel Mart will be held in Da Nang - Vietnam Insi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343" y="1033617"/>
            <a:ext cx="4764520" cy="2836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u Yen Travel - Du Lịch Phú Y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215" y="3888468"/>
            <a:ext cx="4340514" cy="2854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0 địa điểm du lịch Tuy Phong Bình Thuận nổi tiếng và hút khách - Top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1342" y="3917237"/>
            <a:ext cx="4764521" cy="280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451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p:cTn id="12" dur="500" fill="hold"/>
                                        <p:tgtEl>
                                          <p:spTgt spid="1032"/>
                                        </p:tgtEl>
                                        <p:attrNameLst>
                                          <p:attrName>ppt_w</p:attrName>
                                        </p:attrNameLst>
                                      </p:cBhvr>
                                      <p:tavLst>
                                        <p:tav tm="0">
                                          <p:val>
                                            <p:fltVal val="0"/>
                                          </p:val>
                                        </p:tav>
                                        <p:tav tm="100000">
                                          <p:val>
                                            <p:strVal val="#ppt_w"/>
                                          </p:val>
                                        </p:tav>
                                      </p:tavLst>
                                    </p:anim>
                                    <p:anim calcmode="lin" valueType="num">
                                      <p:cBhvr>
                                        <p:cTn id="13" dur="500" fill="hold"/>
                                        <p:tgtEl>
                                          <p:spTgt spid="1032"/>
                                        </p:tgtEl>
                                        <p:attrNameLst>
                                          <p:attrName>ppt_h</p:attrName>
                                        </p:attrNameLst>
                                      </p:cBhvr>
                                      <p:tavLst>
                                        <p:tav tm="0">
                                          <p:val>
                                            <p:fltVal val="0"/>
                                          </p:val>
                                        </p:tav>
                                        <p:tav tm="100000">
                                          <p:val>
                                            <p:strVal val="#ppt_h"/>
                                          </p:val>
                                        </p:tav>
                                      </p:tavLst>
                                    </p:anim>
                                    <p:animEffect transition="in" filter="fade">
                                      <p:cBhvr>
                                        <p:cTn id="14" dur="500"/>
                                        <p:tgtEl>
                                          <p:spTgt spid="103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34"/>
                                        </p:tgtEl>
                                        <p:attrNameLst>
                                          <p:attrName>style.visibility</p:attrName>
                                        </p:attrNameLst>
                                      </p:cBhvr>
                                      <p:to>
                                        <p:strVal val="visible"/>
                                      </p:to>
                                    </p:set>
                                    <p:anim calcmode="lin" valueType="num">
                                      <p:cBhvr>
                                        <p:cTn id="22" dur="500" fill="hold"/>
                                        <p:tgtEl>
                                          <p:spTgt spid="1034"/>
                                        </p:tgtEl>
                                        <p:attrNameLst>
                                          <p:attrName>ppt_w</p:attrName>
                                        </p:attrNameLst>
                                      </p:cBhvr>
                                      <p:tavLst>
                                        <p:tav tm="0">
                                          <p:val>
                                            <p:fltVal val="0"/>
                                          </p:val>
                                        </p:tav>
                                        <p:tav tm="100000">
                                          <p:val>
                                            <p:strVal val="#ppt_w"/>
                                          </p:val>
                                        </p:tav>
                                      </p:tavLst>
                                    </p:anim>
                                    <p:anim calcmode="lin" valueType="num">
                                      <p:cBhvr>
                                        <p:cTn id="23" dur="500" fill="hold"/>
                                        <p:tgtEl>
                                          <p:spTgt spid="1034"/>
                                        </p:tgtEl>
                                        <p:attrNameLst>
                                          <p:attrName>ppt_h</p:attrName>
                                        </p:attrNameLst>
                                      </p:cBhvr>
                                      <p:tavLst>
                                        <p:tav tm="0">
                                          <p:val>
                                            <p:fltVal val="0"/>
                                          </p:val>
                                        </p:tav>
                                        <p:tav tm="100000">
                                          <p:val>
                                            <p:strVal val="#ppt_h"/>
                                          </p:val>
                                        </p:tav>
                                      </p:tavLst>
                                    </p:anim>
                                    <p:animEffect transition="in" filter="fade">
                                      <p:cBhvr>
                                        <p:cTn id="2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A6F62B7-C4EA-47E8-988F-AB4D0E7B05A6}"/>
              </a:ext>
            </a:extLst>
          </p:cNvPr>
          <p:cNvSpPr txBox="1"/>
          <p:nvPr/>
        </p:nvSpPr>
        <p:spPr>
          <a:xfrm>
            <a:off x="5408865" y="768318"/>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GHI</a:t>
            </a:r>
            <a:r>
              <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NHỚ</a:t>
            </a:r>
            <a:endPar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8356" y="2853050"/>
            <a:ext cx="6944053" cy="5303520"/>
          </a:xfrm>
          <a:prstGeom prst="rect">
            <a:avLst/>
          </a:prstGeom>
        </p:spPr>
      </p:pic>
      <p:sp>
        <p:nvSpPr>
          <p:cNvPr id="13" name="TextBox 12">
            <a:extLst>
              <a:ext uri="{FF2B5EF4-FFF2-40B4-BE49-F238E27FC236}">
                <a16:creationId xmlns:a16="http://schemas.microsoft.com/office/drawing/2014/main" id="{DCF4EB7E-D6F2-4AA4-BB36-B81E83F38D00}"/>
              </a:ext>
            </a:extLst>
          </p:cNvPr>
          <p:cNvSpPr txBox="1"/>
          <p:nvPr/>
        </p:nvSpPr>
        <p:spPr>
          <a:xfrm>
            <a:off x="3050474" y="1446115"/>
            <a:ext cx="6936805" cy="3046988"/>
          </a:xfrm>
          <a:prstGeom prst="rect">
            <a:avLst/>
          </a:prstGeom>
          <a:noFill/>
        </p:spPr>
        <p:txBody>
          <a:bodyPr wrap="square">
            <a:spAutoFit/>
          </a:bodyPr>
          <a:lstStyle/>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Duyên hải miền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có nhiều đồng bằng nhỏ với những cồn cát và đầm, phá.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Mùa hạ, tại đây thường khô, nóng và hạn hán. Cuối năm thường có mưa lũ và bão dễ gây ra ngập lụt.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Khu</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vực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phía</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Bắc dãy Bạch Mã có mùa đông lạnh.</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36582128-3D35-40B7-8F93-6B71F2031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ustDataLst>
      <p:tags r:id="rId1"/>
    </p:custDataLst>
    <p:extLst>
      <p:ext uri="{BB962C8B-B14F-4D97-AF65-F5344CB8AC3E}">
        <p14:creationId xmlns:p14="http://schemas.microsoft.com/office/powerpoint/2010/main" val="10329058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oy, doll, vector graphics&#10;&#10;Description automatically generated">
            <a:extLst>
              <a:ext uri="{FF2B5EF4-FFF2-40B4-BE49-F238E27FC236}">
                <a16:creationId xmlns:a16="http://schemas.microsoft.com/office/drawing/2014/main" id="{CF170696-D469-4CAE-9AB0-098257FFA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893" y="1221828"/>
            <a:ext cx="2926080" cy="3657600"/>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39A743A2-5E81-4285-8345-3CAE78D7F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294" y="856067"/>
            <a:ext cx="2227124" cy="3727404"/>
          </a:xfrm>
          <a:prstGeom prst="rect">
            <a:avLst/>
          </a:prstGeom>
        </p:spPr>
      </p:pic>
      <p:pic>
        <p:nvPicPr>
          <p:cNvPr id="2" name="Picture 1"/>
          <p:cNvPicPr>
            <a:picLocks noChangeAspect="1"/>
          </p:cNvPicPr>
          <p:nvPr/>
        </p:nvPicPr>
        <p:blipFill>
          <a:blip r:embed="rId4"/>
          <a:stretch>
            <a:fillRect/>
          </a:stretch>
        </p:blipFill>
        <p:spPr>
          <a:xfrm>
            <a:off x="-1164763" y="856067"/>
            <a:ext cx="9858086" cy="5218628"/>
          </a:xfrm>
          <a:prstGeom prst="rect">
            <a:avLst/>
          </a:prstGeom>
        </p:spPr>
      </p:pic>
    </p:spTree>
    <p:extLst>
      <p:ext uri="{BB962C8B-B14F-4D97-AF65-F5344CB8AC3E}">
        <p14:creationId xmlns:p14="http://schemas.microsoft.com/office/powerpoint/2010/main" val="1954331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Đồng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bằng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duyên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hải</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miền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Trung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nhỏ</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hẹp</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vì</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a:t>
            </a: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cồn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đầm</a:t>
            </a:r>
            <a:r>
              <a:rPr kumimoji="0" lang="en-US" sz="3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phá</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1564" y="2328716"/>
            <a:ext cx="2993517" cy="4114800"/>
          </a:xfrm>
          <a:prstGeom prst="rect">
            <a:avLst/>
          </a:prstGeom>
        </p:spPr>
      </p:pic>
      <p:pic>
        <p:nvPicPr>
          <p:cNvPr id="12" name="Picture 6" descr="phu-yen1">
            <a:extLst>
              <a:ext uri="{FF2B5EF4-FFF2-40B4-BE49-F238E27FC236}">
                <a16:creationId xmlns:a16="http://schemas.microsoft.com/office/drawing/2014/main" id="{10774426-EB8B-4D25-82B0-AAF1B8DD0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7399" y="5227122"/>
            <a:ext cx="2501625"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10-2">
            <a:extLst>
              <a:ext uri="{FF2B5EF4-FFF2-40B4-BE49-F238E27FC236}">
                <a16:creationId xmlns:a16="http://schemas.microsoft.com/office/drawing/2014/main" id="{77095A9F-A2A1-41B3-8139-1AED39D14A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59025" y="5250565"/>
            <a:ext cx="2352418"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8371_1257234285">
            <a:extLst>
              <a:ext uri="{FF2B5EF4-FFF2-40B4-BE49-F238E27FC236}">
                <a16:creationId xmlns:a16="http://schemas.microsoft.com/office/drawing/2014/main" id="{1DFA62E2-0C8B-4A1A-99C4-5959419F44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1442" y="5258461"/>
            <a:ext cx="2444877" cy="134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3"/>
          <a:stretch>
            <a:fillRect/>
          </a:stretch>
        </p:blipFill>
        <p:spPr>
          <a:xfrm>
            <a:off x="3596422" y="-74883"/>
            <a:ext cx="4999153" cy="1682642"/>
          </a:xfrm>
          <a:prstGeom prst="rect">
            <a:avLst/>
          </a:prstGeom>
        </p:spPr>
      </p:pic>
    </p:spTree>
    <p:custDataLst>
      <p:tags r:id="rId1"/>
    </p:custDataLst>
    <p:extLst>
      <p:ext uri="{BB962C8B-B14F-4D97-AF65-F5344CB8AC3E}">
        <p14:creationId xmlns:p14="http://schemas.microsoft.com/office/powerpoint/2010/main" val="362007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1" presetClass="emph" presetSubtype="10" repeatCount="indefinite" fill="hold" nodeType="clickEffect">
                                  <p:stCondLst>
                                    <p:cond delay="0"/>
                                  </p:stCondLst>
                                  <p:childTnLst>
                                    <p:animClr clrSpc="hsl" dir="ccw">
                                      <p:cBhvr>
                                        <p:cTn id="40" dur="1000" fill="hold"/>
                                        <p:tgtEl>
                                          <p:spTgt spid="17"/>
                                        </p:tgtEl>
                                        <p:attrNameLst>
                                          <p:attrName>fillcolor</p:attrName>
                                        </p:attrNameLst>
                                      </p:cBhvr>
                                      <p:to>
                                        <a:schemeClr val="accent2"/>
                                      </p:to>
                                    </p:animClr>
                                    <p:set>
                                      <p:cBhvr>
                                        <p:cTn id="41" dur="1000" fill="hold"/>
                                        <p:tgtEl>
                                          <p:spTgt spid="17"/>
                                        </p:tgtEl>
                                        <p:attrNameLst>
                                          <p:attrName>fill.type</p:attrName>
                                        </p:attrNameLst>
                                      </p:cBhvr>
                                      <p:to>
                                        <p:strVal val="solid"/>
                                      </p:to>
                                    </p:set>
                                    <p:set>
                                      <p:cBhvr>
                                        <p:cTn id="42" dur="1000" fill="hold"/>
                                        <p:tgtEl>
                                          <p:spTgt spid="1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8356" y="2853050"/>
            <a:ext cx="6944053" cy="5303520"/>
          </a:xfrm>
          <a:prstGeom prst="rect">
            <a:avLst/>
          </a:prstGeom>
        </p:spPr>
      </p:pic>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vi-VN" sz="44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Sông</a:t>
            </a:r>
            <a:r>
              <a:rPr kumimoji="0" lang="vi-VN" sz="4400" b="0" i="1"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ở đây có đặc điểm gì? </a:t>
            </a:r>
            <a:endPar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endParaRP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vi-VN" sz="3200" b="1" kern="0" dirty="0" smtClean="0">
                <a:solidFill>
                  <a:prstClr val="black"/>
                </a:solidFill>
                <a:latin typeface="Arial" panose="020B0604020202020204" pitchFamily="34" charset="0"/>
                <a:cs typeface="Arial" panose="020B0604020202020204" pitchFamily="34" charset="0"/>
              </a:rPr>
              <a:t>Ít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vi-VN" sz="3200" b="1" i="0" u="none" strike="noStrike" kern="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vi-VN" sz="3200" b="1" i="0" u="none" strike="noStrike" kern="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có sông</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71564" y="2328716"/>
            <a:ext cx="2993517" cy="4114800"/>
          </a:xfrm>
          <a:prstGeom prst="rect">
            <a:avLst/>
          </a:prstGeom>
        </p:spPr>
      </p:pic>
      <p:pic>
        <p:nvPicPr>
          <p:cNvPr id="3" name="Picture 2"/>
          <p:cNvPicPr>
            <a:picLocks noChangeAspect="1"/>
          </p:cNvPicPr>
          <p:nvPr/>
        </p:nvPicPr>
        <p:blipFill>
          <a:blip r:embed="rId10"/>
          <a:stretch>
            <a:fillRect/>
          </a:stretch>
        </p:blipFill>
        <p:spPr>
          <a:xfrm>
            <a:off x="3596422" y="66629"/>
            <a:ext cx="4999153" cy="1682642"/>
          </a:xfrm>
          <a:prstGeom prst="rect">
            <a:avLst/>
          </a:prstGeom>
        </p:spPr>
      </p:pic>
    </p:spTree>
    <p:custDataLst>
      <p:tags r:id="rId1"/>
    </p:custDataLst>
    <p:extLst>
      <p:ext uri="{BB962C8B-B14F-4D97-AF65-F5344CB8AC3E}">
        <p14:creationId xmlns:p14="http://schemas.microsoft.com/office/powerpoint/2010/main" val="5029169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1" presetClass="emph" presetSubtype="10" repeatCount="indefinite" fill="hold" nodeType="clickEffect">
                                  <p:stCondLst>
                                    <p:cond delay="0"/>
                                  </p:stCondLst>
                                  <p:childTnLst>
                                    <p:animClr clrSpc="hsl" dir="ccw">
                                      <p:cBhvr>
                                        <p:cTn id="31" dur="1000" fill="hold"/>
                                        <p:tgtEl>
                                          <p:spTgt spid="17"/>
                                        </p:tgtEl>
                                        <p:attrNameLst>
                                          <p:attrName>fillcolor</p:attrName>
                                        </p:attrNameLst>
                                      </p:cBhvr>
                                      <p:to>
                                        <a:schemeClr val="accent2"/>
                                      </p:to>
                                    </p:animClr>
                                    <p:set>
                                      <p:cBhvr>
                                        <p:cTn id="32" dur="1000" fill="hold"/>
                                        <p:tgtEl>
                                          <p:spTgt spid="17"/>
                                        </p:tgtEl>
                                        <p:attrNameLst>
                                          <p:attrName>fill.type</p:attrName>
                                        </p:attrNameLst>
                                      </p:cBhvr>
                                      <p:to>
                                        <p:strVal val="solid"/>
                                      </p:to>
                                    </p:set>
                                    <p:set>
                                      <p:cBhvr>
                                        <p:cTn id="33" dur="1000" fill="hold"/>
                                        <p:tgtEl>
                                          <p:spTgt spid="17"/>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49831" y="429601"/>
            <a:ext cx="8317586" cy="4544735"/>
          </a:xfrm>
          <a:prstGeom prst="rect">
            <a:avLst/>
          </a:prstGeom>
        </p:spPr>
      </p:pic>
    </p:spTree>
    <p:extLst>
      <p:ext uri="{BB962C8B-B14F-4D97-AF65-F5344CB8AC3E}">
        <p14:creationId xmlns:p14="http://schemas.microsoft.com/office/powerpoint/2010/main" val="1923666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79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99B3-9B54-4071-98F3-1677841E0381}"/>
              </a:ext>
            </a:extLst>
          </p:cNvPr>
          <p:cNvSpPr txBox="1"/>
          <p:nvPr/>
        </p:nvSpPr>
        <p:spPr>
          <a:xfrm>
            <a:off x="1495765" y="230660"/>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prstClr val="white"/>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smtClean="0">
                <a:ln>
                  <a:noFill/>
                </a:ln>
                <a:solidFill>
                  <a:prstClr val="white"/>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smtClean="0">
                <a:ln>
                  <a:noFill/>
                </a:ln>
                <a:solidFill>
                  <a:prstClr val="white"/>
                </a:solidFill>
                <a:effectLst>
                  <a:glow>
                    <a:prstClr val="white">
                      <a:alpha val="0"/>
                    </a:prstClr>
                  </a:glow>
                </a:effectLst>
                <a:uLnTx/>
                <a:uFillTx/>
                <a:latin typeface="UVN Ba Le" panose="04030605060802020503" pitchFamily="82" charset="0"/>
                <a:ea typeface="+mn-ea"/>
                <a:cs typeface="+mn-cs"/>
              </a:rPr>
              <a:t>ĐỊA </a:t>
            </a:r>
            <a:r>
              <a:rPr kumimoji="0" lang="en-US"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LÝ 4</a:t>
            </a:r>
          </a:p>
        </p:txBody>
      </p:sp>
      <p:grpSp>
        <p:nvGrpSpPr>
          <p:cNvPr id="6" name="Group 5">
            <a:extLst>
              <a:ext uri="{FF2B5EF4-FFF2-40B4-BE49-F238E27FC236}">
                <a16:creationId xmlns:a16="http://schemas.microsoft.com/office/drawing/2014/main" id="{37FC2D5F-70AE-43C5-A272-0CC174593014}"/>
              </a:ext>
            </a:extLst>
          </p:cNvPr>
          <p:cNvGrpSpPr/>
          <p:nvPr/>
        </p:nvGrpSpPr>
        <p:grpSpPr>
          <a:xfrm>
            <a:off x="1888364" y="1454877"/>
            <a:ext cx="9811048" cy="4247317"/>
            <a:chOff x="2276473" y="1385833"/>
            <a:chExt cx="9811048" cy="4247317"/>
          </a:xfrm>
        </p:grpSpPr>
        <p:sp>
          <p:nvSpPr>
            <p:cNvPr id="5" name="TextBox 4">
              <a:extLst>
                <a:ext uri="{FF2B5EF4-FFF2-40B4-BE49-F238E27FC236}">
                  <a16:creationId xmlns:a16="http://schemas.microsoft.com/office/drawing/2014/main" id="{F2B22426-13AA-4FAE-AA52-361F463BEA81}"/>
                </a:ext>
              </a:extLst>
            </p:cNvPr>
            <p:cNvSpPr txBox="1"/>
            <p:nvPr/>
          </p:nvSpPr>
          <p:spPr>
            <a:xfrm>
              <a:off x="2276474"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smtClean="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sp>
          <p:nvSpPr>
            <p:cNvPr id="15" name="TextBox 14">
              <a:extLst>
                <a:ext uri="{FF2B5EF4-FFF2-40B4-BE49-F238E27FC236}">
                  <a16:creationId xmlns:a16="http://schemas.microsoft.com/office/drawing/2014/main" id="{4D27003F-5B94-4E6F-841F-A74239C04A7D}"/>
                </a:ext>
              </a:extLst>
            </p:cNvPr>
            <p:cNvSpPr txBox="1"/>
            <p:nvPr/>
          </p:nvSpPr>
          <p:spPr>
            <a:xfrm>
              <a:off x="2276473"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smtClean="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smtClean="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grpSp>
      <p:sp>
        <p:nvSpPr>
          <p:cNvPr id="18" name="TextBox 17">
            <a:extLst>
              <a:ext uri="{FF2B5EF4-FFF2-40B4-BE49-F238E27FC236}">
                <a16:creationId xmlns:a16="http://schemas.microsoft.com/office/drawing/2014/main" id="{7D0AF1E0-AB2A-4DA3-9875-7371B9F8C9BA}"/>
              </a:ext>
            </a:extLst>
          </p:cNvPr>
          <p:cNvSpPr txBox="1"/>
          <p:nvPr/>
        </p:nvSpPr>
        <p:spPr>
          <a:xfrm>
            <a:off x="1505001" y="277283"/>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smtClean="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smtClean="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ĐỊA </a:t>
            </a:r>
            <a:r>
              <a:rPr kumimoji="0" lang="en-US"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LÝ 4</a:t>
            </a:r>
          </a:p>
        </p:txBody>
      </p:sp>
      <p:pic>
        <p:nvPicPr>
          <p:cNvPr id="8" name="Picture 7" descr="A picture containing text, toy, doll&#10;&#10;Description automatically generated">
            <a:extLst>
              <a:ext uri="{FF2B5EF4-FFF2-40B4-BE49-F238E27FC236}">
                <a16:creationId xmlns:a16="http://schemas.microsoft.com/office/drawing/2014/main" id="{954D4E8F-8113-48EE-8B9F-A5FBE9160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 y="617061"/>
            <a:ext cx="3230911" cy="4577586"/>
          </a:xfrm>
          <a:prstGeom prst="rect">
            <a:avLst/>
          </a:prstGeom>
        </p:spPr>
      </p:pic>
    </p:spTree>
    <p:extLst>
      <p:ext uri="{BB962C8B-B14F-4D97-AF65-F5344CB8AC3E}">
        <p14:creationId xmlns:p14="http://schemas.microsoft.com/office/powerpoint/2010/main" val="4202870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8A2E23F-A2BE-4AC0-BFED-20A83FDFDF3E}"/>
              </a:ext>
            </a:extLst>
          </p:cNvPr>
          <p:cNvPicPr>
            <a:picLocks noChangeAspect="1"/>
          </p:cNvPicPr>
          <p:nvPr/>
        </p:nvPicPr>
        <p:blipFill>
          <a:blip r:embed="rId2"/>
          <a:srcRect/>
          <a:stretch>
            <a:fillRect/>
          </a:stretch>
        </p:blipFill>
        <p:spPr>
          <a:xfrm>
            <a:off x="7175115" y="395437"/>
            <a:ext cx="4826722" cy="3933779"/>
          </a:xfrm>
          <a:prstGeom prst="rect">
            <a:avLst/>
          </a:prstGeom>
        </p:spPr>
      </p:pic>
      <p:pic>
        <p:nvPicPr>
          <p:cNvPr id="2" name="Picture 1"/>
          <p:cNvPicPr>
            <a:picLocks noChangeAspect="1"/>
          </p:cNvPicPr>
          <p:nvPr/>
        </p:nvPicPr>
        <p:blipFill>
          <a:blip r:embed="rId3"/>
          <a:stretch>
            <a:fillRect/>
          </a:stretch>
        </p:blipFill>
        <p:spPr>
          <a:xfrm>
            <a:off x="609172" y="3977640"/>
            <a:ext cx="11971291" cy="2354280"/>
          </a:xfrm>
          <a:prstGeom prst="rect">
            <a:avLst/>
          </a:prstGeom>
        </p:spPr>
      </p:pic>
    </p:spTree>
    <p:extLst>
      <p:ext uri="{BB962C8B-B14F-4D97-AF65-F5344CB8AC3E}">
        <p14:creationId xmlns:p14="http://schemas.microsoft.com/office/powerpoint/2010/main" val="1801798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68" y="740475"/>
            <a:ext cx="11493629" cy="5075109"/>
          </a:xfrm>
          <a:prstGeom prst="rect">
            <a:avLst/>
          </a:prstGeom>
        </p:spPr>
      </p:pic>
    </p:spTree>
    <p:extLst>
      <p:ext uri="{BB962C8B-B14F-4D97-AF65-F5344CB8AC3E}">
        <p14:creationId xmlns:p14="http://schemas.microsoft.com/office/powerpoint/2010/main" val="171119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a:extLst>
              <a:ext uri="{FF2B5EF4-FFF2-40B4-BE49-F238E27FC236}">
                <a16:creationId xmlns:a16="http://schemas.microsoft.com/office/drawing/2014/main" id="{84F489F6-BB75-4192-87C0-42871C65B983}"/>
              </a:ext>
            </a:extLst>
          </p:cNvPr>
          <p:cNvSpPr/>
          <p:nvPr/>
        </p:nvSpPr>
        <p:spPr>
          <a:xfrm>
            <a:off x="5657197" y="158728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Chỉ trên bản đồ địa lí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vị trí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của dải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đồng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bằng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duyên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hải</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miền</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Trung.</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303B68E0-4D42-470A-83BE-B7FA8D841FA2}"/>
              </a:ext>
            </a:extLst>
          </p:cNvPr>
          <p:cNvPicPr>
            <a:picLocks noChangeAspect="1"/>
          </p:cNvPicPr>
          <p:nvPr/>
        </p:nvPicPr>
        <p:blipFill>
          <a:blip r:embed="rId5"/>
          <a:stretch>
            <a:fillRect/>
          </a:stretch>
        </p:blipFill>
        <p:spPr>
          <a:xfrm>
            <a:off x="50821" y="57134"/>
            <a:ext cx="4540634" cy="683397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1024AE06-535C-4D8F-B916-03082BA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6583" y="3668398"/>
            <a:ext cx="2968610" cy="2934480"/>
          </a:xfrm>
          <a:prstGeom prst="rect">
            <a:avLst/>
          </a:prstGeom>
        </p:spPr>
      </p:pic>
      <p:pic>
        <p:nvPicPr>
          <p:cNvPr id="27" name="Picture 26">
            <a:extLst>
              <a:ext uri="{FF2B5EF4-FFF2-40B4-BE49-F238E27FC236}">
                <a16:creationId xmlns:a16="http://schemas.microsoft.com/office/drawing/2014/main" id="{46405A4D-1407-4778-A2F4-9E893AEDB5E7}"/>
              </a:ext>
            </a:extLst>
          </p:cNvPr>
          <p:cNvPicPr>
            <a:picLocks noChangeAspect="1"/>
          </p:cNvPicPr>
          <p:nvPr/>
        </p:nvPicPr>
        <p:blipFill>
          <a:blip r:embed="rId7"/>
          <a:stretch>
            <a:fillRect/>
          </a:stretch>
        </p:blipFill>
        <p:spPr>
          <a:xfrm>
            <a:off x="987934" y="1563799"/>
            <a:ext cx="2966482" cy="4209198"/>
          </a:xfrm>
          <a:prstGeom prst="rect">
            <a:avLst/>
          </a:prstGeom>
        </p:spPr>
      </p:pic>
      <p:pic>
        <p:nvPicPr>
          <p:cNvPr id="13" name="Picture 12"/>
          <p:cNvPicPr>
            <a:picLocks noChangeAspect="1"/>
          </p:cNvPicPr>
          <p:nvPr/>
        </p:nvPicPr>
        <p:blipFill>
          <a:blip r:embed="rId8"/>
          <a:stretch>
            <a:fillRect/>
          </a:stretch>
        </p:blipFill>
        <p:spPr>
          <a:xfrm>
            <a:off x="4760355" y="292608"/>
            <a:ext cx="7151228" cy="1274174"/>
          </a:xfrm>
          <a:prstGeom prst="rect">
            <a:avLst/>
          </a:prstGeom>
        </p:spPr>
      </p:pic>
    </p:spTree>
    <p:custDataLst>
      <p:tags r:id="rId1"/>
    </p:custDataLst>
    <p:extLst>
      <p:ext uri="{BB962C8B-B14F-4D97-AF65-F5344CB8AC3E}">
        <p14:creationId xmlns:p14="http://schemas.microsoft.com/office/powerpoint/2010/main" val="2980242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49" presetClass="path" presetSubtype="0" accel="50000" decel="50000" fill="hold" nodeType="afterEffect">
                                  <p:stCondLst>
                                    <p:cond delay="0"/>
                                  </p:stCondLst>
                                  <p:childTnLst>
                                    <p:animMotion origin="layout" path="M -4.16667E-6 -3.7037E-6 L 0.35834 -3.7037E-6 " pathEditMode="relative" rAng="0" ptsTypes="AA">
                                      <p:cBhvr>
                                        <p:cTn id="22" dur="2000" fill="hold"/>
                                        <p:tgtEl>
                                          <p:spTgt spid="27"/>
                                        </p:tgtEl>
                                        <p:attrNameLst>
                                          <p:attrName>ppt_x</p:attrName>
                                          <p:attrName>ppt_y</p:attrName>
                                        </p:attrNameLst>
                                      </p:cBhvr>
                                      <p:rCtr x="17917" y="0"/>
                                    </p:animMotion>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descr="vietnammap">
            <a:extLst>
              <a:ext uri="{FF2B5EF4-FFF2-40B4-BE49-F238E27FC236}">
                <a16:creationId xmlns:a16="http://schemas.microsoft.com/office/drawing/2014/main" id="{2472B152-65DD-446D-B965-7632EC565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 name="Speech Bubble: Rectangle with Corners Rounded 4">
            <a:extLst>
              <a:ext uri="{FF2B5EF4-FFF2-40B4-BE49-F238E27FC236}">
                <a16:creationId xmlns:a16="http://schemas.microsoft.com/office/drawing/2014/main" id="{13922572-9E8A-49E3-8513-F1B5299938AE}"/>
              </a:ext>
            </a:extLst>
          </p:cNvPr>
          <p:cNvSpPr/>
          <p:nvPr/>
        </p:nvSpPr>
        <p:spPr>
          <a:xfrm>
            <a:off x="5422472" y="189416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Dải đồng bằng duyên hải miền Trung được </a:t>
            </a:r>
            <a:r>
              <a:rPr kumimoji="0" lang="vi-VN" sz="2800" b="1"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kéo</a:t>
            </a:r>
            <a:r>
              <a:rPr kumimoji="0" lang="vi-VN" sz="2800" b="1" i="0" u="none" strike="noStrike" kern="1200" cap="none" spc="0" normalizeH="0" noProof="0" dirty="0" smtClean="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dài</a:t>
            </a:r>
            <a:r>
              <a:rPr kumimoji="0" lang="vi-VN" sz="2800" b="1"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từ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Thanh Hóa đến Bình Thuận</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72B4996-CC7E-4A0A-945A-1F9E17DE2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4" name="Picture 3" descr="Map&#10;&#10;Description automatically generated">
            <a:extLst>
              <a:ext uri="{FF2B5EF4-FFF2-40B4-BE49-F238E27FC236}">
                <a16:creationId xmlns:a16="http://schemas.microsoft.com/office/drawing/2014/main" id="{87DBBDFD-E636-4F60-BA83-66FD45D50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pic>
        <p:nvPicPr>
          <p:cNvPr id="13" name="Picture 12"/>
          <p:cNvPicPr>
            <a:picLocks noChangeAspect="1"/>
          </p:cNvPicPr>
          <p:nvPr/>
        </p:nvPicPr>
        <p:blipFill>
          <a:blip r:embed="rId8"/>
          <a:stretch>
            <a:fillRect/>
          </a:stretch>
        </p:blipFill>
        <p:spPr>
          <a:xfrm>
            <a:off x="4900564" y="355360"/>
            <a:ext cx="7151228" cy="1274174"/>
          </a:xfrm>
          <a:prstGeom prst="rect">
            <a:avLst/>
          </a:prstGeom>
        </p:spPr>
      </p:pic>
    </p:spTree>
    <p:custDataLst>
      <p:tags r:id="rId1"/>
    </p:custDataLst>
    <p:extLst>
      <p:ext uri="{BB962C8B-B14F-4D97-AF65-F5344CB8AC3E}">
        <p14:creationId xmlns:p14="http://schemas.microsoft.com/office/powerpoint/2010/main" val="13896334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5">
            <a:extLst>
              <a:ext uri="{FF2B5EF4-FFF2-40B4-BE49-F238E27FC236}">
                <a16:creationId xmlns:a16="http://schemas.microsoft.com/office/drawing/2014/main" id="{FC9D7BB1-2C86-4473-81F9-C188C6DCB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107650" flipH="1">
            <a:off x="5490079" y="1935899"/>
            <a:ext cx="4423498" cy="2600229"/>
          </a:xfrm>
          <a:prstGeom prst="rect">
            <a:avLst/>
          </a:prstGeom>
        </p:spPr>
      </p:pic>
      <p:sp>
        <p:nvSpPr>
          <p:cNvPr id="21" name="TextBox 20">
            <a:extLst>
              <a:ext uri="{FF2B5EF4-FFF2-40B4-BE49-F238E27FC236}">
                <a16:creationId xmlns:a16="http://schemas.microsoft.com/office/drawing/2014/main" id="{5EF7CD2B-D218-49B1-ABEF-E6F95A085A50}"/>
              </a:ext>
            </a:extLst>
          </p:cNvPr>
          <p:cNvSpPr txBox="1"/>
          <p:nvPr/>
        </p:nvSpPr>
        <p:spPr>
          <a:xfrm rot="20972521">
            <a:off x="5818855" y="2400685"/>
            <a:ext cx="3379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83C466BE-9DD4-4D51-A68C-9C5A7174B031}"/>
              </a:ext>
            </a:extLst>
          </p:cNvPr>
          <p:cNvPicPr>
            <a:picLocks noChangeAspect="1"/>
          </p:cNvPicPr>
          <p:nvPr/>
        </p:nvPicPr>
        <p:blipFill>
          <a:blip r:embed="rId8"/>
          <a:stretch>
            <a:fillRect/>
          </a:stretch>
        </p:blipFill>
        <p:spPr>
          <a:xfrm>
            <a:off x="652915" y="1345096"/>
            <a:ext cx="3761429" cy="533716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Oval 2">
            <a:extLst>
              <a:ext uri="{FF2B5EF4-FFF2-40B4-BE49-F238E27FC236}">
                <a16:creationId xmlns:a16="http://schemas.microsoft.com/office/drawing/2014/main" id="{34B7A5B1-9F2F-4257-838F-61135E3C8854}"/>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EAD00606-B01B-4349-A745-37129BCC3A13}"/>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76CC82D-8DB3-45A2-9B16-DA77CA4B591E}"/>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5D0AE2A-42C7-4918-BC70-17E5C9BF191D}"/>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873F4FC-E416-48B0-B72F-CCCE3DEC77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10"/>
          <a:stretch>
            <a:fillRect/>
          </a:stretch>
        </p:blipFill>
        <p:spPr>
          <a:xfrm>
            <a:off x="4587349" y="325981"/>
            <a:ext cx="7151228" cy="1274174"/>
          </a:xfrm>
          <a:prstGeom prst="rect">
            <a:avLst/>
          </a:prstGeom>
        </p:spPr>
      </p:pic>
    </p:spTree>
    <p:custDataLst>
      <p:tags r:id="rId1"/>
    </p:custDataLst>
    <p:extLst>
      <p:ext uri="{BB962C8B-B14F-4D97-AF65-F5344CB8AC3E}">
        <p14:creationId xmlns:p14="http://schemas.microsoft.com/office/powerpoint/2010/main" val="29757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6" grpId="0" animBg="1"/>
      <p:bldP spid="17" grpId="0" animBg="1"/>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718</Words>
  <Application>Microsoft Office PowerPoint</Application>
  <PresentationFormat>Widescreen</PresentationFormat>
  <Paragraphs>77</Paragraphs>
  <Slides>35</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UVN Nguyen Du</vt:lpstr>
      <vt:lpstr>UTM Avo</vt:lpstr>
      <vt:lpstr>SVN-Newton</vt:lpstr>
      <vt:lpstr>Times New Roman</vt:lpstr>
      <vt:lpstr>Wingdings</vt:lpstr>
      <vt:lpstr>Calibri</vt:lpstr>
      <vt:lpstr>微软雅黑</vt:lpstr>
      <vt:lpstr>等线</vt:lpstr>
      <vt:lpstr>Arial</vt:lpstr>
      <vt:lpstr>Cambria</vt:lpstr>
      <vt:lpstr>UTM Showcard</vt:lpstr>
      <vt:lpstr>UVN Ba Le</vt:lpstr>
      <vt:lpstr>#9Slide07 HoneyCream</vt:lpstr>
      <vt:lpstr>1_Office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18</cp:revision>
  <dcterms:created xsi:type="dcterms:W3CDTF">2023-11-16T13:55:23Z</dcterms:created>
  <dcterms:modified xsi:type="dcterms:W3CDTF">2023-11-19T17:51:32Z</dcterms:modified>
</cp:coreProperties>
</file>