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5" r:id="rId2"/>
    <p:sldMasterId id="2147483678" r:id="rId3"/>
  </p:sldMasterIdLst>
  <p:notesMasterIdLst>
    <p:notesMasterId r:id="rId29"/>
  </p:notesMasterIdLst>
  <p:sldIdLst>
    <p:sldId id="258" r:id="rId4"/>
    <p:sldId id="288" r:id="rId5"/>
    <p:sldId id="290" r:id="rId6"/>
    <p:sldId id="291" r:id="rId7"/>
    <p:sldId id="289" r:id="rId8"/>
    <p:sldId id="257" r:id="rId9"/>
    <p:sldId id="259" r:id="rId10"/>
    <p:sldId id="284" r:id="rId11"/>
    <p:sldId id="292" r:id="rId12"/>
    <p:sldId id="293" r:id="rId13"/>
    <p:sldId id="294" r:id="rId14"/>
    <p:sldId id="295" r:id="rId15"/>
    <p:sldId id="261" r:id="rId16"/>
    <p:sldId id="285" r:id="rId17"/>
    <p:sldId id="296" r:id="rId18"/>
    <p:sldId id="297" r:id="rId19"/>
    <p:sldId id="298" r:id="rId20"/>
    <p:sldId id="299" r:id="rId21"/>
    <p:sldId id="286" r:id="rId22"/>
    <p:sldId id="269" r:id="rId23"/>
    <p:sldId id="287" r:id="rId24"/>
    <p:sldId id="268" r:id="rId25"/>
    <p:sldId id="302" r:id="rId26"/>
    <p:sldId id="301" r:id="rId27"/>
    <p:sldId id="300" r:id="rId28"/>
  </p:sldIdLst>
  <p:sldSz cx="12192000" cy="6858000"/>
  <p:notesSz cx="6858000" cy="9144000"/>
  <p:embeddedFontLst>
    <p:embeddedFont>
      <p:font typeface="#9Slide07 Altus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5 Bodega Script" pitchFamily="2" charset="0"/>
      <p:regular r:id="rId35"/>
    </p:embeddedFont>
    <p:embeddedFont>
      <p:font typeface="微软雅黑" panose="020B0503020204020204" pitchFamily="34" charset="-122"/>
      <p:regular r:id="rId36"/>
      <p:bold r:id="rId37"/>
    </p:embeddedFont>
    <p:embeddedFont>
      <p:font typeface="SVN-Newton" panose="02040603050506020204" pitchFamily="18" charset="0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#9Slide07 HoneyCream" pitchFamily="2" charset="0"/>
      <p:regular r:id="rId43"/>
    </p:embeddedFont>
    <p:embeddedFont>
      <p:font typeface="#9Slide05 Aphrodite Pro" panose="02000000000000000000" pitchFamily="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672C"/>
    <a:srgbClr val="E9F49A"/>
    <a:srgbClr val="7ECB6E"/>
    <a:srgbClr val="8DC8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2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6A57F-75E1-4FB9-96A4-90BFD2910F14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D3A33-B035-4057-A77D-2CE84C91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3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854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32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88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38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69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B51690-78BF-4887-B4AF-C14D1F13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E9BCDB3-ED34-464E-A066-D335367DE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25AB21-216C-40DF-A512-5BE857088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5CA1E00-100E-4FC9-89AF-5A1DC8848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46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C0BBC3-2942-479E-A722-12A9E7DD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E57F503-A013-45CD-AA53-6786D07F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7E781E-230F-4DA3-BDA1-3F6FDEB8E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5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BD693-3145-422C-BC8C-915AE309B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45A84-59CC-4CCF-BD84-B928CA293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78693F-56C2-4F90-804E-231658159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787F4D-4300-47B7-BF15-08D074A48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156B29-2330-4A6D-84DE-A3DD460AE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27FB76-5B19-46DA-BE2F-684B9F0C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99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1FAC05-045A-4027-B7A0-184EE4EE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1308C93-845E-41FA-A4AA-8C2B624E7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764089-7541-44FD-A374-AC695C827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25D4C0-62B4-4B1D-BDA9-F91BE6FAE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9EF32C-C6A1-4E6C-BDA4-597853F56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9A77EF-1FBF-45A3-B9BE-1DB41881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646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07B8E7D-9B2B-438E-A7DA-94B3A9B8C498}"/>
              </a:ext>
            </a:extLst>
          </p:cNvPr>
          <p:cNvSpPr/>
          <p:nvPr userDrawn="1"/>
        </p:nvSpPr>
        <p:spPr>
          <a:xfrm>
            <a:off x="0" y="58675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8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EB31AF-18AF-44DE-BB46-FDA001F58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D9B5D-FD2E-4ED4-AF25-70BA63172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16D6F6-7993-460D-B290-DE3992CC4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2F8866-96B0-44FC-A9C7-0969473B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B1DB4-4DFD-4508-8C33-1D4415D3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3F0F27-7712-4132-85D2-0A3346B34019}"/>
              </a:ext>
            </a:extLst>
          </p:cNvPr>
          <p:cNvSpPr txBox="1"/>
          <p:nvPr userDrawn="1"/>
        </p:nvSpPr>
        <p:spPr>
          <a:xfrm>
            <a:off x="1652955" y="1169378"/>
            <a:ext cx="9024281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版权声明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感谢您下载觅知网平台上提供的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在觅知网出售的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模板是免版税类（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RF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Royalty-Free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）正版受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中国人民共和国著作法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世界版权公约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的保护，作品的所有权、版权和著作权归觅知网所有，您下载的是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模板素材的使用权。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A2B3FC-D4BD-40DE-AAE2-B680B8E431A6}"/>
              </a:ext>
            </a:extLst>
          </p:cNvPr>
          <p:cNvSpPr txBox="1"/>
          <p:nvPr userDrawn="1"/>
        </p:nvSpPr>
        <p:spPr>
          <a:xfrm>
            <a:off x="1652955" y="4984409"/>
            <a:ext cx="7297081" cy="36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更多精品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PPT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模板：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t>http://www.51miz.com/ppt/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123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9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95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52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8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95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6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2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0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35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4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9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4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3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CCC3C83-5C03-20DA-46DB-65A41AF44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C88E68-924F-7C2C-59EB-13D86677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DE6B72-52C5-825B-6677-68D3DF828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F0D362-BDDC-4F1D-4F2F-88F14488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856F83F-9F94-7E1A-E849-6CBCEF0A15DD}"/>
              </a:ext>
            </a:extLst>
          </p:cNvPr>
          <p:cNvSpPr/>
          <p:nvPr userDrawn="1"/>
        </p:nvSpPr>
        <p:spPr>
          <a:xfrm>
            <a:off x="495300" y="447675"/>
            <a:ext cx="11201400" cy="5962650"/>
          </a:xfrm>
          <a:prstGeom prst="roundRect">
            <a:avLst>
              <a:gd name="adj" fmla="val 5128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356434-A5AB-4507-C575-161FD3557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2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22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328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6E69A-3CBF-49D5-9F81-2557E7E7B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2E767E-57E4-4832-8072-37A1BB7A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747620-C8D7-416B-AA4B-43507CA2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0B4711-6CA7-46DA-B386-5EAC982A5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052FF3-E209-46D3-B21B-CBBD8659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58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6BB8F4-CCDF-463D-9EC7-21CE1C7B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2D2342-2FE3-43CB-8916-4BB15B4BB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CC5C6A-2D06-4091-85FE-7DF382961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D2DE3F-81D3-410E-8B61-926C4E6B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9DD8B9B-499C-4294-98B2-ECCCEB0F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59220F-3BF1-471D-94CA-1E38B6927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4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F42DF5-9804-4902-8438-31F79218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FB034E-C7EA-4014-9B9B-BA9863FA9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608CA1-982F-4259-92A6-BFBEAC29D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FDE916C-0699-4F83-A535-EC0B8740A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49EDA72-27C9-43AB-9063-84C82E6B2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A905E1-D784-4BCB-AC9B-69FE1CF2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BCD1EB-04C2-4D47-B6DD-65BF9E02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1B9F62-01AF-46B0-A24B-518EA9370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78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ECBFA6-C6CB-422B-965D-55973E868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4949E8-A9FE-48D9-898A-EFDD958A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3B7330-F329-4E28-BFFC-98FAB077C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AED860-AF13-41CF-A04F-FC7B22E36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436533-F973-4DB2-A4F9-D0DDDDBE9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76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7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8.jpg"/><Relationship Id="rId7" Type="http://schemas.openxmlformats.org/officeDocument/2006/relationships/slide" Target="slide5.xml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image" Target="../media/image20.png"/><Relationship Id="rId15" Type="http://schemas.microsoft.com/office/2007/relationships/hdphoto" Target="../media/hdphoto1.wdp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slide" Target="slide3.xml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8.png"/><Relationship Id="rId4" Type="http://schemas.openxmlformats.org/officeDocument/2006/relationships/hyperlink" Target="https://www.youtube.com/watch?v=gMmXwkwRiEs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16.png"/><Relationship Id="rId9" Type="http://schemas.openxmlformats.org/officeDocument/2006/relationships/image" Target="../media/image6.png"/><Relationship Id="rId1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png"/><Relationship Id="rId1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32.png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png"/><Relationship Id="rId18" Type="http://schemas.openxmlformats.org/officeDocument/2006/relationships/image" Target="../media/image44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32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19" Type="http://schemas.openxmlformats.org/officeDocument/2006/relationships/slide" Target="slide2.xml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2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16.png"/><Relationship Id="rId9" Type="http://schemas.openxmlformats.org/officeDocument/2006/relationships/image" Target="../media/image6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8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296E91-D091-BA98-86B4-798157DF7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84085B-D970-DBB8-5E5B-03F0CEE3A9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B63A8E9-A827-C0E7-7CCD-35F1B33CAE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06" y="710155"/>
            <a:ext cx="6147845" cy="614784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56088B3-82A1-C953-B97B-B73777F2C1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6767" y="496982"/>
            <a:ext cx="740414" cy="74041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24FD6A6-EDC6-53C4-C28C-F0CDA1B977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>
            <a:off x="820535" y="3666758"/>
            <a:ext cx="734661" cy="63332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EBCC5A1-1263-CC0E-C567-41C98A69A0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18289690">
            <a:off x="7065451" y="4514574"/>
            <a:ext cx="734661" cy="63332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F80FBA0-012F-10C8-6041-6316CCEB1A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2986" y="1782217"/>
            <a:ext cx="588315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3904" t="-367" r="50609" b="2884"/>
          <a:stretch/>
        </p:blipFill>
        <p:spPr>
          <a:xfrm>
            <a:off x="1436135" y="1259771"/>
            <a:ext cx="3623545" cy="4054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608320" y="26822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 smtClean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nguồn năng lượng sạch, tái tạo của con người.</a:t>
            </a:r>
            <a:endParaRPr lang="en-US" dirty="0">
              <a:solidFill>
                <a:srgbClr val="E0672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47" y="713970"/>
            <a:ext cx="4354294" cy="19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202" t="733" r="25311" b="1784"/>
          <a:stretch/>
        </p:blipFill>
        <p:spPr>
          <a:xfrm>
            <a:off x="1436135" y="1259771"/>
            <a:ext cx="3623545" cy="4054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608320" y="268224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 smtClean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giúp cho thực vật xanh tốt, nhờ đó con người, động vật có được thức ăn từ thực vật.</a:t>
            </a:r>
            <a:endParaRPr lang="en-US" dirty="0">
              <a:solidFill>
                <a:srgbClr val="E0672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47" y="713970"/>
            <a:ext cx="4354294" cy="19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3749" t="-2198" r="764" b="4715"/>
          <a:stretch/>
        </p:blipFill>
        <p:spPr>
          <a:xfrm>
            <a:off x="1436135" y="1259771"/>
            <a:ext cx="3623545" cy="4054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608320" y="26822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 smtClean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giúp con người nhìn rõ mọi vật thuận tiện cho việc đi lại.</a:t>
            </a:r>
            <a:endParaRPr lang="en-US" dirty="0">
              <a:solidFill>
                <a:srgbClr val="E0672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47" y="713970"/>
            <a:ext cx="4354294" cy="19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624AB90C-1E7B-95C1-EB7A-789371214E23}"/>
              </a:ext>
            </a:extLst>
          </p:cNvPr>
          <p:cNvGrpSpPr/>
          <p:nvPr/>
        </p:nvGrpSpPr>
        <p:grpSpPr>
          <a:xfrm>
            <a:off x="1012013" y="527031"/>
            <a:ext cx="6918963" cy="4937760"/>
            <a:chOff x="1905584" y="1914779"/>
            <a:chExt cx="3603403" cy="334625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FBDF8BB-A8B7-9ED1-59C4-3D7E9C482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6" t="30113" r="62053" b="51466"/>
            <a:stretch/>
          </p:blipFill>
          <p:spPr>
            <a:xfrm>
              <a:off x="1905584" y="1914779"/>
              <a:ext cx="3603403" cy="3346258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5644A9B-1B17-1027-781B-756635A4D8BB}"/>
                </a:ext>
              </a:extLst>
            </p:cNvPr>
            <p:cNvSpPr/>
            <p:nvPr/>
          </p:nvSpPr>
          <p:spPr>
            <a:xfrm>
              <a:off x="2292224" y="2604366"/>
              <a:ext cx="2830122" cy="1188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altLang="zh-CN" sz="3600" b="1" dirty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 dụng của ánh sáng đối với đời sống của con </a:t>
              </a:r>
              <a:r>
                <a:rPr lang="vi-VN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0672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CE3B63C-4A3C-1023-BDDB-BF46AAB71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82" y="1266798"/>
            <a:ext cx="4888345" cy="488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9974" y="567442"/>
            <a:ext cx="9577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7ECB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5" t="-1894" r="40834" b="57303"/>
          <a:stretch/>
        </p:blipFill>
        <p:spPr>
          <a:xfrm>
            <a:off x="881577" y="567442"/>
            <a:ext cx="900923" cy="13240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2116" y="2321768"/>
            <a:ext cx="11030441" cy="3364168"/>
            <a:chOff x="602116" y="2321768"/>
            <a:chExt cx="11030441" cy="3364168"/>
          </a:xfrm>
        </p:grpSpPr>
        <p:sp>
          <p:nvSpPr>
            <p:cNvPr id="4" name="矩形: 圆角 5">
              <a:extLst>
                <a:ext uri="{FF2B5EF4-FFF2-40B4-BE49-F238E27FC236}">
                  <a16:creationId xmlns:a16="http://schemas.microsoft.com/office/drawing/2014/main" id="{E34FE5AB-ED6B-63E9-56F1-ACD6F577E430}"/>
                </a:ext>
              </a:extLst>
            </p:cNvPr>
            <p:cNvSpPr/>
            <p:nvPr/>
          </p:nvSpPr>
          <p:spPr>
            <a:xfrm>
              <a:off x="5031571" y="5116010"/>
              <a:ext cx="2128858" cy="569926"/>
            </a:xfrm>
            <a:prstGeom prst="roundRect">
              <a:avLst>
                <a:gd name="adj" fmla="val 50000"/>
              </a:avLst>
            </a:prstGeom>
            <a:solidFill>
              <a:srgbClr val="E9F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6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2116" y="2321768"/>
              <a:ext cx="11030441" cy="27942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11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4234"/>
          <a:stretch/>
        </p:blipFill>
        <p:spPr>
          <a:xfrm>
            <a:off x="1242197" y="1315927"/>
            <a:ext cx="3802244" cy="373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562600" y="230785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 smtClean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được nhìn trực tiếp vào tia lửa hàn vì ánh sáng từ tia lửa hàn gây hại cho mắt.</a:t>
            </a:r>
            <a:endParaRPr lang="en-US" dirty="0">
              <a:solidFill>
                <a:srgbClr val="E067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4579" t="-408" r="49655" b="408"/>
          <a:stretch/>
        </p:blipFill>
        <p:spPr>
          <a:xfrm>
            <a:off x="1242197" y="1315927"/>
            <a:ext cx="3802244" cy="373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440680" y="175385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 smtClean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 mũ vành rộng hoặc che ô, đeo kính râm khi đi ra ngoài trời nắng để không bị bỏng da, cháy nắng khi tiếp xúc ánh mặt trời.</a:t>
            </a:r>
            <a:endParaRPr lang="en-US" dirty="0">
              <a:solidFill>
                <a:srgbClr val="E067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8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9881" t="-4077" r="24353" b="4077"/>
          <a:stretch/>
        </p:blipFill>
        <p:spPr>
          <a:xfrm>
            <a:off x="1242197" y="1315927"/>
            <a:ext cx="3802244" cy="373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440680" y="175385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 smtClean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được nhìn điện thoại gần tránh hại mắt.</a:t>
            </a:r>
            <a:endParaRPr lang="en-US" dirty="0">
              <a:solidFill>
                <a:srgbClr val="E067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4564" t="815" r="-330" b="-815"/>
          <a:stretch/>
        </p:blipFill>
        <p:spPr>
          <a:xfrm>
            <a:off x="1242197" y="1315927"/>
            <a:ext cx="3802244" cy="373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516880" y="190625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 smtClean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nhìn trực tiếp vào đèn pha xe máy đang bật sáng tránh lóa mắt gây nguy hiểm khi tham gia giao thông.</a:t>
            </a:r>
            <a:endParaRPr lang="en-US" dirty="0">
              <a:solidFill>
                <a:srgbClr val="E067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8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28945" y="760071"/>
            <a:ext cx="6748666" cy="5373946"/>
            <a:chOff x="1128945" y="760071"/>
            <a:chExt cx="6748666" cy="5373946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8FBDF8BB-A8B7-9ED1-59C4-3D7E9C482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2" t="51918" r="60325" b="24203"/>
            <a:stretch/>
          </p:blipFill>
          <p:spPr>
            <a:xfrm>
              <a:off x="1128945" y="760071"/>
              <a:ext cx="6748666" cy="5373946"/>
            </a:xfrm>
            <a:prstGeom prst="rect">
              <a:avLst/>
            </a:prstGeom>
          </p:spPr>
        </p:pic>
        <p:sp>
          <p:nvSpPr>
            <p:cNvPr id="4" name="矩形 4">
              <a:extLst>
                <a:ext uri="{FF2B5EF4-FFF2-40B4-BE49-F238E27FC236}">
                  <a16:creationId xmlns:a16="http://schemas.microsoft.com/office/drawing/2014/main" id="{95644A9B-1B17-1027-781B-756635A4D8BB}"/>
                </a:ext>
              </a:extLst>
            </p:cNvPr>
            <p:cNvSpPr/>
            <p:nvPr/>
          </p:nvSpPr>
          <p:spPr>
            <a:xfrm>
              <a:off x="2428629" y="1865412"/>
              <a:ext cx="4377286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0" lang="en-US" altLang="zh-CN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kumimoji="0" lang="en-US" altLang="zh-CN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E0672C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hại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đối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phòng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tránh</a:t>
              </a:r>
              <a:r>
                <a:rPr lang="en-US" altLang="zh-CN" sz="3600" b="1" dirty="0" smtClean="0">
                  <a:solidFill>
                    <a:srgbClr val="E0672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0672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82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1" y="5340589"/>
            <a:ext cx="1406977" cy="140697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3986" y="516597"/>
            <a:ext cx="11044028" cy="5786846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43" y="1833649"/>
            <a:ext cx="2552174" cy="289060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00" y="1562068"/>
            <a:ext cx="2664822" cy="3361617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6965" y="264023"/>
            <a:ext cx="4114867" cy="5484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800270"/>
            <a:ext cx="1029505" cy="9677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8" y="594333"/>
            <a:ext cx="1029505" cy="967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07" y="147085"/>
            <a:ext cx="2258811" cy="2262286"/>
          </a:xfrm>
          <a:prstGeom prst="rect">
            <a:avLst/>
          </a:prstGeom>
        </p:spPr>
      </p:pic>
      <p:sp>
        <p:nvSpPr>
          <p:cNvPr id="30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115894" y="6041303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37297" y="5039797"/>
            <a:ext cx="4639458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4987" y="4846979"/>
            <a:ext cx="4633362" cy="13229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36587" y="5043941"/>
            <a:ext cx="4633362" cy="13229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06722" y="694976"/>
            <a:ext cx="7011008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2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9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4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1F5E25-640D-0E3D-E220-C9067F8E58C9}"/>
              </a:ext>
            </a:extLst>
          </p:cNvPr>
          <p:cNvGrpSpPr/>
          <p:nvPr/>
        </p:nvGrpSpPr>
        <p:grpSpPr>
          <a:xfrm>
            <a:off x="4159686" y="-909578"/>
            <a:ext cx="8623472" cy="5945352"/>
            <a:chOff x="3887906" y="589229"/>
            <a:chExt cx="8623472" cy="271169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F681E01-FB00-35F5-0AAB-B387AA8BC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78" b="3889"/>
            <a:stretch/>
          </p:blipFill>
          <p:spPr>
            <a:xfrm flipV="1">
              <a:off x="3887906" y="589229"/>
              <a:ext cx="8623472" cy="271169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7006C61-21D4-49E3-85B1-E3545074B379}"/>
                </a:ext>
              </a:extLst>
            </p:cNvPr>
            <p:cNvSpPr/>
            <p:nvPr/>
          </p:nvSpPr>
          <p:spPr>
            <a:xfrm>
              <a:off x="5554146" y="1703774"/>
              <a:ext cx="5290991" cy="1389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chiếu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mát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hại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nơi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nơi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altLang="zh-CN" sz="3200" b="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7D993B2-4F66-2592-CCD4-EEDBBA1E1444}"/>
              </a:ext>
            </a:extLst>
          </p:cNvPr>
          <p:cNvGrpSpPr/>
          <p:nvPr/>
        </p:nvGrpSpPr>
        <p:grpSpPr>
          <a:xfrm>
            <a:off x="939184" y="822150"/>
            <a:ext cx="3080156" cy="740414"/>
            <a:chOff x="939184" y="822150"/>
            <a:chExt cx="3080156" cy="740414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B42B4F7-C30C-185C-E66C-8DFF122E4323}"/>
                </a:ext>
              </a:extLst>
            </p:cNvPr>
            <p:cNvSpPr txBox="1"/>
            <p:nvPr/>
          </p:nvSpPr>
          <p:spPr>
            <a:xfrm>
              <a:off x="1540914" y="822150"/>
              <a:ext cx="2478426" cy="7078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A464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5B0657-1943-2AC8-6F5A-1BE809289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84" y="822150"/>
              <a:ext cx="740414" cy="74041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B13860D6-3D3E-434B-95EE-5DBB1EFE81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0" y="2625762"/>
            <a:ext cx="4744263" cy="391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7" t="1224" r="20322" b="54185"/>
          <a:stretch/>
        </p:blipFill>
        <p:spPr>
          <a:xfrm>
            <a:off x="779051" y="782572"/>
            <a:ext cx="900923" cy="1324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9974" y="567442"/>
            <a:ext cx="9577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7ECB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96140" y="1639330"/>
            <a:ext cx="5761765" cy="4845259"/>
            <a:chOff x="3296140" y="1639330"/>
            <a:chExt cx="5761765" cy="48452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6140" y="1639330"/>
              <a:ext cx="5761765" cy="4403774"/>
            </a:xfrm>
            <a:prstGeom prst="rect">
              <a:avLst/>
            </a:prstGeom>
          </p:spPr>
        </p:pic>
        <p:sp>
          <p:nvSpPr>
            <p:cNvPr id="4" name="矩形: 圆角 5">
              <a:extLst>
                <a:ext uri="{FF2B5EF4-FFF2-40B4-BE49-F238E27FC236}">
                  <a16:creationId xmlns:a16="http://schemas.microsoft.com/office/drawing/2014/main" id="{E34FE5AB-ED6B-63E9-56F1-ACD6F577E430}"/>
                </a:ext>
              </a:extLst>
            </p:cNvPr>
            <p:cNvSpPr/>
            <p:nvPr/>
          </p:nvSpPr>
          <p:spPr>
            <a:xfrm>
              <a:off x="5112594" y="5914663"/>
              <a:ext cx="2128858" cy="569926"/>
            </a:xfrm>
            <a:prstGeom prst="roundRect">
              <a:avLst>
                <a:gd name="adj" fmla="val 50000"/>
              </a:avLst>
            </a:prstGeom>
            <a:solidFill>
              <a:srgbClr val="E9F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7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2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8FB26FA-38FD-4F29-DF9D-5556286DEE67}"/>
              </a:ext>
            </a:extLst>
          </p:cNvPr>
          <p:cNvGrpSpPr/>
          <p:nvPr/>
        </p:nvGrpSpPr>
        <p:grpSpPr>
          <a:xfrm>
            <a:off x="1208807" y="1441698"/>
            <a:ext cx="6616216" cy="4045654"/>
            <a:chOff x="1194285" y="1672244"/>
            <a:chExt cx="6616216" cy="404565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6CAB89C-3F58-CFAC-DA34-2877F40C4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285" y="1672244"/>
              <a:ext cx="6616216" cy="4045654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A6176B8-09C7-419A-B9E4-43777E3C3142}"/>
                </a:ext>
              </a:extLst>
            </p:cNvPr>
            <p:cNvSpPr/>
            <p:nvPr/>
          </p:nvSpPr>
          <p:spPr>
            <a:xfrm>
              <a:off x="1719587" y="1925356"/>
              <a:ext cx="5258434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1.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ngay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ngắn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nơi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khoảng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25 cm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30 cm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tránh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cận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thị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aseline="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2. </a:t>
              </a:r>
              <a:r>
                <a:rPr lang="en-US" altLang="zh-CN" sz="3200" baseline="0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altLang="zh-CN" sz="3200" baseline="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aseline="0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altLang="zh-CN" sz="320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altLang="zh-CN" sz="320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altLang="zh-CN" sz="320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altLang="zh-CN" sz="320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altLang="zh-CN" sz="320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altLang="zh-CN" sz="320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altLang="zh-CN" sz="320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altLang="zh-CN" sz="320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altLang="zh-CN" sz="320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altLang="zh-CN" sz="3200" dirty="0" smtClea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1E79180-D15A-5958-A854-EFA209EF1BC3}"/>
              </a:ext>
            </a:extLst>
          </p:cNvPr>
          <p:cNvGrpSpPr/>
          <p:nvPr/>
        </p:nvGrpSpPr>
        <p:grpSpPr>
          <a:xfrm>
            <a:off x="838600" y="720875"/>
            <a:ext cx="3180740" cy="740414"/>
            <a:chOff x="838600" y="720875"/>
            <a:chExt cx="3180740" cy="74041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FDA3044-C394-A26C-E13C-07267573C83A}"/>
                </a:ext>
              </a:extLst>
            </p:cNvPr>
            <p:cNvSpPr txBox="1"/>
            <p:nvPr/>
          </p:nvSpPr>
          <p:spPr>
            <a:xfrm>
              <a:off x="1540914" y="822150"/>
              <a:ext cx="2478426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altLang="zh-C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altLang="zh-CN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A464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E8AC014-921C-9841-408D-153F573EC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00" y="720875"/>
              <a:ext cx="740414" cy="740414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CE3B1565-EBE3-9071-E4B0-7C5F8DCB7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74" y="517925"/>
            <a:ext cx="5893200" cy="58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1952" y="0"/>
            <a:ext cx="5397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dirty="0" smtClean="0">
                <a:solidFill>
                  <a:srgbClr val="848687"/>
                </a:solidFill>
                <a:effectLst/>
                <a:latin typeface="arial" panose="020B0604020202020204" pitchFamily="34" charset="0"/>
                <a:hlinkClick r:id="rId4"/>
              </a:rPr>
              <a:t>https://www.youtube.com/watch?v=gMmXwkwRiEs</a:t>
            </a:r>
            <a:endParaRPr lang="en-US" dirty="0"/>
          </a:p>
        </p:txBody>
      </p:sp>
      <p:pic>
        <p:nvPicPr>
          <p:cNvPr id="4" name="Cẩn trọng - Cẩn trọng khi sử dụng thiết bị điện tử để không gây hại cho m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" y="548641"/>
            <a:ext cx="10226040" cy="57521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>
          <a:xfrm>
            <a:off x="0" y="1530735"/>
            <a:ext cx="12192000" cy="532726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9D66732-9CDC-D4B2-A7DC-0D1022D1D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>
            <a:off x="182500" y="1397595"/>
            <a:ext cx="734661" cy="60471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642BCD8-FE54-7CCB-758F-1BDB66816A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20019125" flipH="1">
            <a:off x="6930014" y="1760335"/>
            <a:ext cx="548532" cy="4728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5FDC46C-3DE7-10CD-5562-654397122E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03" y="16569"/>
            <a:ext cx="1802469" cy="180246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E1BE53A-40ED-4C9D-14F9-9960754BB8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828435" y="0"/>
            <a:ext cx="3332365" cy="137126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3B79A2D-112E-AF31-D269-722933D079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7216" y="280590"/>
            <a:ext cx="740414" cy="74041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FEC439C-805D-CB2C-60A2-659A89CA34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>
            <a:off x="8104477" y="-1"/>
            <a:ext cx="4087523" cy="22669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9583" y="355415"/>
            <a:ext cx="4218798" cy="1603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47" y="-48029"/>
            <a:ext cx="2175898" cy="2175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107" y="3781146"/>
            <a:ext cx="1686752" cy="173915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5E8D4B8-2A3C-8F3F-EDC5-8E76137F33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42" y="1710106"/>
            <a:ext cx="4590103" cy="4590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0715" y="1951475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7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1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8413" y="71646"/>
            <a:ext cx="11429706" cy="1913909"/>
            <a:chOff x="568413" y="71646"/>
            <a:chExt cx="11429706" cy="191390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07086" y="431894"/>
                <a:ext cx="7036315" cy="792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28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Ở một số nông trại trồng thanh long, vào ban đêm người ta thường bật đèn chiếu sáng cho cây nhằm mục đích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68" y="71646"/>
              <a:ext cx="1435160" cy="1810424"/>
            </a:xfrm>
            <a:prstGeom prst="rect">
              <a:avLst/>
            </a:prstGeom>
          </p:spPr>
        </p:pic>
      </p:grpSp>
      <p:pic>
        <p:nvPicPr>
          <p:cNvPr id="7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7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7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7464" y="1995940"/>
            <a:ext cx="9359358" cy="1396626"/>
            <a:chOff x="1407464" y="1995940"/>
            <a:chExt cx="9359358" cy="139662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886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Giảm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nhiệt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độ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trong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không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khí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.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802967" y="1995940"/>
              <a:ext cx="1030313" cy="130465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407464" y="3522619"/>
            <a:ext cx="9359358" cy="1365954"/>
            <a:chOff x="1407464" y="3522619"/>
            <a:chExt cx="9359358" cy="136595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886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Kích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thích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ra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hoa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.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49344" y="3522619"/>
              <a:ext cx="1030313" cy="13229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07464" y="5025851"/>
            <a:ext cx="9359358" cy="1439628"/>
            <a:chOff x="1407464" y="5025851"/>
            <a:chExt cx="9359358" cy="143962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212996"/>
              <a:chOff x="335021" y="23792"/>
              <a:chExt cx="8572280" cy="1664508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77016" y="41174"/>
                <a:ext cx="7036315" cy="1647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Giúp người nông dân quan sát rõ tình hình phát triển của cây.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02966" y="5025851"/>
              <a:ext cx="1030313" cy="1341236"/>
            </a:xfrm>
            <a:prstGeom prst="rect">
              <a:avLst/>
            </a:prstGeom>
          </p:spPr>
        </p:pic>
      </p:grp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155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8413" y="-372054"/>
            <a:ext cx="11429706" cy="2777656"/>
            <a:chOff x="568413" y="-372054"/>
            <a:chExt cx="11429706" cy="277765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58915" y="381126"/>
                <a:ext cx="6297845" cy="89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Ý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kiến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nào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sau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đây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là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đúng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khi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nói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về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vai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trò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của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ánh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sáng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đối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với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đời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sống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sinh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vật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0749185">
              <a:off x="1026438" y="-372054"/>
              <a:ext cx="2083859" cy="2777656"/>
            </a:xfrm>
            <a:prstGeom prst="rect">
              <a:avLst/>
            </a:prstGeom>
          </p:spPr>
        </p:pic>
      </p:grpSp>
      <p:pic>
        <p:nvPicPr>
          <p:cNvPr id="6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7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07464" y="2174618"/>
            <a:ext cx="9359358" cy="1603387"/>
            <a:chOff x="1407464" y="2174618"/>
            <a:chExt cx="9359358" cy="160338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6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549640" y="213571"/>
                <a:ext cx="7036315" cy="130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2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Không có ánh sáng tự nhiên, con người vẫn có thể sống bình thường.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39124" y="2174618"/>
              <a:ext cx="1603387" cy="1603387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3625266"/>
            <a:ext cx="9359358" cy="1603387"/>
            <a:chOff x="1407464" y="3638640"/>
            <a:chExt cx="9359358" cy="160338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114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2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Ánh sáng chỉ quan trọng với đời sống động vật, hoàn toàn không ảnh hưởng gì tới đời sống thực vật.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75359" y="3638640"/>
              <a:ext cx="1603387" cy="160338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407464" y="5092254"/>
            <a:ext cx="9359358" cy="1603387"/>
            <a:chOff x="1407464" y="5092254"/>
            <a:chExt cx="9359358" cy="16033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549640" y="186680"/>
                <a:ext cx="7036315" cy="1309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28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Ánh sáng giúp cho thực vật phát triển tốt, nhờ đó con người, động vật có thức ăn từ thực vật.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59199" y="5092254"/>
              <a:ext cx="1603387" cy="1603387"/>
            </a:xfrm>
            <a:prstGeom prst="rect">
              <a:avLst/>
            </a:prstGeom>
          </p:spPr>
        </p:pic>
      </p:grpSp>
      <p:sp>
        <p:nvSpPr>
          <p:cNvPr id="55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2309" y="3535964"/>
            <a:ext cx="1245280" cy="12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3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8413" y="114653"/>
            <a:ext cx="11429706" cy="1893624"/>
            <a:chOff x="568413" y="114653"/>
            <a:chExt cx="11429706" cy="18936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859991" y="405402"/>
                <a:ext cx="6297845" cy="996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vi-VN" sz="3600" b="1" kern="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Những cây hoa hướng dương cùng quay về phía Mặt Trời để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328" y="125033"/>
              <a:ext cx="1662757" cy="1883244"/>
            </a:xfrm>
            <a:prstGeom prst="rect">
              <a:avLst/>
            </a:prstGeom>
          </p:spPr>
        </p:pic>
      </p:grpSp>
      <p:pic>
        <p:nvPicPr>
          <p:cNvPr id="6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557" y="5252483"/>
            <a:ext cx="1455841" cy="1455841"/>
          </a:xfrm>
          <a:prstGeom prst="rect">
            <a:avLst/>
          </a:prstGeom>
        </p:spPr>
      </p:pic>
      <p:pic>
        <p:nvPicPr>
          <p:cNvPr id="6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6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807" y="1608487"/>
            <a:ext cx="1245280" cy="12452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93375" y="2061797"/>
            <a:ext cx="9473447" cy="1548518"/>
            <a:chOff x="1293375" y="2061797"/>
            <a:chExt cx="9473447" cy="154851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272425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:r>
                  <a:rPr lang="en-US" sz="4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Nhận</a:t>
                </a:r>
                <a:r>
                  <a:rPr lang="en-US" sz="4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ánh</a:t>
                </a:r>
                <a:r>
                  <a:rPr lang="en-US" sz="4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4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sáng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293375" y="2061797"/>
              <a:ext cx="1548518" cy="15485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297065" y="3560778"/>
            <a:ext cx="9469757" cy="1548518"/>
            <a:chOff x="1297065" y="3560778"/>
            <a:chExt cx="9469757" cy="154851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7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Nhận</a:t>
                </a:r>
                <a:r>
                  <a:rPr kumimoji="0" lang="en-US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hơi</a:t>
                </a:r>
                <a:r>
                  <a:rPr kumimoji="0" lang="en-US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nước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97065" y="3560778"/>
              <a:ext cx="1542422" cy="15485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203048" y="5034734"/>
            <a:ext cx="9563774" cy="1548518"/>
            <a:chOff x="1203048" y="5034734"/>
            <a:chExt cx="9563774" cy="154851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5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66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Nhận</a:t>
                </a:r>
                <a:r>
                  <a:rPr kumimoji="0" lang="en-US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không</a:t>
                </a:r>
                <a:r>
                  <a:rPr kumimoji="0" lang="en-US" sz="40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4000" b="1" i="0" u="none" strike="noStrike" kern="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khí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03048" y="5034734"/>
              <a:ext cx="1548518" cy="1548518"/>
            </a:xfrm>
            <a:prstGeom prst="rect">
              <a:avLst/>
            </a:prstGeom>
          </p:spPr>
        </p:pic>
      </p:grpSp>
      <p:sp>
        <p:nvSpPr>
          <p:cNvPr id="54" name="Arrow: Right 1">
            <a:hlinkClick r:id="rId19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 rot="10800000">
            <a:off x="298557" y="6020977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813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>
          <a:xfrm>
            <a:off x="0" y="1530735"/>
            <a:ext cx="12192000" cy="532726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9D66732-9CDC-D4B2-A7DC-0D1022D1D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>
            <a:off x="182500" y="1397595"/>
            <a:ext cx="734661" cy="60471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642BCD8-FE54-7CCB-758F-1BDB66816A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20019125" flipH="1">
            <a:off x="6930014" y="1760335"/>
            <a:ext cx="548532" cy="4728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5FDC46C-3DE7-10CD-5562-654397122E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03" y="16569"/>
            <a:ext cx="1802469" cy="180246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E1BE53A-40ED-4C9D-14F9-9960754BB8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828435" y="0"/>
            <a:ext cx="3332365" cy="137126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3B79A2D-112E-AF31-D269-722933D079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7216" y="280590"/>
            <a:ext cx="740414" cy="74041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FEC439C-805D-CB2C-60A2-659A89CA34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>
            <a:off x="8104477" y="-1"/>
            <a:ext cx="4087523" cy="2266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89" y="190363"/>
            <a:ext cx="4846740" cy="2566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353" y="1946646"/>
            <a:ext cx="1914310" cy="1780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6648" y="1978513"/>
            <a:ext cx="6608637" cy="2987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55801" y="4558723"/>
            <a:ext cx="2627604" cy="963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9583" y="355415"/>
            <a:ext cx="4218798" cy="1603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47" y="-48029"/>
            <a:ext cx="2175898" cy="2175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107" y="3781146"/>
            <a:ext cx="1686752" cy="173915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5E8D4B8-2A3C-8F3F-EDC5-8E76137F331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42" y="1710106"/>
            <a:ext cx="4590103" cy="45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5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296E91-D091-BA98-86B4-798157DF7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84085B-D970-DBB8-5E5B-03F0CEE3A9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F80FBA0-012F-10C8-6041-6316CCEB1A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FA568F-3D54-A1BF-101D-055422F67E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8" y="581670"/>
            <a:ext cx="3068415" cy="33257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88760-0610-00B4-A3CB-20CAF45B0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1295" y="1287681"/>
            <a:ext cx="740414" cy="7404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C04192-5BA1-27B7-4289-D9C780B341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18289690">
            <a:off x="4174849" y="2593441"/>
            <a:ext cx="734661" cy="633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0FFE95-BCC3-D337-5063-1FE8F8C02C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900054">
            <a:off x="9879303" y="5326080"/>
            <a:ext cx="734661" cy="6333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F2C685A-8E13-D810-A057-6ED63B20A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1" y="3983177"/>
            <a:ext cx="3845359" cy="2563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2407" y="500610"/>
            <a:ext cx="5760061" cy="2603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5295" y="2549925"/>
            <a:ext cx="606604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79975" y="1915091"/>
            <a:ext cx="8835625" cy="3154749"/>
            <a:chOff x="1537735" y="1589971"/>
            <a:chExt cx="8835625" cy="31547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37735" y="1589971"/>
              <a:ext cx="8835625" cy="2584823"/>
            </a:xfrm>
            <a:prstGeom prst="rect">
              <a:avLst/>
            </a:prstGeom>
          </p:spPr>
        </p:pic>
        <p:sp>
          <p:nvSpPr>
            <p:cNvPr id="4" name="矩形: 圆角 5">
              <a:extLst>
                <a:ext uri="{FF2B5EF4-FFF2-40B4-BE49-F238E27FC236}">
                  <a16:creationId xmlns:a16="http://schemas.microsoft.com/office/drawing/2014/main" id="{E34FE5AB-ED6B-63E9-56F1-ACD6F577E430}"/>
                </a:ext>
              </a:extLst>
            </p:cNvPr>
            <p:cNvSpPr/>
            <p:nvPr/>
          </p:nvSpPr>
          <p:spPr>
            <a:xfrm>
              <a:off x="4891118" y="4174794"/>
              <a:ext cx="2128858" cy="569926"/>
            </a:xfrm>
            <a:prstGeom prst="roundRect">
              <a:avLst>
                <a:gd name="adj" fmla="val 50000"/>
              </a:avLst>
            </a:prstGeom>
            <a:solidFill>
              <a:srgbClr val="E9F4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en-US" altLang="zh-CN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5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79974" y="567442"/>
            <a:ext cx="9577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1" dirty="0" err="1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 smtClean="0">
                <a:solidFill>
                  <a:srgbClr val="7ECB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rgbClr val="7ECB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t="835" r="59898" b="54574"/>
          <a:stretch/>
        </p:blipFill>
        <p:spPr>
          <a:xfrm>
            <a:off x="846854" y="443705"/>
            <a:ext cx="833120" cy="13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74513" b="2517"/>
          <a:stretch/>
        </p:blipFill>
        <p:spPr>
          <a:xfrm>
            <a:off x="1436135" y="1259771"/>
            <a:ext cx="3623545" cy="4054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608320" y="268224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 smtClean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 con người nhìn rõ mọi vật, nhận biết thế giới hình ảnh, màu sắc.</a:t>
            </a:r>
            <a:endParaRPr lang="en-US" dirty="0">
              <a:solidFill>
                <a:srgbClr val="E0672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47" y="713970"/>
            <a:ext cx="4354294" cy="19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duk5o1g">
      <a:majorFont>
        <a:latin typeface="字魂58号-创中黑" panose="020B0609020204030204"/>
        <a:ea typeface="字魂58号-创中黑"/>
        <a:cs typeface=""/>
      </a:majorFont>
      <a:minorFont>
        <a:latin typeface="字魂58号-创中黑" panose="020B060403050404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522</Words>
  <Application>Microsoft Office PowerPoint</Application>
  <PresentationFormat>Widescreen</PresentationFormat>
  <Paragraphs>38</Paragraphs>
  <Slides>25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arial</vt:lpstr>
      <vt:lpstr>Times New Roman</vt:lpstr>
      <vt:lpstr>#9Slide07 Altus</vt:lpstr>
      <vt:lpstr>字魂58号-创中黑</vt:lpstr>
      <vt:lpstr>Calibri</vt:lpstr>
      <vt:lpstr>#9Slide05 Bodega Script</vt:lpstr>
      <vt:lpstr>微软雅黑</vt:lpstr>
      <vt:lpstr>SVN-Newton</vt:lpstr>
      <vt:lpstr>等线</vt:lpstr>
      <vt:lpstr>arial</vt:lpstr>
      <vt:lpstr>Cambria</vt:lpstr>
      <vt:lpstr>#9Slide07 HoneyCream</vt:lpstr>
      <vt:lpstr>#9Slide05 Aphrodite Pro</vt:lpstr>
      <vt:lpstr>阿里巴巴普惠体</vt:lpstr>
      <vt:lpstr>Office 主题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73</cp:revision>
  <dcterms:created xsi:type="dcterms:W3CDTF">2023-09-22T05:10:30Z</dcterms:created>
  <dcterms:modified xsi:type="dcterms:W3CDTF">2023-09-23T07:53:17Z</dcterms:modified>
</cp:coreProperties>
</file>