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3" r:id="rId2"/>
  </p:sldMasterIdLst>
  <p:sldIdLst>
    <p:sldId id="257" r:id="rId3"/>
    <p:sldId id="258" r:id="rId4"/>
    <p:sldId id="261" r:id="rId5"/>
    <p:sldId id="262" r:id="rId6"/>
    <p:sldId id="263" r:id="rId7"/>
    <p:sldId id="264" r:id="rId8"/>
    <p:sldId id="265" r:id="rId9"/>
    <p:sldId id="266" r:id="rId10"/>
    <p:sldId id="260" r:id="rId11"/>
    <p:sldId id="267" r:id="rId12"/>
    <p:sldId id="259"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2" r:id="rId29"/>
    <p:sldId id="284" r:id="rId30"/>
    <p:sldId id="285" r:id="rId31"/>
    <p:sldId id="286" r:id="rId32"/>
    <p:sldId id="287" r:id="rId33"/>
    <p:sldId id="288" r:id="rId34"/>
  </p:sldIdLst>
  <p:sldSz cx="12192000" cy="6858000"/>
  <p:notesSz cx="6858000" cy="9144000"/>
  <p:embeddedFontLst>
    <p:embeddedFont>
      <p:font typeface="#9Slide07 HoneyCream" pitchFamily="2" charset="0"/>
      <p:regular r:id="rId35"/>
    </p:embeddedFont>
    <p:embeddedFont>
      <p:font typeface="SVN-Newton" panose="02040603050506020204" pitchFamily="18" charset="0"/>
      <p:regular r:id="rId36"/>
    </p:embeddedFont>
    <p:embeddedFont>
      <p:font typeface="Cambria" panose="02040503050406030204" pitchFamily="18"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微软雅黑" panose="020B0503020204020204" pitchFamily="34" charset="-122"/>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snapToGrid="0">
      <p:cViewPr>
        <p:scale>
          <a:sx n="44" d="100"/>
          <a:sy n="44" d="100"/>
        </p:scale>
        <p:origin x="1734"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9033053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87096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1173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38632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04409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654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49815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21302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04875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23364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3882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21731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57630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4.xml"/><Relationship Id="rId16"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4"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4" name="Picture 3"/>
          <p:cNvPicPr>
            <a:picLocks noChangeAspect="1"/>
          </p:cNvPicPr>
          <p:nvPr userDrawn="1"/>
        </p:nvPicPr>
        <p:blipFill>
          <a:blip r:embed="rId5"/>
          <a:stretch>
            <a:fillRect/>
          </a:stretch>
        </p:blipFill>
        <p:spPr>
          <a:xfrm>
            <a:off x="-5112616" y="-1247833"/>
            <a:ext cx="17680425" cy="14586162"/>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9078880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49306059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655" y="2704010"/>
            <a:ext cx="4852747" cy="4852747"/>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5"/>
          <a:stretch>
            <a:fillRect/>
          </a:stretch>
        </p:blipFill>
        <p:spPr>
          <a:xfrm>
            <a:off x="1636200" y="1221018"/>
            <a:ext cx="8264766" cy="3909365"/>
          </a:xfrm>
          <a:prstGeom prst="rect">
            <a:avLst/>
          </a:prstGeom>
        </p:spPr>
      </p:pic>
      <p:pic>
        <p:nvPicPr>
          <p:cNvPr id="15" name="Picture 14"/>
          <p:cNvPicPr>
            <a:picLocks noChangeAspect="1"/>
          </p:cNvPicPr>
          <p:nvPr/>
        </p:nvPicPr>
        <p:blipFill>
          <a:blip r:embed="rId6"/>
          <a:stretch>
            <a:fillRect/>
          </a:stretch>
        </p:blipFill>
        <p:spPr>
          <a:xfrm>
            <a:off x="4236312" y="71490"/>
            <a:ext cx="2987299" cy="1365622"/>
          </a:xfrm>
          <a:prstGeom prst="rect">
            <a:avLst/>
          </a:prstGeom>
        </p:spPr>
      </p:pic>
      <p:pic>
        <p:nvPicPr>
          <p:cNvPr id="17" name="Picture 16"/>
          <p:cNvPicPr>
            <a:picLocks noChangeAspect="1"/>
          </p:cNvPicPr>
          <p:nvPr/>
        </p:nvPicPr>
        <p:blipFill>
          <a:blip r:embed="rId7"/>
          <a:stretch>
            <a:fillRect/>
          </a:stretch>
        </p:blipFill>
        <p:spPr>
          <a:xfrm>
            <a:off x="6217684" y="4366422"/>
            <a:ext cx="2011854" cy="1286367"/>
          </a:xfrm>
          <a:prstGeom prst="rect">
            <a:avLst/>
          </a:prstGeom>
        </p:spPr>
      </p:pic>
    </p:spTree>
    <p:extLst>
      <p:ext uri="{BB962C8B-B14F-4D97-AF65-F5344CB8AC3E}">
        <p14:creationId xmlns:p14="http://schemas.microsoft.com/office/powerpoint/2010/main" val="10205188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3135815" y="955228"/>
            <a:ext cx="3255546" cy="1182727"/>
          </a:xfrm>
          <a:prstGeom prst="rect">
            <a:avLst/>
          </a:prstGeom>
        </p:spPr>
      </p:pic>
      <p:pic>
        <p:nvPicPr>
          <p:cNvPr id="19" name="Picture 18"/>
          <p:cNvPicPr>
            <a:picLocks noChangeAspect="1"/>
          </p:cNvPicPr>
          <p:nvPr/>
        </p:nvPicPr>
        <p:blipFill>
          <a:blip r:embed="rId3"/>
          <a:stretch>
            <a:fillRect/>
          </a:stretch>
        </p:blipFill>
        <p:spPr>
          <a:xfrm>
            <a:off x="1089073" y="2137955"/>
            <a:ext cx="8150573" cy="3297649"/>
          </a:xfrm>
          <a:prstGeom prst="rect">
            <a:avLst/>
          </a:prstGeom>
        </p:spPr>
      </p:pic>
    </p:spTree>
    <p:extLst>
      <p:ext uri="{BB962C8B-B14F-4D97-AF65-F5344CB8AC3E}">
        <p14:creationId xmlns:p14="http://schemas.microsoft.com/office/powerpoint/2010/main" val="12825361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84" y="1705506"/>
            <a:ext cx="7484716" cy="4807949"/>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588019" y="379126"/>
            <a:ext cx="11037923" cy="1110040"/>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62824" y="1629296"/>
              <a:ext cx="4576432" cy="3231882"/>
            </a:xfrm>
            <a:prstGeom prst="rect">
              <a:avLst/>
            </a:prstGeom>
            <a:noFill/>
          </p:spPr>
          <p:txBody>
            <a:bodyPr wrap="square" rtlCol="0">
              <a:spAutoFit/>
            </a:bodyPr>
            <a:lstStyle/>
            <a:p>
              <a:r>
                <a:rPr lang="en-US" sz="3200" b="1" smtClean="0">
                  <a:latin typeface="Cambria" panose="02040503050406030204" pitchFamily="18" charset="0"/>
                  <a:ea typeface="Cambria" panose="02040503050406030204" pitchFamily="18" charset="0"/>
                </a:rPr>
                <a:t>a. Em hãy quan sát tranh và cho biết những người trong tranh đang gặp khó khăn gì?</a:t>
              </a:r>
              <a:endParaRPr lang="en-US" sz="32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152" y="2220686"/>
            <a:ext cx="6909846" cy="4267846"/>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692521" y="535880"/>
            <a:ext cx="11037923" cy="1253733"/>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2797065"/>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 Những người trong tranh gặp phải khó khăn gì?</a:t>
              </a:r>
              <a:endParaRPr lang="en-US" sz="3500" b="1">
                <a:latin typeface="Cambria" panose="02040503050406030204" pitchFamily="18" charset="0"/>
                <a:ea typeface="Cambria" panose="02040503050406030204" pitchFamily="18" charset="0"/>
              </a:endParaRPr>
            </a:p>
            <a:p>
              <a:r>
                <a:rPr lang="en-US" sz="3500" b="1" i="1">
                  <a:latin typeface="Cambria" panose="02040503050406030204" pitchFamily="18" charset="0"/>
                  <a:ea typeface="Cambria" panose="02040503050406030204" pitchFamily="18" charset="0"/>
                </a:rPr>
                <a:t>+ Em còn biết những hoàn cảnh khó khăn nào khác?</a:t>
              </a:r>
              <a:endParaRPr lang="en-US" sz="35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0613" b="50161"/>
          <a:stretch/>
        </p:blipFill>
        <p:spPr>
          <a:xfrm>
            <a:off x="274622" y="2142311"/>
            <a:ext cx="5944572" cy="3853542"/>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smtClean="0">
                  <a:latin typeface="Cambria" panose="02040503050406030204" pitchFamily="18" charset="0"/>
                  <a:ea typeface="Cambria" panose="02040503050406030204" pitchFamily="18" charset="0"/>
                </a:rPr>
                <a:t>Những </a:t>
              </a:r>
              <a:r>
                <a:rPr lang="en-US" sz="3500" b="1" i="1">
                  <a:latin typeface="Cambria" panose="02040503050406030204" pitchFamily="18" charset="0"/>
                  <a:ea typeface="Cambria" panose="02040503050406030204" pitchFamily="18" charset="0"/>
                </a:rPr>
                <a:t>người trong tranh gặp phải khó khăn </a:t>
              </a:r>
              <a:r>
                <a:rPr lang="en-US" sz="3500" b="1" i="1">
                  <a:latin typeface="Cambria" panose="02040503050406030204" pitchFamily="18" charset="0"/>
                  <a:ea typeface="Cambria" panose="02040503050406030204" pitchFamily="18" charset="0"/>
                </a:rPr>
                <a:t>gì</a:t>
              </a:r>
              <a:r>
                <a:rPr lang="en-US" sz="3500" b="1" i="1" smtClean="0">
                  <a:latin typeface="Cambria" panose="02040503050406030204" pitchFamily="18" charset="0"/>
                  <a:ea typeface="Cambria" panose="02040503050406030204" pitchFamily="18" charset="0"/>
                </a:rPr>
                <a:t>?</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500023" y="2837014"/>
            <a:ext cx="4929977"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01426"/>
              <a:ext cx="4441371" cy="3659597"/>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N</a:t>
              </a:r>
              <a:r>
                <a:rPr lang="en-US" sz="4000" b="1" i="1" smtClean="0">
                  <a:latin typeface="Cambria" panose="02040503050406030204" pitchFamily="18" charset="0"/>
                  <a:ea typeface="Cambria" panose="02040503050406030204" pitchFamily="18" charset="0"/>
                </a:rPr>
                <a:t>gười đàn ông trong </a:t>
              </a:r>
              <a:r>
                <a:rPr lang="en-US" sz="4000" b="1" i="1">
                  <a:latin typeface="Cambria" panose="02040503050406030204" pitchFamily="18" charset="0"/>
                  <a:ea typeface="Cambria" panose="02040503050406030204" pitchFamily="18" charset="0"/>
                </a:rPr>
                <a:t>tranh gặp khó khăn về thị </a:t>
              </a:r>
              <a:r>
                <a:rPr lang="en-US" sz="4000" b="1" i="1">
                  <a:latin typeface="Cambria" panose="02040503050406030204" pitchFamily="18" charset="0"/>
                  <a:ea typeface="Cambria" panose="02040503050406030204" pitchFamily="18" charset="0"/>
                </a:rPr>
                <a:t>lực</a:t>
              </a:r>
              <a:r>
                <a:rPr lang="en-US" sz="4000" b="1" i="1" smtClean="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0021982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smtClean="0">
                  <a:latin typeface="Cambria" panose="02040503050406030204" pitchFamily="18" charset="0"/>
                  <a:ea typeface="Cambria" panose="02040503050406030204" pitchFamily="18" charset="0"/>
                </a:rPr>
                <a:t>Những </a:t>
              </a:r>
              <a:r>
                <a:rPr lang="en-US" sz="3500" b="1" i="1">
                  <a:latin typeface="Cambria" panose="02040503050406030204" pitchFamily="18" charset="0"/>
                  <a:ea typeface="Cambria" panose="02040503050406030204" pitchFamily="18" charset="0"/>
                </a:rPr>
                <a:t>người trong tranh gặp phải khó khăn </a:t>
              </a:r>
              <a:r>
                <a:rPr lang="en-US" sz="3500" b="1" i="1">
                  <a:latin typeface="Cambria" panose="02040503050406030204" pitchFamily="18" charset="0"/>
                  <a:ea typeface="Cambria" panose="02040503050406030204" pitchFamily="18" charset="0"/>
                </a:rPr>
                <a:t>gì</a:t>
              </a:r>
              <a:r>
                <a:rPr lang="en-US" sz="3500" b="1" i="1" smtClean="0">
                  <a:latin typeface="Cambria" panose="02040503050406030204" pitchFamily="18" charset="0"/>
                  <a:ea typeface="Cambria" panose="02040503050406030204" pitchFamily="18" charset="0"/>
                </a:rPr>
                <a:t>?</a:t>
              </a:r>
              <a:endParaRPr lang="en-US" sz="3500" b="1">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1481" b="50433"/>
          <a:stretch/>
        </p:blipFill>
        <p:spPr>
          <a:xfrm>
            <a:off x="600891" y="2011680"/>
            <a:ext cx="6031276" cy="3958047"/>
          </a:xfrm>
          <a:prstGeom prst="rect">
            <a:avLst/>
          </a:prstGeom>
        </p:spPr>
      </p:pic>
      <p:grpSp>
        <p:nvGrpSpPr>
          <p:cNvPr id="10" name="Group 9">
            <a:extLst>
              <a:ext uri="{FF2B5EF4-FFF2-40B4-BE49-F238E27FC236}">
                <a16:creationId xmlns:a16="http://schemas.microsoft.com/office/drawing/2014/main" id="{3E543A0B-E972-0D4A-B032-08CCCFDD452B}"/>
              </a:ext>
            </a:extLst>
          </p:cNvPr>
          <p:cNvGrpSpPr/>
          <p:nvPr/>
        </p:nvGrpSpPr>
        <p:grpSpPr>
          <a:xfrm>
            <a:off x="7106194" y="2693323"/>
            <a:ext cx="4323806" cy="2087683"/>
            <a:chOff x="7055427" y="1629296"/>
            <a:chExt cx="4741382" cy="3940232"/>
          </a:xfrm>
        </p:grpSpPr>
        <p:sp>
          <p:nvSpPr>
            <p:cNvPr id="11"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CD4DF022-03B6-2C13-C899-C3F0C93339E7}"/>
                </a:ext>
              </a:extLst>
            </p:cNvPr>
            <p:cNvSpPr txBox="1"/>
            <p:nvPr/>
          </p:nvSpPr>
          <p:spPr>
            <a:xfrm>
              <a:off x="7231023" y="1701426"/>
              <a:ext cx="4441371" cy="3659597"/>
            </a:xfrm>
            <a:prstGeom prst="rect">
              <a:avLst/>
            </a:prstGeom>
            <a:noFill/>
          </p:spPr>
          <p:txBody>
            <a:bodyPr wrap="square" rtlCol="0">
              <a:spAutoFit/>
            </a:bodyPr>
            <a:lstStyle/>
            <a:p>
              <a:pPr algn="ctr"/>
              <a:r>
                <a:rPr lang="en-US" sz="4000" b="1" i="1" smtClean="0">
                  <a:latin typeface="Cambria" panose="02040503050406030204" pitchFamily="18" charset="0"/>
                  <a:ea typeface="Cambria" panose="02040503050406030204" pitchFamily="18" charset="0"/>
                </a:rPr>
                <a:t>Bạn nhỏ gặp khó khăn về vấn đề sức khỏe.</a:t>
              </a:r>
            </a:p>
          </p:txBody>
        </p:sp>
      </p:grpSp>
    </p:spTree>
    <p:extLst>
      <p:ext uri="{BB962C8B-B14F-4D97-AF65-F5344CB8AC3E}">
        <p14:creationId xmlns:p14="http://schemas.microsoft.com/office/powerpoint/2010/main" val="20820833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smtClean="0">
                  <a:latin typeface="Cambria" panose="02040503050406030204" pitchFamily="18" charset="0"/>
                  <a:ea typeface="Cambria" panose="02040503050406030204" pitchFamily="18" charset="0"/>
                </a:rPr>
                <a:t>Những </a:t>
              </a:r>
              <a:r>
                <a:rPr lang="en-US" sz="3500" b="1" i="1">
                  <a:latin typeface="Cambria" panose="02040503050406030204" pitchFamily="18" charset="0"/>
                  <a:ea typeface="Cambria" panose="02040503050406030204" pitchFamily="18" charset="0"/>
                </a:rPr>
                <a:t>người trong tranh gặp phải khó khăn </a:t>
              </a:r>
              <a:r>
                <a:rPr lang="en-US" sz="3500" b="1" i="1">
                  <a:latin typeface="Cambria" panose="02040503050406030204" pitchFamily="18" charset="0"/>
                  <a:ea typeface="Cambria" panose="02040503050406030204" pitchFamily="18" charset="0"/>
                </a:rPr>
                <a:t>gì</a:t>
              </a:r>
              <a:r>
                <a:rPr lang="en-US" sz="3500" b="1" i="1" smtClean="0">
                  <a:latin typeface="Cambria" panose="02040503050406030204" pitchFamily="18" charset="0"/>
                  <a:ea typeface="Cambria" panose="02040503050406030204" pitchFamily="18" charset="0"/>
                </a:rPr>
                <a:t>?</a:t>
              </a:r>
              <a:endParaRPr lang="en-US" sz="3500" b="1">
                <a:latin typeface="Cambria" panose="02040503050406030204" pitchFamily="18" charset="0"/>
                <a:ea typeface="Cambria" panose="02040503050406030204" pitchFamily="18" charset="0"/>
              </a:endParaRPr>
            </a:p>
          </p:txBody>
        </p:sp>
      </p:gr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51741" r="50264"/>
          <a:stretch/>
        </p:blipFill>
        <p:spPr>
          <a:xfrm>
            <a:off x="572507" y="2011681"/>
            <a:ext cx="6090845" cy="3796380"/>
          </a:xfrm>
          <a:prstGeom prst="rect">
            <a:avLst/>
          </a:prstGeom>
        </p:spPr>
      </p:pic>
      <p:grpSp>
        <p:nvGrpSpPr>
          <p:cNvPr id="17" name="Group 16">
            <a:extLst>
              <a:ext uri="{FF2B5EF4-FFF2-40B4-BE49-F238E27FC236}">
                <a16:creationId xmlns:a16="http://schemas.microsoft.com/office/drawing/2014/main" id="{3E543A0B-E972-0D4A-B032-08CCCFDD452B}"/>
              </a:ext>
            </a:extLst>
          </p:cNvPr>
          <p:cNvGrpSpPr/>
          <p:nvPr/>
        </p:nvGrpSpPr>
        <p:grpSpPr>
          <a:xfrm>
            <a:off x="7132319" y="2693323"/>
            <a:ext cx="4558938" cy="2087683"/>
            <a:chOff x="7055427" y="1629296"/>
            <a:chExt cx="4741382" cy="3940232"/>
          </a:xfrm>
        </p:grpSpPr>
        <p:sp>
          <p:nvSpPr>
            <p:cNvPr id="18"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TextBox 18">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Những </a:t>
              </a:r>
              <a:r>
                <a:rPr lang="en-US" sz="3600" b="1" i="1">
                  <a:latin typeface="Cambria" panose="02040503050406030204" pitchFamily="18" charset="0"/>
                  <a:ea typeface="Cambria" panose="02040503050406030204" pitchFamily="18" charset="0"/>
                </a:rPr>
                <a:t>người trong tranh gặp khó khăn về điều kiện kinh </a:t>
              </a:r>
              <a:r>
                <a:rPr lang="en-US" sz="3600" b="1" i="1">
                  <a:latin typeface="Cambria" panose="02040503050406030204" pitchFamily="18" charset="0"/>
                  <a:ea typeface="Cambria" panose="02040503050406030204" pitchFamily="18" charset="0"/>
                </a:rPr>
                <a:t>tế</a:t>
              </a:r>
              <a:r>
                <a:rPr lang="en-US" sz="3600" b="1" i="1" smtClean="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317819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smtClean="0">
                  <a:latin typeface="Cambria" panose="02040503050406030204" pitchFamily="18" charset="0"/>
                  <a:ea typeface="Cambria" panose="02040503050406030204" pitchFamily="18" charset="0"/>
                </a:rPr>
                <a:t>Những </a:t>
              </a:r>
              <a:r>
                <a:rPr lang="en-US" sz="3500" b="1" i="1">
                  <a:latin typeface="Cambria" panose="02040503050406030204" pitchFamily="18" charset="0"/>
                  <a:ea typeface="Cambria" panose="02040503050406030204" pitchFamily="18" charset="0"/>
                </a:rPr>
                <a:t>người trong tranh gặp phải khó khăn </a:t>
              </a:r>
              <a:r>
                <a:rPr lang="en-US" sz="3500" b="1" i="1">
                  <a:latin typeface="Cambria" panose="02040503050406030204" pitchFamily="18" charset="0"/>
                  <a:ea typeface="Cambria" panose="02040503050406030204" pitchFamily="18" charset="0"/>
                </a:rPr>
                <a:t>gì</a:t>
              </a:r>
              <a:r>
                <a:rPr lang="en-US" sz="3500" b="1" i="1" smtClean="0">
                  <a:latin typeface="Cambria" panose="02040503050406030204" pitchFamily="18" charset="0"/>
                  <a:ea typeface="Cambria" panose="02040503050406030204" pitchFamily="18" charset="0"/>
                </a:rPr>
                <a:t>?</a:t>
              </a:r>
              <a:endParaRPr lang="en-US" sz="3500" b="1">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0958" t="52556"/>
          <a:stretch/>
        </p:blipFill>
        <p:spPr>
          <a:xfrm>
            <a:off x="561701" y="2194560"/>
            <a:ext cx="6298211" cy="3913947"/>
          </a:xfrm>
          <a:prstGeom prst="rect">
            <a:avLst/>
          </a:prstGeom>
        </p:spPr>
      </p:pic>
      <p:grpSp>
        <p:nvGrpSpPr>
          <p:cNvPr id="10" name="Group 9">
            <a:extLst>
              <a:ext uri="{FF2B5EF4-FFF2-40B4-BE49-F238E27FC236}">
                <a16:creationId xmlns:a16="http://schemas.microsoft.com/office/drawing/2014/main" id="{3E543A0B-E972-0D4A-B032-08CCCFDD452B}"/>
              </a:ext>
            </a:extLst>
          </p:cNvPr>
          <p:cNvGrpSpPr/>
          <p:nvPr/>
        </p:nvGrpSpPr>
        <p:grpSpPr>
          <a:xfrm>
            <a:off x="6912164" y="2391351"/>
            <a:ext cx="4611191" cy="3003609"/>
            <a:chOff x="7055427" y="1629296"/>
            <a:chExt cx="4741382" cy="3940232"/>
          </a:xfrm>
        </p:grpSpPr>
        <p:sp>
          <p:nvSpPr>
            <p:cNvPr id="11"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CD4DF022-03B6-2C13-C899-C3F0C93339E7}"/>
                </a:ext>
              </a:extLst>
            </p:cNvPr>
            <p:cNvSpPr txBox="1"/>
            <p:nvPr/>
          </p:nvSpPr>
          <p:spPr>
            <a:xfrm>
              <a:off x="7231023" y="1775390"/>
              <a:ext cx="4441371" cy="3754887"/>
            </a:xfrm>
            <a:prstGeom prst="rect">
              <a:avLst/>
            </a:prstGeom>
            <a:noFill/>
          </p:spPr>
          <p:txBody>
            <a:bodyPr wrap="square" rtlCol="0">
              <a:spAutoFit/>
            </a:bodyPr>
            <a:lstStyle/>
            <a:p>
              <a:pPr algn="just"/>
              <a:r>
                <a:rPr lang="en-US" sz="3600" b="1" i="1" smtClean="0">
                  <a:latin typeface="Cambria" panose="02040503050406030204" pitchFamily="18" charset="0"/>
                  <a:ea typeface="Cambria" panose="02040503050406030204" pitchFamily="18" charset="0"/>
                </a:rPr>
                <a:t>   Bạn nhỏ gặp </a:t>
              </a:r>
              <a:r>
                <a:rPr lang="en-US" sz="3600" b="1" i="1">
                  <a:latin typeface="Cambria" panose="02040503050406030204" pitchFamily="18" charset="0"/>
                  <a:ea typeface="Cambria" panose="02040503050406030204" pitchFamily="18" charset="0"/>
                </a:rPr>
                <a:t>khó khăn về hoàn </a:t>
              </a:r>
              <a:r>
                <a:rPr lang="en-US" sz="3600" b="1" i="1">
                  <a:latin typeface="Cambria" panose="02040503050406030204" pitchFamily="18" charset="0"/>
                  <a:ea typeface="Cambria" panose="02040503050406030204" pitchFamily="18" charset="0"/>
                </a:rPr>
                <a:t>cảnh </a:t>
              </a:r>
              <a:r>
                <a:rPr lang="en-US" sz="3600" b="1" i="1" smtClean="0">
                  <a:latin typeface="Cambria" panose="02040503050406030204" pitchFamily="18" charset="0"/>
                  <a:ea typeface="Cambria" panose="02040503050406030204" pitchFamily="18" charset="0"/>
                </a:rPr>
                <a:t>sống, </a:t>
              </a:r>
              <a:r>
                <a:rPr lang="en-US" sz="3600" b="1" i="1">
                  <a:latin typeface="Cambria" panose="02040503050406030204" pitchFamily="18" charset="0"/>
                  <a:ea typeface="Cambria" panose="02040503050406030204" pitchFamily="18" charset="0"/>
                </a:rPr>
                <a:t>bị lũ lụt cuốn trôi, làm ướt, hỏng </a:t>
              </a:r>
              <a:r>
                <a:rPr lang="en-US" sz="3600" b="1" i="1">
                  <a:latin typeface="Cambria" panose="02040503050406030204" pitchFamily="18" charset="0"/>
                  <a:ea typeface="Cambria" panose="02040503050406030204" pitchFamily="18" charset="0"/>
                </a:rPr>
                <a:t>sách </a:t>
              </a:r>
              <a:r>
                <a:rPr lang="en-US" sz="3600" b="1" i="1" smtClean="0">
                  <a:latin typeface="Cambria" panose="02040503050406030204" pitchFamily="18" charset="0"/>
                  <a:ea typeface="Cambria" panose="02040503050406030204" pitchFamily="18" charset="0"/>
                </a:rPr>
                <a:t>vở.</a:t>
              </a:r>
              <a:endParaRPr lang="en-US" sz="6000" b="1" i="1" smtClean="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47348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96073" y="122836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i="1" smtClean="0">
                <a:solidFill>
                  <a:schemeClr val="accent3">
                    <a:lumMod val="75000"/>
                  </a:schemeClr>
                </a:solidFill>
                <a:latin typeface="Cambria" panose="02040503050406030204" pitchFamily="18" charset="0"/>
                <a:ea typeface="Cambria" panose="02040503050406030204" pitchFamily="18" charset="0"/>
              </a:rPr>
              <a:t>Em còn biết những hoàn cảnh khó khăn nào khác?</a:t>
            </a:r>
            <a:endParaRPr lang="en-US" sz="4000" b="1">
              <a:solidFill>
                <a:schemeClr val="accent3">
                  <a:lumMod val="75000"/>
                </a:schemeClr>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a:off x="3794911" y="601349"/>
            <a:ext cx="6799066" cy="4166593"/>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chemeClr val="accent1">
                    <a:lumMod val="75000"/>
                  </a:schemeClr>
                </a:solidFill>
                <a:latin typeface="Cambria" panose="02040503050406030204" pitchFamily="18" charset="0"/>
                <a:ea typeface="Cambria" panose="02040503050406030204" pitchFamily="18" charset="0"/>
              </a:rPr>
              <a:t>Ngoài ra trong xã hội </a:t>
            </a:r>
            <a:r>
              <a:rPr lang="en-US" sz="3600" b="1" i="1">
                <a:solidFill>
                  <a:schemeClr val="accent1">
                    <a:lumMod val="75000"/>
                  </a:schemeClr>
                </a:solidFill>
                <a:latin typeface="Cambria" panose="02040503050406030204" pitchFamily="18" charset="0"/>
                <a:ea typeface="Cambria" panose="02040503050406030204" pitchFamily="18" charset="0"/>
              </a:rPr>
              <a:t>còn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nhiều </a:t>
            </a:r>
            <a:r>
              <a:rPr lang="en-US" sz="3600" b="1" i="1">
                <a:solidFill>
                  <a:schemeClr val="accent1">
                    <a:lumMod val="75000"/>
                  </a:schemeClr>
                </a:solidFill>
                <a:latin typeface="Cambria" panose="02040503050406030204" pitchFamily="18" charset="0"/>
                <a:ea typeface="Cambria" panose="02040503050406030204" pitchFamily="18" charset="0"/>
              </a:rPr>
              <a:t>người gặp hoàn </a:t>
            </a:r>
            <a:r>
              <a:rPr lang="en-US" sz="3600" b="1" i="1">
                <a:solidFill>
                  <a:schemeClr val="accent1">
                    <a:lumMod val="75000"/>
                  </a:schemeClr>
                </a:solidFill>
                <a:latin typeface="Cambria" panose="02040503050406030204" pitchFamily="18" charset="0"/>
                <a:ea typeface="Cambria" panose="02040503050406030204" pitchFamily="18" charset="0"/>
              </a:rPr>
              <a:t>cảnh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khó </a:t>
            </a:r>
            <a:r>
              <a:rPr lang="en-US" sz="3600" b="1" i="1">
                <a:solidFill>
                  <a:schemeClr val="accent1">
                    <a:lumMod val="75000"/>
                  </a:schemeClr>
                </a:solidFill>
                <a:latin typeface="Cambria" panose="02040503050406030204" pitchFamily="18" charset="0"/>
                <a:ea typeface="Cambria" panose="02040503050406030204" pitchFamily="18" charset="0"/>
              </a:rPr>
              <a:t>khăn khác như khó </a:t>
            </a:r>
            <a:r>
              <a:rPr lang="en-US" sz="3600" b="1" i="1">
                <a:solidFill>
                  <a:schemeClr val="accent1">
                    <a:lumMod val="75000"/>
                  </a:schemeClr>
                </a:solidFill>
                <a:latin typeface="Cambria" panose="02040503050406030204" pitchFamily="18" charset="0"/>
                <a:ea typeface="Cambria" panose="02040503050406030204" pitchFamily="18" charset="0"/>
              </a:rPr>
              <a:t>khăn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do </a:t>
            </a:r>
            <a:r>
              <a:rPr lang="en-US" sz="3600" b="1" i="1">
                <a:solidFill>
                  <a:schemeClr val="accent1">
                    <a:lumMod val="75000"/>
                  </a:schemeClr>
                </a:solidFill>
                <a:latin typeface="Cambria" panose="02040503050406030204" pitchFamily="18" charset="0"/>
                <a:ea typeface="Cambria" panose="02040503050406030204" pitchFamily="18" charset="0"/>
              </a:rPr>
              <a:t>dịch bệnh, tai nạn, </a:t>
            </a:r>
            <a:r>
              <a:rPr lang="en-US" sz="3600" b="1" i="1">
                <a:solidFill>
                  <a:schemeClr val="accent1">
                    <a:lumMod val="75000"/>
                  </a:schemeClr>
                </a:solidFill>
                <a:latin typeface="Cambria" panose="02040503050406030204" pitchFamily="18" charset="0"/>
                <a:ea typeface="Cambria" panose="02040503050406030204" pitchFamily="18" charset="0"/>
              </a:rPr>
              <a:t>cháy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nổ, già </a:t>
            </a:r>
            <a:r>
              <a:rPr lang="en-US" sz="3600" b="1" i="1">
                <a:solidFill>
                  <a:schemeClr val="accent1">
                    <a:lumMod val="75000"/>
                  </a:schemeClr>
                </a:solidFill>
                <a:latin typeface="Cambria" panose="02040503050406030204" pitchFamily="18" charset="0"/>
                <a:ea typeface="Cambria" panose="02040503050406030204" pitchFamily="18" charset="0"/>
              </a:rPr>
              <a:t>yếu,...</a:t>
            </a:r>
            <a:endParaRPr lang="en-US" sz="36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46277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1315" y="2743200"/>
            <a:ext cx="6701246" cy="646331"/>
          </a:xfrm>
          <a:prstGeom prst="rect">
            <a:avLst/>
          </a:prstGeom>
          <a:noFill/>
        </p:spPr>
        <p:txBody>
          <a:bodyPr wrap="square" rtlCol="0">
            <a:spAutoFit/>
          </a:bodyPr>
          <a:lstStyle/>
          <a:p>
            <a:r>
              <a:rPr lang="en-US" sz="3600" smtClean="0"/>
              <a:t>https://youtu.be/T3YBM5XZxjU</a:t>
            </a:r>
            <a:endParaRPr lang="en-US" sz="3600"/>
          </a:p>
        </p:txBody>
      </p:sp>
      <p:sp>
        <p:nvSpPr>
          <p:cNvPr id="3" name="TextBox 2"/>
          <p:cNvSpPr txBox="1"/>
          <p:nvPr/>
        </p:nvSpPr>
        <p:spPr>
          <a:xfrm>
            <a:off x="1110343" y="849086"/>
            <a:ext cx="9810206" cy="769441"/>
          </a:xfrm>
          <a:prstGeom prst="rect">
            <a:avLst/>
          </a:prstGeom>
          <a:noFill/>
        </p:spPr>
        <p:txBody>
          <a:bodyPr wrap="square" rtlCol="0">
            <a:spAutoFit/>
          </a:bodyPr>
          <a:lstStyle/>
          <a:p>
            <a:r>
              <a:rPr lang="en-US" sz="4400" b="1" smtClean="0">
                <a:solidFill>
                  <a:srgbClr val="002060"/>
                </a:solidFill>
                <a:latin typeface="Cambria" panose="02040503050406030204" pitchFamily="18" charset="0"/>
                <a:ea typeface="Cambria" panose="02040503050406030204" pitchFamily="18" charset="0"/>
              </a:rPr>
              <a:t>Video về một số hoàn cảnh khó khăn</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74112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83" y="1237130"/>
            <a:ext cx="6696635" cy="27621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52783" b="51640"/>
          <a:stretch/>
        </p:blipFill>
        <p:spPr>
          <a:xfrm>
            <a:off x="7449671" y="1310436"/>
            <a:ext cx="4303058" cy="268885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421" r="4253" b="52608"/>
          <a:stretch/>
        </p:blipFill>
        <p:spPr>
          <a:xfrm>
            <a:off x="376519" y="4316505"/>
            <a:ext cx="3959632" cy="219187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6667"/>
          <a:stretch/>
        </p:blipFill>
        <p:spPr>
          <a:xfrm>
            <a:off x="4551304" y="3961012"/>
            <a:ext cx="7201425" cy="257678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376519" y="174813"/>
            <a:ext cx="11376210" cy="1062318"/>
            <a:chOff x="7055427" y="1629296"/>
            <a:chExt cx="4741382" cy="2887316"/>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978013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031873"/>
          </a:xfrm>
          <a:prstGeom prst="rect">
            <a:avLst/>
          </a:prstGeom>
          <a:solidFill>
            <a:schemeClr val="bg1">
              <a:alpha val="52000"/>
            </a:schemeClr>
          </a:solidFill>
        </p:spPr>
        <p:txBody>
          <a:bodyPr wrap="square" rtlCol="0">
            <a:spAutoFit/>
          </a:bodyPr>
          <a:lstStyle/>
          <a:p>
            <a:pPr algn="just"/>
            <a:r>
              <a:rPr lang="en-US" sz="3200" b="1" smtClean="0">
                <a:solidFill>
                  <a:schemeClr val="accent1">
                    <a:lumMod val="50000"/>
                  </a:schemeClr>
                </a:solidFill>
                <a:latin typeface="Cambria" panose="02040503050406030204" pitchFamily="18" charset="0"/>
                <a:ea typeface="Cambria" panose="02040503050406030204" pitchFamily="18" charset="0"/>
              </a:rPr>
              <a:t>+ </a:t>
            </a:r>
            <a:r>
              <a:rPr lang="en-US" sz="3200" b="1">
                <a:solidFill>
                  <a:schemeClr val="accent1">
                    <a:lumMod val="50000"/>
                  </a:schemeClr>
                </a:solidFill>
                <a:latin typeface="Cambria" panose="02040503050406030204" pitchFamily="18" charset="0"/>
                <a:ea typeface="Cambria" panose="02040503050406030204" pitchFamily="18" charset="0"/>
              </a:rPr>
              <a:t>Nêu được một số biểu hiện của sự cảm thông, giúp đỡ người gặp </a:t>
            </a:r>
            <a:r>
              <a:rPr lang="en-US" sz="3200" b="1">
                <a:solidFill>
                  <a:schemeClr val="accent1">
                    <a:lumMod val="50000"/>
                  </a:schemeClr>
                </a:solidFill>
                <a:latin typeface="Cambria" panose="02040503050406030204" pitchFamily="18" charset="0"/>
                <a:ea typeface="Cambria" panose="02040503050406030204" pitchFamily="18" charset="0"/>
              </a:rPr>
              <a:t>khó </a:t>
            </a:r>
            <a:r>
              <a:rPr lang="en-US" sz="3200" b="1" smtClean="0">
                <a:solidFill>
                  <a:schemeClr val="accent1">
                    <a:lumMod val="50000"/>
                  </a:schemeClr>
                </a:solidFill>
                <a:latin typeface="Cambria" panose="02040503050406030204" pitchFamily="18" charset="0"/>
                <a:ea typeface="Cambria" panose="02040503050406030204" pitchFamily="18" charset="0"/>
              </a:rPr>
              <a:t>khăn.</a:t>
            </a:r>
            <a:endParaRPr lang="en-US" sz="3200" b="1">
              <a:solidFill>
                <a:schemeClr val="accent1">
                  <a:lumMod val="50000"/>
                </a:schemeClr>
              </a:solidFill>
              <a:latin typeface="Cambria" panose="02040503050406030204" pitchFamily="18" charset="0"/>
              <a:ea typeface="Cambria" panose="02040503050406030204" pitchFamily="18" charset="0"/>
            </a:endParaRPr>
          </a:p>
          <a:p>
            <a:pPr algn="just"/>
            <a:r>
              <a:rPr lang="en-US" sz="3200" b="1">
                <a:solidFill>
                  <a:schemeClr val="accent1">
                    <a:lumMod val="50000"/>
                  </a:schemeClr>
                </a:solidFill>
                <a:latin typeface="Cambria" panose="02040503050406030204" pitchFamily="18" charset="0"/>
                <a:ea typeface="Cambria" panose="02040503050406030204" pitchFamily="18" charset="0"/>
              </a:rPr>
              <a:t>+ Biết vì sao phải cảm thông, giúp đỡ người gặp </a:t>
            </a:r>
            <a:r>
              <a:rPr lang="en-US" sz="3200" b="1">
                <a:solidFill>
                  <a:schemeClr val="accent1">
                    <a:lumMod val="50000"/>
                  </a:schemeClr>
                </a:solidFill>
                <a:latin typeface="Cambria" panose="02040503050406030204" pitchFamily="18" charset="0"/>
                <a:ea typeface="Cambria" panose="02040503050406030204" pitchFamily="18" charset="0"/>
              </a:rPr>
              <a:t>khó </a:t>
            </a:r>
            <a:r>
              <a:rPr lang="en-US" sz="3200" b="1" smtClean="0">
                <a:solidFill>
                  <a:schemeClr val="accent1">
                    <a:lumMod val="50000"/>
                  </a:schemeClr>
                </a:solidFill>
                <a:latin typeface="Cambria" panose="02040503050406030204" pitchFamily="18" charset="0"/>
                <a:ea typeface="Cambria" panose="02040503050406030204" pitchFamily="18" charset="0"/>
              </a:rPr>
              <a:t>khăn.</a:t>
            </a:r>
            <a:endParaRPr lang="en-US" sz="3200" b="1">
              <a:solidFill>
                <a:schemeClr val="accent1">
                  <a:lumMod val="50000"/>
                </a:schemeClr>
              </a:solidFill>
              <a:latin typeface="Cambria" panose="02040503050406030204" pitchFamily="18" charset="0"/>
              <a:ea typeface="Cambria" panose="02040503050406030204" pitchFamily="18" charset="0"/>
            </a:endParaRPr>
          </a:p>
          <a:p>
            <a:pPr algn="just"/>
            <a:r>
              <a:rPr lang="en-US" sz="3200" b="1">
                <a:solidFill>
                  <a:schemeClr val="accent1">
                    <a:lumMod val="50000"/>
                  </a:schemeClr>
                </a:solidFill>
                <a:latin typeface="Cambria" panose="02040503050406030204" pitchFamily="18" charset="0"/>
                <a:ea typeface="Cambria" panose="02040503050406030204" pitchFamily="18" charset="0"/>
              </a:rPr>
              <a:t>+ Cảm thông, giúp đỡ người gặp khó khăn bằng những lời nói, việc làm cụ thể phù hợp với lứa tuổi.</a:t>
            </a:r>
          </a:p>
          <a:p>
            <a:pPr algn="just"/>
            <a:r>
              <a:rPr lang="en-US" sz="3200" b="1">
                <a:solidFill>
                  <a:schemeClr val="accent1">
                    <a:lumMod val="50000"/>
                  </a:schemeClr>
                </a:solidFill>
                <a:latin typeface="Cambria" panose="02040503050406030204" pitchFamily="18" charset="0"/>
                <a:ea typeface="Cambria" panose="02040503050406030204" pitchFamily="18" charset="0"/>
              </a:rPr>
              <a:t>+ Sẵn sàng giúp đỡ người gặp khó khăn phù hợp với khả năng của bản </a:t>
            </a:r>
            <a:r>
              <a:rPr lang="en-US" sz="3200" b="1">
                <a:solidFill>
                  <a:schemeClr val="accent1">
                    <a:lumMod val="50000"/>
                  </a:schemeClr>
                </a:solidFill>
                <a:latin typeface="Cambria" panose="02040503050406030204" pitchFamily="18" charset="0"/>
                <a:ea typeface="Cambria" panose="02040503050406030204" pitchFamily="18" charset="0"/>
              </a:rPr>
              <a:t>thân</a:t>
            </a:r>
            <a:r>
              <a:rPr lang="en-US" sz="3200" b="1" smtClean="0">
                <a:solidFill>
                  <a:schemeClr val="accent1">
                    <a:lumMod val="50000"/>
                  </a:schemeClr>
                </a:solidFill>
                <a:latin typeface="Cambria" panose="02040503050406030204" pitchFamily="18" charset="0"/>
                <a:ea typeface="Cambria" panose="02040503050406030204" pitchFamily="18" charset="0"/>
              </a:rPr>
              <a:t>.</a:t>
            </a:r>
            <a:endParaRPr lang="en-US" sz="3200" b="1">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28514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50403"/>
          <a:stretch/>
        </p:blipFill>
        <p:spPr>
          <a:xfrm>
            <a:off x="376519" y="1817065"/>
            <a:ext cx="6441077" cy="4696822"/>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7132319" y="2693323"/>
            <a:ext cx="4558938"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Nấu cơm từ thiện tặng cho những người khó khăn.</a:t>
              </a:r>
            </a:p>
          </p:txBody>
        </p:sp>
      </p:grpSp>
    </p:spTree>
    <p:extLst>
      <p:ext uri="{BB962C8B-B14F-4D97-AF65-F5344CB8AC3E}">
        <p14:creationId xmlns:p14="http://schemas.microsoft.com/office/powerpoint/2010/main" val="35858637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817659" y="2693323"/>
            <a:ext cx="4873598"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Xây nhà tình nghĩa trao tặng cho những người nghèo.</a:t>
              </a:r>
            </a:p>
          </p:txBody>
        </p:sp>
      </p:gr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0791"/>
          <a:stretch/>
        </p:blipFill>
        <p:spPr>
          <a:xfrm>
            <a:off x="489048" y="1798099"/>
            <a:ext cx="5884858" cy="4700161"/>
          </a:xfrm>
          <a:prstGeom prst="rect">
            <a:avLst/>
          </a:prstGeom>
        </p:spPr>
      </p:pic>
    </p:spTree>
    <p:extLst>
      <p:ext uri="{BB962C8B-B14F-4D97-AF65-F5344CB8AC3E}">
        <p14:creationId xmlns:p14="http://schemas.microsoft.com/office/powerpoint/2010/main" val="30406069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7059707" y="2796931"/>
            <a:ext cx="3886200" cy="1381136"/>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2265466"/>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Giúp đỡ bạn khuyết tật </a:t>
              </a: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 r="52783" b="51640"/>
          <a:stretch/>
        </p:blipFill>
        <p:spPr>
          <a:xfrm>
            <a:off x="376519" y="2097741"/>
            <a:ext cx="6249555" cy="4160653"/>
          </a:xfrm>
          <a:prstGeom prst="rect">
            <a:avLst/>
          </a:prstGeom>
        </p:spPr>
      </p:pic>
    </p:spTree>
    <p:extLst>
      <p:ext uri="{BB962C8B-B14F-4D97-AF65-F5344CB8AC3E}">
        <p14:creationId xmlns:p14="http://schemas.microsoft.com/office/powerpoint/2010/main" val="26170932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817659" y="2693323"/>
            <a:ext cx="4873598" cy="1340795"/>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89"/>
              <a:ext cx="4441371" cy="3527441"/>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Lau dọn nhà cửa cho người già neo đơn.</a:t>
              </a: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8421" r="4253" b="52608"/>
          <a:stretch/>
        </p:blipFill>
        <p:spPr>
          <a:xfrm>
            <a:off x="376519" y="2393576"/>
            <a:ext cx="6218807" cy="3442447"/>
          </a:xfrm>
          <a:prstGeom prst="rect">
            <a:avLst/>
          </a:prstGeom>
        </p:spPr>
      </p:pic>
    </p:spTree>
    <p:extLst>
      <p:ext uri="{BB962C8B-B14F-4D97-AF65-F5344CB8AC3E}">
        <p14:creationId xmlns:p14="http://schemas.microsoft.com/office/powerpoint/2010/main" val="38724541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406180" y="2639536"/>
            <a:ext cx="5346550" cy="1892124"/>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075997" y="1775389"/>
              <a:ext cx="4685038" cy="2927912"/>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Quyên góp quần áo, sách vở ủng hộ cho các bạn học sinh vùng bị lũ lụt.</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46667" r="52012"/>
          <a:stretch/>
        </p:blipFill>
        <p:spPr>
          <a:xfrm>
            <a:off x="578287" y="1909483"/>
            <a:ext cx="5827893" cy="4345472"/>
          </a:xfrm>
          <a:prstGeom prst="rect">
            <a:avLst/>
          </a:prstGeom>
        </p:spPr>
      </p:pic>
    </p:spTree>
    <p:extLst>
      <p:ext uri="{BB962C8B-B14F-4D97-AF65-F5344CB8AC3E}">
        <p14:creationId xmlns:p14="http://schemas.microsoft.com/office/powerpoint/2010/main" val="7186799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Em hãy nêu </a:t>
              </a:r>
              <a:r>
                <a:rPr lang="en-US" sz="3200" b="1">
                  <a:latin typeface="Cambria" panose="02040503050406030204" pitchFamily="18" charset="0"/>
                  <a:ea typeface="Cambria" panose="02040503050406030204" pitchFamily="18" charset="0"/>
                </a:rPr>
                <a:t>những biểu hiện của sự cảm thông, giúp đỡ người có hoàn cảnh </a:t>
              </a:r>
              <a:r>
                <a:rPr lang="en-US" sz="3200" b="1">
                  <a:latin typeface="Cambria" panose="02040503050406030204" pitchFamily="18" charset="0"/>
                  <a:ea typeface="Cambria" panose="02040503050406030204" pitchFamily="18" charset="0"/>
                </a:rPr>
                <a:t>khó </a:t>
              </a:r>
              <a:r>
                <a:rPr lang="en-US" sz="3200" b="1" smtClean="0">
                  <a:latin typeface="Cambria" panose="02040503050406030204" pitchFamily="18" charset="0"/>
                  <a:ea typeface="Cambria" panose="02040503050406030204" pitchFamily="18" charset="0"/>
                </a:rPr>
                <a:t>khăn trong những bức tranh sau.</a:t>
              </a:r>
              <a:endParaRPr lang="en-US" sz="32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308459" y="3258100"/>
            <a:ext cx="5094131" cy="1340795"/>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89"/>
              <a:ext cx="4441371" cy="3527441"/>
            </a:xfrm>
            <a:prstGeom prst="rect">
              <a:avLst/>
            </a:prstGeom>
            <a:noFill/>
          </p:spPr>
          <p:txBody>
            <a:bodyPr wrap="square" rtlCol="0">
              <a:spAutoFit/>
            </a:bodyPr>
            <a:lstStyle/>
            <a:p>
              <a:pPr algn="ctr"/>
              <a:r>
                <a:rPr lang="en-US" sz="3600" b="1" i="1" smtClean="0">
                  <a:latin typeface="Cambria" panose="02040503050406030204" pitchFamily="18" charset="0"/>
                  <a:ea typeface="Cambria" panose="02040503050406030204" pitchFamily="18" charset="0"/>
                </a:rPr>
                <a:t>Động viên khi bạn gặp chuyện buồn.</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9051" t="46668" r="680" b="-471"/>
          <a:stretch/>
        </p:blipFill>
        <p:spPr>
          <a:xfrm>
            <a:off x="503186" y="2191871"/>
            <a:ext cx="5805273" cy="4168588"/>
          </a:xfrm>
          <a:prstGeom prst="rect">
            <a:avLst/>
          </a:prstGeom>
        </p:spPr>
      </p:pic>
    </p:spTree>
    <p:extLst>
      <p:ext uri="{BB962C8B-B14F-4D97-AF65-F5344CB8AC3E}">
        <p14:creationId xmlns:p14="http://schemas.microsoft.com/office/powerpoint/2010/main" val="7769908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1" y="1707776"/>
            <a:ext cx="9883588" cy="3539430"/>
          </a:xfrm>
          <a:prstGeom prst="rect">
            <a:avLst/>
          </a:prstGeom>
          <a:solidFill>
            <a:schemeClr val="bg1">
              <a:alpha val="90000"/>
            </a:schemeClr>
          </a:solidFill>
        </p:spPr>
        <p:txBody>
          <a:bodyPr wrap="square" rtlCol="0">
            <a:spAutoFit/>
          </a:bodyPr>
          <a:lstStyle/>
          <a:p>
            <a:pPr algn="just"/>
            <a:r>
              <a:rPr lang="en-US" sz="3200" b="1">
                <a:latin typeface="Cambria" panose="02040503050406030204" pitchFamily="18" charset="0"/>
                <a:ea typeface="Cambria" panose="02040503050406030204" pitchFamily="18" charset="0"/>
              </a:rPr>
              <a:t>Các bức tranh thể hiện sự cảm thông, giúp đỡ người có hoàn cảnh khó khăn với các hình thức như: nấu cơm tặng cho những người có hoàn cảnh khó khăn; làm nhà tình nghĩa tặng người nghèo; giúp đỡ bạn bị khuyết tật; lau dọn nhà cửa giúp cụ già neo đơn; ủng hộ quần áo sách vở cho học sinh vùng bị lũ lụt; quan tâm, động viên khi bạn gặp chuyện buồn</a:t>
            </a:r>
            <a:r>
              <a:rPr lang="en-US" sz="3200" b="1">
                <a:latin typeface="Cambria" panose="02040503050406030204" pitchFamily="18" charset="0"/>
                <a:ea typeface="Cambria" panose="02040503050406030204" pitchFamily="18" charset="0"/>
              </a:rPr>
              <a:t>. </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228367"/>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42284" y="1228367"/>
            <a:ext cx="5906834" cy="389357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rgbClr val="0070C0"/>
                </a:solidFill>
                <a:latin typeface="Cambria" panose="02040503050406030204" pitchFamily="18" charset="0"/>
                <a:ea typeface="Cambria" panose="02040503050406030204" pitchFamily="18" charset="0"/>
              </a:rPr>
              <a:t>Em còn biết </a:t>
            </a:r>
            <a:r>
              <a:rPr lang="en-US" sz="3600" b="1" i="1">
                <a:solidFill>
                  <a:srgbClr val="0070C0"/>
                </a:solidFill>
                <a:latin typeface="Cambria" panose="02040503050406030204" pitchFamily="18" charset="0"/>
                <a:ea typeface="Cambria" panose="02040503050406030204" pitchFamily="18" charset="0"/>
              </a:rPr>
              <a:t>những </a:t>
            </a:r>
            <a:endParaRPr lang="en-US" sz="3600" b="1" i="1" smtClean="0">
              <a:solidFill>
                <a:srgbClr val="0070C0"/>
              </a:solidFill>
              <a:latin typeface="Cambria" panose="02040503050406030204" pitchFamily="18" charset="0"/>
              <a:ea typeface="Cambria" panose="02040503050406030204" pitchFamily="18" charset="0"/>
            </a:endParaRPr>
          </a:p>
          <a:p>
            <a:pPr algn="ctr"/>
            <a:r>
              <a:rPr lang="en-US" sz="3600" b="1" i="1" smtClean="0">
                <a:solidFill>
                  <a:srgbClr val="0070C0"/>
                </a:solidFill>
                <a:latin typeface="Cambria" panose="02040503050406030204" pitchFamily="18" charset="0"/>
                <a:ea typeface="Cambria" panose="02040503050406030204" pitchFamily="18" charset="0"/>
              </a:rPr>
              <a:t>việc </a:t>
            </a:r>
            <a:r>
              <a:rPr lang="en-US" sz="3600" b="1" i="1">
                <a:solidFill>
                  <a:srgbClr val="0070C0"/>
                </a:solidFill>
                <a:latin typeface="Cambria" panose="02040503050406030204" pitchFamily="18" charset="0"/>
                <a:ea typeface="Cambria" panose="02040503050406030204" pitchFamily="18" charset="0"/>
              </a:rPr>
              <a:t>làm nào khác thể </a:t>
            </a:r>
            <a:r>
              <a:rPr lang="en-US" sz="3600" b="1" i="1">
                <a:solidFill>
                  <a:srgbClr val="0070C0"/>
                </a:solidFill>
                <a:latin typeface="Cambria" panose="02040503050406030204" pitchFamily="18" charset="0"/>
                <a:ea typeface="Cambria" panose="02040503050406030204" pitchFamily="18" charset="0"/>
              </a:rPr>
              <a:t>hiện </a:t>
            </a:r>
            <a:endParaRPr lang="en-US" sz="3600" b="1" i="1" smtClean="0">
              <a:solidFill>
                <a:srgbClr val="0070C0"/>
              </a:solidFill>
              <a:latin typeface="Cambria" panose="02040503050406030204" pitchFamily="18" charset="0"/>
              <a:ea typeface="Cambria" panose="02040503050406030204" pitchFamily="18" charset="0"/>
            </a:endParaRPr>
          </a:p>
          <a:p>
            <a:pPr algn="ctr"/>
            <a:r>
              <a:rPr lang="en-US" sz="3600" b="1" i="1" smtClean="0">
                <a:solidFill>
                  <a:srgbClr val="0070C0"/>
                </a:solidFill>
                <a:latin typeface="Cambria" panose="02040503050406030204" pitchFamily="18" charset="0"/>
                <a:ea typeface="Cambria" panose="02040503050406030204" pitchFamily="18" charset="0"/>
              </a:rPr>
              <a:t>sự </a:t>
            </a:r>
            <a:r>
              <a:rPr lang="en-US" sz="3600" b="1" i="1">
                <a:solidFill>
                  <a:srgbClr val="0070C0"/>
                </a:solidFill>
                <a:latin typeface="Cambria" panose="02040503050406030204" pitchFamily="18" charset="0"/>
                <a:ea typeface="Cambria" panose="02040503050406030204" pitchFamily="18" charset="0"/>
              </a:rPr>
              <a:t>cảm thông, giúp </a:t>
            </a:r>
            <a:r>
              <a:rPr lang="en-US" sz="3600" b="1" i="1">
                <a:solidFill>
                  <a:srgbClr val="0070C0"/>
                </a:solidFill>
                <a:latin typeface="Cambria" panose="02040503050406030204" pitchFamily="18" charset="0"/>
                <a:ea typeface="Cambria" panose="02040503050406030204" pitchFamily="18" charset="0"/>
              </a:rPr>
              <a:t>đỡ </a:t>
            </a:r>
            <a:endParaRPr lang="en-US" sz="3600" b="1" i="1" smtClean="0">
              <a:solidFill>
                <a:srgbClr val="0070C0"/>
              </a:solidFill>
              <a:latin typeface="Cambria" panose="02040503050406030204" pitchFamily="18" charset="0"/>
              <a:ea typeface="Cambria" panose="02040503050406030204" pitchFamily="18" charset="0"/>
            </a:endParaRPr>
          </a:p>
          <a:p>
            <a:pPr algn="ctr"/>
            <a:r>
              <a:rPr lang="en-US" sz="3600" b="1" i="1" smtClean="0">
                <a:solidFill>
                  <a:srgbClr val="0070C0"/>
                </a:solidFill>
                <a:latin typeface="Cambria" panose="02040503050406030204" pitchFamily="18" charset="0"/>
                <a:ea typeface="Cambria" panose="02040503050406030204" pitchFamily="18" charset="0"/>
              </a:rPr>
              <a:t>người </a:t>
            </a:r>
            <a:r>
              <a:rPr lang="en-US" sz="3600" b="1" i="1">
                <a:solidFill>
                  <a:srgbClr val="0070C0"/>
                </a:solidFill>
                <a:latin typeface="Cambria" panose="02040503050406030204" pitchFamily="18" charset="0"/>
                <a:ea typeface="Cambria" panose="02040503050406030204" pitchFamily="18" charset="0"/>
              </a:rPr>
              <a:t>có hoàn </a:t>
            </a:r>
            <a:r>
              <a:rPr lang="en-US" sz="3600" b="1" i="1">
                <a:solidFill>
                  <a:srgbClr val="0070C0"/>
                </a:solidFill>
                <a:latin typeface="Cambria" panose="02040503050406030204" pitchFamily="18" charset="0"/>
                <a:ea typeface="Cambria" panose="02040503050406030204" pitchFamily="18" charset="0"/>
              </a:rPr>
              <a:t>cảnh </a:t>
            </a:r>
            <a:endParaRPr lang="en-US" sz="3600" b="1" i="1" smtClean="0">
              <a:solidFill>
                <a:srgbClr val="0070C0"/>
              </a:solidFill>
              <a:latin typeface="Cambria" panose="02040503050406030204" pitchFamily="18" charset="0"/>
              <a:ea typeface="Cambria" panose="02040503050406030204" pitchFamily="18" charset="0"/>
            </a:endParaRPr>
          </a:p>
          <a:p>
            <a:pPr algn="ctr"/>
            <a:r>
              <a:rPr lang="en-US" sz="3600" b="1" i="1" smtClean="0">
                <a:solidFill>
                  <a:srgbClr val="0070C0"/>
                </a:solidFill>
                <a:latin typeface="Cambria" panose="02040503050406030204" pitchFamily="18" charset="0"/>
                <a:ea typeface="Cambria" panose="02040503050406030204" pitchFamily="18" charset="0"/>
              </a:rPr>
              <a:t>khó </a:t>
            </a:r>
            <a:r>
              <a:rPr lang="en-US" sz="3600" b="1" i="1">
                <a:solidFill>
                  <a:srgbClr val="0070C0"/>
                </a:solidFill>
                <a:latin typeface="Cambria" panose="02040503050406030204" pitchFamily="18" charset="0"/>
                <a:ea typeface="Cambria" panose="02040503050406030204" pitchFamily="18" charset="0"/>
              </a:rPr>
              <a:t>khăn?</a:t>
            </a:r>
            <a:endParaRPr lang="en-US" sz="3600" b="1">
              <a:solidFill>
                <a:srgbClr val="0070C0"/>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a:off x="3842284" y="1091857"/>
            <a:ext cx="6799066" cy="4166593"/>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a:solidFill>
                  <a:schemeClr val="accent1">
                    <a:lumMod val="75000"/>
                  </a:schemeClr>
                </a:solidFill>
                <a:latin typeface="Cambria" panose="02040503050406030204" pitchFamily="18" charset="0"/>
                <a:ea typeface="Cambria" panose="02040503050406030204" pitchFamily="18" charset="0"/>
              </a:rPr>
              <a:t>Ngoài ra trong xã hội </a:t>
            </a:r>
            <a:r>
              <a:rPr lang="en-US" sz="3600" b="1" i="1">
                <a:solidFill>
                  <a:schemeClr val="accent1">
                    <a:lumMod val="75000"/>
                  </a:schemeClr>
                </a:solidFill>
                <a:latin typeface="Cambria" panose="02040503050406030204" pitchFamily="18" charset="0"/>
                <a:ea typeface="Cambria" panose="02040503050406030204" pitchFamily="18" charset="0"/>
              </a:rPr>
              <a:t>còn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nhiều </a:t>
            </a:r>
            <a:r>
              <a:rPr lang="en-US" sz="3600" b="1" i="1">
                <a:solidFill>
                  <a:schemeClr val="accent1">
                    <a:lumMod val="75000"/>
                  </a:schemeClr>
                </a:solidFill>
                <a:latin typeface="Cambria" panose="02040503050406030204" pitchFamily="18" charset="0"/>
                <a:ea typeface="Cambria" panose="02040503050406030204" pitchFamily="18" charset="0"/>
              </a:rPr>
              <a:t>người gặp hoàn </a:t>
            </a:r>
            <a:r>
              <a:rPr lang="en-US" sz="3600" b="1" i="1">
                <a:solidFill>
                  <a:schemeClr val="accent1">
                    <a:lumMod val="75000"/>
                  </a:schemeClr>
                </a:solidFill>
                <a:latin typeface="Cambria" panose="02040503050406030204" pitchFamily="18" charset="0"/>
                <a:ea typeface="Cambria" panose="02040503050406030204" pitchFamily="18" charset="0"/>
              </a:rPr>
              <a:t>cảnh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khó </a:t>
            </a:r>
            <a:r>
              <a:rPr lang="en-US" sz="3600" b="1" i="1">
                <a:solidFill>
                  <a:schemeClr val="accent1">
                    <a:lumMod val="75000"/>
                  </a:schemeClr>
                </a:solidFill>
                <a:latin typeface="Cambria" panose="02040503050406030204" pitchFamily="18" charset="0"/>
                <a:ea typeface="Cambria" panose="02040503050406030204" pitchFamily="18" charset="0"/>
              </a:rPr>
              <a:t>khăn khác như khó </a:t>
            </a:r>
            <a:r>
              <a:rPr lang="en-US" sz="3600" b="1" i="1">
                <a:solidFill>
                  <a:schemeClr val="accent1">
                    <a:lumMod val="75000"/>
                  </a:schemeClr>
                </a:solidFill>
                <a:latin typeface="Cambria" panose="02040503050406030204" pitchFamily="18" charset="0"/>
                <a:ea typeface="Cambria" panose="02040503050406030204" pitchFamily="18" charset="0"/>
              </a:rPr>
              <a:t>khăn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do </a:t>
            </a:r>
            <a:r>
              <a:rPr lang="en-US" sz="3600" b="1" i="1">
                <a:solidFill>
                  <a:schemeClr val="accent1">
                    <a:lumMod val="75000"/>
                  </a:schemeClr>
                </a:solidFill>
                <a:latin typeface="Cambria" panose="02040503050406030204" pitchFamily="18" charset="0"/>
                <a:ea typeface="Cambria" panose="02040503050406030204" pitchFamily="18" charset="0"/>
              </a:rPr>
              <a:t>dịch bệnh, tai nạn, </a:t>
            </a:r>
            <a:r>
              <a:rPr lang="en-US" sz="3600" b="1" i="1">
                <a:solidFill>
                  <a:schemeClr val="accent1">
                    <a:lumMod val="75000"/>
                  </a:schemeClr>
                </a:solidFill>
                <a:latin typeface="Cambria" panose="02040503050406030204" pitchFamily="18" charset="0"/>
                <a:ea typeface="Cambria" panose="02040503050406030204" pitchFamily="18" charset="0"/>
              </a:rPr>
              <a:t>cháy </a:t>
            </a:r>
            <a:endParaRPr lang="en-US" sz="3600" b="1" i="1" smtClean="0">
              <a:solidFill>
                <a:schemeClr val="accent1">
                  <a:lumMod val="75000"/>
                </a:schemeClr>
              </a:solidFill>
              <a:latin typeface="Cambria" panose="02040503050406030204" pitchFamily="18" charset="0"/>
              <a:ea typeface="Cambria" panose="02040503050406030204" pitchFamily="18" charset="0"/>
            </a:endParaRPr>
          </a:p>
          <a:p>
            <a:pPr algn="ctr"/>
            <a:r>
              <a:rPr lang="en-US" sz="3600" b="1" i="1" smtClean="0">
                <a:solidFill>
                  <a:schemeClr val="accent1">
                    <a:lumMod val="75000"/>
                  </a:schemeClr>
                </a:solidFill>
                <a:latin typeface="Cambria" panose="02040503050406030204" pitchFamily="18" charset="0"/>
                <a:ea typeface="Cambria" panose="02040503050406030204" pitchFamily="18" charset="0"/>
              </a:rPr>
              <a:t>nổ, già </a:t>
            </a:r>
            <a:r>
              <a:rPr lang="en-US" sz="3600" b="1" i="1">
                <a:solidFill>
                  <a:schemeClr val="accent1">
                    <a:lumMod val="75000"/>
                  </a:schemeClr>
                </a:solidFill>
                <a:latin typeface="Cambria" panose="02040503050406030204" pitchFamily="18" charset="0"/>
                <a:ea typeface="Cambria" panose="02040503050406030204" pitchFamily="18" charset="0"/>
              </a:rPr>
              <a:t>yếu,...</a:t>
            </a:r>
            <a:endParaRPr lang="en-US" sz="36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79573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smtClean="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smtClean="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0" y="1707776"/>
            <a:ext cx="10125635" cy="3416320"/>
          </a:xfrm>
          <a:prstGeom prst="rect">
            <a:avLst/>
          </a:prstGeom>
          <a:solidFill>
            <a:schemeClr val="bg1">
              <a:alpha val="90000"/>
            </a:schemeClr>
          </a:solid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5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8833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3845" y="1542563"/>
            <a:ext cx="9126503" cy="3694496"/>
          </a:xfrm>
          <a:prstGeom prst="rect">
            <a:avLst/>
          </a:prstGeom>
        </p:spPr>
      </p:pic>
    </p:spTree>
    <p:extLst>
      <p:ext uri="{BB962C8B-B14F-4D97-AF65-F5344CB8AC3E}">
        <p14:creationId xmlns:p14="http://schemas.microsoft.com/office/powerpoint/2010/main" val="18723445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91669"/>
            <a:ext cx="11376210" cy="2043954"/>
            <a:chOff x="7055427" y="1629296"/>
            <a:chExt cx="4741382" cy="3299791"/>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31303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 Về nhà: Tìm </a:t>
              </a:r>
              <a:r>
                <a:rPr lang="en-US" sz="4000" b="1">
                  <a:latin typeface="Cambria" panose="02040503050406030204" pitchFamily="18" charset="0"/>
                  <a:ea typeface="Cambria" panose="02040503050406030204" pitchFamily="18" charset="0"/>
                </a:rPr>
                <a:t>câu ca dao, tục ngữ, bài thơ, bài hát,… nói về hoàn cảnh khó khăn và trao đổi lại cùng với người thân.</a:t>
              </a:r>
              <a:endParaRPr lang="en-US" sz="6000" b="1">
                <a:latin typeface="Cambria" panose="02040503050406030204" pitchFamily="18" charset="0"/>
                <a:ea typeface="Cambria" panose="02040503050406030204" pitchFamily="18" charset="0"/>
              </a:endParaRP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4708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84" y="773668"/>
            <a:ext cx="10261962" cy="5777512"/>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4505145" y="619593"/>
            <a:ext cx="7159986" cy="1561903"/>
          </a:xfrm>
          <a:prstGeom prst="roundRect">
            <a:avLst>
              <a:gd name="adj" fmla="val 50000"/>
            </a:avLst>
          </a:prstGeom>
          <a:solidFill>
            <a:srgbClr val="FF6699"/>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smtClean="0">
                <a:solidFill>
                  <a:srgbClr val="002060"/>
                </a:solidFill>
                <a:latin typeface="Cambria" panose="02040503050406030204" pitchFamily="18" charset="0"/>
                <a:ea typeface="Vogue-ExtraBold" panose="020B0500000000000000" pitchFamily="34" charset="0"/>
                <a:cs typeface="Vogue-ExtraBold" panose="020B0500000000000000" pitchFamily="34" charset="0"/>
              </a:rPr>
              <a:t>Cùng nghe bài hát: Bầu và bí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smtClean="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(Nhạc:</a:t>
            </a:r>
            <a:r>
              <a:rPr kumimoji="1" lang="en-US" altLang="zh-CN" sz="3200" b="1" i="0" u="none" strike="noStrike" kern="1200" cap="none" spc="0" normalizeH="0" noProof="0" smtClean="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 Phạm Tuyên, lời: Ca dao cổ)</a:t>
            </a:r>
            <a:endParaRPr kumimoji="1"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534652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BẦU VÀ BÍ (Hình minh họa theo lời bài h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3656" y="232682"/>
            <a:ext cx="11430000" cy="6429375"/>
          </a:xfrm>
          <a:prstGeom prst="rect">
            <a:avLst/>
          </a:prstGeom>
        </p:spPr>
      </p:pic>
    </p:spTree>
    <p:extLst>
      <p:ext uri="{BB962C8B-B14F-4D97-AF65-F5344CB8AC3E}">
        <p14:creationId xmlns:p14="http://schemas.microsoft.com/office/powerpoint/2010/main" val="40869663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3" y="842522"/>
            <a:ext cx="10261962" cy="5777512"/>
          </a:xfrm>
          <a:prstGeom prst="rect">
            <a:avLst/>
          </a:prstGeom>
        </p:spPr>
      </p:pic>
      <p:grpSp>
        <p:nvGrpSpPr>
          <p:cNvPr id="2" name="Group 1">
            <a:extLst>
              <a:ext uri="{FF2B5EF4-FFF2-40B4-BE49-F238E27FC236}">
                <a16:creationId xmlns:a16="http://schemas.microsoft.com/office/drawing/2014/main" id="{3E543A0B-E972-0D4A-B032-08CCCFDD452B}"/>
              </a:ext>
            </a:extLst>
          </p:cNvPr>
          <p:cNvGrpSpPr/>
          <p:nvPr/>
        </p:nvGrpSpPr>
        <p:grpSpPr>
          <a:xfrm>
            <a:off x="1972574" y="588129"/>
            <a:ext cx="8085826" cy="910148"/>
            <a:chOff x="7055427" y="1629296"/>
            <a:chExt cx="4741382" cy="394023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268970" y="2245227"/>
              <a:ext cx="4441371" cy="2798110"/>
            </a:xfrm>
            <a:prstGeom prst="rect">
              <a:avLst/>
            </a:prstGeom>
            <a:noFill/>
          </p:spPr>
          <p:txBody>
            <a:bodyPr wrap="square" rtlCol="0">
              <a:spAutoFit/>
            </a:bodyPr>
            <a:lstStyle/>
            <a:p>
              <a:pPr algn="just"/>
              <a:r>
                <a:rPr lang="en-US" sz="3600" b="1" smtClean="0">
                  <a:solidFill>
                    <a:srgbClr val="002060"/>
                  </a:solidFill>
                  <a:latin typeface="Cambria" panose="02040503050406030204" pitchFamily="18" charset="0"/>
                </a:rPr>
                <a:t>Bài hát nhắn nhủ chúng ta điều gì?</a:t>
              </a:r>
            </a:p>
          </p:txBody>
        </p:sp>
      </p:grpSp>
    </p:spTree>
    <p:extLst>
      <p:ext uri="{BB962C8B-B14F-4D97-AF65-F5344CB8AC3E}">
        <p14:creationId xmlns:p14="http://schemas.microsoft.com/office/powerpoint/2010/main" val="10034098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3" y="842522"/>
            <a:ext cx="10261962" cy="5777512"/>
          </a:xfrm>
          <a:prstGeom prst="rect">
            <a:avLst/>
          </a:prstGeom>
        </p:spPr>
      </p:pic>
      <p:grpSp>
        <p:nvGrpSpPr>
          <p:cNvPr id="2" name="Group 1">
            <a:extLst>
              <a:ext uri="{FF2B5EF4-FFF2-40B4-BE49-F238E27FC236}">
                <a16:creationId xmlns:a16="http://schemas.microsoft.com/office/drawing/2014/main" id="{3E543A0B-E972-0D4A-B032-08CCCFDD452B}"/>
              </a:ext>
            </a:extLst>
          </p:cNvPr>
          <p:cNvGrpSpPr/>
          <p:nvPr/>
        </p:nvGrpSpPr>
        <p:grpSpPr>
          <a:xfrm>
            <a:off x="1097363" y="575067"/>
            <a:ext cx="9940752" cy="1593367"/>
            <a:chOff x="7055427" y="1629296"/>
            <a:chExt cx="4741382" cy="394023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62824" y="1629296"/>
              <a:ext cx="4576432" cy="3095018"/>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Bài hát nhắn nhủ chúng ta là những người dân của nước Việt Nam hãy giữ vững truyền thống thương yêu, đùm bọc lẫn nhau trong cuộc sống. </a:t>
              </a:r>
            </a:p>
          </p:txBody>
        </p:sp>
      </p:grpSp>
    </p:spTree>
    <p:extLst>
      <p:ext uri="{BB962C8B-B14F-4D97-AF65-F5344CB8AC3E}">
        <p14:creationId xmlns:p14="http://schemas.microsoft.com/office/powerpoint/2010/main" val="19155247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smtClean="0">
                <a:solidFill>
                  <a:srgbClr val="0099CC"/>
                </a:solidFill>
                <a:latin typeface="Cambria" panose="02040503050406030204" pitchFamily="18" charset="0"/>
                <a:ea typeface="Cambria" panose="02040503050406030204" pitchFamily="18" charset="0"/>
              </a:rPr>
              <a:t>Trong bài hát </a:t>
            </a:r>
          </a:p>
          <a:p>
            <a:pPr algn="ctr"/>
            <a:r>
              <a:rPr lang="en-US" sz="4000" b="1" smtClean="0">
                <a:solidFill>
                  <a:srgbClr val="0099CC"/>
                </a:solidFill>
                <a:latin typeface="Cambria" panose="02040503050406030204" pitchFamily="18" charset="0"/>
                <a:ea typeface="Cambria" panose="02040503050406030204" pitchFamily="18" charset="0"/>
              </a:rPr>
              <a:t>câu ca dao nào được nhắc đến?</a:t>
            </a:r>
            <a:endParaRPr lang="en-US" sz="4000" b="1">
              <a:solidFill>
                <a:srgbClr val="0099CC"/>
              </a:solidFill>
              <a:latin typeface="Cambria" panose="02040503050406030204" pitchFamily="18" charset="0"/>
              <a:ea typeface="Cambria" panose="02040503050406030204" pitchFamily="18" charset="0"/>
            </a:endParaRPr>
          </a:p>
        </p:txBody>
      </p:sp>
      <p:sp>
        <p:nvSpPr>
          <p:cNvPr id="4" name="TextBox 3"/>
          <p:cNvSpPr txBox="1"/>
          <p:nvPr/>
        </p:nvSpPr>
        <p:spPr>
          <a:xfrm>
            <a:off x="3190677" y="4690023"/>
            <a:ext cx="8657333" cy="1107996"/>
          </a:xfrm>
          <a:prstGeom prst="rect">
            <a:avLst/>
          </a:prstGeom>
          <a:noFill/>
        </p:spPr>
        <p:txBody>
          <a:bodyPr wrap="square" rtlCol="0">
            <a:spAutoFit/>
          </a:bodyPr>
          <a:lstStyle/>
          <a:p>
            <a:pPr algn="ctr"/>
            <a:r>
              <a:rPr lang="en-US" sz="3300" b="1">
                <a:solidFill>
                  <a:schemeClr val="accent1">
                    <a:lumMod val="75000"/>
                  </a:schemeClr>
                </a:solidFill>
                <a:latin typeface="Cambria" panose="02040503050406030204" pitchFamily="18" charset="0"/>
                <a:ea typeface="Cambria" panose="02040503050406030204" pitchFamily="18" charset="0"/>
              </a:rPr>
              <a:t>Bầu ơi thương </a:t>
            </a:r>
            <a:r>
              <a:rPr lang="en-US" sz="3300" b="1">
                <a:solidFill>
                  <a:schemeClr val="accent1">
                    <a:lumMod val="75000"/>
                  </a:schemeClr>
                </a:solidFill>
                <a:latin typeface="Cambria" panose="02040503050406030204" pitchFamily="18" charset="0"/>
                <a:ea typeface="Cambria" panose="02040503050406030204" pitchFamily="18" charset="0"/>
              </a:rPr>
              <a:t>lấy </a:t>
            </a:r>
            <a:r>
              <a:rPr lang="en-US" sz="3300" b="1" smtClean="0">
                <a:solidFill>
                  <a:schemeClr val="accent1">
                    <a:lumMod val="75000"/>
                  </a:schemeClr>
                </a:solidFill>
                <a:latin typeface="Cambria" panose="02040503050406030204" pitchFamily="18" charset="0"/>
                <a:ea typeface="Cambria" panose="02040503050406030204" pitchFamily="18" charset="0"/>
              </a:rPr>
              <a:t>bí </a:t>
            </a:r>
            <a:r>
              <a:rPr lang="en-US" sz="3300" b="1">
                <a:solidFill>
                  <a:schemeClr val="accent1">
                    <a:lumMod val="75000"/>
                  </a:schemeClr>
                </a:solidFill>
                <a:latin typeface="Cambria" panose="02040503050406030204" pitchFamily="18" charset="0"/>
                <a:ea typeface="Cambria" panose="02040503050406030204" pitchFamily="18" charset="0"/>
              </a:rPr>
              <a:t>cùng</a:t>
            </a:r>
          </a:p>
          <a:p>
            <a:pPr algn="ctr"/>
            <a:r>
              <a:rPr lang="en-US" sz="3300" b="1">
                <a:solidFill>
                  <a:schemeClr val="accent1">
                    <a:lumMod val="75000"/>
                  </a:schemeClr>
                </a:solidFill>
                <a:latin typeface="Cambria" panose="02040503050406030204" pitchFamily="18" charset="0"/>
                <a:ea typeface="Cambria" panose="02040503050406030204" pitchFamily="18" charset="0"/>
              </a:rPr>
              <a:t>Tuy rằng khác giống nhưng chung </a:t>
            </a:r>
            <a:r>
              <a:rPr lang="en-US" sz="3300" b="1">
                <a:solidFill>
                  <a:schemeClr val="accent1">
                    <a:lumMod val="75000"/>
                  </a:schemeClr>
                </a:solidFill>
                <a:latin typeface="Cambria" panose="02040503050406030204" pitchFamily="18" charset="0"/>
                <a:ea typeface="Cambria" panose="02040503050406030204" pitchFamily="18" charset="0"/>
              </a:rPr>
              <a:t>một </a:t>
            </a:r>
            <a:r>
              <a:rPr lang="en-US" sz="3300" b="1" smtClean="0">
                <a:solidFill>
                  <a:schemeClr val="accent1">
                    <a:lumMod val="75000"/>
                  </a:schemeClr>
                </a:solidFill>
                <a:latin typeface="Cambria" panose="02040503050406030204" pitchFamily="18" charset="0"/>
                <a:ea typeface="Cambria" panose="02040503050406030204" pitchFamily="18" charset="0"/>
              </a:rPr>
              <a:t>giàn.</a:t>
            </a:r>
            <a:endParaRPr lang="en-US" sz="3300" b="1">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65009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
      <a:dk1>
        <a:sysClr val="windowText" lastClr="000000"/>
      </a:dk1>
      <a:lt1>
        <a:srgbClr val="FFFFFF"/>
      </a:lt1>
      <a:dk2>
        <a:srgbClr val="44546A"/>
      </a:dk2>
      <a:lt2>
        <a:srgbClr val="E7E6E6"/>
      </a:lt2>
      <a:accent1>
        <a:srgbClr val="DC7070"/>
      </a:accent1>
      <a:accent2>
        <a:srgbClr val="3734BE"/>
      </a:accent2>
      <a:accent3>
        <a:srgbClr val="034A90"/>
      </a:accent3>
      <a:accent4>
        <a:srgbClr val="008000"/>
      </a:accent4>
      <a:accent5>
        <a:srgbClr val="1C26E8"/>
      </a:accent5>
      <a:accent6>
        <a:srgbClr val="0944E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834</Words>
  <Application>Microsoft Office PowerPoint</Application>
  <PresentationFormat>Widescreen</PresentationFormat>
  <Paragraphs>59</Paragraphs>
  <Slides>32</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Vogue-ExtraBold</vt:lpstr>
      <vt:lpstr>等线</vt:lpstr>
      <vt:lpstr>Arial</vt:lpstr>
      <vt:lpstr>Times New Roman</vt:lpstr>
      <vt:lpstr>#9Slide07 HoneyCream</vt:lpstr>
      <vt:lpstr>SVN-Newton</vt:lpstr>
      <vt:lpstr>Cambria</vt:lpstr>
      <vt:lpstr>Calibri</vt:lpstr>
      <vt:lpstr>字魂179号-正酷波波体</vt:lpstr>
      <vt:lpstr>微软雅黑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34</cp:revision>
  <dcterms:created xsi:type="dcterms:W3CDTF">2023-08-22T15:15:32Z</dcterms:created>
  <dcterms:modified xsi:type="dcterms:W3CDTF">2023-08-22T18:04:46Z</dcterms:modified>
</cp:coreProperties>
</file>