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sldIdLst>
    <p:sldId id="257" r:id="rId2"/>
    <p:sldId id="314" r:id="rId3"/>
    <p:sldId id="272" r:id="rId4"/>
    <p:sldId id="270" r:id="rId5"/>
    <p:sldId id="318" r:id="rId6"/>
    <p:sldId id="319" r:id="rId7"/>
    <p:sldId id="317" r:id="rId8"/>
    <p:sldId id="267" r:id="rId9"/>
    <p:sldId id="293" r:id="rId10"/>
    <p:sldId id="330" r:id="rId11"/>
    <p:sldId id="295" r:id="rId12"/>
    <p:sldId id="320" r:id="rId13"/>
    <p:sldId id="321" r:id="rId14"/>
    <p:sldId id="322" r:id="rId15"/>
    <p:sldId id="323" r:id="rId16"/>
    <p:sldId id="324" r:id="rId17"/>
    <p:sldId id="331" r:id="rId18"/>
    <p:sldId id="325" r:id="rId19"/>
    <p:sldId id="332" r:id="rId20"/>
    <p:sldId id="327" r:id="rId21"/>
    <p:sldId id="296" r:id="rId22"/>
    <p:sldId id="328" r:id="rId23"/>
    <p:sldId id="329" r:id="rId24"/>
    <p:sldId id="333" r:id="rId25"/>
    <p:sldId id="335" r:id="rId26"/>
    <p:sldId id="336" r:id="rId27"/>
    <p:sldId id="337" r:id="rId28"/>
    <p:sldId id="26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92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F6761C-A77C-4540-84E4-7AFAC6F5F9F8}" type="datetimeFigureOut">
              <a:rPr lang="en-US" smtClean="0"/>
              <a:t>9/19/2023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F77BB6-590C-4154-A615-8DB837DC8F15}" type="slidenum">
              <a:rPr lang="en-US" smtClean="0"/>
              <a:t>‹#›</a:t>
            </a:fld>
            <a:endParaRPr lang="en-US"/>
          </a:p>
        </p:txBody>
      </p:sp>
    </p:spTree>
    <p:extLst>
      <p:ext uri="{BB962C8B-B14F-4D97-AF65-F5344CB8AC3E}">
        <p14:creationId xmlns:p14="http://schemas.microsoft.com/office/powerpoint/2010/main" val="31609326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793215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896121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756392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6107973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952974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911869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243914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953426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275509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466367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44648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904037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996598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650298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331655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236902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109329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750137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320929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999863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913251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361871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67416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193360796"/>
      </p:ext>
    </p:extLst>
  </p:cSld>
  <p:clrMapOvr>
    <a:masterClrMapping/>
  </p:clrMapOvr>
  <p:transition spd="slow" advClick="0" advTm="100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131530962"/>
      </p:ext>
    </p:extLst>
  </p:cSld>
  <p:clrMapOvr>
    <a:masterClrMapping/>
  </p:clrMapOvr>
  <p:transition spd="slow" advClick="0" advTm="100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259438323"/>
      </p:ext>
    </p:extLst>
  </p:cSld>
  <p:clrMapOvr>
    <a:masterClrMapping/>
  </p:clrMapOvr>
  <p:transition spd="slow" advClick="0" advTm="1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922371986"/>
      </p:ext>
    </p:extLst>
  </p:cSld>
  <p:clrMapOvr>
    <a:masterClrMapping/>
  </p:clrMapOvr>
  <p:transition spd="slow" advClick="0" advTm="100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805448831"/>
      </p:ext>
    </p:extLst>
  </p:cSld>
  <p:clrMapOvr>
    <a:masterClrMapping/>
  </p:clrMapOvr>
  <p:transition spd="slow" advClick="0" advTm="100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723100619"/>
      </p:ext>
    </p:extLst>
  </p:cSld>
  <p:clrMapOvr>
    <a:masterClrMapping/>
  </p:clrMapOvr>
  <p:transition spd="slow" advClick="0" advTm="100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2023/9/19</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988977517"/>
      </p:ext>
    </p:extLst>
  </p:cSld>
  <p:clrMapOvr>
    <a:masterClrMapping/>
  </p:clrMapOvr>
  <p:transition spd="slow" advClick="0" advTm="100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2023/9/19</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23802"/>
      </p:ext>
    </p:extLst>
  </p:cSld>
  <p:clrMapOvr>
    <a:masterClrMapping/>
  </p:clrMapOvr>
  <p:transition spd="slow" advClick="0" advTm="100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2023/9/19</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698155530"/>
      </p:ext>
    </p:extLst>
  </p:cSld>
  <p:clrMapOvr>
    <a:masterClrMapping/>
  </p:clrMapOvr>
  <p:transition spd="slow" advClick="0" advTm="100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860366452"/>
      </p:ext>
    </p:extLst>
  </p:cSld>
  <p:clrMapOvr>
    <a:masterClrMapping/>
  </p:clrMapOvr>
  <p:transition spd="slow" advClick="0" advTm="100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37134182"/>
      </p:ext>
    </p:extLst>
  </p:cSld>
  <p:clrMapOvr>
    <a:masterClrMapping/>
  </p:clrMapOvr>
  <p:transition spd="slow" advClick="0" advTm="100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pink background with white leaves and black text&#10;&#10;Description automatically generated">
            <a:extLst>
              <a:ext uri="{FF2B5EF4-FFF2-40B4-BE49-F238E27FC236}">
                <a16:creationId xmlns:a16="http://schemas.microsoft.com/office/drawing/2014/main" id="{777B1F20-3934-32DB-8EAD-D9E2CA1F2D9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20240" y="155711"/>
            <a:ext cx="1718244" cy="1718244"/>
          </a:xfrm>
          <a:prstGeom prst="rect">
            <a:avLst/>
          </a:prstGeom>
        </p:spPr>
      </p:pic>
    </p:spTree>
    <p:extLst>
      <p:ext uri="{BB962C8B-B14F-4D97-AF65-F5344CB8AC3E}">
        <p14:creationId xmlns:p14="http://schemas.microsoft.com/office/powerpoint/2010/main" val="35232347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advClick="0" advTm="1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5" name="Oval 4"/>
          <p:cNvSpPr/>
          <p:nvPr/>
        </p:nvSpPr>
        <p:spPr>
          <a:xfrm>
            <a:off x="1138987" y="-4744096"/>
            <a:ext cx="9991368" cy="9991368"/>
          </a:xfrm>
          <a:prstGeom prst="ellipse">
            <a:avLst/>
          </a:prstGeom>
          <a:blipFill dpi="0" rotWithShape="1">
            <a:blip r:embed="rId4">
              <a:alphaModFix amt="20000"/>
            </a:blip>
            <a:srcRect/>
            <a:stretch>
              <a:fillRect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1" name="TextBox 16"/>
          <p:cNvSpPr txBox="1"/>
          <p:nvPr/>
        </p:nvSpPr>
        <p:spPr>
          <a:xfrm>
            <a:off x="1682535" y="-215886"/>
            <a:ext cx="10408805" cy="132343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0" dirty="0">
              <a:ln>
                <a:noFill/>
              </a:ln>
              <a:solidFill>
                <a:srgbClr val="C00000"/>
              </a:solidFill>
              <a:effectLst/>
              <a:uLnTx/>
              <a:uFillTx/>
              <a:latin typeface="#9Slide03 AmpleSoft Bold" panose="02000000000000000000" pitchFamily="2" charset="0"/>
              <a:ea typeface="字魂35号-经典雅黑" panose="02000000000000000000" pitchFamily="2" charset="-122"/>
              <a:cs typeface="Montserrat SemiBold" panose="00000700000000000000" charset="0"/>
            </a:endParaRPr>
          </a:p>
        </p:txBody>
      </p:sp>
      <p:sp>
        <p:nvSpPr>
          <p:cNvPr id="9" name="TextBox 16"/>
          <p:cNvSpPr txBox="1"/>
          <p:nvPr/>
        </p:nvSpPr>
        <p:spPr>
          <a:xfrm>
            <a:off x="823768" y="-163933"/>
            <a:ext cx="11834957" cy="1862048"/>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endParaRPr kumimoji="0" lang="zh-CN" altLang="en-US" sz="11500" b="1" i="0" u="none" strike="noStrike" kern="1200" cap="none" spc="0" normalizeH="0" baseline="0" noProof="0" dirty="0">
              <a:ln>
                <a:noFill/>
              </a:ln>
              <a:solidFill>
                <a:srgbClr val="C00000"/>
              </a:solidFill>
              <a:effectLst/>
              <a:uLnTx/>
              <a:uFillTx/>
              <a:latin typeface="#9Slide03 AmpleSoft Bold" panose="02000000000000000000" pitchFamily="2" charset="0"/>
              <a:ea typeface="字魂35号-经典雅黑" panose="02000000000000000000" pitchFamily="2" charset="-122"/>
              <a:cs typeface="Montserrat SemiBold" panose="00000700000000000000" charset="0"/>
            </a:endParaRPr>
          </a:p>
        </p:txBody>
      </p:sp>
      <p:pic>
        <p:nvPicPr>
          <p:cNvPr id="3" name="Picture 2">
            <a:extLst>
              <a:ext uri="{FF2B5EF4-FFF2-40B4-BE49-F238E27FC236}">
                <a16:creationId xmlns:a16="http://schemas.microsoft.com/office/drawing/2014/main" id="{EAA83DE3-82B0-90B4-9EA3-8A821F29D4FF}"/>
              </a:ext>
            </a:extLst>
          </p:cNvPr>
          <p:cNvPicPr>
            <a:picLocks noChangeAspect="1"/>
          </p:cNvPicPr>
          <p:nvPr/>
        </p:nvPicPr>
        <p:blipFill>
          <a:blip r:embed="rId5"/>
          <a:stretch>
            <a:fillRect/>
          </a:stretch>
        </p:blipFill>
        <p:spPr>
          <a:xfrm>
            <a:off x="3707655" y="417919"/>
            <a:ext cx="5462489" cy="859611"/>
          </a:xfrm>
          <a:prstGeom prst="rect">
            <a:avLst/>
          </a:prstGeom>
        </p:spPr>
      </p:pic>
      <p:pic>
        <p:nvPicPr>
          <p:cNvPr id="15" name="Picture 14">
            <a:extLst>
              <a:ext uri="{FF2B5EF4-FFF2-40B4-BE49-F238E27FC236}">
                <a16:creationId xmlns:a16="http://schemas.microsoft.com/office/drawing/2014/main" id="{17DD4750-9D1A-1A95-D9D6-50A368E38ED9}"/>
              </a:ext>
            </a:extLst>
          </p:cNvPr>
          <p:cNvPicPr>
            <a:picLocks noChangeAspect="1"/>
          </p:cNvPicPr>
          <p:nvPr/>
        </p:nvPicPr>
        <p:blipFill>
          <a:blip r:embed="rId6"/>
          <a:stretch>
            <a:fillRect/>
          </a:stretch>
        </p:blipFill>
        <p:spPr>
          <a:xfrm>
            <a:off x="69574" y="1400907"/>
            <a:ext cx="12192000" cy="355922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53" presetClass="entr" presetSubtype="16" fill="hold" grpId="1"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par>
                                <p:cTn id="14" presetID="8" presetClass="emph" presetSubtype="0" repeatCount="indefinite" fill="hold" grpId="0" nodeType="withEffect">
                                  <p:stCondLst>
                                    <p:cond delay="0"/>
                                  </p:stCondLst>
                                  <p:childTnLst>
                                    <p:animRot by="21600000">
                                      <p:cBhvr>
                                        <p:cTn id="15" dur="2500" fill="hold"/>
                                        <p:tgtEl>
                                          <p:spTgt spid="5"/>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11082" y="0"/>
            <a:ext cx="12192000" cy="6858000"/>
            <a:chOff x="2669310" y="212104"/>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2669310" y="212104"/>
              <a:ext cx="12192000" cy="6858000"/>
            </a:xfrm>
            <a:prstGeom prst="rect">
              <a:avLst/>
            </a:prstGeom>
          </p:spPr>
        </p:pic>
        <p:cxnSp>
          <p:nvCxnSpPr>
            <p:cNvPr id="38" name="直接连接符 37"/>
            <p:cNvCxnSpPr/>
            <p:nvPr/>
          </p:nvCxnSpPr>
          <p:spPr>
            <a:xfrm>
              <a:off x="3530601" y="1169556"/>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2" name="Rectangle 1">
            <a:extLst>
              <a:ext uri="{FF2B5EF4-FFF2-40B4-BE49-F238E27FC236}">
                <a16:creationId xmlns:a16="http://schemas.microsoft.com/office/drawing/2014/main" id="{C76A87CE-23F6-9CD7-34D4-BE2A9E93D08B}"/>
              </a:ext>
            </a:extLst>
          </p:cNvPr>
          <p:cNvSpPr/>
          <p:nvPr/>
        </p:nvSpPr>
        <p:spPr>
          <a:xfrm>
            <a:off x="238540" y="238539"/>
            <a:ext cx="11953460" cy="1411357"/>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vi-VN" sz="4000" b="1" dirty="0">
                <a:solidFill>
                  <a:prstClr val="white"/>
                </a:solidFill>
                <a:latin typeface="Cambria" panose="02040503050406030204" pitchFamily="18" charset="0"/>
                <a:ea typeface="Cambria" panose="02040503050406030204" pitchFamily="18" charset="0"/>
              </a:rPr>
              <a:t>Kể tên một số phong tục, tập quán, nhà ở, lễ hội và món ăn ở địa phương em</a:t>
            </a:r>
          </a:p>
        </p:txBody>
      </p:sp>
      <p:pic>
        <p:nvPicPr>
          <p:cNvPr id="4" name="Picture 3">
            <a:extLst>
              <a:ext uri="{FF2B5EF4-FFF2-40B4-BE49-F238E27FC236}">
                <a16:creationId xmlns:a16="http://schemas.microsoft.com/office/drawing/2014/main" id="{144F7F64-5F34-A3CD-68F3-5804F75CFA9A}"/>
              </a:ext>
            </a:extLst>
          </p:cNvPr>
          <p:cNvPicPr>
            <a:picLocks noChangeAspect="1"/>
          </p:cNvPicPr>
          <p:nvPr/>
        </p:nvPicPr>
        <p:blipFill>
          <a:blip r:embed="rId4"/>
          <a:stretch>
            <a:fillRect/>
          </a:stretch>
        </p:blipFill>
        <p:spPr>
          <a:xfrm>
            <a:off x="188844" y="2066219"/>
            <a:ext cx="12003156" cy="3799124"/>
          </a:xfrm>
          <a:prstGeom prst="rect">
            <a:avLst/>
          </a:prstGeom>
        </p:spPr>
      </p:pic>
    </p:spTree>
    <p:extLst>
      <p:ext uri="{BB962C8B-B14F-4D97-AF65-F5344CB8AC3E}">
        <p14:creationId xmlns:p14="http://schemas.microsoft.com/office/powerpoint/2010/main" val="929399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11082" y="0"/>
            <a:ext cx="12192000" cy="6858000"/>
            <a:chOff x="2669310" y="212104"/>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2669310" y="212104"/>
              <a:ext cx="12192000" cy="6858000"/>
            </a:xfrm>
            <a:prstGeom prst="rect">
              <a:avLst/>
            </a:prstGeom>
          </p:spPr>
        </p:pic>
        <p:cxnSp>
          <p:nvCxnSpPr>
            <p:cNvPr id="38" name="直接连接符 37"/>
            <p:cNvCxnSpPr/>
            <p:nvPr/>
          </p:nvCxnSpPr>
          <p:spPr>
            <a:xfrm>
              <a:off x="3530601" y="1169556"/>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2" name="Rectangle 1">
            <a:extLst>
              <a:ext uri="{FF2B5EF4-FFF2-40B4-BE49-F238E27FC236}">
                <a16:creationId xmlns:a16="http://schemas.microsoft.com/office/drawing/2014/main" id="{C76A87CE-23F6-9CD7-34D4-BE2A9E93D08B}"/>
              </a:ext>
            </a:extLst>
          </p:cNvPr>
          <p:cNvSpPr/>
          <p:nvPr/>
        </p:nvSpPr>
        <p:spPr>
          <a:xfrm>
            <a:off x="1221897" y="470591"/>
            <a:ext cx="10178286" cy="790575"/>
          </a:xfrm>
          <a:prstGeom prst="rect">
            <a:avLst/>
          </a:prstGeom>
          <a:solidFill>
            <a:srgbClr val="FE6A8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Phong</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tục</a:t>
            </a:r>
            <a:r>
              <a:rPr lang="en-US" sz="4400" b="1" dirty="0">
                <a:solidFill>
                  <a:prstClr val="white"/>
                </a:solidFill>
                <a:latin typeface="Cambria" panose="02040503050406030204" pitchFamily="18" charset="0"/>
                <a:ea typeface="Cambria" panose="02040503050406030204" pitchFamily="18" charset="0"/>
              </a:rPr>
              <a:t>, </a:t>
            </a:r>
            <a:r>
              <a:rPr lang="en-US" sz="4400" b="1" dirty="0" err="1">
                <a:solidFill>
                  <a:prstClr val="white"/>
                </a:solidFill>
                <a:latin typeface="Cambria" panose="02040503050406030204" pitchFamily="18" charset="0"/>
                <a:ea typeface="Cambria" panose="02040503050406030204" pitchFamily="18" charset="0"/>
              </a:rPr>
              <a:t>tập</a:t>
            </a:r>
            <a:r>
              <a:rPr lang="en-US" sz="4400" b="1" dirty="0">
                <a:solidFill>
                  <a:prstClr val="white"/>
                </a:solidFill>
                <a:latin typeface="Cambria" panose="02040503050406030204" pitchFamily="18" charset="0"/>
                <a:ea typeface="Cambria" panose="02040503050406030204" pitchFamily="18" charset="0"/>
              </a:rPr>
              <a:t> </a:t>
            </a:r>
            <a:r>
              <a:rPr lang="en-US" sz="4400" b="1" dirty="0" err="1">
                <a:solidFill>
                  <a:prstClr val="white"/>
                </a:solidFill>
                <a:latin typeface="Cambria" panose="02040503050406030204" pitchFamily="18" charset="0"/>
                <a:ea typeface="Cambria" panose="02040503050406030204" pitchFamily="18" charset="0"/>
              </a:rPr>
              <a:t>quán</a:t>
            </a:r>
            <a:r>
              <a:rPr lang="en-US" sz="4400" b="1" dirty="0">
                <a:solidFill>
                  <a:prstClr val="white"/>
                </a:solidFill>
                <a:latin typeface="Cambria" panose="02040503050406030204" pitchFamily="18" charset="0"/>
                <a:ea typeface="Cambria" panose="02040503050406030204" pitchFamily="18" charset="0"/>
              </a:rPr>
              <a:t> </a:t>
            </a:r>
            <a:r>
              <a:rPr lang="en-US" sz="4400" b="1" dirty="0" err="1">
                <a:solidFill>
                  <a:prstClr val="white"/>
                </a:solidFill>
                <a:latin typeface="Cambria" panose="02040503050406030204" pitchFamily="18" charset="0"/>
                <a:ea typeface="Cambria" panose="02040503050406030204" pitchFamily="18" charset="0"/>
              </a:rPr>
              <a:t>tiêu</a:t>
            </a:r>
            <a:r>
              <a:rPr lang="en-US" sz="4400" b="1" dirty="0">
                <a:solidFill>
                  <a:prstClr val="white"/>
                </a:solidFill>
                <a:latin typeface="Cambria" panose="02040503050406030204" pitchFamily="18" charset="0"/>
                <a:ea typeface="Cambria" panose="02040503050406030204" pitchFamily="18" charset="0"/>
              </a:rPr>
              <a:t> </a:t>
            </a:r>
            <a:r>
              <a:rPr lang="en-US" sz="4400" b="1" dirty="0" err="1">
                <a:solidFill>
                  <a:prstClr val="white"/>
                </a:solidFill>
                <a:latin typeface="Cambria" panose="02040503050406030204" pitchFamily="18" charset="0"/>
                <a:ea typeface="Cambria" panose="02040503050406030204" pitchFamily="18" charset="0"/>
              </a:rPr>
              <a:t>biểu</a:t>
            </a:r>
            <a:r>
              <a:rPr lang="en-US" sz="4400" b="1" dirty="0">
                <a:solidFill>
                  <a:prstClr val="white"/>
                </a:solidFill>
                <a:latin typeface="Cambria" panose="02040503050406030204" pitchFamily="18" charset="0"/>
                <a:ea typeface="Cambria" panose="02040503050406030204" pitchFamily="18" charset="0"/>
              </a:rPr>
              <a:t> ở </a:t>
            </a:r>
            <a:r>
              <a:rPr lang="en-US" sz="4400" b="1" dirty="0" err="1">
                <a:solidFill>
                  <a:prstClr val="white"/>
                </a:solidFill>
                <a:latin typeface="Cambria" panose="02040503050406030204" pitchFamily="18" charset="0"/>
                <a:ea typeface="Cambria" panose="02040503050406030204" pitchFamily="18" charset="0"/>
              </a:rPr>
              <a:t>Hà</a:t>
            </a:r>
            <a:r>
              <a:rPr lang="en-US" sz="4400" b="1" dirty="0">
                <a:solidFill>
                  <a:prstClr val="white"/>
                </a:solidFill>
                <a:latin typeface="Cambria" panose="02040503050406030204" pitchFamily="18" charset="0"/>
                <a:ea typeface="Cambria" panose="02040503050406030204" pitchFamily="18" charset="0"/>
              </a:rPr>
              <a:t> </a:t>
            </a:r>
            <a:r>
              <a:rPr lang="en-US" sz="4400" b="1" dirty="0" err="1">
                <a:solidFill>
                  <a:prstClr val="white"/>
                </a:solidFill>
                <a:latin typeface="Cambria" panose="02040503050406030204" pitchFamily="18" charset="0"/>
                <a:ea typeface="Cambria" panose="02040503050406030204" pitchFamily="18" charset="0"/>
              </a:rPr>
              <a:t>Nội</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5122" name="Picture 2" descr="Cách bày mâm ngũ quả ngày Tết của 3 miền để đúng phong tục truyền thống">
            <a:extLst>
              <a:ext uri="{FF2B5EF4-FFF2-40B4-BE49-F238E27FC236}">
                <a16:creationId xmlns:a16="http://schemas.microsoft.com/office/drawing/2014/main" id="{5A0D2BC0-8F35-E27C-7BF2-DD6E71E76B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97435">
            <a:off x="513522" y="1772478"/>
            <a:ext cx="6096000" cy="381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a:extLst>
              <a:ext uri="{FF2B5EF4-FFF2-40B4-BE49-F238E27FC236}">
                <a16:creationId xmlns:a16="http://schemas.microsoft.com/office/drawing/2014/main" id="{8A8482EC-5F7B-E6A4-F13C-D35A801B448A}"/>
              </a:ext>
            </a:extLst>
          </p:cNvPr>
          <p:cNvSpPr/>
          <p:nvPr/>
        </p:nvSpPr>
        <p:spPr>
          <a:xfrm>
            <a:off x="1497294" y="5885761"/>
            <a:ext cx="4754563" cy="79057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Bày</a:t>
            </a:r>
            <a:r>
              <a:rPr kumimoji="0" lang="en-US" sz="40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mâm</a:t>
            </a:r>
            <a:r>
              <a:rPr kumimoji="0" lang="en-US" sz="40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ngũ</a:t>
            </a:r>
            <a:r>
              <a:rPr kumimoji="0" lang="en-US" sz="40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quả</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912FB807-A648-593F-A489-091CC26E6701}"/>
              </a:ext>
            </a:extLst>
          </p:cNvPr>
          <p:cNvPicPr>
            <a:picLocks noChangeAspect="1"/>
          </p:cNvPicPr>
          <p:nvPr/>
        </p:nvPicPr>
        <p:blipFill>
          <a:blip r:embed="rId5"/>
          <a:stretch>
            <a:fillRect/>
          </a:stretch>
        </p:blipFill>
        <p:spPr>
          <a:xfrm rot="467588">
            <a:off x="7068279" y="1639956"/>
            <a:ext cx="4906486" cy="35383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4">
            <a:extLst>
              <a:ext uri="{FF2B5EF4-FFF2-40B4-BE49-F238E27FC236}">
                <a16:creationId xmlns:a16="http://schemas.microsoft.com/office/drawing/2014/main" id="{3BB9A55E-A8AB-4AB4-3993-B143440F6D68}"/>
              </a:ext>
            </a:extLst>
          </p:cNvPr>
          <p:cNvSpPr/>
          <p:nvPr/>
        </p:nvSpPr>
        <p:spPr>
          <a:xfrm>
            <a:off x="7543801" y="5577648"/>
            <a:ext cx="4075187" cy="79057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FF0000"/>
                </a:solidFill>
                <a:latin typeface="Cambria" panose="02040503050406030204" pitchFamily="18" charset="0"/>
                <a:ea typeface="Cambria" panose="02040503050406030204" pitchFamily="18" charset="0"/>
              </a:rPr>
              <a:t>Xông</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đất</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69164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set>
                                      <p:cBhvr>
                                        <p:cTn id="7" dur="228" fill="hold">
                                          <p:stCondLst>
                                            <p:cond delay="0"/>
                                          </p:stCondLst>
                                        </p:cTn>
                                        <p:tgtEl>
                                          <p:spTgt spid="2"/>
                                        </p:tgtEl>
                                        <p:attrNameLst>
                                          <p:attrName>style.rotation</p:attrName>
                                        </p:attrNameLst>
                                      </p:cBhvr>
                                      <p:to>
                                        <p:strVal val="-45.0"/>
                                      </p:to>
                                    </p:set>
                                    <p:anim calcmode="lin" valueType="num">
                                      <p:cBhvr>
                                        <p:cTn id="8" dur="228" fill="hold">
                                          <p:stCondLst>
                                            <p:cond delay="228"/>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9" dur="228"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8"/>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2"/>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5122"/>
                                        </p:tgtEl>
                                        <p:attrNameLst>
                                          <p:attrName>style.visibility</p:attrName>
                                        </p:attrNameLst>
                                      </p:cBhvr>
                                      <p:to>
                                        <p:strVal val="visible"/>
                                      </p:to>
                                    </p:set>
                                    <p:animEffect transition="in" filter="fade">
                                      <p:cBhvr>
                                        <p:cTn id="21" dur="1000"/>
                                        <p:tgtEl>
                                          <p:spTgt spid="5122"/>
                                        </p:tgtEl>
                                      </p:cBhvr>
                                    </p:animEffect>
                                    <p:anim calcmode="lin" valueType="num">
                                      <p:cBhvr>
                                        <p:cTn id="22" dur="1000" fill="hold"/>
                                        <p:tgtEl>
                                          <p:spTgt spid="5122"/>
                                        </p:tgtEl>
                                        <p:attrNameLst>
                                          <p:attrName>ppt_x</p:attrName>
                                        </p:attrNameLst>
                                      </p:cBhvr>
                                      <p:tavLst>
                                        <p:tav tm="0">
                                          <p:val>
                                            <p:strVal val="#ppt_x"/>
                                          </p:val>
                                        </p:tav>
                                        <p:tav tm="100000">
                                          <p:val>
                                            <p:strVal val="#ppt_x"/>
                                          </p:val>
                                        </p:tav>
                                      </p:tavLst>
                                    </p:anim>
                                    <p:anim calcmode="lin" valueType="num">
                                      <p:cBhvr>
                                        <p:cTn id="23"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1000"/>
                                        <p:tgtEl>
                                          <p:spTgt spid="4"/>
                                        </p:tgtEl>
                                      </p:cBhvr>
                                    </p:animEffect>
                                    <p:anim calcmode="lin" valueType="num">
                                      <p:cBhvr>
                                        <p:cTn id="34" dur="1000" fill="hold"/>
                                        <p:tgtEl>
                                          <p:spTgt spid="4"/>
                                        </p:tgtEl>
                                        <p:attrNameLst>
                                          <p:attrName>ppt_x</p:attrName>
                                        </p:attrNameLst>
                                      </p:cBhvr>
                                      <p:tavLst>
                                        <p:tav tm="0">
                                          <p:val>
                                            <p:strVal val="#ppt_x"/>
                                          </p:val>
                                        </p:tav>
                                        <p:tav tm="100000">
                                          <p:val>
                                            <p:strVal val="#ppt_x"/>
                                          </p:val>
                                        </p:tav>
                                      </p:tavLst>
                                    </p:anim>
                                    <p:anim calcmode="lin" valueType="num">
                                      <p:cBhvr>
                                        <p:cTn id="3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11082" y="0"/>
            <a:ext cx="12192000" cy="6858000"/>
            <a:chOff x="2669310" y="212104"/>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2669310" y="212104"/>
              <a:ext cx="12192000" cy="6858000"/>
            </a:xfrm>
            <a:prstGeom prst="rect">
              <a:avLst/>
            </a:prstGeom>
          </p:spPr>
        </p:pic>
        <p:cxnSp>
          <p:nvCxnSpPr>
            <p:cNvPr id="38" name="直接连接符 37"/>
            <p:cNvCxnSpPr/>
            <p:nvPr/>
          </p:nvCxnSpPr>
          <p:spPr>
            <a:xfrm>
              <a:off x="3530601" y="1169556"/>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3" name="Rectangle 2">
            <a:extLst>
              <a:ext uri="{FF2B5EF4-FFF2-40B4-BE49-F238E27FC236}">
                <a16:creationId xmlns:a16="http://schemas.microsoft.com/office/drawing/2014/main" id="{8A8482EC-5F7B-E6A4-F13C-D35A801B448A}"/>
              </a:ext>
            </a:extLst>
          </p:cNvPr>
          <p:cNvSpPr/>
          <p:nvPr/>
        </p:nvSpPr>
        <p:spPr>
          <a:xfrm>
            <a:off x="572956" y="5756553"/>
            <a:ext cx="4784236" cy="79057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Cúng</a:t>
            </a:r>
            <a:r>
              <a:rPr kumimoji="0" lang="en-US" sz="32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ông</a:t>
            </a:r>
            <a:r>
              <a:rPr kumimoji="0" lang="en-US" sz="32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Công</a:t>
            </a:r>
            <a:r>
              <a:rPr kumimoji="0" lang="en-US" sz="32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ông</a:t>
            </a:r>
            <a:r>
              <a:rPr kumimoji="0" lang="en-US" sz="32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Táo</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5" name="Rectangle 4">
            <a:extLst>
              <a:ext uri="{FF2B5EF4-FFF2-40B4-BE49-F238E27FC236}">
                <a16:creationId xmlns:a16="http://schemas.microsoft.com/office/drawing/2014/main" id="{3BB9A55E-A8AB-4AB4-3993-B143440F6D68}"/>
              </a:ext>
            </a:extLst>
          </p:cNvPr>
          <p:cNvSpPr/>
          <p:nvPr/>
        </p:nvSpPr>
        <p:spPr>
          <a:xfrm>
            <a:off x="7543801" y="5547830"/>
            <a:ext cx="4075187" cy="79057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Lì</a:t>
            </a:r>
            <a:r>
              <a:rPr kumimoji="0" lang="en-US" sz="40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xì</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6146" name="Picture 2" descr="Cách chuẩn bị mâm cỗ cúng ông Công ông Táo đầy đủ nhất">
            <a:extLst>
              <a:ext uri="{FF2B5EF4-FFF2-40B4-BE49-F238E27FC236}">
                <a16:creationId xmlns:a16="http://schemas.microsoft.com/office/drawing/2014/main" id="{215AEEB5-F86E-DBC7-A352-9AC37A35E2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47456">
            <a:off x="523461" y="1488385"/>
            <a:ext cx="5330687" cy="389806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148" name="Picture 4" descr="Ý nghĩa và bài học dạy trẻ về lì xì ngày Tết - Phần 2 - Bệnh Viện Nhi Đồng  Thành Phố">
            <a:extLst>
              <a:ext uri="{FF2B5EF4-FFF2-40B4-BE49-F238E27FC236}">
                <a16:creationId xmlns:a16="http://schemas.microsoft.com/office/drawing/2014/main" id="{9FE3C564-0884-604B-AF41-9E6EA9B4A5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79482">
            <a:off x="6488595" y="1514060"/>
            <a:ext cx="5377070" cy="358471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059270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6148"/>
                                        </p:tgtEl>
                                        <p:attrNameLst>
                                          <p:attrName>style.visibility</p:attrName>
                                        </p:attrNameLst>
                                      </p:cBhvr>
                                      <p:to>
                                        <p:strVal val="visible"/>
                                      </p:to>
                                    </p:set>
                                    <p:animEffect transition="in" filter="fade">
                                      <p:cBhvr>
                                        <p:cTn id="19" dur="1000"/>
                                        <p:tgtEl>
                                          <p:spTgt spid="6148"/>
                                        </p:tgtEl>
                                      </p:cBhvr>
                                    </p:animEffect>
                                    <p:anim calcmode="lin" valueType="num">
                                      <p:cBhvr>
                                        <p:cTn id="20" dur="1000" fill="hold"/>
                                        <p:tgtEl>
                                          <p:spTgt spid="6148"/>
                                        </p:tgtEl>
                                        <p:attrNameLst>
                                          <p:attrName>ppt_x</p:attrName>
                                        </p:attrNameLst>
                                      </p:cBhvr>
                                      <p:tavLst>
                                        <p:tav tm="0">
                                          <p:val>
                                            <p:strVal val="#ppt_x"/>
                                          </p:val>
                                        </p:tav>
                                        <p:tav tm="100000">
                                          <p:val>
                                            <p:strVal val="#ppt_x"/>
                                          </p:val>
                                        </p:tav>
                                      </p:tavLst>
                                    </p:anim>
                                    <p:anim calcmode="lin" valueType="num">
                                      <p:cBhvr>
                                        <p:cTn id="21" dur="1000" fill="hold"/>
                                        <p:tgtEl>
                                          <p:spTgt spid="61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11082" y="0"/>
            <a:ext cx="12192000" cy="6858000"/>
            <a:chOff x="2669310" y="212104"/>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2669310" y="212104"/>
              <a:ext cx="12192000" cy="6858000"/>
            </a:xfrm>
            <a:prstGeom prst="rect">
              <a:avLst/>
            </a:prstGeom>
          </p:spPr>
        </p:pic>
        <p:cxnSp>
          <p:nvCxnSpPr>
            <p:cNvPr id="38" name="直接连接符 37"/>
            <p:cNvCxnSpPr/>
            <p:nvPr/>
          </p:nvCxnSpPr>
          <p:spPr>
            <a:xfrm>
              <a:off x="3530601" y="1169556"/>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2" name="Rectangle 1">
            <a:extLst>
              <a:ext uri="{FF2B5EF4-FFF2-40B4-BE49-F238E27FC236}">
                <a16:creationId xmlns:a16="http://schemas.microsoft.com/office/drawing/2014/main" id="{C76A87CE-23F6-9CD7-34D4-BE2A9E93D08B}"/>
              </a:ext>
            </a:extLst>
          </p:cNvPr>
          <p:cNvSpPr/>
          <p:nvPr/>
        </p:nvSpPr>
        <p:spPr>
          <a:xfrm>
            <a:off x="4342784" y="381139"/>
            <a:ext cx="3538946" cy="790575"/>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en-US" sz="4400" b="1">
                <a:solidFill>
                  <a:prstClr val="white"/>
                </a:solidFill>
                <a:latin typeface="Cambria" panose="02040503050406030204" pitchFamily="18" charset="0"/>
                <a:ea typeface="Cambria" panose="02040503050406030204" pitchFamily="18" charset="0"/>
              </a:rPr>
              <a:t>Nhà ở</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 name="Rectangle 5">
            <a:extLst>
              <a:ext uri="{FF2B5EF4-FFF2-40B4-BE49-F238E27FC236}">
                <a16:creationId xmlns:a16="http://schemas.microsoft.com/office/drawing/2014/main" id="{6456DAE1-808C-360E-4563-2BF8E663FD09}"/>
              </a:ext>
            </a:extLst>
          </p:cNvPr>
          <p:cNvSpPr/>
          <p:nvPr/>
        </p:nvSpPr>
        <p:spPr>
          <a:xfrm>
            <a:off x="496956" y="1755060"/>
            <a:ext cx="6211957" cy="4516531"/>
          </a:xfrm>
          <a:prstGeom prst="rect">
            <a:avLst/>
          </a:prstGeom>
          <a:solidFill>
            <a:srgbClr val="CCFF66"/>
          </a:solidFill>
          <a:ln>
            <a:no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just">
              <a:defRPr/>
            </a:pPr>
            <a:r>
              <a:rPr lang="vi-VN" sz="3200" b="1" dirty="0">
                <a:solidFill>
                  <a:prstClr val="black"/>
                </a:solidFill>
                <a:latin typeface="Cambria" panose="02040503050406030204" pitchFamily="18" charset="0"/>
                <a:ea typeface="Cambria" panose="02040503050406030204" pitchFamily="18" charset="0"/>
                <a:cs typeface="Arial" panose="020B0604020202020204" pitchFamily="34" charset="0"/>
              </a:rPr>
              <a:t>Nhà ở truyền thống được đắp bằng đất hoặc xây bằng gạch, mái lợp lá hoặc ngói. Nhà thường có ba gian: gian chính là nơi thờ cúng và tiếp khách; hai gian bên gọi là buồng, dùng làm phòng ngủ hoặc chứa thóc, gạo, đồ dùng....</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7" name="Picture 6">
            <a:extLst>
              <a:ext uri="{FF2B5EF4-FFF2-40B4-BE49-F238E27FC236}">
                <a16:creationId xmlns:a16="http://schemas.microsoft.com/office/drawing/2014/main" id="{47CE2CFA-BA79-AB56-A172-550F4B6C67EF}"/>
              </a:ext>
            </a:extLst>
          </p:cNvPr>
          <p:cNvPicPr>
            <a:picLocks noChangeAspect="1"/>
          </p:cNvPicPr>
          <p:nvPr/>
        </p:nvPicPr>
        <p:blipFill>
          <a:blip r:embed="rId4"/>
          <a:stretch>
            <a:fillRect/>
          </a:stretch>
        </p:blipFill>
        <p:spPr>
          <a:xfrm rot="540543">
            <a:off x="6854685" y="2415208"/>
            <a:ext cx="5035827" cy="37768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39655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set>
                                      <p:cBhvr>
                                        <p:cTn id="7" dur="228" fill="hold">
                                          <p:stCondLst>
                                            <p:cond delay="0"/>
                                          </p:stCondLst>
                                        </p:cTn>
                                        <p:tgtEl>
                                          <p:spTgt spid="2"/>
                                        </p:tgtEl>
                                        <p:attrNameLst>
                                          <p:attrName>style.rotation</p:attrName>
                                        </p:attrNameLst>
                                      </p:cBhvr>
                                      <p:to>
                                        <p:strVal val="-45.0"/>
                                      </p:to>
                                    </p:set>
                                    <p:anim calcmode="lin" valueType="num">
                                      <p:cBhvr>
                                        <p:cTn id="8" dur="228" fill="hold">
                                          <p:stCondLst>
                                            <p:cond delay="228"/>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9" dur="228"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8"/>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2"/>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11082" y="0"/>
            <a:ext cx="12192000" cy="6858000"/>
            <a:chOff x="2669310" y="212104"/>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2669310" y="212104"/>
              <a:ext cx="12192000" cy="6858000"/>
            </a:xfrm>
            <a:prstGeom prst="rect">
              <a:avLst/>
            </a:prstGeom>
          </p:spPr>
        </p:pic>
        <p:cxnSp>
          <p:nvCxnSpPr>
            <p:cNvPr id="38" name="直接连接符 37"/>
            <p:cNvCxnSpPr/>
            <p:nvPr/>
          </p:nvCxnSpPr>
          <p:spPr>
            <a:xfrm>
              <a:off x="3530601" y="1169556"/>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2" name="Rectangle 1">
            <a:extLst>
              <a:ext uri="{FF2B5EF4-FFF2-40B4-BE49-F238E27FC236}">
                <a16:creationId xmlns:a16="http://schemas.microsoft.com/office/drawing/2014/main" id="{C76A87CE-23F6-9CD7-34D4-BE2A9E93D08B}"/>
              </a:ext>
            </a:extLst>
          </p:cNvPr>
          <p:cNvSpPr/>
          <p:nvPr/>
        </p:nvSpPr>
        <p:spPr>
          <a:xfrm>
            <a:off x="4342784" y="381139"/>
            <a:ext cx="3538946" cy="790575"/>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Nhà ở</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 name="Rectangle 5">
            <a:extLst>
              <a:ext uri="{FF2B5EF4-FFF2-40B4-BE49-F238E27FC236}">
                <a16:creationId xmlns:a16="http://schemas.microsoft.com/office/drawing/2014/main" id="{6456DAE1-808C-360E-4563-2BF8E663FD09}"/>
              </a:ext>
            </a:extLst>
          </p:cNvPr>
          <p:cNvSpPr/>
          <p:nvPr/>
        </p:nvSpPr>
        <p:spPr>
          <a:xfrm>
            <a:off x="357808" y="2295939"/>
            <a:ext cx="5486401" cy="2882348"/>
          </a:xfrm>
          <a:prstGeom prst="rect">
            <a:avLst/>
          </a:prstGeom>
          <a:solidFill>
            <a:srgbClr val="CCFF66"/>
          </a:solidFill>
          <a:ln>
            <a:no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just">
              <a:defRPr/>
            </a:pPr>
            <a:r>
              <a:rPr lang="vi-VN" sz="3600" b="1" dirty="0">
                <a:solidFill>
                  <a:prstClr val="black"/>
                </a:solidFill>
                <a:latin typeface="Cambria" panose="02040503050406030204" pitchFamily="18" charset="0"/>
                <a:ea typeface="Cambria" panose="02040503050406030204" pitchFamily="18" charset="0"/>
                <a:cs typeface="Arial" panose="020B0604020202020204" pitchFamily="34" charset="0"/>
              </a:rPr>
              <a:t>Hiện nay, nhà ở của người dân có sự thay đổi theo hướng hiện đại và tiện nghi hơn.</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3" name="Picture 2">
            <a:extLst>
              <a:ext uri="{FF2B5EF4-FFF2-40B4-BE49-F238E27FC236}">
                <a16:creationId xmlns:a16="http://schemas.microsoft.com/office/drawing/2014/main" id="{46D50C6E-8058-BDAD-7DC5-998C1B18A33C}"/>
              </a:ext>
            </a:extLst>
          </p:cNvPr>
          <p:cNvPicPr>
            <a:picLocks noChangeAspect="1"/>
          </p:cNvPicPr>
          <p:nvPr/>
        </p:nvPicPr>
        <p:blipFill>
          <a:blip r:embed="rId4"/>
          <a:stretch>
            <a:fillRect/>
          </a:stretch>
        </p:blipFill>
        <p:spPr>
          <a:xfrm rot="251914">
            <a:off x="6324601" y="2206487"/>
            <a:ext cx="5247860" cy="39358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32959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11082" y="0"/>
            <a:ext cx="12192000" cy="6858000"/>
            <a:chOff x="2669310" y="212104"/>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2669310" y="212104"/>
              <a:ext cx="12192000" cy="6858000"/>
            </a:xfrm>
            <a:prstGeom prst="rect">
              <a:avLst/>
            </a:prstGeom>
          </p:spPr>
        </p:pic>
        <p:cxnSp>
          <p:nvCxnSpPr>
            <p:cNvPr id="38" name="直接连接符 37"/>
            <p:cNvCxnSpPr/>
            <p:nvPr/>
          </p:nvCxnSpPr>
          <p:spPr>
            <a:xfrm>
              <a:off x="3530601" y="1169556"/>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2" name="Rectangle 1">
            <a:extLst>
              <a:ext uri="{FF2B5EF4-FFF2-40B4-BE49-F238E27FC236}">
                <a16:creationId xmlns:a16="http://schemas.microsoft.com/office/drawing/2014/main" id="{C76A87CE-23F6-9CD7-34D4-BE2A9E93D08B}"/>
              </a:ext>
            </a:extLst>
          </p:cNvPr>
          <p:cNvSpPr/>
          <p:nvPr/>
        </p:nvSpPr>
        <p:spPr>
          <a:xfrm>
            <a:off x="2445026" y="391078"/>
            <a:ext cx="7772399" cy="790575"/>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prstClr val="white"/>
                </a:solidFill>
                <a:latin typeface="Cambria" panose="02040503050406030204" pitchFamily="18" charset="0"/>
                <a:ea typeface="Cambria" panose="02040503050406030204" pitchFamily="18" charset="0"/>
              </a:rPr>
              <a:t>Một</a:t>
            </a:r>
            <a:r>
              <a:rPr lang="en-US" sz="4400" b="1" dirty="0">
                <a:solidFill>
                  <a:prstClr val="white"/>
                </a:solidFill>
                <a:latin typeface="Cambria" panose="02040503050406030204" pitchFamily="18" charset="0"/>
                <a:ea typeface="Cambria" panose="02040503050406030204" pitchFamily="18" charset="0"/>
              </a:rPr>
              <a:t> </a:t>
            </a:r>
            <a:r>
              <a:rPr lang="en-US" sz="4400" b="1" dirty="0" err="1">
                <a:solidFill>
                  <a:prstClr val="white"/>
                </a:solidFill>
                <a:latin typeface="Cambria" panose="02040503050406030204" pitchFamily="18" charset="0"/>
                <a:ea typeface="Cambria" panose="02040503050406030204" pitchFamily="18" charset="0"/>
              </a:rPr>
              <a:t>số</a:t>
            </a:r>
            <a:r>
              <a:rPr lang="en-US" sz="4400" b="1" dirty="0">
                <a:solidFill>
                  <a:prstClr val="white"/>
                </a:solidFill>
                <a:latin typeface="Cambria" panose="02040503050406030204" pitchFamily="18" charset="0"/>
                <a:ea typeface="Cambria" panose="02040503050406030204" pitchFamily="18" charset="0"/>
              </a:rPr>
              <a:t> l</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ễ</a:t>
            </a:r>
            <a:r>
              <a:rPr kumimoji="0" lang="en-US" sz="44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hội</a:t>
            </a:r>
            <a:r>
              <a:rPr kumimoji="0" lang="en-US" sz="44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tiêu</a:t>
            </a:r>
            <a:r>
              <a:rPr kumimoji="0" lang="en-US" sz="44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biểu</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7170" name="Picture 2" descr="Lễ hội chùa Hương: Nguồn gốc, ý nghĩa đặc trưng ít ai biết">
            <a:extLst>
              <a:ext uri="{FF2B5EF4-FFF2-40B4-BE49-F238E27FC236}">
                <a16:creationId xmlns:a16="http://schemas.microsoft.com/office/drawing/2014/main" id="{E6ED40E9-F5DD-CBB7-948F-C5FB268204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72178">
            <a:off x="275077" y="1895040"/>
            <a:ext cx="5909590" cy="32171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5">
            <a:extLst>
              <a:ext uri="{FF2B5EF4-FFF2-40B4-BE49-F238E27FC236}">
                <a16:creationId xmlns:a16="http://schemas.microsoft.com/office/drawing/2014/main" id="{C47BE350-DABD-DF70-C070-2DAFFD317653}"/>
              </a:ext>
            </a:extLst>
          </p:cNvPr>
          <p:cNvSpPr/>
          <p:nvPr/>
        </p:nvSpPr>
        <p:spPr>
          <a:xfrm>
            <a:off x="572956" y="5756553"/>
            <a:ext cx="4784236" cy="96229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en-US" sz="3200" b="1" dirty="0">
                <a:solidFill>
                  <a:srgbClr val="FF0000"/>
                </a:solidFill>
                <a:latin typeface="Cambria" panose="02040503050406030204" pitchFamily="18" charset="0"/>
                <a:ea typeface="Cambria" panose="02040503050406030204" pitchFamily="18" charset="0"/>
              </a:rPr>
              <a:t>L</a:t>
            </a:r>
            <a:r>
              <a:rPr lang="vi-VN" sz="3200" b="1" dirty="0">
                <a:solidFill>
                  <a:srgbClr val="FF0000"/>
                </a:solidFill>
                <a:latin typeface="Cambria" panose="02040503050406030204" pitchFamily="18" charset="0"/>
                <a:ea typeface="Cambria" panose="02040503050406030204" pitchFamily="18" charset="0"/>
              </a:rPr>
              <a:t>ễ hội chùa Hương (huyện Mỹ Đức)</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7172" name="Picture 4" descr="Đặc sắc lễ hội Gióng 2023 tại huyện Sóc Sơn">
            <a:extLst>
              <a:ext uri="{FF2B5EF4-FFF2-40B4-BE49-F238E27FC236}">
                <a16:creationId xmlns:a16="http://schemas.microsoft.com/office/drawing/2014/main" id="{A6ED0C1C-EC11-D76A-CF4D-095AEBB7C8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263450">
            <a:off x="6130056" y="1888501"/>
            <a:ext cx="5909420" cy="31024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a:extLst>
              <a:ext uri="{FF2B5EF4-FFF2-40B4-BE49-F238E27FC236}">
                <a16:creationId xmlns:a16="http://schemas.microsoft.com/office/drawing/2014/main" id="{614D9DB4-8976-CF6F-DAE9-A02F7B3BEC8A}"/>
              </a:ext>
            </a:extLst>
          </p:cNvPr>
          <p:cNvSpPr/>
          <p:nvPr/>
        </p:nvSpPr>
        <p:spPr>
          <a:xfrm>
            <a:off x="6943938" y="5547832"/>
            <a:ext cx="4784236" cy="96229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en-US" sz="3200" b="1" dirty="0" err="1">
                <a:solidFill>
                  <a:srgbClr val="FF0000"/>
                </a:solidFill>
                <a:latin typeface="Cambria" panose="02040503050406030204" pitchFamily="18" charset="0"/>
                <a:ea typeface="Cambria" panose="02040503050406030204" pitchFamily="18" charset="0"/>
              </a:rPr>
              <a:t>Hội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Gióng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Sóc</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Sơn</a:t>
            </a:r>
            <a:r>
              <a:rPr lang="en-US" sz="3200" b="1" dirty="0">
                <a:solidFill>
                  <a:srgbClr val="FF0000"/>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8776554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set>
                                      <p:cBhvr>
                                        <p:cTn id="7" dur="228" fill="hold">
                                          <p:stCondLst>
                                            <p:cond delay="0"/>
                                          </p:stCondLst>
                                        </p:cTn>
                                        <p:tgtEl>
                                          <p:spTgt spid="2"/>
                                        </p:tgtEl>
                                        <p:attrNameLst>
                                          <p:attrName>style.rotation</p:attrName>
                                        </p:attrNameLst>
                                      </p:cBhvr>
                                      <p:to>
                                        <p:strVal val="-45.0"/>
                                      </p:to>
                                    </p:set>
                                    <p:anim calcmode="lin" valueType="num">
                                      <p:cBhvr>
                                        <p:cTn id="8" dur="228" fill="hold">
                                          <p:stCondLst>
                                            <p:cond delay="228"/>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9" dur="228"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8"/>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2"/>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7170"/>
                                        </p:tgtEl>
                                        <p:attrNameLst>
                                          <p:attrName>style.visibility</p:attrName>
                                        </p:attrNameLst>
                                      </p:cBhvr>
                                      <p:to>
                                        <p:strVal val="visible"/>
                                      </p:to>
                                    </p:set>
                                    <p:animEffect transition="in" filter="fade">
                                      <p:cBhvr>
                                        <p:cTn id="21" dur="1000"/>
                                        <p:tgtEl>
                                          <p:spTgt spid="7170"/>
                                        </p:tgtEl>
                                      </p:cBhvr>
                                    </p:animEffect>
                                    <p:anim calcmode="lin" valueType="num">
                                      <p:cBhvr>
                                        <p:cTn id="22" dur="1000" fill="hold"/>
                                        <p:tgtEl>
                                          <p:spTgt spid="7170"/>
                                        </p:tgtEl>
                                        <p:attrNameLst>
                                          <p:attrName>ppt_x</p:attrName>
                                        </p:attrNameLst>
                                      </p:cBhvr>
                                      <p:tavLst>
                                        <p:tav tm="0">
                                          <p:val>
                                            <p:strVal val="#ppt_x"/>
                                          </p:val>
                                        </p:tav>
                                        <p:tav tm="100000">
                                          <p:val>
                                            <p:strVal val="#ppt_x"/>
                                          </p:val>
                                        </p:tav>
                                      </p:tavLst>
                                    </p:anim>
                                    <p:anim calcmode="lin" valueType="num">
                                      <p:cBhvr>
                                        <p:cTn id="23" dur="1000" fill="hold"/>
                                        <p:tgtEl>
                                          <p:spTgt spid="717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7172"/>
                                        </p:tgtEl>
                                        <p:attrNameLst>
                                          <p:attrName>style.visibility</p:attrName>
                                        </p:attrNameLst>
                                      </p:cBhvr>
                                      <p:to>
                                        <p:strVal val="visible"/>
                                      </p:to>
                                    </p:set>
                                    <p:animEffect transition="in" filter="fade">
                                      <p:cBhvr>
                                        <p:cTn id="33" dur="1000"/>
                                        <p:tgtEl>
                                          <p:spTgt spid="7172"/>
                                        </p:tgtEl>
                                      </p:cBhvr>
                                    </p:animEffect>
                                    <p:anim calcmode="lin" valueType="num">
                                      <p:cBhvr>
                                        <p:cTn id="34" dur="1000" fill="hold"/>
                                        <p:tgtEl>
                                          <p:spTgt spid="7172"/>
                                        </p:tgtEl>
                                        <p:attrNameLst>
                                          <p:attrName>ppt_x</p:attrName>
                                        </p:attrNameLst>
                                      </p:cBhvr>
                                      <p:tavLst>
                                        <p:tav tm="0">
                                          <p:val>
                                            <p:strVal val="#ppt_x"/>
                                          </p:val>
                                        </p:tav>
                                        <p:tav tm="100000">
                                          <p:val>
                                            <p:strVal val="#ppt_x"/>
                                          </p:val>
                                        </p:tav>
                                      </p:tavLst>
                                    </p:anim>
                                    <p:anim calcmode="lin" valueType="num">
                                      <p:cBhvr>
                                        <p:cTn id="35" dur="1000" fill="hold"/>
                                        <p:tgtEl>
                                          <p:spTgt spid="71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11082" y="0"/>
            <a:ext cx="12192000" cy="6858000"/>
            <a:chOff x="2669310" y="212104"/>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2669310" y="212104"/>
              <a:ext cx="12192000" cy="6858000"/>
            </a:xfrm>
            <a:prstGeom prst="rect">
              <a:avLst/>
            </a:prstGeom>
          </p:spPr>
        </p:pic>
        <p:cxnSp>
          <p:nvCxnSpPr>
            <p:cNvPr id="38" name="直接连接符 37"/>
            <p:cNvCxnSpPr/>
            <p:nvPr/>
          </p:nvCxnSpPr>
          <p:spPr>
            <a:xfrm>
              <a:off x="3530601" y="1169556"/>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6" name="Rectangle 5">
            <a:extLst>
              <a:ext uri="{FF2B5EF4-FFF2-40B4-BE49-F238E27FC236}">
                <a16:creationId xmlns:a16="http://schemas.microsoft.com/office/drawing/2014/main" id="{C47BE350-DABD-DF70-C070-2DAFFD317653}"/>
              </a:ext>
            </a:extLst>
          </p:cNvPr>
          <p:cNvSpPr/>
          <p:nvPr/>
        </p:nvSpPr>
        <p:spPr>
          <a:xfrm>
            <a:off x="572956" y="5756553"/>
            <a:ext cx="4784236" cy="96229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L</a:t>
            </a: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ễ hội chùa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Thầy</a:t>
            </a: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(huyện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Quốc</a:t>
            </a:r>
            <a:r>
              <a:rPr kumimoji="0" lang="en-US" sz="32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Oai</a:t>
            </a: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10242" name="Picture 2" descr="Khám phá lễ hội chùa Thầy - Nét đẹp văn hóa tín ngưỡng Việt Nam">
            <a:extLst>
              <a:ext uri="{FF2B5EF4-FFF2-40B4-BE49-F238E27FC236}">
                <a16:creationId xmlns:a16="http://schemas.microsoft.com/office/drawing/2014/main" id="{4C91D8C4-E8E5-2EED-C81D-1701AB5976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716">
            <a:off x="222458" y="1828800"/>
            <a:ext cx="5783009" cy="37371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44" name="Picture 4" descr="Độc đáo điệu múa của lễ hội làng Triều Khúc - con đĩ đánh bồng">
            <a:extLst>
              <a:ext uri="{FF2B5EF4-FFF2-40B4-BE49-F238E27FC236}">
                <a16:creationId xmlns:a16="http://schemas.microsoft.com/office/drawing/2014/main" id="{8609AA33-C311-945F-438E-27CFC71D94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34094">
            <a:off x="6457949" y="1689031"/>
            <a:ext cx="5234922" cy="37377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a:extLst>
              <a:ext uri="{FF2B5EF4-FFF2-40B4-BE49-F238E27FC236}">
                <a16:creationId xmlns:a16="http://schemas.microsoft.com/office/drawing/2014/main" id="{6AD3841A-EBBF-E3EB-F2F3-E6BCA6DCDBBA}"/>
              </a:ext>
            </a:extLst>
          </p:cNvPr>
          <p:cNvSpPr/>
          <p:nvPr/>
        </p:nvSpPr>
        <p:spPr>
          <a:xfrm>
            <a:off x="7156174" y="5736675"/>
            <a:ext cx="4552122" cy="96229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en-US" sz="3200" b="1" dirty="0" err="1">
                <a:solidFill>
                  <a:srgbClr val="FF0000"/>
                </a:solidFill>
                <a:latin typeface="Cambria" panose="02040503050406030204" pitchFamily="18" charset="0"/>
                <a:ea typeface="Cambria" panose="02040503050406030204" pitchFamily="18" charset="0"/>
              </a:rPr>
              <a:t>Hội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làng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Triều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Khúc</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huyện</a:t>
            </a:r>
            <a:r>
              <a:rPr lang="en-US" sz="3200" b="1" dirty="0">
                <a:solidFill>
                  <a:srgbClr val="FF0000"/>
                </a:solidFill>
                <a:latin typeface="Cambria" panose="02040503050406030204" pitchFamily="18" charset="0"/>
                <a:ea typeface="Cambria" panose="02040503050406030204" pitchFamily="18" charset="0"/>
              </a:rPr>
              <a:t> Thanh </a:t>
            </a:r>
            <a:r>
              <a:rPr lang="en-US" sz="3200" b="1" dirty="0" err="1">
                <a:solidFill>
                  <a:srgbClr val="FF0000"/>
                </a:solidFill>
                <a:latin typeface="Cambria" panose="02040503050406030204" pitchFamily="18" charset="0"/>
                <a:ea typeface="Cambria" panose="02040503050406030204" pitchFamily="18" charset="0"/>
              </a:rPr>
              <a:t>Trì</a:t>
            </a:r>
            <a:r>
              <a:rPr lang="en-US" sz="3200" b="1" dirty="0">
                <a:solidFill>
                  <a:srgbClr val="FF0000"/>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6674482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1000"/>
                                        <p:tgtEl>
                                          <p:spTgt spid="10242"/>
                                        </p:tgtEl>
                                      </p:cBhvr>
                                    </p:animEffect>
                                    <p:anim calcmode="lin" valueType="num">
                                      <p:cBhvr>
                                        <p:cTn id="8" dur="1000" fill="hold"/>
                                        <p:tgtEl>
                                          <p:spTgt spid="10242"/>
                                        </p:tgtEl>
                                        <p:attrNameLst>
                                          <p:attrName>ppt_x</p:attrName>
                                        </p:attrNameLst>
                                      </p:cBhvr>
                                      <p:tavLst>
                                        <p:tav tm="0">
                                          <p:val>
                                            <p:strVal val="#ppt_x"/>
                                          </p:val>
                                        </p:tav>
                                        <p:tav tm="100000">
                                          <p:val>
                                            <p:strVal val="#ppt_x"/>
                                          </p:val>
                                        </p:tav>
                                      </p:tavLst>
                                    </p:anim>
                                    <p:anim calcmode="lin" valueType="num">
                                      <p:cBhvr>
                                        <p:cTn id="9" dur="1000" fill="hold"/>
                                        <p:tgtEl>
                                          <p:spTgt spid="1024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244"/>
                                        </p:tgtEl>
                                        <p:attrNameLst>
                                          <p:attrName>style.visibility</p:attrName>
                                        </p:attrNameLst>
                                      </p:cBhvr>
                                      <p:to>
                                        <p:strVal val="visible"/>
                                      </p:to>
                                    </p:set>
                                    <p:animEffect transition="in" filter="fade">
                                      <p:cBhvr>
                                        <p:cTn id="19" dur="1000"/>
                                        <p:tgtEl>
                                          <p:spTgt spid="10244"/>
                                        </p:tgtEl>
                                      </p:cBhvr>
                                    </p:animEffect>
                                    <p:anim calcmode="lin" valueType="num">
                                      <p:cBhvr>
                                        <p:cTn id="20" dur="1000" fill="hold"/>
                                        <p:tgtEl>
                                          <p:spTgt spid="10244"/>
                                        </p:tgtEl>
                                        <p:attrNameLst>
                                          <p:attrName>ppt_x</p:attrName>
                                        </p:attrNameLst>
                                      </p:cBhvr>
                                      <p:tavLst>
                                        <p:tav tm="0">
                                          <p:val>
                                            <p:strVal val="#ppt_x"/>
                                          </p:val>
                                        </p:tav>
                                        <p:tav tm="100000">
                                          <p:val>
                                            <p:strVal val="#ppt_x"/>
                                          </p:val>
                                        </p:tav>
                                      </p:tavLst>
                                    </p:anim>
                                    <p:anim calcmode="lin" valueType="num">
                                      <p:cBhvr>
                                        <p:cTn id="21" dur="1000" fill="hold"/>
                                        <p:tgtEl>
                                          <p:spTgt spid="1024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11082" y="0"/>
            <a:ext cx="12192000" cy="6858000"/>
            <a:chOff x="2669310" y="212104"/>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2669310" y="212104"/>
              <a:ext cx="12192000" cy="6858000"/>
            </a:xfrm>
            <a:prstGeom prst="rect">
              <a:avLst/>
            </a:prstGeom>
          </p:spPr>
        </p:pic>
        <p:cxnSp>
          <p:nvCxnSpPr>
            <p:cNvPr id="38" name="直接连接符 37"/>
            <p:cNvCxnSpPr/>
            <p:nvPr/>
          </p:nvCxnSpPr>
          <p:spPr>
            <a:xfrm>
              <a:off x="3530601" y="1169556"/>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pic>
        <p:nvPicPr>
          <p:cNvPr id="7170" name="Picture 2" descr="Lễ hội chùa Hương: Nguồn gốc, ý nghĩa đặc trưng ít ai biết">
            <a:extLst>
              <a:ext uri="{FF2B5EF4-FFF2-40B4-BE49-F238E27FC236}">
                <a16:creationId xmlns:a16="http://schemas.microsoft.com/office/drawing/2014/main" id="{E6ED40E9-F5DD-CBB7-948F-C5FB268204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929" y="1616744"/>
            <a:ext cx="5647547" cy="30745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5">
            <a:extLst>
              <a:ext uri="{FF2B5EF4-FFF2-40B4-BE49-F238E27FC236}">
                <a16:creationId xmlns:a16="http://schemas.microsoft.com/office/drawing/2014/main" id="{C47BE350-DABD-DF70-C070-2DAFFD317653}"/>
              </a:ext>
            </a:extLst>
          </p:cNvPr>
          <p:cNvSpPr/>
          <p:nvPr/>
        </p:nvSpPr>
        <p:spPr>
          <a:xfrm>
            <a:off x="503381" y="4901787"/>
            <a:ext cx="4784236" cy="96229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L</a:t>
            </a: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ễ hội chùa Hương (huyện Mỹ Đức)</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3" name="Rectangle 2">
            <a:extLst>
              <a:ext uri="{FF2B5EF4-FFF2-40B4-BE49-F238E27FC236}">
                <a16:creationId xmlns:a16="http://schemas.microsoft.com/office/drawing/2014/main" id="{A2A7400D-529F-F4C0-6291-7F9FADE6FE2A}"/>
              </a:ext>
            </a:extLst>
          </p:cNvPr>
          <p:cNvSpPr/>
          <p:nvPr/>
        </p:nvSpPr>
        <p:spPr>
          <a:xfrm>
            <a:off x="5903844" y="487017"/>
            <a:ext cx="6042991" cy="5705061"/>
          </a:xfrm>
          <a:prstGeom prst="rect">
            <a:avLst/>
          </a:prstGeom>
          <a:solidFill>
            <a:srgbClr val="CCFF66"/>
          </a:solidFill>
          <a:ln>
            <a:no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lvl="0" indent="-457200" algn="just">
              <a:buFont typeface="Arial" panose="020B0604020202020204" pitchFamily="34" charset="0"/>
              <a:buChar char="•"/>
              <a:defRPr/>
            </a:pPr>
            <a:r>
              <a:rPr lang="vi-VN" sz="2800" b="1" dirty="0">
                <a:solidFill>
                  <a:srgbClr val="002060"/>
                </a:solidFill>
                <a:latin typeface="Cambria" panose="02040503050406030204" pitchFamily="18" charset="0"/>
                <a:ea typeface="Cambria" panose="02040503050406030204" pitchFamily="18" charset="0"/>
                <a:cs typeface="Arial" panose="020B0604020202020204" pitchFamily="34" charset="0"/>
              </a:rPr>
              <a:t>Lễ hội chùa Hương diễn ra từ mùng 6 tháng Giêng Âm lịch đến hết tháng Ba Âm lịch ở xã Hương Sơn, huyện Mỹ Đức, Hà Nội</a:t>
            </a: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a:t>
            </a:r>
          </a:p>
          <a:p>
            <a:pPr marL="457200" lvl="0" indent="-457200" algn="just">
              <a:buFont typeface="Arial" panose="020B0604020202020204" pitchFamily="34" charset="0"/>
              <a:buChar char="•"/>
              <a:defRPr/>
            </a:pPr>
            <a:r>
              <a:rPr lang="vi-VN" sz="2800" b="1" dirty="0">
                <a:solidFill>
                  <a:srgbClr val="002060"/>
                </a:solidFill>
                <a:latin typeface="Cambria" panose="02040503050406030204" pitchFamily="18" charset="0"/>
                <a:ea typeface="Cambria" panose="02040503050406030204" pitchFamily="18" charset="0"/>
                <a:cs typeface="Arial" panose="020B0604020202020204" pitchFamily="34" charset="0"/>
              </a:rPr>
              <a:t>Lễ hội chùa Hương không chỉ là một lễ hội du xuân thông thường mà còn có ý nghĩa rất lớn, ghi đậm dấu ấn văn hóa, tín ngưỡng thờ của Bắc Bộ.</a:t>
            </a:r>
            <a:endPar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a:p>
            <a:pPr marL="457200" lvl="0" indent="-457200" algn="just">
              <a:buFont typeface="Arial" panose="020B0604020202020204" pitchFamily="34" charset="0"/>
              <a:buChar char="•"/>
              <a:defRPr/>
            </a:pPr>
            <a:r>
              <a:rPr lang="vi-VN" sz="2800" b="1" dirty="0">
                <a:solidFill>
                  <a:srgbClr val="002060"/>
                </a:solidFill>
                <a:latin typeface="Cambria" panose="02040503050406030204" pitchFamily="18" charset="0"/>
                <a:ea typeface="Cambria" panose="02040503050406030204" pitchFamily="18" charset="0"/>
                <a:cs typeface="Arial" panose="020B0604020202020204" pitchFamily="34" charset="0"/>
              </a:rPr>
              <a:t>Trong suốt mùa lễ hội, tại chùa Trong luôn có lễ dâng hương, gồm có hương, hoa, đèn, nến, hoa quả và thức ăn chay. </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59316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11082" y="0"/>
            <a:ext cx="12192000" cy="6858000"/>
            <a:chOff x="2669310" y="212104"/>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2669310" y="212104"/>
              <a:ext cx="12192000" cy="6858000"/>
            </a:xfrm>
            <a:prstGeom prst="rect">
              <a:avLst/>
            </a:prstGeom>
          </p:spPr>
        </p:pic>
        <p:cxnSp>
          <p:nvCxnSpPr>
            <p:cNvPr id="38" name="直接连接符 37"/>
            <p:cNvCxnSpPr/>
            <p:nvPr/>
          </p:nvCxnSpPr>
          <p:spPr>
            <a:xfrm>
              <a:off x="3530601" y="1169556"/>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2" name="Rectangle 1">
            <a:extLst>
              <a:ext uri="{FF2B5EF4-FFF2-40B4-BE49-F238E27FC236}">
                <a16:creationId xmlns:a16="http://schemas.microsoft.com/office/drawing/2014/main" id="{C76A87CE-23F6-9CD7-34D4-BE2A9E93D08B}"/>
              </a:ext>
            </a:extLst>
          </p:cNvPr>
          <p:cNvSpPr/>
          <p:nvPr/>
        </p:nvSpPr>
        <p:spPr>
          <a:xfrm>
            <a:off x="4690653" y="391078"/>
            <a:ext cx="3181138" cy="790575"/>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Món</a:t>
            </a:r>
            <a:r>
              <a:rPr kumimoji="0" lang="en-US" sz="44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ăn</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 name="Rectangle 2">
            <a:extLst>
              <a:ext uri="{FF2B5EF4-FFF2-40B4-BE49-F238E27FC236}">
                <a16:creationId xmlns:a16="http://schemas.microsoft.com/office/drawing/2014/main" id="{700D3E20-9C7A-555A-B4B8-DBECEDA84B21}"/>
              </a:ext>
            </a:extLst>
          </p:cNvPr>
          <p:cNvSpPr/>
          <p:nvPr/>
        </p:nvSpPr>
        <p:spPr>
          <a:xfrm>
            <a:off x="357809" y="1987826"/>
            <a:ext cx="6291470" cy="4005469"/>
          </a:xfrm>
          <a:prstGeom prst="rect">
            <a:avLst/>
          </a:prstGeom>
          <a:solidFill>
            <a:srgbClr val="CCFF66"/>
          </a:solidFill>
          <a:ln>
            <a:no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571500" lvl="0" indent="-571500" algn="just">
              <a:buFont typeface="Arial" panose="020B0604020202020204" pitchFamily="34" charset="0"/>
              <a:buChar char="•"/>
              <a:defRPr/>
            </a:pPr>
            <a:r>
              <a:rPr 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Món</a:t>
            </a:r>
            <a:r>
              <a:rPr 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ăn</a:t>
            </a:r>
            <a:r>
              <a:rPr 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Hà</a:t>
            </a:r>
            <a:r>
              <a:rPr 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Nội</a:t>
            </a:r>
            <a:r>
              <a:rPr 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phong</a:t>
            </a:r>
            <a:r>
              <a:rPr 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vi-VN" sz="3600" b="1" dirty="0">
                <a:solidFill>
                  <a:prstClr val="black"/>
                </a:solidFill>
                <a:latin typeface="Cambria" panose="02040503050406030204" pitchFamily="18" charset="0"/>
                <a:ea typeface="Cambria" panose="02040503050406030204" pitchFamily="18" charset="0"/>
                <a:cs typeface="Arial" panose="020B0604020202020204" pitchFamily="34" charset="0"/>
              </a:rPr>
              <a:t>phú, đa dạng, mang nhiều nét tinh tế và đặc trưng riêng.</a:t>
            </a:r>
          </a:p>
          <a:p>
            <a:pPr marL="571500" lvl="0" indent="-571500" algn="just">
              <a:buFont typeface="Arial" panose="020B0604020202020204" pitchFamily="34" charset="0"/>
              <a:buChar char="•"/>
              <a:defRPr/>
            </a:pPr>
            <a:r>
              <a:rPr lang="vi-VN" sz="3600" b="1" dirty="0">
                <a:solidFill>
                  <a:prstClr val="black"/>
                </a:solidFill>
                <a:latin typeface="Cambria" panose="02040503050406030204" pitchFamily="18" charset="0"/>
                <a:ea typeface="Cambria" panose="02040503050406030204" pitchFamily="18" charset="0"/>
                <a:cs typeface="Arial" panose="020B0604020202020204" pitchFamily="34" charset="0"/>
              </a:rPr>
              <a:t>Nhiều món ăn nổi tiếng, như: phở, bún chả, bún riêu, bún ốc nguội, chả rươi,...</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1266" name="Picture 2" descr="Cách làm bún chả bằng chảo chống dính dễ làm tại nhà">
            <a:extLst>
              <a:ext uri="{FF2B5EF4-FFF2-40B4-BE49-F238E27FC236}">
                <a16:creationId xmlns:a16="http://schemas.microsoft.com/office/drawing/2014/main" id="{F7C3A358-010C-1E56-A3B7-677E3CDD54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78372" y="1341782"/>
            <a:ext cx="4905513" cy="2759351"/>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Cách nấu phở bò Nam Định chuẩn vị, thơm ngon như hàng quán">
            <a:extLst>
              <a:ext uri="{FF2B5EF4-FFF2-40B4-BE49-F238E27FC236}">
                <a16:creationId xmlns:a16="http://schemas.microsoft.com/office/drawing/2014/main" id="{0DE7CF47-082E-8A4E-4151-565747DEF5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77270" y="4334860"/>
            <a:ext cx="4909930" cy="2523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1245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set>
                                      <p:cBhvr>
                                        <p:cTn id="7" dur="228" fill="hold">
                                          <p:stCondLst>
                                            <p:cond delay="0"/>
                                          </p:stCondLst>
                                        </p:cTn>
                                        <p:tgtEl>
                                          <p:spTgt spid="2"/>
                                        </p:tgtEl>
                                        <p:attrNameLst>
                                          <p:attrName>style.rotation</p:attrName>
                                        </p:attrNameLst>
                                      </p:cBhvr>
                                      <p:to>
                                        <p:strVal val="-45.0"/>
                                      </p:to>
                                    </p:set>
                                    <p:anim calcmode="lin" valueType="num">
                                      <p:cBhvr>
                                        <p:cTn id="8" dur="228" fill="hold">
                                          <p:stCondLst>
                                            <p:cond delay="228"/>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9" dur="228"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8"/>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2"/>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1268"/>
                                        </p:tgtEl>
                                        <p:attrNameLst>
                                          <p:attrName>style.visibility</p:attrName>
                                        </p:attrNameLst>
                                      </p:cBhvr>
                                      <p:to>
                                        <p:strVal val="visible"/>
                                      </p:to>
                                    </p:set>
                                    <p:animEffect transition="in" filter="fade">
                                      <p:cBhvr>
                                        <p:cTn id="16" dur="1000"/>
                                        <p:tgtEl>
                                          <p:spTgt spid="11268"/>
                                        </p:tgtEl>
                                      </p:cBhvr>
                                    </p:animEffect>
                                    <p:anim calcmode="lin" valueType="num">
                                      <p:cBhvr>
                                        <p:cTn id="17" dur="1000" fill="hold"/>
                                        <p:tgtEl>
                                          <p:spTgt spid="11268"/>
                                        </p:tgtEl>
                                        <p:attrNameLst>
                                          <p:attrName>ppt_x</p:attrName>
                                        </p:attrNameLst>
                                      </p:cBhvr>
                                      <p:tavLst>
                                        <p:tav tm="0">
                                          <p:val>
                                            <p:strVal val="#ppt_x"/>
                                          </p:val>
                                        </p:tav>
                                        <p:tav tm="100000">
                                          <p:val>
                                            <p:strVal val="#ppt_x"/>
                                          </p:val>
                                        </p:tav>
                                      </p:tavLst>
                                    </p:anim>
                                    <p:anim calcmode="lin" valueType="num">
                                      <p:cBhvr>
                                        <p:cTn id="18" dur="1000" fill="hold"/>
                                        <p:tgtEl>
                                          <p:spTgt spid="11268"/>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1266"/>
                                        </p:tgtEl>
                                        <p:attrNameLst>
                                          <p:attrName>style.visibility</p:attrName>
                                        </p:attrNameLst>
                                      </p:cBhvr>
                                      <p:to>
                                        <p:strVal val="visible"/>
                                      </p:to>
                                    </p:set>
                                    <p:animEffect transition="in" filter="fade">
                                      <p:cBhvr>
                                        <p:cTn id="21" dur="1000"/>
                                        <p:tgtEl>
                                          <p:spTgt spid="11266"/>
                                        </p:tgtEl>
                                      </p:cBhvr>
                                    </p:animEffect>
                                    <p:anim calcmode="lin" valueType="num">
                                      <p:cBhvr>
                                        <p:cTn id="22" dur="1000" fill="hold"/>
                                        <p:tgtEl>
                                          <p:spTgt spid="11266"/>
                                        </p:tgtEl>
                                        <p:attrNameLst>
                                          <p:attrName>ppt_x</p:attrName>
                                        </p:attrNameLst>
                                      </p:cBhvr>
                                      <p:tavLst>
                                        <p:tav tm="0">
                                          <p:val>
                                            <p:strVal val="#ppt_x"/>
                                          </p:val>
                                        </p:tav>
                                        <p:tav tm="100000">
                                          <p:val>
                                            <p:strVal val="#ppt_x"/>
                                          </p:val>
                                        </p:tav>
                                      </p:tavLst>
                                    </p:anim>
                                    <p:anim calcmode="lin" valueType="num">
                                      <p:cBhvr>
                                        <p:cTn id="23" dur="1000" fill="hold"/>
                                        <p:tgtEl>
                                          <p:spTgt spid="11266"/>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11082" y="0"/>
            <a:ext cx="12192000" cy="6858000"/>
            <a:chOff x="2669310" y="212104"/>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2669310" y="212104"/>
              <a:ext cx="12192000" cy="6858000"/>
            </a:xfrm>
            <a:prstGeom prst="rect">
              <a:avLst/>
            </a:prstGeom>
          </p:spPr>
        </p:pic>
        <p:cxnSp>
          <p:nvCxnSpPr>
            <p:cNvPr id="38" name="直接连接符 37"/>
            <p:cNvCxnSpPr/>
            <p:nvPr/>
          </p:nvCxnSpPr>
          <p:spPr>
            <a:xfrm>
              <a:off x="3530601" y="1169556"/>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2" name="Rectangle 1">
            <a:extLst>
              <a:ext uri="{FF2B5EF4-FFF2-40B4-BE49-F238E27FC236}">
                <a16:creationId xmlns:a16="http://schemas.microsoft.com/office/drawing/2014/main" id="{C76A87CE-23F6-9CD7-34D4-BE2A9E93D08B}"/>
              </a:ext>
            </a:extLst>
          </p:cNvPr>
          <p:cNvSpPr/>
          <p:nvPr/>
        </p:nvSpPr>
        <p:spPr>
          <a:xfrm>
            <a:off x="4690653" y="391078"/>
            <a:ext cx="3181138" cy="790575"/>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Phở</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 name="Rectangle 2">
            <a:extLst>
              <a:ext uri="{FF2B5EF4-FFF2-40B4-BE49-F238E27FC236}">
                <a16:creationId xmlns:a16="http://schemas.microsoft.com/office/drawing/2014/main" id="{700D3E20-9C7A-555A-B4B8-DBECEDA84B21}"/>
              </a:ext>
            </a:extLst>
          </p:cNvPr>
          <p:cNvSpPr/>
          <p:nvPr/>
        </p:nvSpPr>
        <p:spPr>
          <a:xfrm>
            <a:off x="357809" y="1987826"/>
            <a:ext cx="6291470" cy="4472609"/>
          </a:xfrm>
          <a:prstGeom prst="rect">
            <a:avLst/>
          </a:prstGeom>
          <a:solidFill>
            <a:srgbClr val="CCFF66"/>
          </a:solidFill>
          <a:ln>
            <a:no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571500" lvl="0" indent="-571500" algn="just">
              <a:buFont typeface="Arial" panose="020B0604020202020204" pitchFamily="34" charset="0"/>
              <a:buChar char="•"/>
              <a:defRPr/>
            </a:pPr>
            <a:r>
              <a:rPr lang="vi-VN" sz="3200" b="1" dirty="0">
                <a:solidFill>
                  <a:prstClr val="black"/>
                </a:solidFill>
                <a:latin typeface="Cambria" panose="02040503050406030204" pitchFamily="18" charset="0"/>
                <a:ea typeface="Cambria" panose="02040503050406030204" pitchFamily="18" charset="0"/>
                <a:cs typeface="Arial" panose="020B0604020202020204" pitchFamily="34" charset="0"/>
              </a:rPr>
              <a:t>Thành phần chính của phở là: bánh phở (làm từ bột gạo), nước dùng (ninh từ xương bò cùng các loại thảo mộc) và thịt bò hoặc gà cắt lát mỏng.</a:t>
            </a:r>
          </a:p>
          <a:p>
            <a:pPr marL="571500" lvl="0" indent="-571500" algn="just">
              <a:buFont typeface="Arial" panose="020B0604020202020204" pitchFamily="34" charset="0"/>
              <a:buChar char="•"/>
              <a:defRPr/>
            </a:pPr>
            <a:r>
              <a:rPr lang="vi-VN" sz="3200" b="1" dirty="0">
                <a:solidFill>
                  <a:prstClr val="black"/>
                </a:solidFill>
                <a:latin typeface="Cambria" panose="02040503050406030204" pitchFamily="18" charset="0"/>
                <a:ea typeface="Cambria" panose="02040503050406030204" pitchFamily="18" charset="0"/>
                <a:cs typeface="Arial" panose="020B0604020202020204" pitchFamily="34" charset="0"/>
              </a:rPr>
              <a:t>Khi ăn phở, thực khách có thể ăn kèm các gia vị như: hạt tiêu, chanh, ớt, hành lá, rau thơm,…</a:t>
            </a:r>
          </a:p>
        </p:txBody>
      </p:sp>
      <p:pic>
        <p:nvPicPr>
          <p:cNvPr id="4" name="Picture 4" descr="Cách nấu phở bò Nam Định chuẩn vị, thơm ngon như hàng quán">
            <a:extLst>
              <a:ext uri="{FF2B5EF4-FFF2-40B4-BE49-F238E27FC236}">
                <a16:creationId xmlns:a16="http://schemas.microsoft.com/office/drawing/2014/main" id="{A1ACBF54-46D2-F360-1CB1-F979761571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7026" y="2665086"/>
            <a:ext cx="4909930" cy="2523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2224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2" name="Picture 1">
            <a:extLst>
              <a:ext uri="{FF2B5EF4-FFF2-40B4-BE49-F238E27FC236}">
                <a16:creationId xmlns:a16="http://schemas.microsoft.com/office/drawing/2014/main" id="{C61C9E10-0ADC-AD06-A2CD-76C45AFF52B4}"/>
              </a:ext>
            </a:extLst>
          </p:cNvPr>
          <p:cNvPicPr>
            <a:picLocks noChangeAspect="1"/>
          </p:cNvPicPr>
          <p:nvPr/>
        </p:nvPicPr>
        <p:blipFill>
          <a:blip r:embed="rId4"/>
          <a:stretch>
            <a:fillRect/>
          </a:stretch>
        </p:blipFill>
        <p:spPr>
          <a:xfrm>
            <a:off x="1270505" y="69574"/>
            <a:ext cx="8874731" cy="1928191"/>
          </a:xfrm>
          <a:prstGeom prst="rect">
            <a:avLst/>
          </a:prstGeom>
        </p:spPr>
      </p:pic>
      <p:sp>
        <p:nvSpPr>
          <p:cNvPr id="7" name="Rectangle 6">
            <a:extLst>
              <a:ext uri="{FF2B5EF4-FFF2-40B4-BE49-F238E27FC236}">
                <a16:creationId xmlns:a16="http://schemas.microsoft.com/office/drawing/2014/main" id="{23EC8816-604B-0A2A-C52E-21169F092610}"/>
              </a:ext>
            </a:extLst>
          </p:cNvPr>
          <p:cNvSpPr/>
          <p:nvPr/>
        </p:nvSpPr>
        <p:spPr>
          <a:xfrm>
            <a:off x="568156" y="1931135"/>
            <a:ext cx="11040748" cy="3316726"/>
          </a:xfrm>
          <a:prstGeom prst="rect">
            <a:avLst/>
          </a:prstGeom>
          <a:solidFill>
            <a:schemeClr val="accent1">
              <a:lumMod val="75000"/>
              <a:alpha val="72000"/>
            </a:schemeClr>
          </a:solidFill>
          <a:ln w="57150">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8" name="Rectangle 7">
            <a:extLst>
              <a:ext uri="{FF2B5EF4-FFF2-40B4-BE49-F238E27FC236}">
                <a16:creationId xmlns:a16="http://schemas.microsoft.com/office/drawing/2014/main" id="{A8F21043-E5E3-EAC5-7485-EFCC17C46C57}"/>
              </a:ext>
            </a:extLst>
          </p:cNvPr>
          <p:cNvSpPr/>
          <p:nvPr/>
        </p:nvSpPr>
        <p:spPr>
          <a:xfrm>
            <a:off x="699098" y="2156972"/>
            <a:ext cx="10909806" cy="3046988"/>
          </a:xfrm>
          <a:prstGeom prst="rect">
            <a:avLst/>
          </a:prstGeom>
        </p:spPr>
        <p:txBody>
          <a:bodyPr wrap="square">
            <a:spAutoFit/>
          </a:bodyPr>
          <a:lstStyle/>
          <a:p>
            <a:pPr algn="just" defTabSz="1219170">
              <a:buClr>
                <a:srgbClr val="000000"/>
              </a:buClr>
            </a:pPr>
            <a:r>
              <a:rPr lang="vi-VN" sz="3200" b="1" kern="0" dirty="0">
                <a:solidFill>
                  <a:srgbClr val="FFFFFF"/>
                </a:solidFill>
                <a:latin typeface="Cambria" panose="02040503050406030204" pitchFamily="18" charset="0"/>
                <a:ea typeface="Cambria" panose="02040503050406030204" pitchFamily="18" charset="0"/>
                <a:cs typeface="Arial"/>
                <a:sym typeface="Arial"/>
              </a:rPr>
              <a:t>– Mô tả được một số nét văn hoá của địa phương.</a:t>
            </a:r>
          </a:p>
          <a:p>
            <a:pPr algn="just" defTabSz="1219170">
              <a:buClr>
                <a:srgbClr val="000000"/>
              </a:buClr>
            </a:pPr>
            <a:r>
              <a:rPr lang="en-US" sz="3200" b="1" kern="0" dirty="0">
                <a:solidFill>
                  <a:srgbClr val="FFFFFF"/>
                </a:solidFill>
                <a:latin typeface="Cambria" panose="02040503050406030204" pitchFamily="18" charset="0"/>
                <a:ea typeface="Cambria" panose="02040503050406030204" pitchFamily="18" charset="0"/>
                <a:cs typeface="Arial"/>
                <a:sym typeface="Arial"/>
              </a:rPr>
              <a:t>- </a:t>
            </a:r>
            <a:r>
              <a:rPr lang="vi-VN" sz="3200" b="1" kern="0" dirty="0">
                <a:solidFill>
                  <a:srgbClr val="FFFFFF"/>
                </a:solidFill>
                <a:latin typeface="Cambria" panose="02040503050406030204" pitchFamily="18" charset="0"/>
                <a:ea typeface="Cambria" panose="02040503050406030204" pitchFamily="18" charset="0"/>
                <a:cs typeface="Arial"/>
                <a:sym typeface="Arial"/>
              </a:rPr>
              <a:t>Lựa chọn và giới thiệu được ở mức độ đơn giản một món ăn, một kiểu trang phục hoặc một lễ hội tiêu biểu,... ở địa phương.</a:t>
            </a:r>
          </a:p>
          <a:p>
            <a:pPr algn="just" defTabSz="1219170">
              <a:buClr>
                <a:srgbClr val="000000"/>
              </a:buClr>
            </a:pPr>
            <a:r>
              <a:rPr lang="en-US" sz="3200" b="1" kern="0" dirty="0">
                <a:solidFill>
                  <a:srgbClr val="FFFFFF"/>
                </a:solidFill>
                <a:latin typeface="Cambria" panose="02040503050406030204" pitchFamily="18" charset="0"/>
                <a:ea typeface="Cambria" panose="02040503050406030204" pitchFamily="18" charset="0"/>
                <a:cs typeface="Arial"/>
                <a:sym typeface="Arial"/>
              </a:rPr>
              <a:t>- </a:t>
            </a:r>
            <a:r>
              <a:rPr lang="vi-VN" sz="3200" b="1" kern="0" dirty="0">
                <a:solidFill>
                  <a:srgbClr val="FFFFFF"/>
                </a:solidFill>
                <a:latin typeface="Cambria" panose="02040503050406030204" pitchFamily="18" charset="0"/>
                <a:ea typeface="Cambria" panose="02040503050406030204" pitchFamily="18" charset="0"/>
                <a:cs typeface="Arial"/>
                <a:sym typeface="Arial"/>
              </a:rPr>
              <a:t>Kể được câu chuyện về một trong số các danh nhân ở địa phương.</a:t>
            </a:r>
          </a:p>
        </p:txBody>
      </p:sp>
    </p:spTree>
    <p:extLst>
      <p:ext uri="{BB962C8B-B14F-4D97-AF65-F5344CB8AC3E}">
        <p14:creationId xmlns:p14="http://schemas.microsoft.com/office/powerpoint/2010/main" val="10707360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circle(in)">
                                      <p:cBhvr>
                                        <p:cTn id="11" dur="2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11082" y="0"/>
            <a:ext cx="12192000" cy="6858000"/>
            <a:chOff x="2669310" y="212104"/>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2669310" y="212104"/>
              <a:ext cx="12192000" cy="6858000"/>
            </a:xfrm>
            <a:prstGeom prst="rect">
              <a:avLst/>
            </a:prstGeom>
          </p:spPr>
        </p:pic>
        <p:cxnSp>
          <p:nvCxnSpPr>
            <p:cNvPr id="38" name="直接连接符 37"/>
            <p:cNvCxnSpPr/>
            <p:nvPr/>
          </p:nvCxnSpPr>
          <p:spPr>
            <a:xfrm>
              <a:off x="3530601" y="1169556"/>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2" name="Rectangle 1">
            <a:extLst>
              <a:ext uri="{FF2B5EF4-FFF2-40B4-BE49-F238E27FC236}">
                <a16:creationId xmlns:a16="http://schemas.microsoft.com/office/drawing/2014/main" id="{C76A87CE-23F6-9CD7-34D4-BE2A9E93D08B}"/>
              </a:ext>
            </a:extLst>
          </p:cNvPr>
          <p:cNvSpPr/>
          <p:nvPr/>
        </p:nvSpPr>
        <p:spPr>
          <a:xfrm>
            <a:off x="238540" y="238539"/>
            <a:ext cx="11953460" cy="1411357"/>
          </a:xfrm>
          <a:prstGeom prst="rect">
            <a:avLst/>
          </a:prstGeom>
          <a:solidFill>
            <a:srgbClr val="FE6A8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Giới thiệu với bạn về một loại trang phục hoặc một món ăn/một lễ hội tiêu biểu ở địa phương em.</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7" name="Picture 6">
            <a:extLst>
              <a:ext uri="{FF2B5EF4-FFF2-40B4-BE49-F238E27FC236}">
                <a16:creationId xmlns:a16="http://schemas.microsoft.com/office/drawing/2014/main" id="{3068256F-671D-585C-23FE-AA7612BFBC8D}"/>
              </a:ext>
            </a:extLst>
          </p:cNvPr>
          <p:cNvPicPr>
            <a:picLocks noChangeAspect="1"/>
          </p:cNvPicPr>
          <p:nvPr/>
        </p:nvPicPr>
        <p:blipFill>
          <a:blip r:embed="rId4"/>
          <a:stretch>
            <a:fillRect/>
          </a:stretch>
        </p:blipFill>
        <p:spPr>
          <a:xfrm>
            <a:off x="238540" y="2177769"/>
            <a:ext cx="11847443" cy="2972599"/>
          </a:xfrm>
          <a:prstGeom prst="rect">
            <a:avLst/>
          </a:prstGeom>
        </p:spPr>
      </p:pic>
    </p:spTree>
    <p:extLst>
      <p:ext uri="{BB962C8B-B14F-4D97-AF65-F5344CB8AC3E}">
        <p14:creationId xmlns:p14="http://schemas.microsoft.com/office/powerpoint/2010/main" val="3198424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0" y="0"/>
            <a:ext cx="12192000" cy="6858000"/>
            <a:chOff x="0" y="0"/>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cxnSp>
          <p:nvCxnSpPr>
            <p:cNvPr id="38" name="直接连接符 37"/>
            <p:cNvCxnSpPr/>
            <p:nvPr/>
          </p:nvCxnSpPr>
          <p:spPr>
            <a:xfrm>
              <a:off x="891309" y="1003300"/>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2" name="Rectangle 1">
            <a:extLst>
              <a:ext uri="{FF2B5EF4-FFF2-40B4-BE49-F238E27FC236}">
                <a16:creationId xmlns:a16="http://schemas.microsoft.com/office/drawing/2014/main" id="{6C606A42-9264-469E-B59A-6D77F0122CF3}"/>
              </a:ext>
            </a:extLst>
          </p:cNvPr>
          <p:cNvSpPr/>
          <p:nvPr/>
        </p:nvSpPr>
        <p:spPr>
          <a:xfrm>
            <a:off x="3756991" y="547619"/>
            <a:ext cx="5396948" cy="790575"/>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srgbClr val="FF0000"/>
                </a:solidFill>
                <a:latin typeface="Cambria" panose="02040503050406030204" pitchFamily="18" charset="0"/>
                <a:ea typeface="Cambria" panose="02040503050406030204" pitchFamily="18" charset="0"/>
              </a:rPr>
              <a:t>Áo</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dài</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Hà</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Nội</a:t>
            </a:r>
            <a:endPar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2290" name="Picture 2">
            <a:extLst>
              <a:ext uri="{FF2B5EF4-FFF2-40B4-BE49-F238E27FC236}">
                <a16:creationId xmlns:a16="http://schemas.microsoft.com/office/drawing/2014/main" id="{7D13D616-BF6B-1166-571F-8AA0FA4905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4096" y="1546267"/>
            <a:ext cx="10641496" cy="5198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5497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set>
                                      <p:cBhvr>
                                        <p:cTn id="7" dur="228" fill="hold">
                                          <p:stCondLst>
                                            <p:cond delay="0"/>
                                          </p:stCondLst>
                                        </p:cTn>
                                        <p:tgtEl>
                                          <p:spTgt spid="2"/>
                                        </p:tgtEl>
                                        <p:attrNameLst>
                                          <p:attrName>style.rotation</p:attrName>
                                        </p:attrNameLst>
                                      </p:cBhvr>
                                      <p:to>
                                        <p:strVal val="-45.0"/>
                                      </p:to>
                                    </p:set>
                                    <p:anim calcmode="lin" valueType="num">
                                      <p:cBhvr>
                                        <p:cTn id="8" dur="228" fill="hold">
                                          <p:stCondLst>
                                            <p:cond delay="228"/>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9" dur="228"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8"/>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2"/>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2290"/>
                                        </p:tgtEl>
                                        <p:attrNameLst>
                                          <p:attrName>style.visibility</p:attrName>
                                        </p:attrNameLst>
                                      </p:cBhvr>
                                      <p:to>
                                        <p:strVal val="visible"/>
                                      </p:to>
                                    </p:set>
                                    <p:animEffect transition="in" filter="fade">
                                      <p:cBhvr>
                                        <p:cTn id="16" dur="1000"/>
                                        <p:tgtEl>
                                          <p:spTgt spid="12290"/>
                                        </p:tgtEl>
                                      </p:cBhvr>
                                    </p:animEffect>
                                    <p:anim calcmode="lin" valueType="num">
                                      <p:cBhvr>
                                        <p:cTn id="17" dur="1000" fill="hold"/>
                                        <p:tgtEl>
                                          <p:spTgt spid="12290"/>
                                        </p:tgtEl>
                                        <p:attrNameLst>
                                          <p:attrName>ppt_x</p:attrName>
                                        </p:attrNameLst>
                                      </p:cBhvr>
                                      <p:tavLst>
                                        <p:tav tm="0">
                                          <p:val>
                                            <p:strVal val="#ppt_x"/>
                                          </p:val>
                                        </p:tav>
                                        <p:tav tm="100000">
                                          <p:val>
                                            <p:strVal val="#ppt_x"/>
                                          </p:val>
                                        </p:tav>
                                      </p:tavLst>
                                    </p:anim>
                                    <p:anim calcmode="lin" valueType="num">
                                      <p:cBhvr>
                                        <p:cTn id="18" dur="1000" fill="hold"/>
                                        <p:tgtEl>
                                          <p:spTgt spid="1229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0" y="0"/>
            <a:ext cx="12192000" cy="6858000"/>
            <a:chOff x="0" y="0"/>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cxnSp>
          <p:nvCxnSpPr>
            <p:cNvPr id="38" name="直接连接符 37"/>
            <p:cNvCxnSpPr/>
            <p:nvPr/>
          </p:nvCxnSpPr>
          <p:spPr>
            <a:xfrm>
              <a:off x="891309" y="1003300"/>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pic>
        <p:nvPicPr>
          <p:cNvPr id="15362" name="Picture 2">
            <a:extLst>
              <a:ext uri="{FF2B5EF4-FFF2-40B4-BE49-F238E27FC236}">
                <a16:creationId xmlns:a16="http://schemas.microsoft.com/office/drawing/2014/main" id="{327E7CF6-CA80-0FB0-F80B-F79908C4C3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7205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2393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barn(inVertical)">
                                      <p:cBhvr>
                                        <p:cTn id="7"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0" y="0"/>
            <a:ext cx="12192000" cy="6858000"/>
            <a:chOff x="0" y="0"/>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cxnSp>
          <p:nvCxnSpPr>
            <p:cNvPr id="38" name="直接连接符 37"/>
            <p:cNvCxnSpPr/>
            <p:nvPr/>
          </p:nvCxnSpPr>
          <p:spPr>
            <a:xfrm>
              <a:off x="891309" y="1003300"/>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pic>
        <p:nvPicPr>
          <p:cNvPr id="16386" name="Picture 2">
            <a:extLst>
              <a:ext uri="{FF2B5EF4-FFF2-40B4-BE49-F238E27FC236}">
                <a16:creationId xmlns:a16="http://schemas.microsoft.com/office/drawing/2014/main" id="{7B7C7AB3-AE57-8BDA-851E-FEFE0D1884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9070">
            <a:off x="227831" y="1697871"/>
            <a:ext cx="5879193" cy="39182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a:extLst>
              <a:ext uri="{FF2B5EF4-FFF2-40B4-BE49-F238E27FC236}">
                <a16:creationId xmlns:a16="http://schemas.microsoft.com/office/drawing/2014/main" id="{88193B71-8562-4DC1-93DB-551E64ABE0CB}"/>
              </a:ext>
            </a:extLst>
          </p:cNvPr>
          <p:cNvSpPr/>
          <p:nvPr/>
        </p:nvSpPr>
        <p:spPr>
          <a:xfrm>
            <a:off x="6500191" y="1878496"/>
            <a:ext cx="5565914" cy="4005469"/>
          </a:xfrm>
          <a:prstGeom prst="rect">
            <a:avLst/>
          </a:prstGeom>
          <a:solidFill>
            <a:srgbClr val="CCFF66"/>
          </a:solidFill>
          <a:ln>
            <a:no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571500" lvl="0" indent="-571500" algn="just">
              <a:buFont typeface="Arial" panose="020B0604020202020204" pitchFamily="34" charset="0"/>
              <a:buChar char="•"/>
              <a:defRPr/>
            </a:pPr>
            <a:r>
              <a:rPr lang="vi-VN" sz="3600" b="1" dirty="0">
                <a:solidFill>
                  <a:prstClr val="black"/>
                </a:solidFill>
                <a:latin typeface="Cambria" panose="02040503050406030204" pitchFamily="18" charset="0"/>
                <a:ea typeface="Cambria" panose="02040503050406030204" pitchFamily="18" charset="0"/>
                <a:cs typeface="Arial" panose="020B0604020202020204" pitchFamily="34" charset="0"/>
              </a:rPr>
              <a:t> Áo dài Hà Nội luôn là trang phục thanh lịch, ẩn chứa và phô diễn những triết lý sống của mỗi người phụ nữ Thủ đô Hà Nội.</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4030844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386"/>
                                        </p:tgtEl>
                                        <p:attrNameLst>
                                          <p:attrName>style.visibility</p:attrName>
                                        </p:attrNameLst>
                                      </p:cBhvr>
                                      <p:to>
                                        <p:strVal val="visible"/>
                                      </p:to>
                                    </p:set>
                                    <p:animEffect transition="in" filter="fade">
                                      <p:cBhvr>
                                        <p:cTn id="12" dur="1000"/>
                                        <p:tgtEl>
                                          <p:spTgt spid="16386"/>
                                        </p:tgtEl>
                                      </p:cBhvr>
                                    </p:animEffect>
                                    <p:anim calcmode="lin" valueType="num">
                                      <p:cBhvr>
                                        <p:cTn id="13" dur="1000" fill="hold"/>
                                        <p:tgtEl>
                                          <p:spTgt spid="16386"/>
                                        </p:tgtEl>
                                        <p:attrNameLst>
                                          <p:attrName>ppt_x</p:attrName>
                                        </p:attrNameLst>
                                      </p:cBhvr>
                                      <p:tavLst>
                                        <p:tav tm="0">
                                          <p:val>
                                            <p:strVal val="#ppt_x"/>
                                          </p:val>
                                        </p:tav>
                                        <p:tav tm="100000">
                                          <p:val>
                                            <p:strVal val="#ppt_x"/>
                                          </p:val>
                                        </p:tav>
                                      </p:tavLst>
                                    </p:anim>
                                    <p:anim calcmode="lin" valueType="num">
                                      <p:cBhvr>
                                        <p:cTn id="14" dur="1000" fill="hold"/>
                                        <p:tgtEl>
                                          <p:spTgt spid="1638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0" y="0"/>
            <a:ext cx="12192000" cy="6858000"/>
            <a:chOff x="0" y="0"/>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cxnSp>
          <p:nvCxnSpPr>
            <p:cNvPr id="38" name="直接连接符 37"/>
            <p:cNvCxnSpPr/>
            <p:nvPr/>
          </p:nvCxnSpPr>
          <p:spPr>
            <a:xfrm>
              <a:off x="891309" y="1003300"/>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pic>
        <p:nvPicPr>
          <p:cNvPr id="5" name="Picture 4">
            <a:extLst>
              <a:ext uri="{FF2B5EF4-FFF2-40B4-BE49-F238E27FC236}">
                <a16:creationId xmlns:a16="http://schemas.microsoft.com/office/drawing/2014/main" id="{0B17121E-3A2E-22AC-F8E5-970A0F143F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07454" y="2690542"/>
            <a:ext cx="2321565" cy="4099906"/>
          </a:xfrm>
          <a:prstGeom prst="rect">
            <a:avLst/>
          </a:prstGeom>
        </p:spPr>
      </p:pic>
      <p:sp>
        <p:nvSpPr>
          <p:cNvPr id="6" name="矩形 18">
            <a:extLst>
              <a:ext uri="{FF2B5EF4-FFF2-40B4-BE49-F238E27FC236}">
                <a16:creationId xmlns:a16="http://schemas.microsoft.com/office/drawing/2014/main" id="{898087AD-5C32-5EFF-ED62-3C2DA1C5269A}"/>
              </a:ext>
            </a:extLst>
          </p:cNvPr>
          <p:cNvSpPr/>
          <p:nvPr/>
        </p:nvSpPr>
        <p:spPr>
          <a:xfrm>
            <a:off x="1438421" y="1939165"/>
            <a:ext cx="7333163" cy="2580143"/>
          </a:xfrm>
          <a:prstGeom prst="rect">
            <a:avLst/>
          </a:prstGeom>
          <a:solidFill>
            <a:srgbClr val="85D8DE"/>
          </a:solidFill>
          <a:ln w="127000">
            <a:solidFill>
              <a:srgbClr val="85D8D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7" name="矩形 8">
            <a:extLst>
              <a:ext uri="{FF2B5EF4-FFF2-40B4-BE49-F238E27FC236}">
                <a16:creationId xmlns:a16="http://schemas.microsoft.com/office/drawing/2014/main" id="{11321E67-9680-94D9-3E10-253495370469}"/>
              </a:ext>
            </a:extLst>
          </p:cNvPr>
          <p:cNvSpPr/>
          <p:nvPr/>
        </p:nvSpPr>
        <p:spPr>
          <a:xfrm>
            <a:off x="1008121" y="1514735"/>
            <a:ext cx="7333163" cy="2580143"/>
          </a:xfrm>
          <a:prstGeom prst="rect">
            <a:avLst/>
          </a:prstGeom>
          <a:solidFill>
            <a:schemeClr val="bg1"/>
          </a:solidFill>
          <a:ln w="127000">
            <a:solidFill>
              <a:srgbClr val="85D8D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3" name="Picture 2">
            <a:extLst>
              <a:ext uri="{FF2B5EF4-FFF2-40B4-BE49-F238E27FC236}">
                <a16:creationId xmlns:a16="http://schemas.microsoft.com/office/drawing/2014/main" id="{F3A1AD78-44CB-954A-4121-1502C90C9951}"/>
              </a:ext>
            </a:extLst>
          </p:cNvPr>
          <p:cNvPicPr>
            <a:picLocks noChangeAspect="1"/>
          </p:cNvPicPr>
          <p:nvPr/>
        </p:nvPicPr>
        <p:blipFill>
          <a:blip r:embed="rId5"/>
          <a:stretch>
            <a:fillRect/>
          </a:stretch>
        </p:blipFill>
        <p:spPr>
          <a:xfrm>
            <a:off x="995707" y="1658664"/>
            <a:ext cx="7517019" cy="2566638"/>
          </a:xfrm>
          <a:prstGeom prst="rect">
            <a:avLst/>
          </a:prstGeom>
        </p:spPr>
      </p:pic>
    </p:spTree>
    <p:extLst>
      <p:ext uri="{BB962C8B-B14F-4D97-AF65-F5344CB8AC3E}">
        <p14:creationId xmlns:p14="http://schemas.microsoft.com/office/powerpoint/2010/main" val="1345184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0" y="0"/>
            <a:ext cx="12192000" cy="6858000"/>
            <a:chOff x="0" y="0"/>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cxnSp>
          <p:nvCxnSpPr>
            <p:cNvPr id="38" name="直接连接符 37"/>
            <p:cNvCxnSpPr/>
            <p:nvPr/>
          </p:nvCxnSpPr>
          <p:spPr>
            <a:xfrm>
              <a:off x="891309" y="1003300"/>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4" name="Rectangle: Rounded Corners 3">
            <a:extLst>
              <a:ext uri="{FF2B5EF4-FFF2-40B4-BE49-F238E27FC236}">
                <a16:creationId xmlns:a16="http://schemas.microsoft.com/office/drawing/2014/main" id="{9D3AA7FA-A9B9-CB76-AB89-BB3F92AD5BED}"/>
              </a:ext>
            </a:extLst>
          </p:cNvPr>
          <p:cNvSpPr/>
          <p:nvPr/>
        </p:nvSpPr>
        <p:spPr>
          <a:xfrm>
            <a:off x="367748" y="367748"/>
            <a:ext cx="11390243" cy="1023730"/>
          </a:xfrm>
          <a:prstGeom prst="round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1. Lập và hoàn thiện bảng (theo gợi ý dưới đây) về một số nét văn hóa truyền thống tiêu biểu của địa phương em.</a:t>
            </a:r>
          </a:p>
        </p:txBody>
      </p:sp>
      <p:graphicFrame>
        <p:nvGraphicFramePr>
          <p:cNvPr id="8" name="Table 8">
            <a:extLst>
              <a:ext uri="{FF2B5EF4-FFF2-40B4-BE49-F238E27FC236}">
                <a16:creationId xmlns:a16="http://schemas.microsoft.com/office/drawing/2014/main" id="{DA67ABD6-9A24-1A89-F659-020943F1D79A}"/>
              </a:ext>
            </a:extLst>
          </p:cNvPr>
          <p:cNvGraphicFramePr>
            <a:graphicFrameLocks noGrp="1"/>
          </p:cNvGraphicFramePr>
          <p:nvPr>
            <p:extLst>
              <p:ext uri="{D42A27DB-BD31-4B8C-83A1-F6EECF244321}">
                <p14:modId xmlns:p14="http://schemas.microsoft.com/office/powerpoint/2010/main" val="2552118951"/>
              </p:ext>
            </p:extLst>
          </p:nvPr>
        </p:nvGraphicFramePr>
        <p:xfrm>
          <a:off x="908879" y="2101204"/>
          <a:ext cx="10829236" cy="4144525"/>
        </p:xfrm>
        <a:graphic>
          <a:graphicData uri="http://schemas.openxmlformats.org/drawingml/2006/table">
            <a:tbl>
              <a:tblPr firstRow="1" bandRow="1">
                <a:tableStyleId>{21E4AEA4-8DFA-4A89-87EB-49C32662AFE0}</a:tableStyleId>
              </a:tblPr>
              <a:tblGrid>
                <a:gridCol w="1188278">
                  <a:extLst>
                    <a:ext uri="{9D8B030D-6E8A-4147-A177-3AD203B41FA5}">
                      <a16:colId xmlns:a16="http://schemas.microsoft.com/office/drawing/2014/main" val="3418298069"/>
                    </a:ext>
                  </a:extLst>
                </a:gridCol>
                <a:gridCol w="4226340">
                  <a:extLst>
                    <a:ext uri="{9D8B030D-6E8A-4147-A177-3AD203B41FA5}">
                      <a16:colId xmlns:a16="http://schemas.microsoft.com/office/drawing/2014/main" val="1224024593"/>
                    </a:ext>
                  </a:extLst>
                </a:gridCol>
                <a:gridCol w="2707309">
                  <a:extLst>
                    <a:ext uri="{9D8B030D-6E8A-4147-A177-3AD203B41FA5}">
                      <a16:colId xmlns:a16="http://schemas.microsoft.com/office/drawing/2014/main" val="2660013778"/>
                    </a:ext>
                  </a:extLst>
                </a:gridCol>
                <a:gridCol w="2707309">
                  <a:extLst>
                    <a:ext uri="{9D8B030D-6E8A-4147-A177-3AD203B41FA5}">
                      <a16:colId xmlns:a16="http://schemas.microsoft.com/office/drawing/2014/main" val="436603682"/>
                    </a:ext>
                  </a:extLst>
                </a:gridCol>
              </a:tblGrid>
              <a:tr h="828905">
                <a:tc>
                  <a:txBody>
                    <a:bodyPr/>
                    <a:lstStyle/>
                    <a:p>
                      <a:pPr algn="ctr"/>
                      <a:r>
                        <a:rPr lang="en-US" sz="3600" dirty="0">
                          <a:latin typeface="Cambria" panose="02040503050406030204" pitchFamily="18" charset="0"/>
                          <a:ea typeface="Cambria" panose="02040503050406030204" pitchFamily="18" charset="0"/>
                        </a:rPr>
                        <a:t>STT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err="1">
                          <a:latin typeface="Cambria" panose="02040503050406030204" pitchFamily="18" charset="0"/>
                          <a:ea typeface="Cambria" panose="02040503050406030204" pitchFamily="18" charset="0"/>
                        </a:rPr>
                        <a:t>Lĩnh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vực</a:t>
                      </a:r>
                      <a:endParaRPr lang="en-US" sz="3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err="1">
                          <a:latin typeface="Cambria" panose="02040503050406030204" pitchFamily="18" charset="0"/>
                          <a:ea typeface="Cambria" panose="02040503050406030204" pitchFamily="18" charset="0"/>
                        </a:rPr>
                        <a:t>Tên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gọi</a:t>
                      </a:r>
                      <a:endParaRPr lang="en-US" sz="3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err="1">
                          <a:latin typeface="Cambria" panose="02040503050406030204" pitchFamily="18" charset="0"/>
                          <a:ea typeface="Cambria" panose="02040503050406030204" pitchFamily="18" charset="0"/>
                        </a:rPr>
                        <a:t>Mô</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tả</a:t>
                      </a:r>
                      <a:endParaRPr lang="en-US" sz="3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13674804"/>
                  </a:ext>
                </a:extLst>
              </a:tr>
              <a:tr h="828905">
                <a:tc>
                  <a:txBody>
                    <a:bodyPr/>
                    <a:lstStyle/>
                    <a:p>
                      <a:pPr algn="ctr"/>
                      <a:r>
                        <a:rPr lang="en-US" sz="3600" dirty="0">
                          <a:latin typeface="Cambria" panose="02040503050406030204" pitchFamily="18" charset="0"/>
                          <a:ea typeface="Cambria" panose="020405030504060302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dirty="0" err="1">
                          <a:latin typeface="Cambria" panose="02040503050406030204" pitchFamily="18" charset="0"/>
                          <a:ea typeface="Cambria" panose="02040503050406030204" pitchFamily="18" charset="0"/>
                        </a:rPr>
                        <a:t>Lễ</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hội</a:t>
                      </a:r>
                      <a:endParaRPr lang="en-US" sz="3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dirty="0">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58645598"/>
                  </a:ext>
                </a:extLst>
              </a:tr>
              <a:tr h="828905">
                <a:tc>
                  <a:txBody>
                    <a:bodyPr/>
                    <a:lstStyle/>
                    <a:p>
                      <a:pPr algn="ctr"/>
                      <a:r>
                        <a:rPr lang="en-US" sz="3600" dirty="0">
                          <a:latin typeface="Cambria" panose="02040503050406030204" pitchFamily="18" charset="0"/>
                          <a:ea typeface="Cambria" panose="02040503050406030204" pitchFamily="18"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dirty="0" err="1">
                          <a:latin typeface="Cambria" panose="02040503050406030204" pitchFamily="18" charset="0"/>
                          <a:ea typeface="Cambria" panose="02040503050406030204" pitchFamily="18" charset="0"/>
                        </a:rPr>
                        <a:t>Món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ăn</a:t>
                      </a:r>
                      <a:endParaRPr lang="en-US" sz="3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60685784"/>
                  </a:ext>
                </a:extLst>
              </a:tr>
              <a:tr h="828905">
                <a:tc>
                  <a:txBody>
                    <a:bodyPr/>
                    <a:lstStyle/>
                    <a:p>
                      <a:pPr algn="ctr"/>
                      <a:r>
                        <a:rPr lang="en-US" sz="3600" dirty="0">
                          <a:latin typeface="Cambria" panose="02040503050406030204" pitchFamily="18" charset="0"/>
                          <a:ea typeface="Cambria" panose="02040503050406030204" pitchFamily="18"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dirty="0" err="1">
                          <a:latin typeface="Cambria" panose="02040503050406030204" pitchFamily="18" charset="0"/>
                          <a:ea typeface="Cambria" panose="02040503050406030204" pitchFamily="18" charset="0"/>
                        </a:rPr>
                        <a:t>Phong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tục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tập</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quán</a:t>
                      </a:r>
                      <a:endParaRPr lang="en-US" sz="3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05500455"/>
                  </a:ext>
                </a:extLst>
              </a:tr>
              <a:tr h="828905">
                <a:tc>
                  <a:txBody>
                    <a:bodyPr/>
                    <a:lstStyle/>
                    <a:p>
                      <a:pPr algn="ctr"/>
                      <a:r>
                        <a:rPr lang="en-US" sz="3600" dirty="0">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dirty="0">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21782927"/>
                  </a:ext>
                </a:extLst>
              </a:tr>
            </a:tbl>
          </a:graphicData>
        </a:graphic>
      </p:graphicFrame>
    </p:spTree>
    <p:extLst>
      <p:ext uri="{BB962C8B-B14F-4D97-AF65-F5344CB8AC3E}">
        <p14:creationId xmlns:p14="http://schemas.microsoft.com/office/powerpoint/2010/main" val="1144843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0" y="0"/>
            <a:ext cx="12192000" cy="6858000"/>
            <a:chOff x="0" y="0"/>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cxnSp>
          <p:nvCxnSpPr>
            <p:cNvPr id="38" name="直接连接符 37"/>
            <p:cNvCxnSpPr/>
            <p:nvPr/>
          </p:nvCxnSpPr>
          <p:spPr>
            <a:xfrm>
              <a:off x="891309" y="1003300"/>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graphicFrame>
        <p:nvGraphicFramePr>
          <p:cNvPr id="2" name="Table 1">
            <a:extLst>
              <a:ext uri="{FF2B5EF4-FFF2-40B4-BE49-F238E27FC236}">
                <a16:creationId xmlns:a16="http://schemas.microsoft.com/office/drawing/2014/main" id="{118A6986-F3F0-E29F-9A2A-AC5A4F975E72}"/>
              </a:ext>
            </a:extLst>
          </p:cNvPr>
          <p:cNvGraphicFramePr>
            <a:graphicFrameLocks noGrp="1"/>
          </p:cNvGraphicFramePr>
          <p:nvPr>
            <p:extLst>
              <p:ext uri="{D42A27DB-BD31-4B8C-83A1-F6EECF244321}">
                <p14:modId xmlns:p14="http://schemas.microsoft.com/office/powerpoint/2010/main" val="3496378034"/>
              </p:ext>
            </p:extLst>
          </p:nvPr>
        </p:nvGraphicFramePr>
        <p:xfrm>
          <a:off x="168965" y="211151"/>
          <a:ext cx="11907078" cy="6367712"/>
        </p:xfrm>
        <a:graphic>
          <a:graphicData uri="http://schemas.openxmlformats.org/drawingml/2006/table">
            <a:tbl>
              <a:tblPr>
                <a:tableStyleId>{2D5ABB26-0587-4C30-8999-92F81FD0307C}</a:tableStyleId>
              </a:tblPr>
              <a:tblGrid>
                <a:gridCol w="861629">
                  <a:extLst>
                    <a:ext uri="{9D8B030D-6E8A-4147-A177-3AD203B41FA5}">
                      <a16:colId xmlns:a16="http://schemas.microsoft.com/office/drawing/2014/main" val="680642439"/>
                    </a:ext>
                  </a:extLst>
                </a:gridCol>
                <a:gridCol w="1494872">
                  <a:extLst>
                    <a:ext uri="{9D8B030D-6E8A-4147-A177-3AD203B41FA5}">
                      <a16:colId xmlns:a16="http://schemas.microsoft.com/office/drawing/2014/main" val="2422850875"/>
                    </a:ext>
                  </a:extLst>
                </a:gridCol>
                <a:gridCol w="1372089">
                  <a:extLst>
                    <a:ext uri="{9D8B030D-6E8A-4147-A177-3AD203B41FA5}">
                      <a16:colId xmlns:a16="http://schemas.microsoft.com/office/drawing/2014/main" val="1224029231"/>
                    </a:ext>
                  </a:extLst>
                </a:gridCol>
                <a:gridCol w="8178488">
                  <a:extLst>
                    <a:ext uri="{9D8B030D-6E8A-4147-A177-3AD203B41FA5}">
                      <a16:colId xmlns:a16="http://schemas.microsoft.com/office/drawing/2014/main" val="4181302432"/>
                    </a:ext>
                  </a:extLst>
                </a:gridCol>
              </a:tblGrid>
              <a:tr h="53972">
                <a:tc>
                  <a:txBody>
                    <a:bodyPr/>
                    <a:lstStyle/>
                    <a:p>
                      <a:pPr algn="ctr" fontAlgn="t"/>
                      <a:r>
                        <a:rPr lang="en-US" sz="2300" b="1" dirty="0">
                          <a:solidFill>
                            <a:srgbClr val="000000"/>
                          </a:solidFill>
                          <a:effectLst/>
                          <a:latin typeface="Cambria" panose="02040503050406030204" pitchFamily="18" charset="0"/>
                          <a:ea typeface="Cambria" panose="02040503050406030204" pitchFamily="18" charset="0"/>
                        </a:rPr>
                        <a:t>STT</a:t>
                      </a:r>
                      <a:endParaRPr lang="en-US" sz="2300" dirty="0">
                        <a:solidFill>
                          <a:srgbClr val="000000"/>
                        </a:solidFill>
                        <a:effectLst/>
                        <a:latin typeface="Cambria" panose="02040503050406030204" pitchFamily="18" charset="0"/>
                        <a:ea typeface="Cambria" panose="02040503050406030204" pitchFamily="18" charset="0"/>
                      </a:endParaRPr>
                    </a:p>
                  </a:txBody>
                  <a:tcPr marL="7294" marR="7294" marT="7294" marB="7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t"/>
                      <a:r>
                        <a:rPr lang="en-US" sz="2300" b="1" dirty="0" err="1">
                          <a:solidFill>
                            <a:srgbClr val="000000"/>
                          </a:solidFill>
                          <a:effectLst/>
                          <a:latin typeface="Cambria" panose="02040503050406030204" pitchFamily="18" charset="0"/>
                          <a:ea typeface="Cambria" panose="02040503050406030204" pitchFamily="18" charset="0"/>
                        </a:rPr>
                        <a:t>Lĩnh</a:t>
                      </a:r>
                      <a:r>
                        <a:rPr lang="en-US" sz="2300" b="1" dirty="0">
                          <a:solidFill>
                            <a:srgbClr val="000000"/>
                          </a:solidFill>
                          <a:effectLst/>
                          <a:latin typeface="Cambria" panose="02040503050406030204" pitchFamily="18" charset="0"/>
                          <a:ea typeface="Cambria" panose="02040503050406030204" pitchFamily="18" charset="0"/>
                        </a:rPr>
                        <a:t> </a:t>
                      </a:r>
                      <a:r>
                        <a:rPr lang="en-US" sz="2300" b="1" dirty="0" err="1">
                          <a:solidFill>
                            <a:srgbClr val="000000"/>
                          </a:solidFill>
                          <a:effectLst/>
                          <a:latin typeface="Cambria" panose="02040503050406030204" pitchFamily="18" charset="0"/>
                          <a:ea typeface="Cambria" panose="02040503050406030204" pitchFamily="18" charset="0"/>
                        </a:rPr>
                        <a:t>vực</a:t>
                      </a:r>
                      <a:endParaRPr lang="en-US" sz="2300" dirty="0">
                        <a:solidFill>
                          <a:srgbClr val="000000"/>
                        </a:solidFill>
                        <a:effectLst/>
                        <a:latin typeface="Cambria" panose="02040503050406030204" pitchFamily="18" charset="0"/>
                        <a:ea typeface="Cambria" panose="02040503050406030204" pitchFamily="18" charset="0"/>
                      </a:endParaRPr>
                    </a:p>
                  </a:txBody>
                  <a:tcPr marL="7294" marR="7294" marT="7294" marB="7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t"/>
                      <a:r>
                        <a:rPr lang="en-US" sz="2300" b="1" dirty="0" err="1">
                          <a:solidFill>
                            <a:srgbClr val="000000"/>
                          </a:solidFill>
                          <a:effectLst/>
                          <a:latin typeface="Cambria" panose="02040503050406030204" pitchFamily="18" charset="0"/>
                          <a:ea typeface="Cambria" panose="02040503050406030204" pitchFamily="18" charset="0"/>
                        </a:rPr>
                        <a:t>Tên</a:t>
                      </a:r>
                      <a:r>
                        <a:rPr lang="en-US" sz="2300" b="1" dirty="0">
                          <a:solidFill>
                            <a:srgbClr val="000000"/>
                          </a:solidFill>
                          <a:effectLst/>
                          <a:latin typeface="Cambria" panose="02040503050406030204" pitchFamily="18" charset="0"/>
                          <a:ea typeface="Cambria" panose="02040503050406030204" pitchFamily="18" charset="0"/>
                        </a:rPr>
                        <a:t> </a:t>
                      </a:r>
                      <a:r>
                        <a:rPr lang="en-US" sz="2300" b="1" dirty="0" err="1">
                          <a:solidFill>
                            <a:srgbClr val="000000"/>
                          </a:solidFill>
                          <a:effectLst/>
                          <a:latin typeface="Cambria" panose="02040503050406030204" pitchFamily="18" charset="0"/>
                          <a:ea typeface="Cambria" panose="02040503050406030204" pitchFamily="18" charset="0"/>
                        </a:rPr>
                        <a:t>gọi</a:t>
                      </a:r>
                      <a:endParaRPr lang="en-US" sz="2300" dirty="0">
                        <a:solidFill>
                          <a:srgbClr val="000000"/>
                        </a:solidFill>
                        <a:effectLst/>
                        <a:latin typeface="Cambria" panose="02040503050406030204" pitchFamily="18" charset="0"/>
                        <a:ea typeface="Cambria" panose="02040503050406030204" pitchFamily="18" charset="0"/>
                      </a:endParaRPr>
                    </a:p>
                  </a:txBody>
                  <a:tcPr marL="7294" marR="7294" marT="7294" marB="7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t"/>
                      <a:r>
                        <a:rPr lang="en-US" sz="2300" b="1" dirty="0" err="1">
                          <a:solidFill>
                            <a:srgbClr val="000000"/>
                          </a:solidFill>
                          <a:effectLst/>
                          <a:latin typeface="Cambria" panose="02040503050406030204" pitchFamily="18" charset="0"/>
                          <a:ea typeface="Cambria" panose="02040503050406030204" pitchFamily="18" charset="0"/>
                        </a:rPr>
                        <a:t>Mô</a:t>
                      </a:r>
                      <a:r>
                        <a:rPr lang="en-US" sz="2300" b="1" dirty="0">
                          <a:solidFill>
                            <a:srgbClr val="000000"/>
                          </a:solidFill>
                          <a:effectLst/>
                          <a:latin typeface="Cambria" panose="02040503050406030204" pitchFamily="18" charset="0"/>
                          <a:ea typeface="Cambria" panose="02040503050406030204" pitchFamily="18" charset="0"/>
                        </a:rPr>
                        <a:t> </a:t>
                      </a:r>
                      <a:r>
                        <a:rPr lang="en-US" sz="2300" b="1" dirty="0" err="1">
                          <a:solidFill>
                            <a:srgbClr val="000000"/>
                          </a:solidFill>
                          <a:effectLst/>
                          <a:latin typeface="Cambria" panose="02040503050406030204" pitchFamily="18" charset="0"/>
                          <a:ea typeface="Cambria" panose="02040503050406030204" pitchFamily="18" charset="0"/>
                        </a:rPr>
                        <a:t>tả</a:t>
                      </a:r>
                      <a:endParaRPr lang="en-US" sz="2300" dirty="0">
                        <a:solidFill>
                          <a:srgbClr val="000000"/>
                        </a:solidFill>
                        <a:effectLst/>
                        <a:latin typeface="Cambria" panose="02040503050406030204" pitchFamily="18" charset="0"/>
                        <a:ea typeface="Cambria" panose="02040503050406030204" pitchFamily="18" charset="0"/>
                      </a:endParaRPr>
                    </a:p>
                  </a:txBody>
                  <a:tcPr marL="7294" marR="7294" marT="7294" marB="7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52654154"/>
                  </a:ext>
                </a:extLst>
              </a:tr>
              <a:tr h="1550611">
                <a:tc>
                  <a:txBody>
                    <a:bodyPr/>
                    <a:lstStyle/>
                    <a:p>
                      <a:pPr algn="just" fontAlgn="t"/>
                      <a:r>
                        <a:rPr lang="en-US" sz="2300" b="1" dirty="0">
                          <a:solidFill>
                            <a:srgbClr val="000000"/>
                          </a:solidFill>
                          <a:effectLst/>
                          <a:latin typeface="Cambria" panose="02040503050406030204" pitchFamily="18" charset="0"/>
                          <a:ea typeface="Cambria" panose="02040503050406030204" pitchFamily="18" charset="0"/>
                        </a:rPr>
                        <a:t>1</a:t>
                      </a:r>
                    </a:p>
                  </a:txBody>
                  <a:tcPr marL="7294" marR="7294" marT="7294" marB="7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a:r>
                        <a:rPr lang="en-US" sz="2300" b="1" dirty="0" err="1">
                          <a:solidFill>
                            <a:srgbClr val="000000"/>
                          </a:solidFill>
                          <a:effectLst/>
                          <a:latin typeface="Cambria" panose="02040503050406030204" pitchFamily="18" charset="0"/>
                          <a:ea typeface="Cambria" panose="02040503050406030204" pitchFamily="18" charset="0"/>
                        </a:rPr>
                        <a:t>Lễ</a:t>
                      </a:r>
                      <a:r>
                        <a:rPr lang="en-US" sz="2300" b="1" dirty="0">
                          <a:solidFill>
                            <a:srgbClr val="000000"/>
                          </a:solidFill>
                          <a:effectLst/>
                          <a:latin typeface="Cambria" panose="02040503050406030204" pitchFamily="18" charset="0"/>
                          <a:ea typeface="Cambria" panose="02040503050406030204" pitchFamily="18" charset="0"/>
                        </a:rPr>
                        <a:t> </a:t>
                      </a:r>
                      <a:r>
                        <a:rPr lang="en-US" sz="2300" b="1" dirty="0" err="1">
                          <a:solidFill>
                            <a:srgbClr val="000000"/>
                          </a:solidFill>
                          <a:effectLst/>
                          <a:latin typeface="Cambria" panose="02040503050406030204" pitchFamily="18" charset="0"/>
                          <a:ea typeface="Cambria" panose="02040503050406030204" pitchFamily="18" charset="0"/>
                        </a:rPr>
                        <a:t>hội</a:t>
                      </a:r>
                      <a:endParaRPr lang="en-US" sz="2300" b="1" dirty="0">
                        <a:solidFill>
                          <a:srgbClr val="000000"/>
                        </a:solidFill>
                        <a:effectLst/>
                        <a:latin typeface="Cambria" panose="02040503050406030204" pitchFamily="18" charset="0"/>
                        <a:ea typeface="Cambria" panose="02040503050406030204" pitchFamily="18" charset="0"/>
                      </a:endParaRPr>
                    </a:p>
                  </a:txBody>
                  <a:tcPr marL="7294" marR="7294" marT="7294" marB="7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vi-VN" sz="2300" b="1" dirty="0">
                          <a:solidFill>
                            <a:srgbClr val="000000"/>
                          </a:solidFill>
                          <a:effectLst/>
                          <a:latin typeface="Cambria" panose="02040503050406030204" pitchFamily="18" charset="0"/>
                          <a:ea typeface="Cambria" panose="02040503050406030204" pitchFamily="18" charset="0"/>
                        </a:rPr>
                        <a:t>Lễ hội chùa Hương</a:t>
                      </a:r>
                    </a:p>
                  </a:txBody>
                  <a:tcPr marL="7294" marR="7294" marT="7294" marB="7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a:r>
                        <a:rPr lang="vi-VN" sz="2300" b="1" dirty="0">
                          <a:solidFill>
                            <a:srgbClr val="002060"/>
                          </a:solidFill>
                          <a:effectLst/>
                          <a:latin typeface="Cambria" panose="02040503050406030204" pitchFamily="18" charset="0"/>
                          <a:ea typeface="Cambria" panose="02040503050406030204" pitchFamily="18" charset="0"/>
                        </a:rPr>
                        <a:t>- Diễn ra trong khoảng thời gian từ tháng 1 đến tháng 3 âm lịch.</a:t>
                      </a:r>
                    </a:p>
                    <a:p>
                      <a:pPr algn="just" fontAlgn="t"/>
                      <a:r>
                        <a:rPr lang="vi-VN" sz="2300" b="1" dirty="0">
                          <a:solidFill>
                            <a:srgbClr val="002060"/>
                          </a:solidFill>
                          <a:effectLst/>
                          <a:latin typeface="Cambria" panose="02040503050406030204" pitchFamily="18" charset="0"/>
                          <a:ea typeface="Cambria" panose="02040503050406030204" pitchFamily="18" charset="0"/>
                        </a:rPr>
                        <a:t>- Ngày khai hội chính thức là: mùng 6 tháng Giêng.</a:t>
                      </a:r>
                    </a:p>
                    <a:p>
                      <a:pPr algn="just" fontAlgn="t"/>
                      <a:r>
                        <a:rPr lang="vi-VN" sz="2300" b="1" dirty="0">
                          <a:solidFill>
                            <a:srgbClr val="002060"/>
                          </a:solidFill>
                          <a:effectLst/>
                          <a:latin typeface="Cambria" panose="02040503050406030204" pitchFamily="18" charset="0"/>
                          <a:ea typeface="Cambria" panose="02040503050406030204" pitchFamily="18" charset="0"/>
                        </a:rPr>
                        <a:t>- Không chỉ được biết đến như một lễ hội du xuân thông thường của vùng đất “linh sơn phúc đại”, mà lễ hội chùa Hương còn mang đậm nét đẹp văn hóa, tín ngưỡng của Bắc Bộ.</a:t>
                      </a:r>
                    </a:p>
                  </a:txBody>
                  <a:tcPr marL="7294" marR="7294" marT="7294" marB="7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74361302"/>
                  </a:ext>
                </a:extLst>
              </a:tr>
              <a:tr h="1353685">
                <a:tc>
                  <a:txBody>
                    <a:bodyPr/>
                    <a:lstStyle/>
                    <a:p>
                      <a:pPr algn="just" fontAlgn="t"/>
                      <a:r>
                        <a:rPr lang="en-US" sz="2300" b="1">
                          <a:solidFill>
                            <a:srgbClr val="000000"/>
                          </a:solidFill>
                          <a:effectLst/>
                          <a:latin typeface="Cambria" panose="02040503050406030204" pitchFamily="18" charset="0"/>
                          <a:ea typeface="Cambria" panose="02040503050406030204" pitchFamily="18" charset="0"/>
                        </a:rPr>
                        <a:t>2</a:t>
                      </a:r>
                    </a:p>
                  </a:txBody>
                  <a:tcPr marL="7294" marR="7294" marT="7294" marB="7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a:r>
                        <a:rPr lang="en-US" sz="2300" b="1" dirty="0" err="1">
                          <a:solidFill>
                            <a:srgbClr val="000000"/>
                          </a:solidFill>
                          <a:effectLst/>
                          <a:latin typeface="Cambria" panose="02040503050406030204" pitchFamily="18" charset="0"/>
                          <a:ea typeface="Cambria" panose="02040503050406030204" pitchFamily="18" charset="0"/>
                        </a:rPr>
                        <a:t>Món</a:t>
                      </a:r>
                      <a:r>
                        <a:rPr lang="en-US" sz="2300" b="1" dirty="0">
                          <a:solidFill>
                            <a:srgbClr val="000000"/>
                          </a:solidFill>
                          <a:effectLst/>
                          <a:latin typeface="Cambria" panose="02040503050406030204" pitchFamily="18" charset="0"/>
                          <a:ea typeface="Cambria" panose="02040503050406030204" pitchFamily="18" charset="0"/>
                        </a:rPr>
                        <a:t> </a:t>
                      </a:r>
                      <a:r>
                        <a:rPr lang="en-US" sz="2300" b="1" dirty="0" err="1">
                          <a:solidFill>
                            <a:srgbClr val="000000"/>
                          </a:solidFill>
                          <a:effectLst/>
                          <a:latin typeface="Cambria" panose="02040503050406030204" pitchFamily="18" charset="0"/>
                          <a:ea typeface="Cambria" panose="02040503050406030204" pitchFamily="18" charset="0"/>
                        </a:rPr>
                        <a:t>ăn</a:t>
                      </a:r>
                      <a:endParaRPr lang="en-US" sz="2300" b="1" dirty="0">
                        <a:solidFill>
                          <a:srgbClr val="000000"/>
                        </a:solidFill>
                        <a:effectLst/>
                        <a:latin typeface="Cambria" panose="02040503050406030204" pitchFamily="18" charset="0"/>
                        <a:ea typeface="Cambria" panose="02040503050406030204" pitchFamily="18" charset="0"/>
                      </a:endParaRPr>
                    </a:p>
                  </a:txBody>
                  <a:tcPr marL="7294" marR="7294" marT="7294" marB="7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en-US" sz="2300" b="1" dirty="0" err="1">
                          <a:solidFill>
                            <a:srgbClr val="000000"/>
                          </a:solidFill>
                          <a:effectLst/>
                          <a:latin typeface="Cambria" panose="02040503050406030204" pitchFamily="18" charset="0"/>
                          <a:ea typeface="Cambria" panose="02040503050406030204" pitchFamily="18" charset="0"/>
                        </a:rPr>
                        <a:t>Phở</a:t>
                      </a:r>
                      <a:endParaRPr lang="en-US" sz="2300" b="1" dirty="0">
                        <a:solidFill>
                          <a:srgbClr val="000000"/>
                        </a:solidFill>
                        <a:effectLst/>
                        <a:latin typeface="Cambria" panose="02040503050406030204" pitchFamily="18" charset="0"/>
                        <a:ea typeface="Cambria" panose="02040503050406030204" pitchFamily="18" charset="0"/>
                      </a:endParaRPr>
                    </a:p>
                  </a:txBody>
                  <a:tcPr marL="7294" marR="7294" marT="7294" marB="7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a:r>
                        <a:rPr lang="vi-VN" sz="2300" b="1" dirty="0">
                          <a:solidFill>
                            <a:srgbClr val="002060"/>
                          </a:solidFill>
                          <a:effectLst/>
                          <a:latin typeface="Cambria" panose="02040503050406030204" pitchFamily="18" charset="0"/>
                          <a:ea typeface="Cambria" panose="02040503050406030204" pitchFamily="18" charset="0"/>
                        </a:rPr>
                        <a:t>- Thành phần chính của phở là: bánh phở (làm từ bột gạo), nước dùng (ninh từ xương bò cùng các loại thảo mộc) và thịt bò hoặc gà cắt lát mỏng.</a:t>
                      </a:r>
                    </a:p>
                    <a:p>
                      <a:pPr algn="just" fontAlgn="t"/>
                      <a:r>
                        <a:rPr lang="vi-VN" sz="2300" b="1" dirty="0">
                          <a:solidFill>
                            <a:srgbClr val="002060"/>
                          </a:solidFill>
                          <a:effectLst/>
                          <a:latin typeface="Cambria" panose="02040503050406030204" pitchFamily="18" charset="0"/>
                          <a:ea typeface="Cambria" panose="02040503050406030204" pitchFamily="18" charset="0"/>
                        </a:rPr>
                        <a:t>- Khi ăn phở, thực khách có thể ăn kèm các gia vị như: hạt tiêu, chanh, ớt, hành lá, rau thơm,…</a:t>
                      </a:r>
                    </a:p>
                  </a:txBody>
                  <a:tcPr marL="7294" marR="7294" marT="7294" marB="7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4917353"/>
                  </a:ext>
                </a:extLst>
              </a:tr>
              <a:tr h="1393070">
                <a:tc>
                  <a:txBody>
                    <a:bodyPr/>
                    <a:lstStyle/>
                    <a:p>
                      <a:pPr algn="just" fontAlgn="t"/>
                      <a:r>
                        <a:rPr lang="en-US" sz="2300" b="1">
                          <a:solidFill>
                            <a:srgbClr val="000000"/>
                          </a:solidFill>
                          <a:effectLst/>
                          <a:latin typeface="Cambria" panose="02040503050406030204" pitchFamily="18" charset="0"/>
                          <a:ea typeface="Cambria" panose="02040503050406030204" pitchFamily="18" charset="0"/>
                        </a:rPr>
                        <a:t>3</a:t>
                      </a:r>
                    </a:p>
                  </a:txBody>
                  <a:tcPr marL="7294" marR="7294" marT="7294" marB="7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a:r>
                        <a:rPr lang="en-US" sz="2300" b="1">
                          <a:solidFill>
                            <a:srgbClr val="000000"/>
                          </a:solidFill>
                          <a:effectLst/>
                          <a:latin typeface="Cambria" panose="02040503050406030204" pitchFamily="18" charset="0"/>
                          <a:ea typeface="Cambria" panose="02040503050406030204" pitchFamily="18" charset="0"/>
                        </a:rPr>
                        <a:t>Phong tục, tập quán</a:t>
                      </a:r>
                    </a:p>
                  </a:txBody>
                  <a:tcPr marL="7294" marR="7294" marT="7294" marB="7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vi-VN" sz="2300" b="1" dirty="0">
                          <a:solidFill>
                            <a:srgbClr val="000000"/>
                          </a:solidFill>
                          <a:effectLst/>
                          <a:latin typeface="Cambria" panose="02040503050406030204" pitchFamily="18" charset="0"/>
                          <a:ea typeface="Cambria" panose="02040503050406030204" pitchFamily="18" charset="0"/>
                        </a:rPr>
                        <a:t>Làm bánh chưng vào Tết Nguyên đán</a:t>
                      </a:r>
                    </a:p>
                  </a:txBody>
                  <a:tcPr marL="7294" marR="7294" marT="7294" marB="7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a:r>
                        <a:rPr lang="vi-VN" sz="2300" b="1" dirty="0">
                          <a:solidFill>
                            <a:srgbClr val="002060"/>
                          </a:solidFill>
                          <a:effectLst/>
                          <a:latin typeface="Cambria" panose="02040503050406030204" pitchFamily="18" charset="0"/>
                          <a:ea typeface="Cambria" panose="02040503050406030204" pitchFamily="18" charset="0"/>
                        </a:rPr>
                        <a:t>- Các nguyên liệu để gói bánh chưng bao gồm: lá dong, gạo nếp, đậu xanh và thịt lợn.</a:t>
                      </a:r>
                    </a:p>
                    <a:p>
                      <a:pPr algn="just" fontAlgn="t"/>
                      <a:r>
                        <a:rPr lang="vi-VN" sz="2300" b="1" dirty="0">
                          <a:solidFill>
                            <a:srgbClr val="002060"/>
                          </a:solidFill>
                          <a:effectLst/>
                          <a:latin typeface="Cambria" panose="02040503050406030204" pitchFamily="18" charset="0"/>
                          <a:ea typeface="Cambria" panose="02040503050406030204" pitchFamily="18" charset="0"/>
                        </a:rPr>
                        <a:t>- Người Việt thường dâng cúng bánh chưng vào các dịp lễ, tết để bày tỏ lòng thành, sự biết ơn với tổ tiên, trời đất và cầu mong một năm mưa thuận, gió hòa.</a:t>
                      </a:r>
                    </a:p>
                  </a:txBody>
                  <a:tcPr marL="7294" marR="7294" marT="7294" marB="7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95371283"/>
                  </a:ext>
                </a:extLst>
              </a:tr>
            </a:tbl>
          </a:graphicData>
        </a:graphic>
      </p:graphicFrame>
    </p:spTree>
    <p:extLst>
      <p:ext uri="{BB962C8B-B14F-4D97-AF65-F5344CB8AC3E}">
        <p14:creationId xmlns:p14="http://schemas.microsoft.com/office/powerpoint/2010/main" val="11278040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0" y="0"/>
            <a:ext cx="12192000" cy="6858000"/>
            <a:chOff x="0" y="0"/>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cxnSp>
          <p:nvCxnSpPr>
            <p:cNvPr id="38" name="直接连接符 37"/>
            <p:cNvCxnSpPr/>
            <p:nvPr/>
          </p:nvCxnSpPr>
          <p:spPr>
            <a:xfrm>
              <a:off x="891309" y="1003300"/>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2" name="矩形 18">
            <a:extLst>
              <a:ext uri="{FF2B5EF4-FFF2-40B4-BE49-F238E27FC236}">
                <a16:creationId xmlns:a16="http://schemas.microsoft.com/office/drawing/2014/main" id="{1A4B486C-95A7-38B9-829D-F7F4D1FE3EC0}"/>
              </a:ext>
            </a:extLst>
          </p:cNvPr>
          <p:cNvSpPr/>
          <p:nvPr/>
        </p:nvSpPr>
        <p:spPr>
          <a:xfrm>
            <a:off x="2859717" y="2157826"/>
            <a:ext cx="7333163" cy="2580143"/>
          </a:xfrm>
          <a:prstGeom prst="rect">
            <a:avLst/>
          </a:prstGeom>
          <a:solidFill>
            <a:srgbClr val="85D8DE"/>
          </a:solidFill>
          <a:ln w="127000">
            <a:solidFill>
              <a:srgbClr val="85D8D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8">
            <a:extLst>
              <a:ext uri="{FF2B5EF4-FFF2-40B4-BE49-F238E27FC236}">
                <a16:creationId xmlns:a16="http://schemas.microsoft.com/office/drawing/2014/main" id="{12C75165-21D1-21A4-67CC-A27EC4BAB0CC}"/>
              </a:ext>
            </a:extLst>
          </p:cNvPr>
          <p:cNvSpPr/>
          <p:nvPr/>
        </p:nvSpPr>
        <p:spPr>
          <a:xfrm>
            <a:off x="2429417" y="1733396"/>
            <a:ext cx="7333163" cy="2580143"/>
          </a:xfrm>
          <a:prstGeom prst="rect">
            <a:avLst/>
          </a:prstGeom>
          <a:solidFill>
            <a:schemeClr val="bg1"/>
          </a:solidFill>
          <a:ln w="127000">
            <a:solidFill>
              <a:srgbClr val="85D8D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9" descr="图片包含 定居者&#10;&#10;描述已自动生成">
            <a:extLst>
              <a:ext uri="{FF2B5EF4-FFF2-40B4-BE49-F238E27FC236}">
                <a16:creationId xmlns:a16="http://schemas.microsoft.com/office/drawing/2014/main" id="{907341C1-8F0F-B9E5-CD07-6E5D7B05845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9193108" y="4161840"/>
            <a:ext cx="2409754" cy="1290070"/>
          </a:xfrm>
          <a:prstGeom prst="rect">
            <a:avLst/>
          </a:prstGeom>
        </p:spPr>
      </p:pic>
      <p:sp>
        <p:nvSpPr>
          <p:cNvPr id="9" name="Title 2">
            <a:extLst>
              <a:ext uri="{FF2B5EF4-FFF2-40B4-BE49-F238E27FC236}">
                <a16:creationId xmlns:a16="http://schemas.microsoft.com/office/drawing/2014/main" id="{F70881D1-B3C1-91A6-8814-CBB8B9490A38}"/>
              </a:ext>
            </a:extLst>
          </p:cNvPr>
          <p:cNvSpPr txBox="1"/>
          <p:nvPr/>
        </p:nvSpPr>
        <p:spPr>
          <a:xfrm>
            <a:off x="2519323" y="2886068"/>
            <a:ext cx="7141511" cy="117576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5200"/>
              <a:buFont typeface="Life Savers"/>
              <a:buNone/>
              <a:defRPr sz="5400" b="1" i="0" u="none" strike="noStrike" cap="none">
                <a:solidFill>
                  <a:schemeClr val="lt2"/>
                </a:solidFill>
                <a:latin typeface="Life Savers"/>
                <a:ea typeface="Life Savers"/>
                <a:cs typeface="Life Savers"/>
                <a:sym typeface="Life Savers"/>
              </a:defRPr>
            </a:lvl1pPr>
            <a:lvl2pPr marR="0" lvl="1"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r>
              <a:rPr lang="en-US" sz="11500" dirty="0">
                <a:solidFill>
                  <a:srgbClr val="C00000"/>
                </a:solidFill>
                <a:latin typeface="Calibri" panose="020F0502020204030204" pitchFamily="34" charset="0"/>
                <a:cs typeface="Calibri" panose="020F0502020204030204" pitchFamily="34" charset="0"/>
              </a:rPr>
              <a:t>DẶN DÒ</a:t>
            </a:r>
          </a:p>
        </p:txBody>
      </p:sp>
    </p:spTree>
    <p:extLst>
      <p:ext uri="{BB962C8B-B14F-4D97-AF65-F5344CB8AC3E}">
        <p14:creationId xmlns:p14="http://schemas.microsoft.com/office/powerpoint/2010/main" val="20961688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Oval 3"/>
          <p:cNvSpPr/>
          <p:nvPr/>
        </p:nvSpPr>
        <p:spPr>
          <a:xfrm>
            <a:off x="1138987" y="-4744096"/>
            <a:ext cx="9991368" cy="9991368"/>
          </a:xfrm>
          <a:prstGeom prst="ellipse">
            <a:avLst/>
          </a:prstGeom>
          <a:blipFill dpi="0" rotWithShape="1">
            <a:blip r:embed="rId4">
              <a:alphaModFix amt="20000"/>
            </a:blip>
            <a:srcRect/>
            <a:stretch>
              <a:fillRect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6" name="Group 5"/>
          <p:cNvGrpSpPr/>
          <p:nvPr/>
        </p:nvGrpSpPr>
        <p:grpSpPr>
          <a:xfrm>
            <a:off x="2015136" y="1852065"/>
            <a:ext cx="8317436" cy="1609899"/>
            <a:chOff x="2439802" y="1781714"/>
            <a:chExt cx="7693144" cy="1609899"/>
          </a:xfrm>
        </p:grpSpPr>
        <p:sp>
          <p:nvSpPr>
            <p:cNvPr id="8" name="TextBox 16"/>
            <p:cNvSpPr txBox="1"/>
            <p:nvPr/>
          </p:nvSpPr>
          <p:spPr>
            <a:xfrm>
              <a:off x="2439802" y="1821953"/>
              <a:ext cx="7620659" cy="1569660"/>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9600" b="1" i="0" u="none" strike="noStrike" kern="1200" cap="none" spc="0" normalizeH="0" baseline="0" noProof="0" dirty="0">
                  <a:ln>
                    <a:noFill/>
                  </a:ln>
                  <a:solidFill>
                    <a:srgbClr val="C00000"/>
                  </a:solidFill>
                  <a:effectLst/>
                  <a:uLnTx/>
                  <a:uFillTx/>
                  <a:latin typeface="Calibri" panose="020F0502020204030204" pitchFamily="34" charset="0"/>
                  <a:ea typeface="字魂35号-经典雅黑" panose="02000000000000000000" pitchFamily="2" charset="-122"/>
                  <a:cs typeface="Calibri" panose="020F0502020204030204" pitchFamily="34" charset="0"/>
                </a:rPr>
                <a:t>CHÀO TẠM BIỆT!</a:t>
              </a:r>
              <a:endParaRPr kumimoji="0" lang="zh-CN" altLang="en-US" sz="9600" b="1" i="0" u="none" strike="noStrike" kern="1200" cap="none" spc="0" normalizeH="0" baseline="0" noProof="0" dirty="0">
                <a:ln>
                  <a:noFill/>
                </a:ln>
                <a:solidFill>
                  <a:srgbClr val="C00000"/>
                </a:solidFill>
                <a:effectLst/>
                <a:uLnTx/>
                <a:uFillTx/>
                <a:latin typeface="Calibri" panose="020F0502020204030204" pitchFamily="34" charset="0"/>
                <a:ea typeface="字魂35号-经典雅黑" panose="02000000000000000000" pitchFamily="2" charset="-122"/>
                <a:cs typeface="Calibri" panose="020F0502020204030204" pitchFamily="34" charset="0"/>
              </a:endParaRPr>
            </a:p>
          </p:txBody>
        </p:sp>
        <p:sp>
          <p:nvSpPr>
            <p:cNvPr id="9" name="TextBox 16"/>
            <p:cNvSpPr txBox="1"/>
            <p:nvPr/>
          </p:nvSpPr>
          <p:spPr>
            <a:xfrm>
              <a:off x="2512287" y="1781714"/>
              <a:ext cx="7620659" cy="1569660"/>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9600" b="1" i="0" u="none" strike="noStrike" kern="1200" cap="none" spc="0" normalizeH="0" baseline="0" noProof="0" dirty="0">
                  <a:ln>
                    <a:noFill/>
                  </a:ln>
                  <a:solidFill>
                    <a:srgbClr val="FE6A80"/>
                  </a:solidFill>
                  <a:effectLst/>
                  <a:uLnTx/>
                  <a:uFillTx/>
                  <a:latin typeface="Calibri" panose="020F0502020204030204" pitchFamily="34" charset="0"/>
                  <a:ea typeface="字魂35号-经典雅黑" panose="02000000000000000000" pitchFamily="2" charset="-122"/>
                  <a:cs typeface="Calibri" panose="020F0502020204030204" pitchFamily="34" charset="0"/>
                </a:rPr>
                <a:t>CHÀO TẠM BIỆT!</a:t>
              </a:r>
              <a:endParaRPr kumimoji="0" lang="zh-CN" altLang="en-US" sz="9600" b="1" i="0" u="none" strike="noStrike" kern="1200" cap="none" spc="0" normalizeH="0" baseline="0" noProof="0" dirty="0">
                <a:ln>
                  <a:noFill/>
                </a:ln>
                <a:solidFill>
                  <a:srgbClr val="FE6A80"/>
                </a:solidFill>
                <a:effectLst/>
                <a:uLnTx/>
                <a:uFillTx/>
                <a:latin typeface="Calibri" panose="020F0502020204030204" pitchFamily="34" charset="0"/>
                <a:ea typeface="字魂35号-经典雅黑" panose="02000000000000000000" pitchFamily="2" charset="-122"/>
                <a:cs typeface="Calibri" panose="020F050202020403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53" presetClass="entr" presetSubtype="16" fill="hold" grpId="1"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par>
                                <p:cTn id="14" presetID="8" presetClass="emph" presetSubtype="0" repeatCount="indefinite" fill="hold" grpId="0" nodeType="withEffect">
                                  <p:stCondLst>
                                    <p:cond delay="0"/>
                                  </p:stCondLst>
                                  <p:childTnLst>
                                    <p:animRot by="21600000">
                                      <p:cBhvr>
                                        <p:cTn id="15" dur="2500" fill="hold"/>
                                        <p:tgtEl>
                                          <p:spTgt spid="4"/>
                                        </p:tgtEl>
                                        <p:attrNameLst>
                                          <p:attrName>r</p:attrName>
                                        </p:attrNameLst>
                                      </p:cBhvr>
                                    </p:animRot>
                                  </p:childTnLst>
                                </p:cTn>
                              </p:par>
                            </p:childTnLst>
                          </p:cTn>
                        </p:par>
                        <p:par>
                          <p:cTn id="16" fill="hold">
                            <p:stCondLst>
                              <p:cond delay="3000"/>
                            </p:stCondLst>
                            <p:childTnLst>
                              <p:par>
                                <p:cTn id="17" presetID="16" presetClass="entr" presetSubtype="21"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0" y="0"/>
            <a:ext cx="12192000" cy="6858000"/>
            <a:chOff x="0" y="0"/>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cxnSp>
          <p:nvCxnSpPr>
            <p:cNvPr id="38" name="直接连接符 37"/>
            <p:cNvCxnSpPr/>
            <p:nvPr/>
          </p:nvCxnSpPr>
          <p:spPr>
            <a:xfrm>
              <a:off x="891309" y="1003300"/>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pic>
        <p:nvPicPr>
          <p:cNvPr id="5" name="Picture 4">
            <a:extLst>
              <a:ext uri="{FF2B5EF4-FFF2-40B4-BE49-F238E27FC236}">
                <a16:creationId xmlns:a16="http://schemas.microsoft.com/office/drawing/2014/main" id="{0B17121E-3A2E-22AC-F8E5-970A0F143F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07454" y="2690542"/>
            <a:ext cx="2321565" cy="4099906"/>
          </a:xfrm>
          <a:prstGeom prst="rect">
            <a:avLst/>
          </a:prstGeom>
        </p:spPr>
      </p:pic>
      <p:sp>
        <p:nvSpPr>
          <p:cNvPr id="6" name="矩形 18">
            <a:extLst>
              <a:ext uri="{FF2B5EF4-FFF2-40B4-BE49-F238E27FC236}">
                <a16:creationId xmlns:a16="http://schemas.microsoft.com/office/drawing/2014/main" id="{898087AD-5C32-5EFF-ED62-3C2DA1C5269A}"/>
              </a:ext>
            </a:extLst>
          </p:cNvPr>
          <p:cNvSpPr/>
          <p:nvPr/>
        </p:nvSpPr>
        <p:spPr>
          <a:xfrm>
            <a:off x="1438421" y="1939165"/>
            <a:ext cx="7333163" cy="2580143"/>
          </a:xfrm>
          <a:prstGeom prst="rect">
            <a:avLst/>
          </a:prstGeom>
          <a:solidFill>
            <a:srgbClr val="85D8DE"/>
          </a:solidFill>
          <a:ln w="127000">
            <a:solidFill>
              <a:srgbClr val="85D8D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8">
            <a:extLst>
              <a:ext uri="{FF2B5EF4-FFF2-40B4-BE49-F238E27FC236}">
                <a16:creationId xmlns:a16="http://schemas.microsoft.com/office/drawing/2014/main" id="{11321E67-9680-94D9-3E10-253495370469}"/>
              </a:ext>
            </a:extLst>
          </p:cNvPr>
          <p:cNvSpPr/>
          <p:nvPr/>
        </p:nvSpPr>
        <p:spPr>
          <a:xfrm>
            <a:off x="1008121" y="1514735"/>
            <a:ext cx="7333163" cy="2580143"/>
          </a:xfrm>
          <a:prstGeom prst="rect">
            <a:avLst/>
          </a:prstGeom>
          <a:solidFill>
            <a:schemeClr val="bg1"/>
          </a:solidFill>
          <a:ln w="127000">
            <a:solidFill>
              <a:srgbClr val="85D8D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Picture 10">
            <a:extLst>
              <a:ext uri="{FF2B5EF4-FFF2-40B4-BE49-F238E27FC236}">
                <a16:creationId xmlns:a16="http://schemas.microsoft.com/office/drawing/2014/main" id="{9BAA38E4-594D-D4B6-B9D3-B5A35C4F0276}"/>
              </a:ext>
            </a:extLst>
          </p:cNvPr>
          <p:cNvPicPr>
            <a:picLocks noChangeAspect="1"/>
          </p:cNvPicPr>
          <p:nvPr/>
        </p:nvPicPr>
        <p:blipFill>
          <a:blip r:embed="rId5"/>
          <a:stretch>
            <a:fillRect/>
          </a:stretch>
        </p:blipFill>
        <p:spPr>
          <a:xfrm>
            <a:off x="1063861" y="1536751"/>
            <a:ext cx="7560644" cy="267743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pic>
        <p:nvPicPr>
          <p:cNvPr id="1026" name="Picture 2" descr="Những hoạt động ngày Tết của mỗi gia đình Việt Nam">
            <a:extLst>
              <a:ext uri="{FF2B5EF4-FFF2-40B4-BE49-F238E27FC236}">
                <a16:creationId xmlns:a16="http://schemas.microsoft.com/office/drawing/2014/main" id="{90D1E510-1B67-759F-3F31-5F565B9671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4025" y="1077931"/>
            <a:ext cx="6163917" cy="39910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C4A73539-89E3-619A-FC5B-AF017A5CCA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329" y="4535434"/>
            <a:ext cx="2960497" cy="2322565"/>
          </a:xfrm>
          <a:prstGeom prst="rect">
            <a:avLst/>
          </a:prstGeom>
        </p:spPr>
      </p:pic>
      <p:grpSp>
        <p:nvGrpSpPr>
          <p:cNvPr id="5" name="Group 4">
            <a:extLst>
              <a:ext uri="{FF2B5EF4-FFF2-40B4-BE49-F238E27FC236}">
                <a16:creationId xmlns:a16="http://schemas.microsoft.com/office/drawing/2014/main" id="{13C88D53-13B3-F4A9-98CC-1FB9B120C080}"/>
              </a:ext>
            </a:extLst>
          </p:cNvPr>
          <p:cNvGrpSpPr/>
          <p:nvPr/>
        </p:nvGrpSpPr>
        <p:grpSpPr>
          <a:xfrm>
            <a:off x="251241" y="616227"/>
            <a:ext cx="5294793" cy="3434866"/>
            <a:chOff x="2060663" y="2009402"/>
            <a:chExt cx="8932660" cy="779027"/>
          </a:xfrm>
          <a:solidFill>
            <a:schemeClr val="accent4">
              <a:lumMod val="20000"/>
              <a:lumOff val="80000"/>
            </a:schemeClr>
          </a:solidFill>
        </p:grpSpPr>
        <p:sp>
          <p:nvSpPr>
            <p:cNvPr id="6" name="Rectangle 5">
              <a:extLst>
                <a:ext uri="{FF2B5EF4-FFF2-40B4-BE49-F238E27FC236}">
                  <a16:creationId xmlns:a16="http://schemas.microsoft.com/office/drawing/2014/main" id="{2F728F0C-1A17-AF13-6ED1-DCA896D3C924}"/>
                </a:ext>
              </a:extLst>
            </p:cNvPr>
            <p:cNvSpPr/>
            <p:nvPr/>
          </p:nvSpPr>
          <p:spPr>
            <a:xfrm>
              <a:off x="2217158" y="2125823"/>
              <a:ext cx="8476174" cy="501100"/>
            </a:xfrm>
            <a:prstGeom prst="rect">
              <a:avLst/>
            </a:prstGeom>
            <a:grpFill/>
            <a:ln w="3175">
              <a:noFill/>
            </a:ln>
            <a:effectLst/>
          </p:spPr>
          <p:txBody>
            <a:bodyPr wrap="square" lIns="0" tIns="0" rIns="0" bIns="0" anchor="ctr" anchorCtr="0">
              <a:spAutoFit/>
            </a:bodyPr>
            <a:lstStyle/>
            <a:p>
              <a:pPr algn="ctr"/>
              <a:r>
                <a:rPr lang="en-US" sz="2800" cap="none" spc="0">
                  <a:ln w="0"/>
                  <a:solidFill>
                    <a:srgbClr val="F16B6B"/>
                  </a:solidFill>
                  <a:latin typeface="UTM Avo" panose="02040603050506020204" pitchFamily="18" charset="0"/>
                </a:rPr>
                <a:t>Thực vật "ăn" gì để sống?</a:t>
              </a:r>
            </a:p>
          </p:txBody>
        </p:sp>
        <p:sp>
          <p:nvSpPr>
            <p:cNvPr id="7" name="Speech Bubble: Rectangle with Corners Rounded 6">
              <a:extLst>
                <a:ext uri="{FF2B5EF4-FFF2-40B4-BE49-F238E27FC236}">
                  <a16:creationId xmlns:a16="http://schemas.microsoft.com/office/drawing/2014/main" id="{379BBABA-DD8E-F486-E9DD-A0A4ACBA8EE6}"/>
                </a:ext>
              </a:extLst>
            </p:cNvPr>
            <p:cNvSpPr/>
            <p:nvPr/>
          </p:nvSpPr>
          <p:spPr>
            <a:xfrm>
              <a:off x="2060663" y="2009402"/>
              <a:ext cx="8932660" cy="779027"/>
            </a:xfrm>
            <a:prstGeom prst="wedgeRoundRectCallout">
              <a:avLst>
                <a:gd name="adj1" fmla="val -34295"/>
                <a:gd name="adj2" fmla="val 63203"/>
                <a:gd name="adj3" fmla="val 16667"/>
              </a:avLst>
            </a:prstGeom>
            <a:grpFill/>
            <a:ln>
              <a:solidFill>
                <a:srgbClr val="726857"/>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rtl="0">
                <a:spcBef>
                  <a:spcPts val="0"/>
                </a:spcBef>
                <a:spcAft>
                  <a:spcPts val="500"/>
                </a:spcAft>
                <a:buFont typeface="Arial" panose="020B0604020202020204" pitchFamily="34" charset="0"/>
                <a:buChar char="•"/>
              </a:pPr>
              <a:r>
                <a:rPr lang="vi-VN" sz="2800" b="1" i="0" u="none" strike="noStrike" dirty="0">
                  <a:solidFill>
                    <a:srgbClr val="FF0000"/>
                  </a:solidFill>
                  <a:effectLst/>
                  <a:latin typeface="Cambria" panose="02040503050406030204" pitchFamily="18" charset="0"/>
                  <a:ea typeface="Cambria" panose="02040503050406030204" pitchFamily="18" charset="0"/>
                </a:rPr>
                <a:t>Quan sát hình ảnh bên và chia sẻ những thông tin mà em biết liên quan đến hình ảnh đó.</a:t>
              </a:r>
              <a:endParaRPr lang="vi-VN" sz="2800" b="1" dirty="0">
                <a:solidFill>
                  <a:srgbClr val="FF0000"/>
                </a:solidFill>
                <a:effectLst/>
                <a:latin typeface="Cambria" panose="02040503050406030204" pitchFamily="18" charset="0"/>
                <a:ea typeface="Cambria" panose="02040503050406030204" pitchFamily="18" charset="0"/>
              </a:endParaRPr>
            </a:p>
            <a:p>
              <a:pPr marL="457200" indent="-457200" algn="just" rtl="0">
                <a:spcBef>
                  <a:spcPts val="0"/>
                </a:spcBef>
                <a:spcAft>
                  <a:spcPts val="500"/>
                </a:spcAft>
                <a:buFont typeface="Arial" panose="020B0604020202020204" pitchFamily="34" charset="0"/>
                <a:buChar char="•"/>
              </a:pPr>
              <a:r>
                <a:rPr lang="vi-VN" sz="2800" b="1" i="0" u="none" strike="noStrike" dirty="0">
                  <a:solidFill>
                    <a:srgbClr val="FF0000"/>
                  </a:solidFill>
                  <a:effectLst/>
                  <a:latin typeface="Cambria" panose="02040503050406030204" pitchFamily="18" charset="0"/>
                  <a:ea typeface="Cambria" panose="02040503050406030204" pitchFamily="18" charset="0"/>
                </a:rPr>
                <a:t>Hãy giới thiệu những phong tục tương tự ở địa phương em.</a:t>
              </a:r>
              <a:endParaRPr lang="vi-VN" sz="2800" b="1" dirty="0">
                <a:solidFill>
                  <a:srgbClr val="FF0000"/>
                </a:solidFill>
                <a:effectLst/>
                <a:latin typeface="Cambria" panose="02040503050406030204" pitchFamily="18" charset="0"/>
                <a:ea typeface="Cambria" panose="020405030504060302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pic>
        <p:nvPicPr>
          <p:cNvPr id="2" name="Picture 2" descr="Những hoạt động ngày Tết của mỗi gia đình Việt Nam">
            <a:extLst>
              <a:ext uri="{FF2B5EF4-FFF2-40B4-BE49-F238E27FC236}">
                <a16:creationId xmlns:a16="http://schemas.microsoft.com/office/drawing/2014/main" id="{91793E3F-0D5C-6B78-5B4B-9BBFADB237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000155">
            <a:off x="327990" y="1485435"/>
            <a:ext cx="6163917" cy="39910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a:extLst>
              <a:ext uri="{FF2B5EF4-FFF2-40B4-BE49-F238E27FC236}">
                <a16:creationId xmlns:a16="http://schemas.microsoft.com/office/drawing/2014/main" id="{7F9D379E-24A1-0115-64D1-819C1A8AB10F}"/>
              </a:ext>
            </a:extLst>
          </p:cNvPr>
          <p:cNvSpPr/>
          <p:nvPr/>
        </p:nvSpPr>
        <p:spPr>
          <a:xfrm>
            <a:off x="6907696" y="1377373"/>
            <a:ext cx="4864048" cy="4516531"/>
          </a:xfrm>
          <a:prstGeom prst="rect">
            <a:avLst/>
          </a:prstGeom>
          <a:solidFill>
            <a:srgbClr val="CCFF66"/>
          </a:solidFill>
          <a:ln>
            <a:no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just">
              <a:defRPr/>
            </a:pPr>
            <a:r>
              <a:rPr lang="vi-VN" sz="3600" b="1" dirty="0">
                <a:solidFill>
                  <a:prstClr val="black"/>
                </a:solidFill>
                <a:latin typeface="Cambria" panose="02040503050406030204" pitchFamily="18" charset="0"/>
                <a:ea typeface="Cambria" panose="02040503050406030204" pitchFamily="18" charset="0"/>
                <a:cs typeface="Arial" panose="020B0604020202020204" pitchFamily="34" charset="0"/>
              </a:rPr>
              <a:t>Gói bánh chưng vào các dịp lễ, tết là một nét đẹp văn hóa của người Việt cổ, được hình thành ngay từ thời Văn Lang - Âu Lạc và được duy trì cho đến ngày nay.</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876226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7F9D379E-24A1-0115-64D1-819C1A8AB10F}"/>
              </a:ext>
            </a:extLst>
          </p:cNvPr>
          <p:cNvSpPr/>
          <p:nvPr/>
        </p:nvSpPr>
        <p:spPr>
          <a:xfrm>
            <a:off x="6907696" y="1377373"/>
            <a:ext cx="4864048" cy="4516531"/>
          </a:xfrm>
          <a:prstGeom prst="rect">
            <a:avLst/>
          </a:prstGeom>
          <a:solidFill>
            <a:srgbClr val="CCFF66"/>
          </a:solidFill>
          <a:ln>
            <a:no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just">
              <a:defRPr/>
            </a:pPr>
            <a:r>
              <a:rPr lang="vi-VN" sz="3600" b="1" dirty="0">
                <a:solidFill>
                  <a:prstClr val="black"/>
                </a:solidFill>
                <a:latin typeface="Cambria" panose="02040503050406030204" pitchFamily="18" charset="0"/>
                <a:ea typeface="Cambria" panose="02040503050406030204" pitchFamily="18" charset="0"/>
                <a:cs typeface="Arial" panose="020B0604020202020204" pitchFamily="34" charset="0"/>
              </a:rPr>
              <a:t>Người Việt thường dâng cúng bánh chưng vào các dịp lễ, tết để bày tỏ lòng thành, sự biết ơn với tổ tiên, trời đất và cầu mong một năm mưa thuận, gió hòa.</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050" name="Picture 2" descr="Cách làm bánh chưng dẻo, xanh mướt, thơm ngon, đậm đà cho ngày Tết">
            <a:extLst>
              <a:ext uri="{FF2B5EF4-FFF2-40B4-BE49-F238E27FC236}">
                <a16:creationId xmlns:a16="http://schemas.microsoft.com/office/drawing/2014/main" id="{54493EBA-50AE-94D4-43E7-27BD6AC699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22382">
            <a:off x="351182" y="1968777"/>
            <a:ext cx="6138442" cy="34579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62020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0" y="0"/>
            <a:ext cx="12192000" cy="6858000"/>
            <a:chOff x="0" y="0"/>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cxnSp>
          <p:nvCxnSpPr>
            <p:cNvPr id="38" name="直接连接符 37"/>
            <p:cNvCxnSpPr/>
            <p:nvPr/>
          </p:nvCxnSpPr>
          <p:spPr>
            <a:xfrm>
              <a:off x="891309" y="1003300"/>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pic>
        <p:nvPicPr>
          <p:cNvPr id="5" name="Picture 4">
            <a:extLst>
              <a:ext uri="{FF2B5EF4-FFF2-40B4-BE49-F238E27FC236}">
                <a16:creationId xmlns:a16="http://schemas.microsoft.com/office/drawing/2014/main" id="{0B17121E-3A2E-22AC-F8E5-970A0F143F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07454" y="2690542"/>
            <a:ext cx="2321565" cy="4099906"/>
          </a:xfrm>
          <a:prstGeom prst="rect">
            <a:avLst/>
          </a:prstGeom>
        </p:spPr>
      </p:pic>
      <p:sp>
        <p:nvSpPr>
          <p:cNvPr id="6" name="矩形 18">
            <a:extLst>
              <a:ext uri="{FF2B5EF4-FFF2-40B4-BE49-F238E27FC236}">
                <a16:creationId xmlns:a16="http://schemas.microsoft.com/office/drawing/2014/main" id="{898087AD-5C32-5EFF-ED62-3C2DA1C5269A}"/>
              </a:ext>
            </a:extLst>
          </p:cNvPr>
          <p:cNvSpPr/>
          <p:nvPr/>
        </p:nvSpPr>
        <p:spPr>
          <a:xfrm>
            <a:off x="1438421" y="1939165"/>
            <a:ext cx="7333163" cy="2580143"/>
          </a:xfrm>
          <a:prstGeom prst="rect">
            <a:avLst/>
          </a:prstGeom>
          <a:solidFill>
            <a:srgbClr val="85D8DE"/>
          </a:solidFill>
          <a:ln w="127000">
            <a:solidFill>
              <a:srgbClr val="85D8D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7" name="矩形 8">
            <a:extLst>
              <a:ext uri="{FF2B5EF4-FFF2-40B4-BE49-F238E27FC236}">
                <a16:creationId xmlns:a16="http://schemas.microsoft.com/office/drawing/2014/main" id="{11321E67-9680-94D9-3E10-253495370469}"/>
              </a:ext>
            </a:extLst>
          </p:cNvPr>
          <p:cNvSpPr/>
          <p:nvPr/>
        </p:nvSpPr>
        <p:spPr>
          <a:xfrm>
            <a:off x="1008121" y="1514735"/>
            <a:ext cx="7333163" cy="2580143"/>
          </a:xfrm>
          <a:prstGeom prst="rect">
            <a:avLst/>
          </a:prstGeom>
          <a:solidFill>
            <a:schemeClr val="bg1"/>
          </a:solidFill>
          <a:ln w="127000">
            <a:solidFill>
              <a:srgbClr val="85D8D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 name="Title 2">
            <a:extLst>
              <a:ext uri="{FF2B5EF4-FFF2-40B4-BE49-F238E27FC236}">
                <a16:creationId xmlns:a16="http://schemas.microsoft.com/office/drawing/2014/main" id="{A12F9224-0D37-D344-C5D2-3AD8E9894421}"/>
              </a:ext>
            </a:extLst>
          </p:cNvPr>
          <p:cNvSpPr txBox="1"/>
          <p:nvPr/>
        </p:nvSpPr>
        <p:spPr>
          <a:xfrm>
            <a:off x="1257054" y="2448746"/>
            <a:ext cx="7141511" cy="117576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5200"/>
              <a:buFont typeface="Life Savers"/>
              <a:buNone/>
              <a:defRPr sz="5400" b="1" i="0" u="none" strike="noStrike" cap="none">
                <a:solidFill>
                  <a:schemeClr val="lt2"/>
                </a:solidFill>
                <a:latin typeface="Life Savers"/>
                <a:ea typeface="Life Savers"/>
                <a:cs typeface="Life Savers"/>
                <a:sym typeface="Life Savers"/>
              </a:defRPr>
            </a:lvl1pPr>
            <a:lvl2pPr marR="0" lvl="1"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r>
              <a:rPr lang="en-US" sz="11500" dirty="0">
                <a:solidFill>
                  <a:srgbClr val="C00000"/>
                </a:solidFill>
                <a:latin typeface="UTM Cookies" panose="02040603050506020204" pitchFamily="18" charset="0"/>
              </a:rPr>
              <a:t>KHÁM PHÁ</a:t>
            </a:r>
          </a:p>
        </p:txBody>
      </p:sp>
    </p:spTree>
    <p:extLst>
      <p:ext uri="{BB962C8B-B14F-4D97-AF65-F5344CB8AC3E}">
        <p14:creationId xmlns:p14="http://schemas.microsoft.com/office/powerpoint/2010/main" val="2676910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椭圆 10"/>
          <p:cNvSpPr/>
          <p:nvPr/>
        </p:nvSpPr>
        <p:spPr>
          <a:xfrm>
            <a:off x="550844" y="1831378"/>
            <a:ext cx="1183906" cy="1179860"/>
          </a:xfrm>
          <a:prstGeom prst="ellipse">
            <a:avLst/>
          </a:prstGeom>
          <a:solidFill>
            <a:srgbClr val="45A15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0" i="0" u="none" strike="noStrike" kern="1200" cap="none" spc="0" normalizeH="0" baseline="0" noProof="1">
                <a:ln>
                  <a:noFill/>
                </a:ln>
                <a:solidFill>
                  <a:prstClr val="white"/>
                </a:solidFill>
                <a:effectLst/>
                <a:uLnTx/>
                <a:uFillTx/>
                <a:latin typeface="Cambria" panose="02040503050406030204" pitchFamily="18" charset="0"/>
                <a:ea typeface="Cambria" panose="02040503050406030204" pitchFamily="18" charset="0"/>
                <a:cs typeface="Montserrat SemiBold" panose="00000700000000000000" charset="0"/>
              </a:rPr>
              <a:t>1</a:t>
            </a:r>
          </a:p>
        </p:txBody>
      </p:sp>
      <p:sp>
        <p:nvSpPr>
          <p:cNvPr id="8" name="Oval 7"/>
          <p:cNvSpPr/>
          <p:nvPr/>
        </p:nvSpPr>
        <p:spPr>
          <a:xfrm>
            <a:off x="6434316" y="-1141487"/>
            <a:ext cx="9991368" cy="9991368"/>
          </a:xfrm>
          <a:prstGeom prst="ellipse">
            <a:avLst/>
          </a:prstGeom>
          <a:blipFill dpi="0" rotWithShape="1">
            <a:blip r:embed="rId4">
              <a:alphaModFix amt="20000"/>
            </a:blip>
            <a:srcRect/>
            <a:stretch>
              <a:fillRect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 name="Rectangle 1">
            <a:extLst>
              <a:ext uri="{FF2B5EF4-FFF2-40B4-BE49-F238E27FC236}">
                <a16:creationId xmlns:a16="http://schemas.microsoft.com/office/drawing/2014/main" id="{60F34DAC-D977-92ED-C97D-0DD6F4005882}"/>
              </a:ext>
            </a:extLst>
          </p:cNvPr>
          <p:cNvSpPr/>
          <p:nvPr/>
        </p:nvSpPr>
        <p:spPr>
          <a:xfrm>
            <a:off x="1739348" y="2012604"/>
            <a:ext cx="6211956" cy="212365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Văn</a:t>
            </a:r>
            <a:r>
              <a:rPr kumimoji="0" lang="en-US" sz="66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6600" b="1" i="0" u="none" strike="noStrike" kern="1200" cap="none" spc="0" normalizeH="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hóa</a:t>
            </a:r>
            <a:r>
              <a:rPr kumimoji="0" lang="en-US" sz="66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6600" b="1" i="0" u="none" strike="noStrike" kern="1200" cap="none" spc="0" normalizeH="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truyền</a:t>
            </a:r>
            <a:r>
              <a:rPr kumimoji="0" lang="en-US" sz="66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6600" b="1" i="0" u="none" strike="noStrike" kern="1200" cap="none" spc="0" normalizeH="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thống</a:t>
            </a:r>
            <a:endParaRPr kumimoji="0" lang="vi-VN" sz="6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26"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7">
                                          <p:stCondLst>
                                            <p:cond delay="0"/>
                                          </p:stCondLst>
                                        </p:cTn>
                                        <p:tgtEl>
                                          <p:spTgt spid="11"/>
                                        </p:tgtEl>
                                      </p:cBhvr>
                                    </p:animEffect>
                                    <p:anim calcmode="lin" valueType="num">
                                      <p:cBhvr>
                                        <p:cTn id="11" dur="1594"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2" dur="581"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3" dur="581" tmFilter="0, 0; 0.125,0.2665; 0.25,0.4; 0.375,0.465; 0.5,0.5;  0.625,0.535; 0.75,0.6; 0.875,0.7335; 1,1">
                                          <p:stCondLst>
                                            <p:cond delay="581"/>
                                          </p:stCondLst>
                                        </p:cTn>
                                        <p:tgtEl>
                                          <p:spTgt spid="11"/>
                                        </p:tgtEl>
                                        <p:attrNameLst>
                                          <p:attrName>ppt_y</p:attrName>
                                        </p:attrNameLst>
                                      </p:cBhvr>
                                      <p:tavLst>
                                        <p:tav tm="0" fmla="#ppt_y-sin(pi*$)/9">
                                          <p:val>
                                            <p:fltVal val="0"/>
                                          </p:val>
                                        </p:tav>
                                        <p:tav tm="100000">
                                          <p:val>
                                            <p:fltVal val="1"/>
                                          </p:val>
                                        </p:tav>
                                      </p:tavLst>
                                    </p:anim>
                                    <p:anim calcmode="lin" valueType="num">
                                      <p:cBhvr>
                                        <p:cTn id="14" dur="290" tmFilter="0, 0; 0.125,0.2665; 0.25,0.4; 0.375,0.465; 0.5,0.5;  0.625,0.535; 0.75,0.6; 0.875,0.7335; 1,1">
                                          <p:stCondLst>
                                            <p:cond delay="1159"/>
                                          </p:stCondLst>
                                        </p:cTn>
                                        <p:tgtEl>
                                          <p:spTgt spid="11"/>
                                        </p:tgtEl>
                                        <p:attrNameLst>
                                          <p:attrName>ppt_y</p:attrName>
                                        </p:attrNameLst>
                                      </p:cBhvr>
                                      <p:tavLst>
                                        <p:tav tm="0" fmla="#ppt_y-sin(pi*$)/27">
                                          <p:val>
                                            <p:fltVal val="0"/>
                                          </p:val>
                                        </p:tav>
                                        <p:tav tm="100000">
                                          <p:val>
                                            <p:fltVal val="1"/>
                                          </p:val>
                                        </p:tav>
                                      </p:tavLst>
                                    </p:anim>
                                    <p:anim calcmode="lin" valueType="num">
                                      <p:cBhvr>
                                        <p:cTn id="15" dur="144" tmFilter="0, 0; 0.125,0.2665; 0.25,0.4; 0.375,0.465; 0.5,0.5;  0.625,0.535; 0.75,0.6; 0.875,0.7335; 1,1">
                                          <p:stCondLst>
                                            <p:cond delay="1449"/>
                                          </p:stCondLst>
                                        </p:cTn>
                                        <p:tgtEl>
                                          <p:spTgt spid="11"/>
                                        </p:tgtEl>
                                        <p:attrNameLst>
                                          <p:attrName>ppt_y</p:attrName>
                                        </p:attrNameLst>
                                      </p:cBhvr>
                                      <p:tavLst>
                                        <p:tav tm="0" fmla="#ppt_y-sin(pi*$)/81">
                                          <p:val>
                                            <p:fltVal val="0"/>
                                          </p:val>
                                        </p:tav>
                                        <p:tav tm="100000">
                                          <p:val>
                                            <p:fltVal val="1"/>
                                          </p:val>
                                        </p:tav>
                                      </p:tavLst>
                                    </p:anim>
                                    <p:animScale>
                                      <p:cBhvr>
                                        <p:cTn id="16" dur="23">
                                          <p:stCondLst>
                                            <p:cond delay="569"/>
                                          </p:stCondLst>
                                        </p:cTn>
                                        <p:tgtEl>
                                          <p:spTgt spid="11"/>
                                        </p:tgtEl>
                                      </p:cBhvr>
                                      <p:to x="100000" y="60000"/>
                                    </p:animScale>
                                    <p:animScale>
                                      <p:cBhvr>
                                        <p:cTn id="17" dur="145" decel="50000">
                                          <p:stCondLst>
                                            <p:cond delay="592"/>
                                          </p:stCondLst>
                                        </p:cTn>
                                        <p:tgtEl>
                                          <p:spTgt spid="11"/>
                                        </p:tgtEl>
                                      </p:cBhvr>
                                      <p:to x="100000" y="100000"/>
                                    </p:animScale>
                                    <p:animScale>
                                      <p:cBhvr>
                                        <p:cTn id="18" dur="23">
                                          <p:stCondLst>
                                            <p:cond delay="1148"/>
                                          </p:stCondLst>
                                        </p:cTn>
                                        <p:tgtEl>
                                          <p:spTgt spid="11"/>
                                        </p:tgtEl>
                                      </p:cBhvr>
                                      <p:to x="100000" y="80000"/>
                                    </p:animScale>
                                    <p:animScale>
                                      <p:cBhvr>
                                        <p:cTn id="19" dur="145" decel="50000">
                                          <p:stCondLst>
                                            <p:cond delay="1171"/>
                                          </p:stCondLst>
                                        </p:cTn>
                                        <p:tgtEl>
                                          <p:spTgt spid="11"/>
                                        </p:tgtEl>
                                      </p:cBhvr>
                                      <p:to x="100000" y="100000"/>
                                    </p:animScale>
                                    <p:animScale>
                                      <p:cBhvr>
                                        <p:cTn id="20" dur="23">
                                          <p:stCondLst>
                                            <p:cond delay="1437"/>
                                          </p:stCondLst>
                                        </p:cTn>
                                        <p:tgtEl>
                                          <p:spTgt spid="11"/>
                                        </p:tgtEl>
                                      </p:cBhvr>
                                      <p:to x="100000" y="90000"/>
                                    </p:animScale>
                                    <p:animScale>
                                      <p:cBhvr>
                                        <p:cTn id="21" dur="145" decel="50000">
                                          <p:stCondLst>
                                            <p:cond delay="1459"/>
                                          </p:stCondLst>
                                        </p:cTn>
                                        <p:tgtEl>
                                          <p:spTgt spid="11"/>
                                        </p:tgtEl>
                                      </p:cBhvr>
                                      <p:to x="100000" y="100000"/>
                                    </p:animScale>
                                    <p:animScale>
                                      <p:cBhvr>
                                        <p:cTn id="22" dur="23">
                                          <p:stCondLst>
                                            <p:cond delay="1582"/>
                                          </p:stCondLst>
                                        </p:cTn>
                                        <p:tgtEl>
                                          <p:spTgt spid="11"/>
                                        </p:tgtEl>
                                      </p:cBhvr>
                                      <p:to x="100000" y="95000"/>
                                    </p:animScale>
                                    <p:animScale>
                                      <p:cBhvr>
                                        <p:cTn id="23" dur="145" decel="50000">
                                          <p:stCondLst>
                                            <p:cond delay="1605"/>
                                          </p:stCondLst>
                                        </p:cTn>
                                        <p:tgtEl>
                                          <p:spTgt spid="11"/>
                                        </p:tgtEl>
                                      </p:cBhvr>
                                      <p:to x="100000" y="100000"/>
                                    </p:animScale>
                                  </p:childTnLst>
                                </p:cTn>
                              </p:par>
                              <p:par>
                                <p:cTn id="24" presetID="8" presetClass="emph" presetSubtype="0" repeatCount="indefinite" fill="hold" grpId="0" nodeType="withEffect">
                                  <p:stCondLst>
                                    <p:cond delay="0"/>
                                  </p:stCondLst>
                                  <p:childTnLst>
                                    <p:animRot by="21600000">
                                      <p:cBhvr>
                                        <p:cTn id="25" dur="2500" fill="hold"/>
                                        <p:tgtEl>
                                          <p:spTgt spid="8"/>
                                        </p:tgtEl>
                                        <p:attrNameLst>
                                          <p:attrName>r</p:attrName>
                                        </p:attrNameLst>
                                      </p:cBhvr>
                                    </p:animRot>
                                  </p:childTnLst>
                                </p:cTn>
                              </p:par>
                            </p:childTnLst>
                          </p:cTn>
                        </p:par>
                        <p:par>
                          <p:cTn id="26" fill="hold">
                            <p:stCondLst>
                              <p:cond delay="2500"/>
                            </p:stCondLst>
                            <p:childTnLst>
                              <p:par>
                                <p:cTn id="27" presetID="53" presetClass="entr" presetSubtype="16" fill="hold" grpId="1"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cTn>
                              </p:par>
                            </p:childTnLst>
                          </p:cTn>
                        </p:par>
                        <p:par>
                          <p:cTn id="32" fill="hold">
                            <p:stCondLst>
                              <p:cond delay="3000"/>
                            </p:stCondLst>
                            <p:childTnLst>
                              <p:par>
                                <p:cTn id="33" presetID="31" presetClass="entr" presetSubtype="0" fill="hold" grpId="0" nodeType="after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p:cTn id="35" dur="1000" fill="hold"/>
                                        <p:tgtEl>
                                          <p:spTgt spid="2"/>
                                        </p:tgtEl>
                                        <p:attrNameLst>
                                          <p:attrName>ppt_w</p:attrName>
                                        </p:attrNameLst>
                                      </p:cBhvr>
                                      <p:tavLst>
                                        <p:tav tm="0">
                                          <p:val>
                                            <p:fltVal val="0"/>
                                          </p:val>
                                        </p:tav>
                                        <p:tav tm="100000">
                                          <p:val>
                                            <p:strVal val="#ppt_w"/>
                                          </p:val>
                                        </p:tav>
                                      </p:tavLst>
                                    </p:anim>
                                    <p:anim calcmode="lin" valueType="num">
                                      <p:cBhvr>
                                        <p:cTn id="36" dur="1000" fill="hold"/>
                                        <p:tgtEl>
                                          <p:spTgt spid="2"/>
                                        </p:tgtEl>
                                        <p:attrNameLst>
                                          <p:attrName>ppt_h</p:attrName>
                                        </p:attrNameLst>
                                      </p:cBhvr>
                                      <p:tavLst>
                                        <p:tav tm="0">
                                          <p:val>
                                            <p:fltVal val="0"/>
                                          </p:val>
                                        </p:tav>
                                        <p:tav tm="100000">
                                          <p:val>
                                            <p:strVal val="#ppt_h"/>
                                          </p:val>
                                        </p:tav>
                                      </p:tavLst>
                                    </p:anim>
                                    <p:anim calcmode="lin" valueType="num">
                                      <p:cBhvr>
                                        <p:cTn id="37" dur="1000" fill="hold"/>
                                        <p:tgtEl>
                                          <p:spTgt spid="2"/>
                                        </p:tgtEl>
                                        <p:attrNameLst>
                                          <p:attrName>style.rotation</p:attrName>
                                        </p:attrNameLst>
                                      </p:cBhvr>
                                      <p:tavLst>
                                        <p:tav tm="0">
                                          <p:val>
                                            <p:fltVal val="90"/>
                                          </p:val>
                                        </p:tav>
                                        <p:tav tm="100000">
                                          <p:val>
                                            <p:fltVal val="0"/>
                                          </p:val>
                                        </p:tav>
                                      </p:tavLst>
                                    </p:anim>
                                    <p:animEffect transition="in" filter="fade">
                                      <p:cBhvr>
                                        <p:cTn id="38"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 grpId="0" animBg="1"/>
      <p:bldP spid="8" grpId="1" animBg="1"/>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0" y="0"/>
            <a:ext cx="12192000" cy="6858000"/>
            <a:chOff x="0" y="0"/>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cxnSp>
          <p:nvCxnSpPr>
            <p:cNvPr id="38" name="直接连接符 37"/>
            <p:cNvCxnSpPr/>
            <p:nvPr/>
          </p:nvCxnSpPr>
          <p:spPr>
            <a:xfrm>
              <a:off x="891309" y="1003300"/>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3" name="Rectangle 2">
            <a:extLst>
              <a:ext uri="{FF2B5EF4-FFF2-40B4-BE49-F238E27FC236}">
                <a16:creationId xmlns:a16="http://schemas.microsoft.com/office/drawing/2014/main" id="{1A645A8E-06B5-EC48-E8DF-CBDF9CEC03A9}"/>
              </a:ext>
            </a:extLst>
          </p:cNvPr>
          <p:cNvSpPr/>
          <p:nvPr/>
        </p:nvSpPr>
        <p:spPr>
          <a:xfrm>
            <a:off x="1748383" y="117262"/>
            <a:ext cx="8763000" cy="1295400"/>
          </a:xfrm>
          <a:prstGeom prst="rect">
            <a:avLst/>
          </a:prstGeom>
          <a:solidFill>
            <a:schemeClr val="accent4">
              <a:lumMod val="75000"/>
            </a:schemeClr>
          </a:solidFill>
          <a:ln>
            <a:noFill/>
          </a:ln>
          <a:effectLst>
            <a:glow rad="228600">
              <a:schemeClr val="accent2">
                <a:satMod val="175000"/>
                <a:alpha val="40000"/>
              </a:schemeClr>
            </a:glow>
          </a:effectLst>
          <a:scene3d>
            <a:camera prst="perspectiveRelaxedModerately"/>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vi-VN"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Đọc thông tin và dựa vào Tài liệu giáo dục địa phương, hãy thực hiện nhiệm vụ:</a:t>
            </a:r>
          </a:p>
        </p:txBody>
      </p:sp>
      <p:pic>
        <p:nvPicPr>
          <p:cNvPr id="4" name="Picture 3">
            <a:extLst>
              <a:ext uri="{FF2B5EF4-FFF2-40B4-BE49-F238E27FC236}">
                <a16:creationId xmlns:a16="http://schemas.microsoft.com/office/drawing/2014/main" id="{36257A6E-D549-F1B1-D539-DD9B9C6286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329" y="4535434"/>
            <a:ext cx="2960497" cy="2322565"/>
          </a:xfrm>
          <a:prstGeom prst="rect">
            <a:avLst/>
          </a:prstGeom>
        </p:spPr>
      </p:pic>
      <p:grpSp>
        <p:nvGrpSpPr>
          <p:cNvPr id="5" name="Group 4">
            <a:extLst>
              <a:ext uri="{FF2B5EF4-FFF2-40B4-BE49-F238E27FC236}">
                <a16:creationId xmlns:a16="http://schemas.microsoft.com/office/drawing/2014/main" id="{A6A039AD-DDFB-E709-9F73-793D32EE973A}"/>
              </a:ext>
            </a:extLst>
          </p:cNvPr>
          <p:cNvGrpSpPr/>
          <p:nvPr/>
        </p:nvGrpSpPr>
        <p:grpSpPr>
          <a:xfrm>
            <a:off x="738259" y="2454965"/>
            <a:ext cx="10443263" cy="1341782"/>
            <a:chOff x="2060663" y="2009402"/>
            <a:chExt cx="8932660" cy="779027"/>
          </a:xfrm>
          <a:solidFill>
            <a:schemeClr val="accent4">
              <a:lumMod val="20000"/>
              <a:lumOff val="80000"/>
            </a:schemeClr>
          </a:solidFill>
        </p:grpSpPr>
        <p:sp>
          <p:nvSpPr>
            <p:cNvPr id="6" name="Rectangle 5">
              <a:extLst>
                <a:ext uri="{FF2B5EF4-FFF2-40B4-BE49-F238E27FC236}">
                  <a16:creationId xmlns:a16="http://schemas.microsoft.com/office/drawing/2014/main" id="{AB327171-EF49-5B35-A227-84FC2EC42016}"/>
                </a:ext>
              </a:extLst>
            </p:cNvPr>
            <p:cNvSpPr/>
            <p:nvPr/>
          </p:nvSpPr>
          <p:spPr>
            <a:xfrm>
              <a:off x="2217158" y="2125823"/>
              <a:ext cx="8476174" cy="501100"/>
            </a:xfrm>
            <a:prstGeom prst="rect">
              <a:avLst/>
            </a:prstGeom>
            <a:grpFill/>
            <a:ln w="3175">
              <a:noFill/>
            </a:ln>
            <a:effectLst/>
          </p:spPr>
          <p:txBody>
            <a:bodyPr wrap="square" lIns="0" tIns="0" rIns="0" bIns="0" anchor="ctr" anchorCtr="0">
              <a:spAutoFit/>
            </a:bodyPr>
            <a:lstStyle/>
            <a:p>
              <a:pPr algn="ctr"/>
              <a:r>
                <a:rPr lang="en-US" sz="2800" cap="none" spc="0">
                  <a:ln w="0"/>
                  <a:solidFill>
                    <a:srgbClr val="F16B6B"/>
                  </a:solidFill>
                  <a:latin typeface="UTM Avo" panose="02040603050506020204" pitchFamily="18" charset="0"/>
                </a:rPr>
                <a:t>Thực vật "ăn" gì để sống?</a:t>
              </a:r>
            </a:p>
          </p:txBody>
        </p:sp>
        <p:sp>
          <p:nvSpPr>
            <p:cNvPr id="7" name="Speech Bubble: Rectangle with Corners Rounded 6">
              <a:extLst>
                <a:ext uri="{FF2B5EF4-FFF2-40B4-BE49-F238E27FC236}">
                  <a16:creationId xmlns:a16="http://schemas.microsoft.com/office/drawing/2014/main" id="{B62A3D9D-05CD-A34C-C496-BFC3EEA5E976}"/>
                </a:ext>
              </a:extLst>
            </p:cNvPr>
            <p:cNvSpPr/>
            <p:nvPr/>
          </p:nvSpPr>
          <p:spPr>
            <a:xfrm>
              <a:off x="2060663" y="2009402"/>
              <a:ext cx="8932660" cy="779027"/>
            </a:xfrm>
            <a:prstGeom prst="wedgeRoundRectCallout">
              <a:avLst>
                <a:gd name="adj1" fmla="val -34295"/>
                <a:gd name="adj2" fmla="val 63203"/>
                <a:gd name="adj3" fmla="val 16667"/>
              </a:avLst>
            </a:prstGeom>
            <a:grpFill/>
            <a:ln>
              <a:solidFill>
                <a:srgbClr val="726857"/>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rtl="0">
                <a:spcBef>
                  <a:spcPts val="0"/>
                </a:spcBef>
                <a:spcAft>
                  <a:spcPts val="500"/>
                </a:spcAft>
                <a:buFont typeface="Arial" panose="020B0604020202020204" pitchFamily="34" charset="0"/>
                <a:buChar char="•"/>
              </a:pPr>
              <a:r>
                <a:rPr lang="vi-VN" sz="3600" b="1" i="0" u="none" strike="noStrike" dirty="0">
                  <a:solidFill>
                    <a:srgbClr val="FF0000"/>
                  </a:solidFill>
                  <a:effectLst/>
                  <a:latin typeface="Cambria" panose="02040503050406030204" pitchFamily="18" charset="0"/>
                  <a:ea typeface="Cambria" panose="02040503050406030204" pitchFamily="18" charset="0"/>
                </a:rPr>
                <a:t>Kể tên một số phong tục, tập quán, nhà ở, lễ hội và món ăn ở địa phương em</a:t>
              </a:r>
              <a:endParaRPr lang="vi-VN" sz="3600" b="1" dirty="0">
                <a:solidFill>
                  <a:srgbClr val="FF0000"/>
                </a:solidFill>
                <a:effectLst/>
                <a:latin typeface="Cambria" panose="02040503050406030204" pitchFamily="18" charset="0"/>
                <a:ea typeface="Cambria" panose="02040503050406030204" pitchFamily="18" charset="0"/>
              </a:endParaRPr>
            </a:p>
          </p:txBody>
        </p:sp>
      </p:grpSp>
      <p:grpSp>
        <p:nvGrpSpPr>
          <p:cNvPr id="9" name="Group 8">
            <a:extLst>
              <a:ext uri="{FF2B5EF4-FFF2-40B4-BE49-F238E27FC236}">
                <a16:creationId xmlns:a16="http://schemas.microsoft.com/office/drawing/2014/main" id="{9525B751-28EC-4395-C4A3-8CB94B20D690}"/>
              </a:ext>
            </a:extLst>
          </p:cNvPr>
          <p:cNvGrpSpPr/>
          <p:nvPr/>
        </p:nvGrpSpPr>
        <p:grpSpPr>
          <a:xfrm>
            <a:off x="2368277" y="4164495"/>
            <a:ext cx="9518923" cy="1540566"/>
            <a:chOff x="2060663" y="2009401"/>
            <a:chExt cx="8932660" cy="894439"/>
          </a:xfrm>
          <a:solidFill>
            <a:schemeClr val="accent4">
              <a:lumMod val="20000"/>
              <a:lumOff val="80000"/>
            </a:schemeClr>
          </a:solidFill>
        </p:grpSpPr>
        <p:sp>
          <p:nvSpPr>
            <p:cNvPr id="11" name="Rectangle 10">
              <a:extLst>
                <a:ext uri="{FF2B5EF4-FFF2-40B4-BE49-F238E27FC236}">
                  <a16:creationId xmlns:a16="http://schemas.microsoft.com/office/drawing/2014/main" id="{F4B5B484-945E-4CAD-A067-AB408180FBF6}"/>
                </a:ext>
              </a:extLst>
            </p:cNvPr>
            <p:cNvSpPr/>
            <p:nvPr/>
          </p:nvSpPr>
          <p:spPr>
            <a:xfrm>
              <a:off x="2217158" y="2125823"/>
              <a:ext cx="8476174" cy="501100"/>
            </a:xfrm>
            <a:prstGeom prst="rect">
              <a:avLst/>
            </a:prstGeom>
            <a:grpFill/>
            <a:ln w="3175">
              <a:noFill/>
            </a:ln>
            <a:effectLst/>
          </p:spPr>
          <p:txBody>
            <a:bodyPr wrap="square" lIns="0" tIns="0" rIns="0" bIns="0" anchor="ctr" anchorCtr="0">
              <a:spAutoFit/>
            </a:bodyPr>
            <a:lstStyle/>
            <a:p>
              <a:pPr algn="ctr"/>
              <a:r>
                <a:rPr lang="en-US" sz="2800" cap="none" spc="0">
                  <a:ln w="0"/>
                  <a:solidFill>
                    <a:srgbClr val="F16B6B"/>
                  </a:solidFill>
                  <a:latin typeface="UTM Avo" panose="02040603050506020204" pitchFamily="18" charset="0"/>
                </a:rPr>
                <a:t>Thực vật "ăn" gì để sống?</a:t>
              </a:r>
            </a:p>
          </p:txBody>
        </p:sp>
        <p:sp>
          <p:nvSpPr>
            <p:cNvPr id="12" name="Speech Bubble: Rectangle with Corners Rounded 11">
              <a:extLst>
                <a:ext uri="{FF2B5EF4-FFF2-40B4-BE49-F238E27FC236}">
                  <a16:creationId xmlns:a16="http://schemas.microsoft.com/office/drawing/2014/main" id="{C07F93F6-C9C0-789C-560E-31245D9CB0EA}"/>
                </a:ext>
              </a:extLst>
            </p:cNvPr>
            <p:cNvSpPr/>
            <p:nvPr/>
          </p:nvSpPr>
          <p:spPr>
            <a:xfrm>
              <a:off x="2060663" y="2009401"/>
              <a:ext cx="8932660" cy="894439"/>
            </a:xfrm>
            <a:prstGeom prst="wedgeRoundRectCallout">
              <a:avLst>
                <a:gd name="adj1" fmla="val -34295"/>
                <a:gd name="adj2" fmla="val 63203"/>
                <a:gd name="adj3" fmla="val 16667"/>
              </a:avLst>
            </a:prstGeom>
            <a:grpFill/>
            <a:ln>
              <a:solidFill>
                <a:srgbClr val="726857"/>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rtl="0">
                <a:spcBef>
                  <a:spcPts val="0"/>
                </a:spcBef>
                <a:spcAft>
                  <a:spcPts val="500"/>
                </a:spcAft>
                <a:buFont typeface="Arial" panose="020B0604020202020204" pitchFamily="34" charset="0"/>
                <a:buChar char="•"/>
              </a:pPr>
              <a:r>
                <a:rPr lang="vi-VN" sz="3600" b="1" i="0" u="none" strike="noStrike" dirty="0">
                  <a:solidFill>
                    <a:srgbClr val="FF0000"/>
                  </a:solidFill>
                  <a:effectLst/>
                  <a:latin typeface="Cambria" panose="02040503050406030204" pitchFamily="18" charset="0"/>
                  <a:ea typeface="Cambria" panose="02040503050406030204" pitchFamily="18" charset="0"/>
                </a:rPr>
                <a:t>Giới thiệu với bạn về một loại trang phục hoặc một món ăn/một lễ hội tiêu biểu ở địa phương em.</a:t>
              </a:r>
            </a:p>
          </p:txBody>
        </p:sp>
      </p:grpSp>
    </p:spTree>
    <p:extLst>
      <p:ext uri="{BB962C8B-B14F-4D97-AF65-F5344CB8AC3E}">
        <p14:creationId xmlns:p14="http://schemas.microsoft.com/office/powerpoint/2010/main" val="858994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TotalTime>
  <Words>1045</Words>
  <Application>Microsoft Office PowerPoint</Application>
  <PresentationFormat>Widescreen</PresentationFormat>
  <Paragraphs>116</Paragraphs>
  <Slides>28</Slides>
  <Notes>28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28</vt:i4>
      </vt:variant>
    </vt:vector>
  </HeadingPairs>
  <TitlesOfParts>
    <vt:vector size="38" baseType="lpstr">
      <vt:lpstr>等线</vt:lpstr>
      <vt:lpstr>等线 Light</vt:lpstr>
      <vt:lpstr>#9Slide03 AmpleSoft Bold</vt:lpstr>
      <vt:lpstr>Arial</vt:lpstr>
      <vt:lpstr>Calibri</vt:lpstr>
      <vt:lpstr>Cambria</vt:lpstr>
      <vt:lpstr>Life Savers</vt:lpstr>
      <vt:lpstr>UTM Avo</vt:lpstr>
      <vt:lpstr>UTM Cookies</vt:lpstr>
      <vt:lpstr>千图网拥有20W+精美PPT模板 更多PPT模板下载至：www.58pic.com/office/ppt​​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HH</cp:lastModifiedBy>
  <cp:revision>43</cp:revision>
  <dcterms:created xsi:type="dcterms:W3CDTF">2023-07-08T05:21:17Z</dcterms:created>
  <dcterms:modified xsi:type="dcterms:W3CDTF">2023-09-19T07:12:17Z</dcterms:modified>
</cp:coreProperties>
</file>