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6" r:id="rId1"/>
  </p:sldMasterIdLst>
  <p:notesMasterIdLst>
    <p:notesMasterId r:id="rId19"/>
  </p:notesMasterIdLst>
  <p:sldIdLst>
    <p:sldId id="315" r:id="rId2"/>
    <p:sldId id="320" r:id="rId3"/>
    <p:sldId id="365" r:id="rId4"/>
    <p:sldId id="356" r:id="rId5"/>
    <p:sldId id="351" r:id="rId6"/>
    <p:sldId id="325" r:id="rId7"/>
    <p:sldId id="367" r:id="rId8"/>
    <p:sldId id="326" r:id="rId9"/>
    <p:sldId id="358" r:id="rId10"/>
    <p:sldId id="368" r:id="rId11"/>
    <p:sldId id="327" r:id="rId12"/>
    <p:sldId id="359" r:id="rId13"/>
    <p:sldId id="360" r:id="rId14"/>
    <p:sldId id="361" r:id="rId15"/>
    <p:sldId id="362" r:id="rId16"/>
    <p:sldId id="369" r:id="rId17"/>
    <p:sldId id="366" r:id="rId18"/>
  </p:sldIdLst>
  <p:sldSz cx="6858000" cy="5143500"/>
  <p:notesSz cx="6858000" cy="9144000"/>
  <p:embeddedFontLst>
    <p:embeddedFont>
      <p:font typeface="Calibri" panose="020F0502020204030204" pitchFamily="34" charset="0"/>
      <p:regular r:id="rId20"/>
      <p:bold r:id="rId21"/>
      <p:italic r:id="rId22"/>
      <p:boldItalic r:id="rId23"/>
    </p:embeddedFont>
    <p:embeddedFont>
      <p:font typeface="Kalam" panose="020B0604020202020204" charset="0"/>
      <p:regular r:id="rId24"/>
    </p:embeddedFont>
    <p:embeddedFont>
      <p:font typeface="Montserrat" panose="02000505000000020004" pitchFamily="2" charset="0"/>
      <p:regular r:id="rId25"/>
      <p:bold r:id="rId26"/>
      <p:italic r:id="rId27"/>
      <p:boldItalic r:id="rId28"/>
    </p:embeddedFont>
    <p:embeddedFont>
      <p:font typeface="SVN-Gretoon" panose="02040603050506020204" pitchFamily="18" charset="0"/>
      <p:regular r:id="rId29"/>
    </p:embeddedFont>
    <p:embeddedFont>
      <p:font typeface="UTM Cookies" panose="02040603050506020204" pitchFamily="18" charset="0"/>
      <p:regular r:id="rId30"/>
    </p:embeddedFont>
    <p:embeddedFont>
      <p:font typeface="VNI-Avo" panose="020B0604020202020204"/>
      <p:regular r:id="rId31"/>
      <p:bold r:id="rId32"/>
      <p:italic r:id="rId33"/>
      <p:boldItalic r:id="rId34"/>
    </p:embeddedFont>
  </p:embeddedFontLst>
  <p:custDataLst>
    <p:tags r:id="rId3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EF5F5F"/>
    <a:srgbClr val="EB54E9"/>
    <a:srgbClr val="8AB036"/>
    <a:srgbClr val="B7D574"/>
    <a:srgbClr val="FFAB40"/>
    <a:srgbClr val="17479D"/>
    <a:srgbClr val="3B64AC"/>
    <a:srgbClr val="F744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68" autoAdjust="0"/>
    <p:restoredTop sz="94615"/>
  </p:normalViewPr>
  <p:slideViewPr>
    <p:cSldViewPr snapToGrid="0">
      <p:cViewPr varScale="1">
        <p:scale>
          <a:sx n="85" d="100"/>
          <a:sy n="85" d="100"/>
        </p:scale>
        <p:origin x="702" y="84"/>
      </p:cViewPr>
      <p:guideLst>
        <p:guide orient="horz" pos="16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11331788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7200"/>
          </a:xfrm>
          <a:prstGeom prst="rect">
            <a:avLst/>
          </a:prstGeom>
        </p:spPr>
        <p:txBody>
          <a:bodyPr/>
          <a:lstStyle/>
          <a:p>
            <a:pPr lvl="0" algn="r"/>
            <a:fld id="{9A0DB2DC-4C9A-4742-B13C-FB6460FD3503}" type="slidenum">
              <a:rPr lang="en-US" altLang="zh-CN" sz="1200" dirty="0"/>
              <a:t>3</a:t>
            </a:fld>
            <a:endParaRPr lang="zh-CN" sz="1200" dirty="0"/>
          </a:p>
        </p:txBody>
      </p:sp>
    </p:spTree>
    <p:extLst>
      <p:ext uri="{BB962C8B-B14F-4D97-AF65-F5344CB8AC3E}">
        <p14:creationId xmlns:p14="http://schemas.microsoft.com/office/powerpoint/2010/main" val="121845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2554250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738156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2891814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397631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19689816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
        <p:nvSpPr>
          <p:cNvPr id="3" name="TextBox 2"/>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330935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
        <p:nvSpPr>
          <p:cNvPr id="3" name="TextBox 2"/>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2618144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
        <p:nvSpPr>
          <p:cNvPr id="3" name="TextBox 2"/>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3685952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
        <p:nvSpPr>
          <p:cNvPr id="3" name="TextBox 2"/>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1424785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
        <p:nvSpPr>
          <p:cNvPr id="3" name="TextBox 2"/>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570094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
        <p:nvSpPr>
          <p:cNvPr id="3" name="TextBox 2"/>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3122416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
        <p:nvSpPr>
          <p:cNvPr id="3" name="TextBox 2"/>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4057793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
        <p:nvSpPr>
          <p:cNvPr id="3" name="TextBox 2"/>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3688410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
        <p:nvSpPr>
          <p:cNvPr id="3" name="TextBox 2"/>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1621613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1628458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3339524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
        <p:nvSpPr>
          <p:cNvPr id="3" name="TextBox 2"/>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6817254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4199016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13133308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71488" y="4767264"/>
            <a:ext cx="1543050" cy="273844"/>
          </a:xfrm>
          <a:prstGeom prst="rect">
            <a:avLst/>
          </a:prstGeom>
        </p:spPr>
        <p:txBody>
          <a:bodyPr lIns="57607" tIns="28804" rIns="57607" bIns="28804"/>
          <a:lstStyle/>
          <a:p>
            <a:fld id="{D997B5FA-0921-464F-AAE1-844C04324D75}" type="datetimeFigureOut">
              <a:rPr lang="zh-CN" altLang="en-US" smtClean="0"/>
              <a:t>2023/1/27</a:t>
            </a:fld>
            <a:endParaRPr lang="zh-CN" altLang="en-US"/>
          </a:p>
        </p:txBody>
      </p:sp>
      <p:sp>
        <p:nvSpPr>
          <p:cNvPr id="5" name="Footer Placeholder 4"/>
          <p:cNvSpPr>
            <a:spLocks noGrp="1"/>
          </p:cNvSpPr>
          <p:nvPr>
            <p:ph type="ftr" sz="quarter" idx="11"/>
          </p:nvPr>
        </p:nvSpPr>
        <p:spPr>
          <a:xfrm>
            <a:off x="2271713" y="4767264"/>
            <a:ext cx="2314575" cy="273844"/>
          </a:xfrm>
          <a:prstGeom prst="rect">
            <a:avLst/>
          </a:prstGeom>
        </p:spPr>
        <p:txBody>
          <a:bodyPr lIns="57607" tIns="28804" rIns="57607" bIns="28804"/>
          <a:lstStyle/>
          <a:p>
            <a:endParaRPr lang="zh-CN" altLang="en-US"/>
          </a:p>
        </p:txBody>
      </p:sp>
      <p:sp>
        <p:nvSpPr>
          <p:cNvPr id="6" name="Slide Number Placeholder 5"/>
          <p:cNvSpPr>
            <a:spLocks noGrp="1"/>
          </p:cNvSpPr>
          <p:nvPr>
            <p:ph type="sldNum" sz="quarter" idx="12"/>
          </p:nvPr>
        </p:nvSpPr>
        <p:spPr>
          <a:xfrm>
            <a:off x="4843463" y="4767264"/>
            <a:ext cx="1543050" cy="273844"/>
          </a:xfrm>
          <a:prstGeom prst="rect">
            <a:avLst/>
          </a:prstGeom>
        </p:spPr>
        <p:txBody>
          <a:bodyPr lIns="57607" tIns="28804" rIns="57607" bIns="28804"/>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112992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
        <p:nvSpPr>
          <p:cNvPr id="3" name="TextBox 2"/>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3554028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
        <p:nvSpPr>
          <p:cNvPr id="3" name="TextBox 2"/>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1517387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
        <p:nvSpPr>
          <p:cNvPr id="3" name="TextBox 2"/>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2229193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
        <p:nvSpPr>
          <p:cNvPr id="3" name="TextBox 2"/>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2081338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
        <p:nvSpPr>
          <p:cNvPr id="3" name="TextBox 2"/>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287113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
        <p:nvSpPr>
          <p:cNvPr id="3" name="TextBox 2"/>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919981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
        <p:nvSpPr>
          <p:cNvPr id="3" name="TextBox 2"/>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1330755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824370325"/>
      </p:ext>
    </p:extLst>
  </p:cSld>
  <p:clrMap bg1="lt1" tx1="dk1" bg2="dk2" tx2="lt2" accent1="accent1" accent2="accent2" accent3="accent3" accent4="accent4" accent5="accent5" accent6="accent6" hlink="hlink" folHlink="folHlink"/>
  <p:sldLayoutIdLst>
    <p:sldLayoutId id="2147483697" r:id="rId1"/>
    <p:sldLayoutId id="2147483718" r:id="rId2"/>
    <p:sldLayoutId id="2147483717" r:id="rId3"/>
    <p:sldLayoutId id="2147483716" r:id="rId4"/>
    <p:sldLayoutId id="2147483714" r:id="rId5"/>
    <p:sldLayoutId id="2147483713" r:id="rId6"/>
    <p:sldLayoutId id="2147483712" r:id="rId7"/>
    <p:sldLayoutId id="2147483711" r:id="rId8"/>
    <p:sldLayoutId id="2147483710" r:id="rId9"/>
    <p:sldLayoutId id="2147483709" r:id="rId10"/>
    <p:sldLayoutId id="2147483708" r:id="rId11"/>
    <p:sldLayoutId id="2147483707" r:id="rId12"/>
    <p:sldLayoutId id="2147483706" r:id="rId13"/>
    <p:sldLayoutId id="2147483704" r:id="rId14"/>
    <p:sldLayoutId id="2147483703" r:id="rId15"/>
    <p:sldLayoutId id="2147483702" r:id="rId16"/>
    <p:sldLayoutId id="2147483701" r:id="rId17"/>
    <p:sldLayoutId id="2147483698" r:id="rId18"/>
    <p:sldLayoutId id="2147483719" r:id="rId19"/>
    <p:sldLayoutId id="2147483715" r:id="rId20"/>
    <p:sldLayoutId id="2147483705" r:id="rId21"/>
    <p:sldLayoutId id="214748369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5.xml"/><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15.png"/><Relationship Id="rId5" Type="http://schemas.microsoft.com/office/2007/relationships/hdphoto" Target="../media/hdphoto3.wdp"/><Relationship Id="rId4" Type="http://schemas.openxmlformats.org/officeDocument/2006/relationships/image" Target="../media/image14.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8.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6.xml"/><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15.png"/><Relationship Id="rId5" Type="http://schemas.microsoft.com/office/2007/relationships/hdphoto" Target="../media/hdphoto3.wdp"/><Relationship Id="rId4" Type="http://schemas.openxmlformats.org/officeDocument/2006/relationships/image" Target="../media/image14.png"/><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8.xml"/><Relationship Id="rId1" Type="http://schemas.openxmlformats.org/officeDocument/2006/relationships/tags" Target="../tags/tag2.xml"/><Relationship Id="rId5" Type="http://schemas.openxmlformats.org/officeDocument/2006/relationships/image" Target="../media/image5.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1.m4a"/><Relationship Id="rId7" Type="http://schemas.microsoft.com/office/2007/relationships/hdphoto" Target="../media/hdphoto3.wdp"/><Relationship Id="rId12" Type="http://schemas.openxmlformats.org/officeDocument/2006/relationships/image" Target="../media/image18.png"/><Relationship Id="rId2" Type="http://schemas.microsoft.com/office/2007/relationships/media" Target="../media/media1.m4a"/><Relationship Id="rId1" Type="http://schemas.openxmlformats.org/officeDocument/2006/relationships/tags" Target="../tags/tag3.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notesSlide" Target="../notesSlides/notesSlide2.xml"/><Relationship Id="rId10" Type="http://schemas.microsoft.com/office/2007/relationships/hdphoto" Target="../media/hdphoto4.wdp"/><Relationship Id="rId4" Type="http://schemas.openxmlformats.org/officeDocument/2006/relationships/slideLayout" Target="../slideLayouts/slideLayout1.xml"/><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 Id="rId5" Type="http://schemas.microsoft.com/office/2007/relationships/hdphoto" Target="../media/hdphoto3.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5.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4.xml"/><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5.png"/><Relationship Id="rId5" Type="http://schemas.microsoft.com/office/2007/relationships/hdphoto" Target="../media/hdphoto3.wdp"/><Relationship Id="rId4" Type="http://schemas.openxmlformats.org/officeDocument/2006/relationships/image" Target="../media/image14.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9.png"/><Relationship Id="rId7" Type="http://schemas.openxmlformats.org/officeDocument/2006/relationships/image" Target="../media/image20.jpeg"/><Relationship Id="rId2" Type="http://schemas.openxmlformats.org/officeDocument/2006/relationships/slideLayout" Target="../slideLayouts/slideLayout1.xml"/><Relationship Id="rId1" Type="http://schemas.openxmlformats.org/officeDocument/2006/relationships/tags" Target="../tags/tag7.xml"/><Relationship Id="rId6" Type="http://schemas.microsoft.com/office/2007/relationships/hdphoto" Target="../media/hdphoto3.wdp"/><Relationship Id="rId5" Type="http://schemas.openxmlformats.org/officeDocument/2006/relationships/image" Target="../media/image14.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video" Target="../media/media2.mp4"/><Relationship Id="rId7" Type="http://schemas.openxmlformats.org/officeDocument/2006/relationships/image" Target="../media/image22.png"/><Relationship Id="rId2" Type="http://schemas.microsoft.com/office/2007/relationships/media" Target="../media/media2.mp4"/><Relationship Id="rId1" Type="http://schemas.openxmlformats.org/officeDocument/2006/relationships/tags" Target="../tags/tag8.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slideLayout" Target="../slideLayouts/slideLayout1.xml"/><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3128" y="1780040"/>
            <a:ext cx="219233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a:sym typeface="Arial"/>
              </a:rPr>
              <a:t>VẺ</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dirty="0">
                <a:solidFill>
                  <a:srgbClr val="FB5B53"/>
                </a:solidFill>
                <a:latin typeface="UTM Cookies" panose="02040603050506020204" pitchFamily="18" charset="0"/>
              </a:rPr>
              <a:t>ĐẸP</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a:sym typeface="Arial"/>
              </a:rPr>
              <a:t>QUANH</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dirty="0">
                <a:solidFill>
                  <a:srgbClr val="FB5B53"/>
                </a:solidFill>
                <a:latin typeface="UTM Cookies" panose="02040603050506020204" pitchFamily="18" charset="0"/>
              </a:rPr>
              <a:t>EM</a:t>
            </a:r>
            <a:endPar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a:sym typeface="Arial"/>
            </a:endParaRPr>
          </a:p>
        </p:txBody>
      </p:sp>
      <p:pic>
        <p:nvPicPr>
          <p:cNvPr id="8" name="Picture 7">
            <a:extLst>
              <a:ext uri="{FF2B5EF4-FFF2-40B4-BE49-F238E27FC236}">
                <a16:creationId xmlns:a16="http://schemas.microsoft.com/office/drawing/2014/main" id="{1EF6DE71-BBCF-6A4D-BC60-A38481D84B41}"/>
              </a:ext>
            </a:extLst>
          </p:cNvPr>
          <p:cNvPicPr>
            <a:picLocks noChangeAspect="1"/>
          </p:cNvPicPr>
          <p:nvPr/>
        </p:nvPicPr>
        <p:blipFill rotWithShape="1">
          <a:blip r:embed="rId4"/>
          <a:srcRect l="3453" t="1466"/>
          <a:stretch/>
        </p:blipFill>
        <p:spPr>
          <a:xfrm>
            <a:off x="2078030" y="434111"/>
            <a:ext cx="4284395" cy="4275277"/>
          </a:xfrm>
          <a:prstGeom prst="ellipse">
            <a:avLst/>
          </a:prstGeom>
          <a:effectLst>
            <a:glow rad="139700">
              <a:schemeClr val="accent4">
                <a:satMod val="175000"/>
                <a:alpha val="4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92764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680603" y="0"/>
            <a:ext cx="1281038" cy="453907"/>
          </a:xfrm>
          <a:prstGeom prst="rect">
            <a:avLst/>
          </a:prstGeom>
          <a:noFill/>
        </p:spPr>
        <p:txBody>
          <a:bodyPr wrap="square" rtlCol="0">
            <a:spAutoFit/>
          </a:bodyPr>
          <a:lstStyle/>
          <a:p>
            <a:pPr>
              <a:lnSpc>
                <a:spcPct val="150000"/>
              </a:lnSpc>
            </a:pPr>
            <a:r>
              <a:rPr lang="vi-VN" sz="1800" b="1" dirty="0">
                <a:solidFill>
                  <a:srgbClr val="17479D"/>
                </a:solidFill>
                <a:latin typeface="UTM Avo" panose="02040603050506020204" pitchFamily="18" charset="0"/>
              </a:rPr>
              <a:t>ĐỌC </a:t>
            </a:r>
            <a:endParaRPr lang="en-US" sz="1800" b="1" dirty="0">
              <a:solidFill>
                <a:srgbClr val="17479D"/>
              </a:solidFill>
              <a:latin typeface="UTM Avo" panose="02040603050506020204" pitchFamily="18" charset="0"/>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98295" y="30045"/>
            <a:ext cx="582308" cy="525172"/>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2052241" y="226953"/>
            <a:ext cx="2753517" cy="453907"/>
          </a:xfrm>
          <a:prstGeom prst="rect">
            <a:avLst/>
          </a:prstGeom>
          <a:noFill/>
        </p:spPr>
        <p:txBody>
          <a:bodyPr wrap="square" rtlCol="0">
            <a:spAutoFit/>
          </a:bodyPr>
          <a:lstStyle/>
          <a:p>
            <a:pPr algn="ctr">
              <a:lnSpc>
                <a:spcPct val="150000"/>
              </a:lnSpc>
            </a:pPr>
            <a:r>
              <a:rPr lang="vi-VN" sz="1800" b="1" dirty="0">
                <a:solidFill>
                  <a:schemeClr val="accent1">
                    <a:lumMod val="50000"/>
                  </a:schemeClr>
                </a:solidFill>
                <a:latin typeface="UTM Avo" panose="02040603050506020204" pitchFamily="18" charset="0"/>
              </a:rPr>
              <a:t>Hoạ mi hót</a:t>
            </a:r>
            <a:endParaRPr lang="en-US" sz="1800" b="1" dirty="0">
              <a:solidFill>
                <a:schemeClr val="accent1">
                  <a:lumMod val="50000"/>
                </a:schemeClr>
              </a:solidFill>
              <a:latin typeface="UTM Avo" panose="02040603050506020204" pitchFamily="18" charset="0"/>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148593" y="507119"/>
            <a:ext cx="6611112" cy="4162737"/>
          </a:xfrm>
          <a:prstGeom prst="roundRect">
            <a:avLst>
              <a:gd name="adj" fmla="val 7439"/>
            </a:avLst>
          </a:prstGeom>
          <a:noFill/>
        </p:spPr>
        <p:txBody>
          <a:bodyPr wrap="square" rtlCol="0">
            <a:spAutoFit/>
          </a:bodyPr>
          <a:lstStyle/>
          <a:p>
            <a:pPr algn="just">
              <a:lnSpc>
                <a:spcPct val="123000"/>
              </a:lnSpc>
            </a:pPr>
            <a:r>
              <a:rPr lang="vi-VN" sz="1600" dirty="0">
                <a:latin typeface="UTM Avo" panose="02040603050506020204" pitchFamily="18" charset="0"/>
                <a:ea typeface="Calibri" panose="020F0502020204030204" pitchFamily="34" charset="0"/>
              </a:rPr>
              <a:t>         Mùa xuân! Mỗi khi hoạ mi cất lên những </a:t>
            </a:r>
            <a:r>
              <a:rPr lang="vi-VN" sz="1600">
                <a:latin typeface="UTM Avo" panose="02040603050506020204" pitchFamily="18" charset="0"/>
                <a:ea typeface="Calibri" panose="020F0502020204030204" pitchFamily="34" charset="0"/>
              </a:rPr>
              <a:t>tiếng h</a:t>
            </a:r>
            <a:r>
              <a:rPr lang="en-GB" sz="1600">
                <a:latin typeface="UTM Avo" panose="02040603050506020204" pitchFamily="18" charset="0"/>
                <a:ea typeface="Calibri" panose="020F0502020204030204" pitchFamily="34" charset="0"/>
              </a:rPr>
              <a:t>ót</a:t>
            </a:r>
            <a:r>
              <a:rPr lang="vi-VN" sz="1600">
                <a:latin typeface="UTM Avo" panose="02040603050506020204" pitchFamily="18" charset="0"/>
                <a:ea typeface="Calibri" panose="020F0502020204030204" pitchFamily="34" charset="0"/>
              </a:rPr>
              <a:t> </a:t>
            </a:r>
            <a:r>
              <a:rPr lang="vi-VN" sz="1600" dirty="0">
                <a:latin typeface="UTM Avo" panose="02040603050506020204" pitchFamily="18" charset="0"/>
                <a:ea typeface="Calibri" panose="020F0502020204030204" pitchFamily="34" charset="0"/>
              </a:rPr>
              <a:t>vang lừng, mọi vật như có sự thay đổi kì diệu.</a:t>
            </a:r>
          </a:p>
          <a:p>
            <a:pPr algn="just">
              <a:lnSpc>
                <a:spcPct val="123000"/>
              </a:lnSpc>
            </a:pPr>
            <a:r>
              <a:rPr lang="vi-VN" sz="1600" dirty="0">
                <a:latin typeface="UTM Avo" panose="02040603050506020204" pitchFamily="18" charset="0"/>
                <a:ea typeface="Calibri" panose="020F0502020204030204" pitchFamily="34" charset="0"/>
              </a:rPr>
              <a:t>        Trời bỗng sáng ra. Những luồng sáng chiếu qua các chùm lộc mới nhú, rực rỡ hơn. Những gợn sóng trên hồ hoà nhịp với </a:t>
            </a:r>
            <a:r>
              <a:rPr lang="vi-VN" sz="1600">
                <a:latin typeface="UTM Avo" panose="02040603050506020204" pitchFamily="18" charset="0"/>
                <a:ea typeface="Calibri" panose="020F0502020204030204" pitchFamily="34" charset="0"/>
              </a:rPr>
              <a:t>tiếng hoạ </a:t>
            </a:r>
            <a:r>
              <a:rPr lang="vi-VN" sz="1600" dirty="0">
                <a:latin typeface="UTM Avo" panose="02040603050506020204" pitchFamily="18" charset="0"/>
                <a:ea typeface="Calibri" panose="020F0502020204030204" pitchFamily="34" charset="0"/>
              </a:rPr>
              <a:t>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a:t>
            </a:r>
            <a:r>
              <a:rPr lang="vi-VN" sz="1600">
                <a:latin typeface="UTM Avo" panose="02040603050506020204" pitchFamily="18" charset="0"/>
                <a:ea typeface="Calibri" panose="020F0502020204030204" pitchFamily="34" charset="0"/>
              </a:rPr>
              <a:t>sông </a:t>
            </a:r>
            <a:r>
              <a:rPr lang="en-GB" sz="1600">
                <a:latin typeface="UTM Avo" panose="02040603050506020204" pitchFamily="18" charset="0"/>
                <a:ea typeface="Calibri" panose="020F0502020204030204" pitchFamily="34" charset="0"/>
              </a:rPr>
              <a:t>đang </a:t>
            </a:r>
            <a:r>
              <a:rPr lang="vi-VN" sz="1600">
                <a:latin typeface="UTM Avo" panose="02040603050506020204" pitchFamily="18" charset="0"/>
                <a:ea typeface="Calibri" panose="020F0502020204030204" pitchFamily="34" charset="0"/>
              </a:rPr>
              <a:t>đổi </a:t>
            </a:r>
            <a:r>
              <a:rPr lang="vi-VN" sz="1600" dirty="0">
                <a:latin typeface="UTM Avo" panose="02040603050506020204" pitchFamily="18" charset="0"/>
                <a:ea typeface="Calibri" panose="020F0502020204030204" pitchFamily="34" charset="0"/>
              </a:rPr>
              <a:t>mới.</a:t>
            </a:r>
          </a:p>
          <a:p>
            <a:pPr algn="just">
              <a:lnSpc>
                <a:spcPct val="123000"/>
              </a:lnSpc>
            </a:pPr>
            <a:r>
              <a:rPr lang="vi-VN" sz="1600" dirty="0">
                <a:latin typeface="UTM Avo" panose="02040603050506020204" pitchFamily="18" charset="0"/>
                <a:ea typeface="Calibri" panose="020F0502020204030204" pitchFamily="34" charset="0"/>
              </a:rPr>
              <a:t>        Chim, mây, nước và hoa đều cho rằng tiếng hót kì diệu của hoạ mi đã làm cho tất cả bừng tỉnh giấc… Hoạ mi thấy lòng vui sướng, cố hót hay hơn.</a:t>
            </a:r>
          </a:p>
          <a:p>
            <a:pPr algn="r">
              <a:lnSpc>
                <a:spcPct val="123000"/>
              </a:lnSpc>
            </a:pPr>
            <a:r>
              <a:rPr lang="vi-VN" sz="1600" dirty="0">
                <a:latin typeface="UTM Avo" panose="02040603050506020204" pitchFamily="18" charset="0"/>
                <a:ea typeface="Calibri" panose="020F0502020204030204" pitchFamily="34" charset="0"/>
              </a:rPr>
              <a:t>				(Theo Võ Quảng)</a:t>
            </a:r>
          </a:p>
          <a:p>
            <a:pPr lvl="0" algn="just">
              <a:lnSpc>
                <a:spcPct val="123000"/>
              </a:lnSpc>
            </a:pPr>
            <a:r>
              <a:rPr lang="x-none" sz="1600" dirty="0">
                <a:latin typeface="UTM Avo" panose="02040603050506020204" pitchFamily="18" charset="0"/>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465" y="680860"/>
            <a:ext cx="251876" cy="238016"/>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72197" y="1297376"/>
            <a:ext cx="238016" cy="238016"/>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657" y="3393453"/>
            <a:ext cx="238016" cy="238016"/>
          </a:xfrm>
          <a:prstGeom prst="rect">
            <a:avLst/>
          </a:prstGeom>
        </p:spPr>
      </p:pic>
    </p:spTree>
    <p:custDataLst>
      <p:tags r:id="rId1"/>
    </p:custDataLst>
    <p:extLst>
      <p:ext uri="{BB962C8B-B14F-4D97-AF65-F5344CB8AC3E}">
        <p14:creationId xmlns:p14="http://schemas.microsoft.com/office/powerpoint/2010/main" val="72660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371285" y="1705000"/>
            <a:ext cx="6119826" cy="735779"/>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1. </a:t>
            </a:r>
            <a:r>
              <a:rPr lang="vi-VN" sz="1500" dirty="0">
                <a:latin typeface="UTM Avo" panose="02040603050506020204" pitchFamily="18" charset="0"/>
              </a:rPr>
              <a:t>Tiếng hót kì diệu của hoạ mi đã làm cho những sự vật trên bầu trời thay đổi như thế nào?</a:t>
            </a:r>
          </a:p>
        </p:txBody>
      </p:sp>
      <p:sp>
        <p:nvSpPr>
          <p:cNvPr id="10" name="TextBox 9">
            <a:extLst>
              <a:ext uri="{FF2B5EF4-FFF2-40B4-BE49-F238E27FC236}">
                <a16:creationId xmlns:a16="http://schemas.microsoft.com/office/drawing/2014/main" id="{CC238813-6EDC-49C5-8D5C-B80523462C08}"/>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pic>
        <p:nvPicPr>
          <p:cNvPr id="3" name="Picture 2">
            <a:extLst>
              <a:ext uri="{FF2B5EF4-FFF2-40B4-BE49-F238E27FC236}">
                <a16:creationId xmlns:a16="http://schemas.microsoft.com/office/drawing/2014/main" id="{649EB6D9-57A4-DF4C-A943-78FC2D09D038}"/>
              </a:ext>
            </a:extLst>
          </p:cNvPr>
          <p:cNvPicPr>
            <a:picLocks noChangeAspect="1"/>
          </p:cNvPicPr>
          <p:nvPr/>
        </p:nvPicPr>
        <p:blipFill>
          <a:blip r:embed="rId3">
            <a:clrChange>
              <a:clrFrom>
                <a:srgbClr val="FBFFFF"/>
              </a:clrFrom>
              <a:clrTo>
                <a:srgbClr val="FBFFFF">
                  <a:alpha val="0"/>
                </a:srgbClr>
              </a:clrTo>
            </a:clrChange>
          </a:blip>
          <a:stretch>
            <a:fillRect/>
          </a:stretch>
        </p:blipFill>
        <p:spPr>
          <a:xfrm>
            <a:off x="4096602" y="3557301"/>
            <a:ext cx="2167944" cy="1290054"/>
          </a:xfrm>
          <a:prstGeom prst="round2SameRect">
            <a:avLst>
              <a:gd name="adj1" fmla="val 0"/>
              <a:gd name="adj2" fmla="val 39412"/>
            </a:avLst>
          </a:prstGeom>
        </p:spPr>
      </p:pic>
      <p:sp>
        <p:nvSpPr>
          <p:cNvPr id="17" name="TextBox 16">
            <a:extLst>
              <a:ext uri="{FF2B5EF4-FFF2-40B4-BE49-F238E27FC236}">
                <a16:creationId xmlns:a16="http://schemas.microsoft.com/office/drawing/2014/main" id="{9DC59F8C-EFBC-E845-85DB-19AF407A4D02}"/>
              </a:ext>
            </a:extLst>
          </p:cNvPr>
          <p:cNvSpPr txBox="1"/>
          <p:nvPr/>
        </p:nvSpPr>
        <p:spPr>
          <a:xfrm>
            <a:off x="366889" y="2440779"/>
            <a:ext cx="6119826" cy="1428276"/>
          </a:xfrm>
          <a:prstGeom prst="rect">
            <a:avLst/>
          </a:prstGeom>
          <a:noFill/>
        </p:spPr>
        <p:txBody>
          <a:bodyPr wrap="square" rtlCol="0">
            <a:spAutoFit/>
          </a:bodyPr>
          <a:lstStyle/>
          <a:p>
            <a:pPr algn="just">
              <a:lnSpc>
                <a:spcPct val="150000"/>
              </a:lnSpc>
            </a:pPr>
            <a:r>
              <a:rPr lang="vi-VN" sz="1500" dirty="0">
                <a:solidFill>
                  <a:srgbClr val="002060"/>
                </a:solidFill>
                <a:latin typeface="UTM Avo" panose="02040603050506020204" pitchFamily="18" charset="0"/>
                <a:sym typeface="Wingdings" panose="05000000000000000000" pitchFamily="2" charset="2"/>
              </a:rPr>
              <a:t> </a:t>
            </a:r>
            <a:r>
              <a:rPr lang="vi-VN" sz="1500" dirty="0">
                <a:solidFill>
                  <a:srgbClr val="002060"/>
                </a:solidFill>
                <a:latin typeface="UTM Avo" panose="02040603050506020204" pitchFamily="18" charset="0"/>
              </a:rPr>
              <a:t>Tiếng hót kì diệu của hoạ mi đã làm cho những sự vật trên bầu trời thay đổi: trời bỗng sáng ra, những luồng sáng chiếu qua các chùm lộc mới nhú, rực rỡ hơn; da trời bỗng xanh hơn, những làn mây trắng trắng hơn, xốp hơn,... </a:t>
            </a:r>
          </a:p>
        </p:txBody>
      </p:sp>
      <p:pic>
        <p:nvPicPr>
          <p:cNvPr id="14" name="Picture 13">
            <a:extLst>
              <a:ext uri="{FF2B5EF4-FFF2-40B4-BE49-F238E27FC236}">
                <a16:creationId xmlns:a16="http://schemas.microsoft.com/office/drawing/2014/main" id="{FD3A7896-1880-1443-A55D-0E0F2F6424AC}"/>
              </a:ext>
            </a:extLst>
          </p:cNvPr>
          <p:cNvPicPr>
            <a:picLocks noChangeAspect="1"/>
          </p:cNvPicPr>
          <p:nvPr/>
        </p:nvPicPr>
        <p:blipFill rotWithShape="1">
          <a:blip r:embed="rId3">
            <a:clrChange>
              <a:clrFrom>
                <a:srgbClr val="FBFFFF"/>
              </a:clrFrom>
              <a:clrTo>
                <a:srgbClr val="FBFFFF">
                  <a:alpha val="0"/>
                </a:srgbClr>
              </a:clrTo>
            </a:clrChange>
          </a:blip>
          <a:srcRect l="15092" r="7561"/>
          <a:stretch/>
        </p:blipFill>
        <p:spPr>
          <a:xfrm>
            <a:off x="366889" y="335183"/>
            <a:ext cx="1285274" cy="1290285"/>
          </a:xfrm>
          <a:prstGeom prst="ellipse">
            <a:avLst/>
          </a:prstGeom>
        </p:spPr>
      </p:pic>
    </p:spTree>
    <p:custDataLst>
      <p:tags r:id="rId1"/>
    </p:custDataLst>
    <p:extLst>
      <p:ext uri="{BB962C8B-B14F-4D97-AF65-F5344CB8AC3E}">
        <p14:creationId xmlns:p14="http://schemas.microsoft.com/office/powerpoint/2010/main" val="105107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F89615-D37D-784F-82CD-06534B8D47AE}"/>
              </a:ext>
            </a:extLst>
          </p:cNvPr>
          <p:cNvSpPr txBox="1"/>
          <p:nvPr/>
        </p:nvSpPr>
        <p:spPr>
          <a:xfrm>
            <a:off x="359660" y="568119"/>
            <a:ext cx="6012859" cy="735779"/>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Những gợn sóng trên hồ có thay đổi gì khi hoà nhịp với tiếng hoạ mi hót?</a:t>
            </a:r>
          </a:p>
        </p:txBody>
      </p:sp>
      <p:sp>
        <p:nvSpPr>
          <p:cNvPr id="3" name="TextBox 2">
            <a:extLst>
              <a:ext uri="{FF2B5EF4-FFF2-40B4-BE49-F238E27FC236}">
                <a16:creationId xmlns:a16="http://schemas.microsoft.com/office/drawing/2014/main" id="{11F3115C-A5D3-E54C-8C97-558BE2B41A52}"/>
              </a:ext>
            </a:extLst>
          </p:cNvPr>
          <p:cNvSpPr txBox="1"/>
          <p:nvPr/>
        </p:nvSpPr>
        <p:spPr>
          <a:xfrm>
            <a:off x="359660" y="1303898"/>
            <a:ext cx="6119826" cy="401328"/>
          </a:xfrm>
          <a:prstGeom prst="rect">
            <a:avLst/>
          </a:prstGeom>
          <a:noFill/>
        </p:spPr>
        <p:txBody>
          <a:bodyPr wrap="square" rtlCol="0">
            <a:spAutoFit/>
          </a:bodyPr>
          <a:lstStyle/>
          <a:p>
            <a:pPr algn="just">
              <a:lnSpc>
                <a:spcPct val="150000"/>
              </a:lnSpc>
            </a:pPr>
            <a:r>
              <a:rPr lang="vi-VN" sz="1500" dirty="0">
                <a:solidFill>
                  <a:srgbClr val="002060"/>
                </a:solidFill>
                <a:latin typeface="UTM Avo" panose="02040603050506020204" pitchFamily="18" charset="0"/>
                <a:sym typeface="Wingdings" panose="05000000000000000000" pitchFamily="2" charset="2"/>
              </a:rPr>
              <a:t> </a:t>
            </a:r>
            <a:r>
              <a:rPr lang="vi-VN" sz="1500" dirty="0">
                <a:solidFill>
                  <a:srgbClr val="002060"/>
                </a:solidFill>
                <a:latin typeface="UTM Avo" panose="02040603050506020204" pitchFamily="18" charset="0"/>
              </a:rPr>
              <a:t>Những gợn sóng trên hồ hoà nhịp với tiếng hoại mi hót, lấp lánh thêm.</a:t>
            </a:r>
          </a:p>
        </p:txBody>
      </p:sp>
      <p:sp>
        <p:nvSpPr>
          <p:cNvPr id="4" name="TextBox 3">
            <a:extLst>
              <a:ext uri="{FF2B5EF4-FFF2-40B4-BE49-F238E27FC236}">
                <a16:creationId xmlns:a16="http://schemas.microsoft.com/office/drawing/2014/main" id="{0A87A9B8-A978-4A44-ACF1-5B7E75F7552D}"/>
              </a:ext>
            </a:extLst>
          </p:cNvPr>
          <p:cNvSpPr txBox="1"/>
          <p:nvPr/>
        </p:nvSpPr>
        <p:spPr>
          <a:xfrm>
            <a:off x="359659" y="1873686"/>
            <a:ext cx="6012859" cy="144154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 </a:t>
            </a:r>
            <a:r>
              <a:rPr lang="vi-VN" sz="1500" dirty="0">
                <a:latin typeface="UTM Avo" panose="02040603050506020204" pitchFamily="18" charset="0"/>
              </a:rPr>
              <a:t>Nói tiếp sự thay đổi của các sự vật trên mặt đất khi nghe hoạ mi hót.</a:t>
            </a:r>
          </a:p>
          <a:p>
            <a:pPr algn="just">
              <a:lnSpc>
                <a:spcPct val="150000"/>
              </a:lnSpc>
            </a:pPr>
            <a:r>
              <a:rPr lang="vi-VN" sz="1500" dirty="0">
                <a:latin typeface="UTM Avo" panose="02040603050506020204" pitchFamily="18" charset="0"/>
              </a:rPr>
              <a:t>a. Các loài hoa</a:t>
            </a:r>
          </a:p>
          <a:p>
            <a:pPr algn="just">
              <a:lnSpc>
                <a:spcPct val="150000"/>
              </a:lnSpc>
            </a:pPr>
            <a:endParaRPr lang="vi-VN" sz="1500" dirty="0">
              <a:latin typeface="UTM Avo" panose="02040603050506020204" pitchFamily="18" charset="0"/>
            </a:endParaRPr>
          </a:p>
          <a:p>
            <a:pPr algn="just">
              <a:lnSpc>
                <a:spcPct val="150000"/>
              </a:lnSpc>
            </a:pPr>
            <a:r>
              <a:rPr lang="vi-VN" sz="1500">
                <a:latin typeface="UTM Avo" panose="02040603050506020204" pitchFamily="18" charset="0"/>
              </a:rPr>
              <a:t>b</a:t>
            </a:r>
            <a:r>
              <a:rPr lang="vi-VN" sz="1500" dirty="0">
                <a:latin typeface="UTM Avo" panose="02040603050506020204" pitchFamily="18" charset="0"/>
              </a:rPr>
              <a:t>. Các loài chim</a:t>
            </a:r>
          </a:p>
        </p:txBody>
      </p:sp>
      <p:sp>
        <p:nvSpPr>
          <p:cNvPr id="5" name="TextBox 4">
            <a:extLst>
              <a:ext uri="{FF2B5EF4-FFF2-40B4-BE49-F238E27FC236}">
                <a16:creationId xmlns:a16="http://schemas.microsoft.com/office/drawing/2014/main" id="{A0343597-5D69-8049-8DFF-2A75E7D0D5C3}"/>
              </a:ext>
            </a:extLst>
          </p:cNvPr>
          <p:cNvSpPr txBox="1"/>
          <p:nvPr/>
        </p:nvSpPr>
        <p:spPr>
          <a:xfrm>
            <a:off x="1589567" y="2207471"/>
            <a:ext cx="6119826" cy="402803"/>
          </a:xfrm>
          <a:prstGeom prst="rect">
            <a:avLst/>
          </a:prstGeom>
          <a:noFill/>
        </p:spPr>
        <p:txBody>
          <a:bodyPr wrap="square" rtlCol="0">
            <a:spAutoFit/>
          </a:bodyPr>
          <a:lstStyle/>
          <a:p>
            <a:pPr algn="just">
              <a:lnSpc>
                <a:spcPct val="150000"/>
              </a:lnSpc>
            </a:pPr>
            <a:r>
              <a:rPr lang="vi-VN" sz="1500" dirty="0">
                <a:solidFill>
                  <a:srgbClr val="002060"/>
                </a:solidFill>
                <a:latin typeface="UTM Avo" panose="02040603050506020204" pitchFamily="18" charset="0"/>
                <a:sym typeface="Wingdings" panose="05000000000000000000" pitchFamily="2" charset="2"/>
              </a:rPr>
              <a:t>nghe tiếng hót trong suốt của hoạ mi chợt bừng</a:t>
            </a:r>
            <a:endParaRPr lang="vi-VN" sz="1500" dirty="0">
              <a:solidFill>
                <a:srgbClr val="002060"/>
              </a:solidFill>
              <a:latin typeface="UTM Avo" panose="02040603050506020204" pitchFamily="18" charset="0"/>
            </a:endParaRPr>
          </a:p>
        </p:txBody>
      </p:sp>
      <p:sp>
        <p:nvSpPr>
          <p:cNvPr id="6" name="Rectangle 5">
            <a:extLst>
              <a:ext uri="{FF2B5EF4-FFF2-40B4-BE49-F238E27FC236}">
                <a16:creationId xmlns:a16="http://schemas.microsoft.com/office/drawing/2014/main" id="{1FC2BEF2-CAB1-D74D-AB47-D38CF10B8B3C}"/>
              </a:ext>
            </a:extLst>
          </p:cNvPr>
          <p:cNvSpPr/>
          <p:nvPr/>
        </p:nvSpPr>
        <p:spPr>
          <a:xfrm>
            <a:off x="594017" y="2571750"/>
            <a:ext cx="6179139" cy="323165"/>
          </a:xfrm>
          <a:prstGeom prst="rect">
            <a:avLst/>
          </a:prstGeom>
        </p:spPr>
        <p:txBody>
          <a:bodyPr wrap="square">
            <a:spAutoFit/>
          </a:bodyPr>
          <a:lstStyle/>
          <a:p>
            <a:r>
              <a:rPr lang="vi-VN" sz="1500" dirty="0">
                <a:solidFill>
                  <a:srgbClr val="002060"/>
                </a:solidFill>
                <a:latin typeface="UTM Avo" panose="02040603050506020204" pitchFamily="18" charset="0"/>
                <a:sym typeface="Wingdings" panose="05000000000000000000" pitchFamily="2" charset="2"/>
              </a:rPr>
              <a:t>giấc, xoè những cánh hoa đẹp, bày đủ các màu sắc xanh tươi.</a:t>
            </a:r>
            <a:endParaRPr lang="x-none" dirty="0">
              <a:solidFill>
                <a:srgbClr val="002060"/>
              </a:solidFill>
            </a:endParaRPr>
          </a:p>
        </p:txBody>
      </p:sp>
      <p:sp>
        <p:nvSpPr>
          <p:cNvPr id="7" name="TextBox 6">
            <a:extLst>
              <a:ext uri="{FF2B5EF4-FFF2-40B4-BE49-F238E27FC236}">
                <a16:creationId xmlns:a16="http://schemas.microsoft.com/office/drawing/2014/main" id="{06565D94-6B2E-C44E-8B31-2088291BAC12}"/>
              </a:ext>
            </a:extLst>
          </p:cNvPr>
          <p:cNvSpPr txBox="1"/>
          <p:nvPr/>
        </p:nvSpPr>
        <p:spPr>
          <a:xfrm>
            <a:off x="1589567" y="2906703"/>
            <a:ext cx="6119826" cy="402803"/>
          </a:xfrm>
          <a:prstGeom prst="rect">
            <a:avLst/>
          </a:prstGeom>
          <a:noFill/>
        </p:spPr>
        <p:txBody>
          <a:bodyPr wrap="square" rtlCol="0">
            <a:spAutoFit/>
          </a:bodyPr>
          <a:lstStyle/>
          <a:p>
            <a:pPr algn="just">
              <a:lnSpc>
                <a:spcPct val="150000"/>
              </a:lnSpc>
            </a:pPr>
            <a:r>
              <a:rPr lang="vi-VN" sz="1500" dirty="0">
                <a:solidFill>
                  <a:srgbClr val="002060"/>
                </a:solidFill>
                <a:latin typeface="UTM Avo" panose="02040603050506020204" pitchFamily="18" charset="0"/>
                <a:sym typeface="Wingdings" panose="05000000000000000000" pitchFamily="2" charset="2"/>
              </a:rPr>
              <a:t>dạo lên những khúc nhạc tưng bừng, ngợi ca</a:t>
            </a:r>
            <a:endParaRPr lang="vi-VN" sz="1500" dirty="0">
              <a:solidFill>
                <a:srgbClr val="002060"/>
              </a:solidFill>
              <a:latin typeface="UTM Avo" panose="02040603050506020204" pitchFamily="18" charset="0"/>
            </a:endParaRPr>
          </a:p>
        </p:txBody>
      </p:sp>
      <p:sp>
        <p:nvSpPr>
          <p:cNvPr id="8" name="Rectangle 7">
            <a:extLst>
              <a:ext uri="{FF2B5EF4-FFF2-40B4-BE49-F238E27FC236}">
                <a16:creationId xmlns:a16="http://schemas.microsoft.com/office/drawing/2014/main" id="{2D05076C-E0BD-0F49-A977-58D29CE6B83A}"/>
              </a:ext>
            </a:extLst>
          </p:cNvPr>
          <p:cNvSpPr/>
          <p:nvPr/>
        </p:nvSpPr>
        <p:spPr>
          <a:xfrm>
            <a:off x="485482" y="3259194"/>
            <a:ext cx="6179139" cy="323165"/>
          </a:xfrm>
          <a:prstGeom prst="rect">
            <a:avLst/>
          </a:prstGeom>
        </p:spPr>
        <p:txBody>
          <a:bodyPr wrap="square">
            <a:spAutoFit/>
          </a:bodyPr>
          <a:lstStyle/>
          <a:p>
            <a:r>
              <a:rPr lang="vi-VN" sz="1500" dirty="0">
                <a:solidFill>
                  <a:srgbClr val="002060"/>
                </a:solidFill>
                <a:latin typeface="UTM Avo" panose="02040603050506020204" pitchFamily="18" charset="0"/>
                <a:sym typeface="Wingdings" panose="05000000000000000000" pitchFamily="2" charset="2"/>
              </a:rPr>
              <a:t>núi sông đổi mới.</a:t>
            </a:r>
            <a:endParaRPr lang="x-none" dirty="0">
              <a:solidFill>
                <a:srgbClr val="002060"/>
              </a:solidFill>
            </a:endParaRPr>
          </a:p>
        </p:txBody>
      </p:sp>
    </p:spTree>
    <p:extLst>
      <p:ext uri="{BB962C8B-B14F-4D97-AF65-F5344CB8AC3E}">
        <p14:creationId xmlns:p14="http://schemas.microsoft.com/office/powerpoint/2010/main" val="156191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wipe(left)">
                                      <p:cBhvr>
                                        <p:cTn id="36" dur="500"/>
                                        <p:tgtEl>
                                          <p:spTgt spid="4">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uiExpand="1" build="p"/>
      <p:bldP spid="5" grpId="0"/>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4BE477-9BA9-B044-BFF5-C99C4A2D59D3}"/>
              </a:ext>
            </a:extLst>
          </p:cNvPr>
          <p:cNvSpPr txBox="1"/>
          <p:nvPr/>
        </p:nvSpPr>
        <p:spPr>
          <a:xfrm>
            <a:off x="491635" y="596399"/>
            <a:ext cx="6012859" cy="2796920"/>
          </a:xfrm>
          <a:prstGeom prst="rect">
            <a:avLst/>
          </a:prstGeom>
          <a:noFill/>
        </p:spPr>
        <p:txBody>
          <a:bodyPr wrap="square" rtlCol="0">
            <a:spAutoFit/>
          </a:bodyPr>
          <a:lstStyle/>
          <a:p>
            <a:pPr algn="just">
              <a:lnSpc>
                <a:spcPct val="150000"/>
              </a:lnSpc>
            </a:pPr>
            <a:r>
              <a:rPr lang="vi-VN" sz="2000" b="1" dirty="0">
                <a:solidFill>
                  <a:schemeClr val="accent6">
                    <a:lumMod val="75000"/>
                  </a:schemeClr>
                </a:solidFill>
                <a:latin typeface="UTM Avo" panose="02040603050506020204" pitchFamily="18" charset="0"/>
              </a:rPr>
              <a:t>4. </a:t>
            </a:r>
            <a:r>
              <a:rPr lang="vi-VN" sz="2000" dirty="0">
                <a:latin typeface="UTM Avo" panose="02040603050506020204" pitchFamily="18" charset="0"/>
              </a:rPr>
              <a:t>Nếu được đặt tên cho bài đọc, em sẽ chọn tên nào?</a:t>
            </a:r>
          </a:p>
          <a:p>
            <a:pPr algn="just">
              <a:lnSpc>
                <a:spcPct val="150000"/>
              </a:lnSpc>
            </a:pPr>
            <a:r>
              <a:rPr lang="vi-VN" sz="2000" dirty="0">
                <a:latin typeface="UTM Avo" panose="02040603050506020204" pitchFamily="18" charset="0"/>
              </a:rPr>
              <a:t>a. Sứ giả của mùa xuân</a:t>
            </a:r>
          </a:p>
          <a:p>
            <a:pPr algn="just">
              <a:lnSpc>
                <a:spcPct val="150000"/>
              </a:lnSpc>
            </a:pPr>
            <a:r>
              <a:rPr lang="vi-VN" sz="2000" dirty="0">
                <a:latin typeface="UTM Avo" panose="02040603050506020204" pitchFamily="18" charset="0"/>
              </a:rPr>
              <a:t>b. Hoạ mi và mùa xuân</a:t>
            </a:r>
          </a:p>
          <a:p>
            <a:pPr algn="just">
              <a:lnSpc>
                <a:spcPct val="150000"/>
              </a:lnSpc>
            </a:pPr>
            <a:r>
              <a:rPr lang="vi-VN" sz="2000" dirty="0">
                <a:latin typeface="UTM Avo" panose="02040603050506020204" pitchFamily="18" charset="0"/>
              </a:rPr>
              <a:t>c. Hoạ mi hót</a:t>
            </a:r>
          </a:p>
          <a:p>
            <a:pPr algn="just">
              <a:lnSpc>
                <a:spcPct val="150000"/>
              </a:lnSpc>
            </a:pPr>
            <a:endParaRPr lang="vi-VN" sz="2000" dirty="0">
              <a:latin typeface="UTM Avo" panose="02040603050506020204" pitchFamily="18" charset="0"/>
            </a:endParaRPr>
          </a:p>
        </p:txBody>
      </p:sp>
      <p:pic>
        <p:nvPicPr>
          <p:cNvPr id="3" name="Picture 2">
            <a:extLst>
              <a:ext uri="{FF2B5EF4-FFF2-40B4-BE49-F238E27FC236}">
                <a16:creationId xmlns:a16="http://schemas.microsoft.com/office/drawing/2014/main" id="{9D03DA19-070E-9443-A74F-A6BD0E407829}"/>
              </a:ext>
            </a:extLst>
          </p:cNvPr>
          <p:cNvPicPr>
            <a:picLocks noChangeAspect="1"/>
          </p:cNvPicPr>
          <p:nvPr/>
        </p:nvPicPr>
        <p:blipFill>
          <a:blip r:embed="rId2">
            <a:clrChange>
              <a:clrFrom>
                <a:srgbClr val="FBFFFF"/>
              </a:clrFrom>
              <a:clrTo>
                <a:srgbClr val="FBFFFF">
                  <a:alpha val="0"/>
                </a:srgbClr>
              </a:clrTo>
            </a:clrChange>
          </a:blip>
          <a:stretch>
            <a:fillRect/>
          </a:stretch>
        </p:blipFill>
        <p:spPr>
          <a:xfrm>
            <a:off x="2511247" y="2571750"/>
            <a:ext cx="3900054" cy="2320761"/>
          </a:xfrm>
          <a:prstGeom prst="round2SameRect">
            <a:avLst>
              <a:gd name="adj1" fmla="val 0"/>
              <a:gd name="adj2" fmla="val 39412"/>
            </a:avLst>
          </a:prstGeom>
        </p:spPr>
      </p:pic>
    </p:spTree>
    <p:extLst>
      <p:ext uri="{BB962C8B-B14F-4D97-AF65-F5344CB8AC3E}">
        <p14:creationId xmlns:p14="http://schemas.microsoft.com/office/powerpoint/2010/main" val="411590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680602" y="0"/>
            <a:ext cx="2748397" cy="453907"/>
          </a:xfrm>
          <a:prstGeom prst="rect">
            <a:avLst/>
          </a:prstGeom>
          <a:noFill/>
        </p:spPr>
        <p:txBody>
          <a:bodyPr wrap="square" rtlCol="0">
            <a:spAutoFit/>
          </a:bodyPr>
          <a:lstStyle/>
          <a:p>
            <a:pPr>
              <a:lnSpc>
                <a:spcPct val="150000"/>
              </a:lnSpc>
            </a:pPr>
            <a:r>
              <a:rPr lang="vi-VN" sz="1800" b="1" dirty="0">
                <a:solidFill>
                  <a:srgbClr val="17479D"/>
                </a:solidFill>
                <a:latin typeface="UTM Avo" panose="02040603050506020204" pitchFamily="18" charset="0"/>
              </a:rPr>
              <a:t>LUYỆN ĐỌC LẠI </a:t>
            </a:r>
            <a:endParaRPr lang="en-US" sz="1800" b="1" dirty="0">
              <a:solidFill>
                <a:srgbClr val="17479D"/>
              </a:solidFill>
              <a:latin typeface="UTM Avo" panose="02040603050506020204" pitchFamily="18" charset="0"/>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98295" y="30045"/>
            <a:ext cx="582308" cy="525172"/>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2052241" y="226953"/>
            <a:ext cx="2753517" cy="453907"/>
          </a:xfrm>
          <a:prstGeom prst="rect">
            <a:avLst/>
          </a:prstGeom>
          <a:noFill/>
        </p:spPr>
        <p:txBody>
          <a:bodyPr wrap="square" rtlCol="0">
            <a:spAutoFit/>
          </a:bodyPr>
          <a:lstStyle/>
          <a:p>
            <a:pPr algn="ctr">
              <a:lnSpc>
                <a:spcPct val="150000"/>
              </a:lnSpc>
            </a:pPr>
            <a:r>
              <a:rPr lang="vi-VN" sz="1800" b="1" dirty="0">
                <a:solidFill>
                  <a:schemeClr val="accent1">
                    <a:lumMod val="50000"/>
                  </a:schemeClr>
                </a:solidFill>
                <a:latin typeface="UTM Avo" panose="02040603050506020204" pitchFamily="18" charset="0"/>
              </a:rPr>
              <a:t>Hoạ mi hót</a:t>
            </a:r>
            <a:endParaRPr lang="en-US" sz="1800" b="1" dirty="0">
              <a:solidFill>
                <a:schemeClr val="accent1">
                  <a:lumMod val="50000"/>
                </a:schemeClr>
              </a:solidFill>
              <a:latin typeface="UTM Avo" panose="02040603050506020204" pitchFamily="18" charset="0"/>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148593" y="507119"/>
            <a:ext cx="6611112" cy="5172468"/>
          </a:xfrm>
          <a:prstGeom prst="roundRect">
            <a:avLst>
              <a:gd name="adj" fmla="val 7439"/>
            </a:avLst>
          </a:prstGeom>
          <a:noFill/>
        </p:spPr>
        <p:txBody>
          <a:bodyPr wrap="square" rtlCol="0">
            <a:spAutoFit/>
          </a:bodyPr>
          <a:lstStyle/>
          <a:p>
            <a:pPr algn="just">
              <a:lnSpc>
                <a:spcPct val="123000"/>
              </a:lnSpc>
            </a:pPr>
            <a:r>
              <a:rPr lang="vi-VN" sz="1600" dirty="0">
                <a:latin typeface="UTM Avo" panose="02040603050506020204" pitchFamily="18" charset="0"/>
                <a:ea typeface="Calibri" panose="020F0502020204030204" pitchFamily="34" charset="0"/>
              </a:rPr>
              <a:t>         Mùa xuân! Mỗi khi hoạ mi cất lên những tiếng hát vang lừng, mọi vật như có sự thay đổi kì diệu.</a:t>
            </a:r>
          </a:p>
          <a:p>
            <a:pPr algn="just">
              <a:lnSpc>
                <a:spcPct val="123000"/>
              </a:lnSpc>
            </a:pPr>
            <a:r>
              <a:rPr lang="vi-VN" sz="1600" dirty="0">
                <a:latin typeface="UTM Avo" panose="02040603050506020204" pitchFamily="18" charset="0"/>
                <a:ea typeface="Calibri" panose="020F0502020204030204" pitchFamily="34" charset="0"/>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a:lnSpc>
                <a:spcPct val="123000"/>
              </a:lnSpc>
            </a:pPr>
            <a:r>
              <a:rPr lang="vi-VN" sz="1600" dirty="0">
                <a:latin typeface="UTM Avo" panose="02040603050506020204" pitchFamily="18" charset="0"/>
                <a:ea typeface="Calibri" panose="020F0502020204030204" pitchFamily="34" charset="0"/>
              </a:rPr>
              <a:t>        Chim, mây, nước và hoa đều cho rằng tiếng hót kì diệu của hoạ mi đã làm cho tất cả bừng tỉnh giấc… Hoạ mi thấy lòng vui sướng, cố hót hay hơn.</a:t>
            </a:r>
          </a:p>
          <a:p>
            <a:pPr algn="r">
              <a:lnSpc>
                <a:spcPct val="123000"/>
              </a:lnSpc>
            </a:pPr>
            <a:r>
              <a:rPr lang="vi-VN" sz="1600" dirty="0">
                <a:latin typeface="UTM Avo" panose="02040603050506020204" pitchFamily="18" charset="0"/>
                <a:ea typeface="Calibri" panose="020F0502020204030204" pitchFamily="34" charset="0"/>
              </a:rPr>
              <a:t>				(Theo Võ Quảng)</a:t>
            </a:r>
          </a:p>
          <a:p>
            <a:pPr lvl="0" algn="just">
              <a:lnSpc>
                <a:spcPct val="123000"/>
              </a:lnSpc>
            </a:pPr>
            <a:r>
              <a:rPr lang="x-none" sz="1600" dirty="0">
                <a:latin typeface="UTM Avo" panose="02040603050506020204" pitchFamily="18" charset="0"/>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581" y="680860"/>
            <a:ext cx="251876" cy="238016"/>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10297" y="1297376"/>
            <a:ext cx="238016" cy="238016"/>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2587" y="3393453"/>
            <a:ext cx="238016" cy="238016"/>
          </a:xfrm>
          <a:prstGeom prst="rect">
            <a:avLst/>
          </a:prstGeom>
        </p:spPr>
      </p:pic>
    </p:spTree>
    <p:custDataLst>
      <p:tags r:id="rId1"/>
    </p:custDataLst>
    <p:extLst>
      <p:ext uri="{BB962C8B-B14F-4D97-AF65-F5344CB8AC3E}">
        <p14:creationId xmlns:p14="http://schemas.microsoft.com/office/powerpoint/2010/main" val="384493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11BDBA16-E421-4B4C-B71C-36209713B7C4}"/>
              </a:ext>
            </a:extLst>
          </p:cNvPr>
          <p:cNvSpPr txBox="1">
            <a:spLocks/>
          </p:cNvSpPr>
          <p:nvPr/>
        </p:nvSpPr>
        <p:spPr>
          <a:xfrm>
            <a:off x="310105" y="1755524"/>
            <a:ext cx="6282278" cy="3888581"/>
          </a:xfrm>
          <a:prstGeom prst="rect">
            <a:avLst/>
          </a:prstGeom>
        </p:spPr>
        <p:txBody>
          <a:bodyPr vert="horz" lIns="57607" tIns="28804" rIns="57607" bIns="28804"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4041" indent="-324041">
              <a:buFont typeface="Arial" panose="020B0604020202020204" pitchFamily="34" charset="0"/>
              <a:buAutoNum type="arabicPeriod"/>
            </a:pPr>
            <a:r>
              <a:rPr lang="vi-VN" sz="2400" b="1" dirty="0">
                <a:latin typeface="VNI-Avo" pitchFamily="2" charset="0"/>
              </a:rPr>
              <a:t>Tìm trong baøi ñoïc töø ngöõ taû tieáng chim hoùt cuûa hoaï mi.</a:t>
            </a:r>
          </a:p>
          <a:p>
            <a:pPr marL="0" indent="0">
              <a:buNone/>
            </a:pPr>
            <a:r>
              <a:rPr lang="vi-VN" sz="2400" b="1" dirty="0">
                <a:latin typeface="VNI-Avo" pitchFamily="2" charset="0"/>
              </a:rPr>
              <a:t>	</a:t>
            </a:r>
            <a:r>
              <a:rPr lang="vi-VN" sz="2400" b="1" dirty="0">
                <a:solidFill>
                  <a:srgbClr val="00B0F0"/>
                </a:solidFill>
                <a:latin typeface="VNI-Avo" pitchFamily="2" charset="0"/>
              </a:rPr>
              <a:t>Töø ngöõ taû tieáng chim hoùt cuûa hoaï mi laø: </a:t>
            </a:r>
            <a:r>
              <a:rPr lang="vi-VN" sz="2400" b="1" dirty="0">
                <a:solidFill>
                  <a:srgbClr val="FF0000"/>
                </a:solidFill>
                <a:latin typeface="VNI-Avo" pitchFamily="2" charset="0"/>
              </a:rPr>
              <a:t>vang löøng, trong suoát, dìu daët, kì dieäu</a:t>
            </a:r>
          </a:p>
          <a:p>
            <a:pPr marL="0" indent="0">
              <a:buNone/>
            </a:pPr>
            <a:endParaRPr lang="vi-VN" sz="2400" b="1" dirty="0">
              <a:latin typeface="VNI-Avo" pitchFamily="2" charset="0"/>
            </a:endParaRPr>
          </a:p>
          <a:p>
            <a:pPr marL="0" indent="0">
              <a:buNone/>
            </a:pPr>
            <a:r>
              <a:rPr lang="vi-VN" sz="2400" b="1" dirty="0">
                <a:latin typeface="VNI-Avo" pitchFamily="2" charset="0"/>
              </a:rPr>
              <a:t>2. Ñaët moät caâu vôùi töø ngöõ vöøa tìm ñöôïc.</a:t>
            </a:r>
          </a:p>
          <a:p>
            <a:pPr marL="0" indent="0">
              <a:buNone/>
            </a:pPr>
            <a:endParaRPr lang="en-US" sz="2400" b="1" dirty="0">
              <a:latin typeface="VNI-Avo" pitchFamily="2" charset="0"/>
            </a:endParaRPr>
          </a:p>
        </p:txBody>
      </p:sp>
      <p:pic>
        <p:nvPicPr>
          <p:cNvPr id="3" name="Picture 2">
            <a:extLst>
              <a:ext uri="{FF2B5EF4-FFF2-40B4-BE49-F238E27FC236}">
                <a16:creationId xmlns:a16="http://schemas.microsoft.com/office/drawing/2014/main" id="{398B44B5-1B2A-6245-8D66-BDDA80D27AED}"/>
              </a:ext>
            </a:extLst>
          </p:cNvPr>
          <p:cNvPicPr>
            <a:picLocks noChangeAspect="1"/>
          </p:cNvPicPr>
          <p:nvPr/>
        </p:nvPicPr>
        <p:blipFill rotWithShape="1">
          <a:blip r:embed="rId2">
            <a:clrChange>
              <a:clrFrom>
                <a:srgbClr val="FBFFFF"/>
              </a:clrFrom>
              <a:clrTo>
                <a:srgbClr val="FBFFFF">
                  <a:alpha val="0"/>
                </a:srgbClr>
              </a:clrTo>
            </a:clrChange>
          </a:blip>
          <a:srcRect l="15092" r="7561"/>
          <a:stretch/>
        </p:blipFill>
        <p:spPr>
          <a:xfrm>
            <a:off x="366889" y="335183"/>
            <a:ext cx="1285274" cy="1290285"/>
          </a:xfrm>
          <a:prstGeom prst="ellipse">
            <a:avLst/>
          </a:prstGeom>
        </p:spPr>
      </p:pic>
      <p:sp>
        <p:nvSpPr>
          <p:cNvPr id="4" name="TextBox 3">
            <a:extLst>
              <a:ext uri="{FF2B5EF4-FFF2-40B4-BE49-F238E27FC236}">
                <a16:creationId xmlns:a16="http://schemas.microsoft.com/office/drawing/2014/main" id="{CC238813-6EDC-49C5-8D5C-B80523462C08}"/>
              </a:ext>
            </a:extLst>
          </p:cNvPr>
          <p:cNvSpPr txBox="1"/>
          <p:nvPr/>
        </p:nvSpPr>
        <p:spPr>
          <a:xfrm>
            <a:off x="1688168" y="491298"/>
            <a:ext cx="5693745" cy="615553"/>
          </a:xfrm>
          <a:prstGeom prst="rect">
            <a:avLst/>
          </a:prstGeom>
          <a:noFill/>
        </p:spPr>
        <p:txBody>
          <a:bodyPr wrap="square" rtlCol="0">
            <a:spAutoFit/>
          </a:bodyPr>
          <a:lstStyle/>
          <a:p>
            <a:r>
              <a:rPr lang="vi-VN" sz="3400" dirty="0">
                <a:solidFill>
                  <a:schemeClr val="accent2"/>
                </a:solidFill>
                <a:latin typeface="UTM Cookies" panose="02040603050506020204" pitchFamily="18" charset="0"/>
              </a:rPr>
              <a:t>Luyện tập theo văn bản đọc</a:t>
            </a:r>
            <a:endParaRPr lang="en-US" sz="3400" dirty="0">
              <a:solidFill>
                <a:schemeClr val="accent2"/>
              </a:solidFill>
              <a:latin typeface="UTM Cookies" panose="02040603050506020204" pitchFamily="18" charset="0"/>
            </a:endParaRPr>
          </a:p>
        </p:txBody>
      </p:sp>
    </p:spTree>
    <p:extLst>
      <p:ext uri="{BB962C8B-B14F-4D97-AF65-F5344CB8AC3E}">
        <p14:creationId xmlns:p14="http://schemas.microsoft.com/office/powerpoint/2010/main" val="96574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194555"/>
      </p:ext>
    </p:extLst>
  </p:cSld>
  <p:clrMapOvr>
    <a:masterClrMapping/>
  </p:clrMapOvr>
  <mc:AlternateContent xmlns:mc="http://schemas.openxmlformats.org/markup-compatibility/2006" xmlns:p14="http://schemas.microsoft.com/office/powerpoint/2010/main">
    <mc:Choice Requires="p14">
      <p:transition p14:dur="250" advClick="0">
        <p:push/>
      </p:transition>
    </mc:Choice>
    <mc:Fallback xmlns="">
      <p:transition advClick="0">
        <p:push/>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52E4E8-B5E7-4677-A96C-56C7E9EF7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4" name="Rectangle 3">
            <a:extLst>
              <a:ext uri="{FF2B5EF4-FFF2-40B4-BE49-F238E27FC236}">
                <a16:creationId xmlns:a16="http://schemas.microsoft.com/office/drawing/2014/main" id="{7DDB786E-AACD-47A3-BA91-9A4A8DC7A014}"/>
              </a:ext>
            </a:extLst>
          </p:cNvPr>
          <p:cNvSpPr/>
          <p:nvPr/>
        </p:nvSpPr>
        <p:spPr>
          <a:xfrm>
            <a:off x="690118" y="1328483"/>
            <a:ext cx="5712381" cy="1534281"/>
          </a:xfrm>
          <a:prstGeom prst="rect">
            <a:avLst/>
          </a:prstGeom>
          <a:noFill/>
        </p:spPr>
        <p:txBody>
          <a:bodyPr wrap="none" lIns="51435" tIns="25718" rIns="51435" bIns="25718" numCol="1">
            <a:prstTxWarp prst="textTriangle">
              <a:avLst>
                <a:gd name="adj" fmla="val 30003"/>
              </a:avLst>
            </a:prstTxWarp>
            <a:spAutoFit/>
          </a:bodyPr>
          <a:lstStyle/>
          <a:p>
            <a:pPr algn="ctr" defTabSz="514350">
              <a:buClrTx/>
            </a:pPr>
            <a:r>
              <a:rPr lang="vi-VN" sz="3713" kern="1200">
                <a:ln w="0"/>
                <a:solidFill>
                  <a:srgbClr val="FF0000"/>
                </a:solidFill>
                <a:effectLst>
                  <a:reflection blurRad="6350" stA="53000" endA="300" endPos="35500" dir="5400000" sy="-90000" algn="bl" rotWithShape="0"/>
                </a:effectLst>
                <a:latin typeface="Arial" panose="020B0604020202020204" pitchFamily="34" charset="0"/>
                <a:ea typeface="+mn-ea"/>
                <a:cs typeface="+mn-cs"/>
              </a:rPr>
              <a:t>CHÚC CÁC CON </a:t>
            </a:r>
          </a:p>
          <a:p>
            <a:pPr algn="ctr" defTabSz="514350">
              <a:buClrTx/>
            </a:pPr>
            <a:r>
              <a:rPr lang="vi-VN" sz="3713" kern="1200">
                <a:ln w="0"/>
                <a:solidFill>
                  <a:srgbClr val="FF0000"/>
                </a:solidFill>
                <a:effectLst>
                  <a:reflection blurRad="6350" stA="53000" endA="300" endPos="35500" dir="5400000" sy="-90000" algn="bl" rotWithShape="0"/>
                </a:effectLst>
                <a:latin typeface="Arial" panose="020B0604020202020204" pitchFamily="34" charset="0"/>
                <a:ea typeface="+mn-ea"/>
                <a:cs typeface="+mn-cs"/>
              </a:rPr>
              <a:t>CHĂM NGOAN HỌC GIỎI</a:t>
            </a:r>
            <a:endParaRPr lang="en-US" sz="3713" kern="1200">
              <a:ln w="0"/>
              <a:solidFill>
                <a:srgbClr val="FF0000"/>
              </a:solidFill>
              <a:effectLst>
                <a:reflection blurRad="6350" stA="53000" endA="300" endPos="35500" dir="5400000" sy="-90000" algn="bl" rotWithShape="0"/>
              </a:effectLst>
              <a:latin typeface="Calibri"/>
              <a:ea typeface="+mn-ea"/>
              <a:cs typeface="+mn-cs"/>
            </a:endParaRPr>
          </a:p>
        </p:txBody>
      </p:sp>
    </p:spTree>
    <p:extLst>
      <p:ext uri="{BB962C8B-B14F-4D97-AF65-F5344CB8AC3E}">
        <p14:creationId xmlns:p14="http://schemas.microsoft.com/office/powerpoint/2010/main" val="3683018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7816FD-9AC0-4D9F-95CF-E65FBC4086FF}"/>
              </a:ext>
            </a:extLst>
          </p:cNvPr>
          <p:cNvGrpSpPr/>
          <p:nvPr/>
        </p:nvGrpSpPr>
        <p:grpSpPr>
          <a:xfrm>
            <a:off x="385643" y="578414"/>
            <a:ext cx="1623075" cy="739548"/>
            <a:chOff x="359915" y="617893"/>
            <a:chExt cx="1623075" cy="739548"/>
          </a:xfrm>
        </p:grpSpPr>
        <p:sp>
          <p:nvSpPr>
            <p:cNvPr id="3" name="TextBox 2">
              <a:extLst>
                <a:ext uri="{FF2B5EF4-FFF2-40B4-BE49-F238E27FC236}">
                  <a16:creationId xmlns:a16="http://schemas.microsoft.com/office/drawing/2014/main" id="{6A553182-F3C1-4121-8FDA-73CEE8D72B23}"/>
                </a:ext>
              </a:extLst>
            </p:cNvPr>
            <p:cNvSpPr txBox="1"/>
            <p:nvPr/>
          </p:nvSpPr>
          <p:spPr>
            <a:xfrm>
              <a:off x="369343"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3</a:t>
              </a:r>
            </a:p>
          </p:txBody>
        </p:sp>
        <p:sp>
          <p:nvSpPr>
            <p:cNvPr id="4" name="TextBox 3">
              <a:extLst>
                <a:ext uri="{FF2B5EF4-FFF2-40B4-BE49-F238E27FC236}">
                  <a16:creationId xmlns:a16="http://schemas.microsoft.com/office/drawing/2014/main" id="{31A601FE-6892-4EC6-ACDD-75D395FCC956}"/>
                </a:ext>
              </a:extLst>
            </p:cNvPr>
            <p:cNvSpPr txBox="1"/>
            <p:nvPr/>
          </p:nvSpPr>
          <p:spPr>
            <a:xfrm>
              <a:off x="359915" y="649555"/>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3</a:t>
              </a:r>
            </a:p>
          </p:txBody>
        </p:sp>
      </p:grpSp>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543665" y="1371656"/>
            <a:ext cx="695814" cy="366713"/>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1452940" y="1408374"/>
            <a:ext cx="5572410" cy="553998"/>
          </a:xfrm>
          <a:prstGeom prst="rect">
            <a:avLst/>
          </a:prstGeom>
          <a:noFill/>
        </p:spPr>
        <p:txBody>
          <a:bodyPr wrap="square" rtlCol="0">
            <a:spAutoFit/>
          </a:bodyPr>
          <a:lstStyle/>
          <a:p>
            <a:pPr algn="just"/>
            <a:r>
              <a:rPr lang="vi-VN" sz="1500" dirty="0">
                <a:latin typeface="UTM Avo" panose="02040603050506020204" pitchFamily="18" charset="0"/>
              </a:rPr>
              <a:t>Hình ảnh trong bức tranh thể hiện mùa nào trong năm?</a:t>
            </a:r>
          </a:p>
          <a:p>
            <a:pPr algn="just"/>
            <a:r>
              <a:rPr lang="vi-VN" sz="1500" dirty="0">
                <a:latin typeface="UTM Avo" panose="02040603050506020204" pitchFamily="18" charset="0"/>
              </a:rPr>
              <a:t> </a:t>
            </a:r>
          </a:p>
        </p:txBody>
      </p:sp>
      <p:sp>
        <p:nvSpPr>
          <p:cNvPr id="13" name="TextBox 12">
            <a:extLst>
              <a:ext uri="{FF2B5EF4-FFF2-40B4-BE49-F238E27FC236}">
                <a16:creationId xmlns:a16="http://schemas.microsoft.com/office/drawing/2014/main" id="{7B5B728C-6E08-431C-95CB-497657ACF5B5}"/>
              </a:ext>
            </a:extLst>
          </p:cNvPr>
          <p:cNvSpPr txBox="1"/>
          <p:nvPr/>
        </p:nvSpPr>
        <p:spPr>
          <a:xfrm>
            <a:off x="1467936" y="421778"/>
            <a:ext cx="5365427" cy="830997"/>
          </a:xfrm>
          <a:prstGeom prst="rect">
            <a:avLst/>
          </a:prstGeom>
          <a:noFill/>
        </p:spPr>
        <p:txBody>
          <a:bodyPr wrap="square" rtlCol="0">
            <a:spAutoFit/>
          </a:bodyPr>
          <a:lstStyle/>
          <a:p>
            <a:pPr algn="ctr"/>
            <a:r>
              <a:rPr lang="vi-VN" sz="4600" dirty="0">
                <a:solidFill>
                  <a:schemeClr val="accent2"/>
                </a:solidFill>
                <a:latin typeface="UTM Cookies" panose="02040603050506020204" pitchFamily="18" charset="0"/>
              </a:rPr>
              <a:t>HOẠ MI HÓT</a:t>
            </a:r>
            <a:endParaRPr lang="en-US" sz="4600" dirty="0">
              <a:solidFill>
                <a:schemeClr val="accent2"/>
              </a:solidFill>
              <a:latin typeface="UTM Cookies" panose="02040603050506020204" pitchFamily="18" charset="0"/>
            </a:endParaRPr>
          </a:p>
        </p:txBody>
      </p:sp>
      <p:pic>
        <p:nvPicPr>
          <p:cNvPr id="6" name="Picture 5">
            <a:extLst>
              <a:ext uri="{FF2B5EF4-FFF2-40B4-BE49-F238E27FC236}">
                <a16:creationId xmlns:a16="http://schemas.microsoft.com/office/drawing/2014/main" id="{A647D18D-04E8-E64A-BF90-FBFBF6E968ED}"/>
              </a:ext>
            </a:extLst>
          </p:cNvPr>
          <p:cNvPicPr>
            <a:picLocks noChangeAspect="1"/>
          </p:cNvPicPr>
          <p:nvPr/>
        </p:nvPicPr>
        <p:blipFill>
          <a:blip r:embed="rId5"/>
          <a:stretch>
            <a:fillRect/>
          </a:stretch>
        </p:blipFill>
        <p:spPr>
          <a:xfrm>
            <a:off x="226243" y="1865686"/>
            <a:ext cx="6400800" cy="3036251"/>
          </a:xfrm>
          <a:prstGeom prst="round2SameRect">
            <a:avLst>
              <a:gd name="adj1" fmla="val 0"/>
              <a:gd name="adj2" fmla="val 30886"/>
            </a:avLst>
          </a:prstGeom>
        </p:spPr>
      </p:pic>
    </p:spTree>
    <p:custDataLst>
      <p:tags r:id="rId1"/>
    </p:custDataLst>
    <p:extLst>
      <p:ext uri="{BB962C8B-B14F-4D97-AF65-F5344CB8AC3E}">
        <p14:creationId xmlns:p14="http://schemas.microsoft.com/office/powerpoint/2010/main" val="61756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0" y="673185"/>
            <a:ext cx="6858000" cy="3780036"/>
          </a:xfrm>
          <a:prstGeom prst="rect">
            <a:avLst/>
          </a:prstGeom>
          <a:noFill/>
          <a:ln w="9525">
            <a:noFill/>
          </a:ln>
        </p:spPr>
      </p:pic>
      <p:pic>
        <p:nvPicPr>
          <p:cNvPr id="3093" name="图片 3092" descr="PPT素材-13"/>
          <p:cNvPicPr>
            <a:picLocks noChangeAspect="1"/>
          </p:cNvPicPr>
          <p:nvPr/>
        </p:nvPicPr>
        <p:blipFill>
          <a:blip r:embed="rId4"/>
          <a:stretch>
            <a:fillRect/>
          </a:stretch>
        </p:blipFill>
        <p:spPr>
          <a:xfrm>
            <a:off x="4372517" y="2184721"/>
            <a:ext cx="2605141" cy="2481702"/>
          </a:xfrm>
          <a:prstGeom prst="rect">
            <a:avLst/>
          </a:prstGeom>
          <a:noFill/>
          <a:ln w="9525">
            <a:noFill/>
          </a:ln>
        </p:spPr>
      </p:pic>
      <p:sp>
        <p:nvSpPr>
          <p:cNvPr id="8" name="TextBox 7"/>
          <p:cNvSpPr txBox="1"/>
          <p:nvPr/>
        </p:nvSpPr>
        <p:spPr>
          <a:xfrm>
            <a:off x="4870156" y="778377"/>
            <a:ext cx="1842414" cy="1380378"/>
          </a:xfrm>
          <a:prstGeom prst="rect">
            <a:avLst/>
          </a:prstGeom>
          <a:noFill/>
          <a:ln>
            <a:noFill/>
          </a:ln>
        </p:spPr>
        <p:txBody>
          <a:bodyPr wrap="square" rtlCol="0">
            <a:spAutoFit/>
          </a:bodyPr>
          <a:lstStyle/>
          <a:p>
            <a:pPr>
              <a:lnSpc>
                <a:spcPct val="200000"/>
              </a:lnSpc>
            </a:pPr>
            <a:r>
              <a:rPr lang="en-US" altLang="zh-CN" sz="225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YÊU CẦU</a:t>
            </a:r>
          </a:p>
          <a:p>
            <a:pPr>
              <a:lnSpc>
                <a:spcPct val="200000"/>
              </a:lnSpc>
            </a:pPr>
            <a:r>
              <a:rPr lang="en-US" altLang="zh-CN" sz="225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CẦN ĐẠT</a:t>
            </a:r>
            <a:endParaRPr lang="zh-CN" altLang="en-US" sz="22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endParaRPr>
          </a:p>
        </p:txBody>
      </p:sp>
      <p:sp>
        <p:nvSpPr>
          <p:cNvPr id="16" name="TextBox 15"/>
          <p:cNvSpPr txBox="1"/>
          <p:nvPr/>
        </p:nvSpPr>
        <p:spPr>
          <a:xfrm>
            <a:off x="1052736" y="2563203"/>
            <a:ext cx="328936" cy="403957"/>
          </a:xfrm>
          <a:prstGeom prst="rect">
            <a:avLst/>
          </a:prstGeom>
          <a:noFill/>
        </p:spPr>
        <p:txBody>
          <a:bodyPr wrap="none" rtlCol="0">
            <a:spAutoFit/>
          </a:bodyPr>
          <a:lstStyle/>
          <a:p>
            <a:r>
              <a:rPr lang="en-US" altLang="zh-CN" sz="2025" dirty="0">
                <a:solidFill>
                  <a:schemeClr val="bg1"/>
                </a:solidFill>
              </a:rPr>
              <a:t>3</a:t>
            </a:r>
            <a:endParaRPr lang="zh-CN" altLang="en-US" sz="2025" dirty="0">
              <a:solidFill>
                <a:schemeClr val="bg1"/>
              </a:solidFill>
            </a:endParaRPr>
          </a:p>
        </p:txBody>
      </p:sp>
      <p:sp>
        <p:nvSpPr>
          <p:cNvPr id="17" name="TextBox 16"/>
          <p:cNvSpPr txBox="1"/>
          <p:nvPr/>
        </p:nvSpPr>
        <p:spPr>
          <a:xfrm>
            <a:off x="1731058" y="2934595"/>
            <a:ext cx="328936" cy="403957"/>
          </a:xfrm>
          <a:prstGeom prst="rect">
            <a:avLst/>
          </a:prstGeom>
          <a:noFill/>
        </p:spPr>
        <p:txBody>
          <a:bodyPr wrap="none" rtlCol="0">
            <a:spAutoFit/>
          </a:bodyPr>
          <a:lstStyle/>
          <a:p>
            <a:r>
              <a:rPr lang="en-US" altLang="zh-CN" sz="2025" dirty="0">
                <a:solidFill>
                  <a:schemeClr val="bg1"/>
                </a:solidFill>
              </a:rPr>
              <a:t>4</a:t>
            </a:r>
            <a:endParaRPr lang="zh-CN" altLang="en-US" sz="2025" dirty="0">
              <a:solidFill>
                <a:schemeClr val="bg1"/>
              </a:solidFill>
            </a:endParaRPr>
          </a:p>
        </p:txBody>
      </p:sp>
      <p:pic>
        <p:nvPicPr>
          <p:cNvPr id="25" name="图片 46112" descr="01"/>
          <p:cNvPicPr>
            <a:picLocks noChangeAspect="1"/>
          </p:cNvPicPr>
          <p:nvPr/>
        </p:nvPicPr>
        <p:blipFill>
          <a:blip r:embed="rId5"/>
          <a:stretch>
            <a:fillRect/>
          </a:stretch>
        </p:blipFill>
        <p:spPr>
          <a:xfrm>
            <a:off x="946979" y="1385513"/>
            <a:ext cx="3620988" cy="757168"/>
          </a:xfrm>
          <a:prstGeom prst="rect">
            <a:avLst/>
          </a:prstGeom>
          <a:noFill/>
          <a:ln w="9525">
            <a:noFill/>
          </a:ln>
        </p:spPr>
      </p:pic>
      <p:sp>
        <p:nvSpPr>
          <p:cNvPr id="26" name="TextBox 71"/>
          <p:cNvSpPr txBox="1"/>
          <p:nvPr/>
        </p:nvSpPr>
        <p:spPr>
          <a:xfrm>
            <a:off x="2139509" y="1549942"/>
            <a:ext cx="2375532" cy="438582"/>
          </a:xfrm>
          <a:prstGeom prst="rect">
            <a:avLst/>
          </a:prstGeom>
          <a:noFill/>
          <a:ln w="9525">
            <a:noFill/>
          </a:ln>
        </p:spPr>
        <p:txBody>
          <a:bodyPr wrap="square">
            <a:spAutoFit/>
          </a:bodyPr>
          <a:lstStyle/>
          <a:p>
            <a:pPr lvl="0" eaLnBrk="0" hangingPunct="0"/>
            <a:r>
              <a:rPr lang="en-GB" altLang="zh-CN" sz="1125" b="1">
                <a:latin typeface="Arial-Rounded" panose="020B0500000000000000" pitchFamily="34" charset="0"/>
                <a:ea typeface="Arial-Rounded" panose="020B0500000000000000" pitchFamily="34" charset="0"/>
                <a:cs typeface="Arial-Rounded" panose="020B0500000000000000" pitchFamily="34" charset="0"/>
              </a:rPr>
              <a:t>Đọc đúng từ khó, đọc rõ ràng toàn bài với tốc độ phù hợp</a:t>
            </a:r>
            <a:endParaRPr lang="zh-CN" altLang="en-US" sz="1125"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 name="图片 46116" descr="03"/>
          <p:cNvPicPr>
            <a:picLocks noChangeAspect="1"/>
          </p:cNvPicPr>
          <p:nvPr/>
        </p:nvPicPr>
        <p:blipFill>
          <a:blip r:embed="rId6"/>
          <a:stretch>
            <a:fillRect/>
          </a:stretch>
        </p:blipFill>
        <p:spPr>
          <a:xfrm>
            <a:off x="946086" y="2042699"/>
            <a:ext cx="3621881" cy="766468"/>
          </a:xfrm>
          <a:prstGeom prst="rect">
            <a:avLst/>
          </a:prstGeom>
          <a:noFill/>
          <a:ln w="9525">
            <a:noFill/>
          </a:ln>
        </p:spPr>
      </p:pic>
      <p:pic>
        <p:nvPicPr>
          <p:cNvPr id="28" name="图片 46117" descr="04"/>
          <p:cNvPicPr>
            <a:picLocks noChangeAspect="1"/>
          </p:cNvPicPr>
          <p:nvPr/>
        </p:nvPicPr>
        <p:blipFill>
          <a:blip r:embed="rId7"/>
          <a:stretch>
            <a:fillRect/>
          </a:stretch>
        </p:blipFill>
        <p:spPr>
          <a:xfrm>
            <a:off x="945193" y="2825241"/>
            <a:ext cx="3622774" cy="640258"/>
          </a:xfrm>
          <a:prstGeom prst="rect">
            <a:avLst/>
          </a:prstGeom>
          <a:noFill/>
          <a:ln w="9525">
            <a:noFill/>
          </a:ln>
        </p:spPr>
      </p:pic>
      <p:pic>
        <p:nvPicPr>
          <p:cNvPr id="31" name="图片 46121" descr="png-0731"/>
          <p:cNvPicPr>
            <a:picLocks noChangeAspect="1"/>
          </p:cNvPicPr>
          <p:nvPr/>
        </p:nvPicPr>
        <p:blipFill>
          <a:blip r:embed="rId8"/>
          <a:stretch>
            <a:fillRect/>
          </a:stretch>
        </p:blipFill>
        <p:spPr>
          <a:xfrm>
            <a:off x="1042526" y="2832384"/>
            <a:ext cx="617042" cy="617041"/>
          </a:xfrm>
          <a:prstGeom prst="rect">
            <a:avLst/>
          </a:prstGeom>
          <a:noFill/>
          <a:ln w="9525">
            <a:noFill/>
          </a:ln>
        </p:spPr>
      </p:pic>
      <p:pic>
        <p:nvPicPr>
          <p:cNvPr id="34" name="图片 46124" descr="png-0730"/>
          <p:cNvPicPr>
            <a:picLocks noChangeAspect="1"/>
          </p:cNvPicPr>
          <p:nvPr/>
        </p:nvPicPr>
        <p:blipFill>
          <a:blip r:embed="rId9"/>
          <a:stretch>
            <a:fillRect/>
          </a:stretch>
        </p:blipFill>
        <p:spPr>
          <a:xfrm>
            <a:off x="1075566" y="1413195"/>
            <a:ext cx="617041" cy="567035"/>
          </a:xfrm>
          <a:prstGeom prst="rect">
            <a:avLst/>
          </a:prstGeom>
          <a:noFill/>
          <a:ln w="9525">
            <a:noFill/>
          </a:ln>
        </p:spPr>
      </p:pic>
      <p:pic>
        <p:nvPicPr>
          <p:cNvPr id="40" name="图片 46130" descr="png-0731副本"/>
          <p:cNvPicPr>
            <a:picLocks noChangeAspect="1"/>
          </p:cNvPicPr>
          <p:nvPr/>
        </p:nvPicPr>
        <p:blipFill>
          <a:blip r:embed="rId10"/>
          <a:stretch>
            <a:fillRect/>
          </a:stretch>
        </p:blipFill>
        <p:spPr>
          <a:xfrm>
            <a:off x="1155223" y="2142681"/>
            <a:ext cx="528638" cy="625078"/>
          </a:xfrm>
          <a:prstGeom prst="rect">
            <a:avLst/>
          </a:prstGeom>
          <a:noFill/>
          <a:ln w="9525">
            <a:noFill/>
          </a:ln>
        </p:spPr>
      </p:pic>
      <p:sp>
        <p:nvSpPr>
          <p:cNvPr id="43" name="TextBox 71"/>
          <p:cNvSpPr txBox="1"/>
          <p:nvPr/>
        </p:nvSpPr>
        <p:spPr>
          <a:xfrm>
            <a:off x="2139509" y="2158755"/>
            <a:ext cx="2428458" cy="611706"/>
          </a:xfrm>
          <a:prstGeom prst="rect">
            <a:avLst/>
          </a:prstGeom>
          <a:noFill/>
          <a:ln w="9525">
            <a:noFill/>
          </a:ln>
        </p:spPr>
        <p:txBody>
          <a:bodyPr wrap="square">
            <a:spAutoFit/>
          </a:bodyPr>
          <a:lstStyle/>
          <a:p>
            <a:pPr lvl="0" eaLnBrk="0" hangingPunct="0"/>
            <a:r>
              <a:rPr lang="en-US" altLang="zh-CN" sz="1125" b="1">
                <a:latin typeface="Arial-Rounded" panose="020B0500000000000000" pitchFamily="34" charset="0"/>
                <a:ea typeface="Arial-Rounded" panose="020B0500000000000000" pitchFamily="34" charset="0"/>
                <a:cs typeface="Arial-Rounded" panose="020B0500000000000000" pitchFamily="34" charset="0"/>
              </a:rPr>
              <a:t>Hiểu sự thay đổi các sự vật trên bầu trời, mặt đất khi nghe tiếng hót của họa mi.</a:t>
            </a:r>
            <a:endParaRPr lang="zh-CN" altLang="en-US" sz="1125"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TextBox 71"/>
          <p:cNvSpPr txBox="1"/>
          <p:nvPr/>
        </p:nvSpPr>
        <p:spPr>
          <a:xfrm>
            <a:off x="2139201" y="2985209"/>
            <a:ext cx="2375839" cy="438582"/>
          </a:xfrm>
          <a:prstGeom prst="rect">
            <a:avLst/>
          </a:prstGeom>
          <a:noFill/>
          <a:ln w="9525">
            <a:noFill/>
          </a:ln>
        </p:spPr>
        <p:txBody>
          <a:bodyPr wrap="square">
            <a:spAutoFit/>
          </a:bodyPr>
          <a:lstStyle/>
          <a:p>
            <a:pPr lvl="0" eaLnBrk="0" hangingPunct="0"/>
            <a:r>
              <a:rPr lang="en-GB" altLang="zh-CN" sz="1125" b="1">
                <a:latin typeface="Arial-Rounded" panose="020B0500000000000000" pitchFamily="34" charset="0"/>
                <a:ea typeface="Arial-Rounded" panose="020B0500000000000000" pitchFamily="34" charset="0"/>
                <a:cs typeface="Arial-Rounded" panose="020B0500000000000000" pitchFamily="34" charset="0"/>
              </a:rPr>
              <a:t>Hiểu tiếng hót của họa mi là tín hiệu báo hiệu mùa xuân về.</a:t>
            </a:r>
            <a:endParaRPr lang="zh-CN" altLang="en-US" sz="1125"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9190510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barn(inVertical)">
                                      <p:cBhvr>
                                        <p:cTn id="16" dur="500"/>
                                        <p:tgtEl>
                                          <p:spTgt spid="4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barn(inVertical)">
                                      <p:cBhvr>
                                        <p:cTn id="21" dur="500"/>
                                        <p:tgtEl>
                                          <p:spTgt spid="40"/>
                                        </p:tgtEl>
                                      </p:cBhvr>
                                    </p:animEffect>
                                  </p:childTnLst>
                                </p:cTn>
                              </p:par>
                              <p:par>
                                <p:cTn id="22" presetID="16" presetClass="entr" presetSubtype="21"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barn(inVertical)">
                                      <p:cBhvr>
                                        <p:cTn id="29" dur="500"/>
                                        <p:tgtEl>
                                          <p:spTgt spid="46"/>
                                        </p:tgtEl>
                                      </p:cBhvr>
                                    </p:animEffect>
                                  </p:childTnLst>
                                </p:cTn>
                              </p:par>
                              <p:par>
                                <p:cTn id="30" presetID="16" presetClass="entr" presetSubtype="21"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par>
                                <p:cTn id="33" presetID="16" presetClass="entr" presetSubtype="21"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arn(inVertical)">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3" grpId="0"/>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680603" y="0"/>
            <a:ext cx="1281038" cy="453907"/>
          </a:xfrm>
          <a:prstGeom prst="rect">
            <a:avLst/>
          </a:prstGeom>
          <a:noFill/>
        </p:spPr>
        <p:txBody>
          <a:bodyPr wrap="square" rtlCol="0">
            <a:spAutoFit/>
          </a:bodyPr>
          <a:lstStyle/>
          <a:p>
            <a:pPr>
              <a:lnSpc>
                <a:spcPct val="150000"/>
              </a:lnSpc>
            </a:pPr>
            <a:r>
              <a:rPr lang="vi-VN" sz="1800" b="1" dirty="0">
                <a:solidFill>
                  <a:srgbClr val="17479D"/>
                </a:solidFill>
                <a:latin typeface="UTM Avo" panose="02040603050506020204" pitchFamily="18" charset="0"/>
              </a:rPr>
              <a:t>ĐỌC </a:t>
            </a:r>
            <a:endParaRPr lang="en-US" sz="1800" b="1" dirty="0">
              <a:solidFill>
                <a:srgbClr val="17479D"/>
              </a:solidFill>
              <a:latin typeface="UTM Avo" panose="02040603050506020204" pitchFamily="18" charset="0"/>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6">
            <a:clrChange>
              <a:clrFrom>
                <a:srgbClr val="FFFCFF"/>
              </a:clrFrom>
              <a:clrTo>
                <a:srgbClr val="FFFC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1772" t="2351" r="1"/>
          <a:stretch/>
        </p:blipFill>
        <p:spPr>
          <a:xfrm>
            <a:off x="98295" y="30045"/>
            <a:ext cx="582308" cy="525172"/>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2052241" y="226953"/>
            <a:ext cx="2753517" cy="453907"/>
          </a:xfrm>
          <a:prstGeom prst="rect">
            <a:avLst/>
          </a:prstGeom>
          <a:noFill/>
        </p:spPr>
        <p:txBody>
          <a:bodyPr wrap="square" rtlCol="0">
            <a:spAutoFit/>
          </a:bodyPr>
          <a:lstStyle/>
          <a:p>
            <a:pPr algn="ctr">
              <a:lnSpc>
                <a:spcPct val="150000"/>
              </a:lnSpc>
            </a:pPr>
            <a:r>
              <a:rPr lang="vi-VN" sz="1800" b="1" dirty="0">
                <a:solidFill>
                  <a:schemeClr val="accent1">
                    <a:lumMod val="50000"/>
                  </a:schemeClr>
                </a:solidFill>
                <a:latin typeface="UTM Avo" panose="02040603050506020204" pitchFamily="18" charset="0"/>
              </a:rPr>
              <a:t>Hoạ mi hót</a:t>
            </a:r>
            <a:endParaRPr lang="en-US" sz="1800" b="1" dirty="0">
              <a:solidFill>
                <a:schemeClr val="accent1">
                  <a:lumMod val="50000"/>
                </a:schemeClr>
              </a:solidFill>
              <a:latin typeface="UTM Avo" panose="02040603050506020204" pitchFamily="18" charset="0"/>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148593" y="507119"/>
            <a:ext cx="6611112" cy="4477291"/>
          </a:xfrm>
          <a:prstGeom prst="roundRect">
            <a:avLst>
              <a:gd name="adj" fmla="val 7439"/>
            </a:avLst>
          </a:prstGeom>
          <a:noFill/>
        </p:spPr>
        <p:txBody>
          <a:bodyPr wrap="square" rtlCol="0">
            <a:spAutoFit/>
          </a:bodyPr>
          <a:lstStyle/>
          <a:p>
            <a:pPr algn="just">
              <a:lnSpc>
                <a:spcPct val="123000"/>
              </a:lnSpc>
            </a:pPr>
            <a:r>
              <a:rPr lang="vi-VN" sz="1600" dirty="0">
                <a:latin typeface="UTM Avo" panose="02040603050506020204" pitchFamily="18" charset="0"/>
                <a:ea typeface="Calibri" panose="020F0502020204030204" pitchFamily="34" charset="0"/>
              </a:rPr>
              <a:t>         Mùa xuân! Mỗi khi hoạ mi cất lên những tiếng hát vang lừng, mọi vật như có sự thay đổi kì diệu.</a:t>
            </a:r>
          </a:p>
          <a:p>
            <a:pPr algn="just">
              <a:lnSpc>
                <a:spcPct val="123000"/>
              </a:lnSpc>
            </a:pPr>
            <a:r>
              <a:rPr lang="vi-VN" sz="1600" dirty="0">
                <a:latin typeface="UTM Avo" panose="02040603050506020204" pitchFamily="18" charset="0"/>
                <a:ea typeface="Calibri" panose="020F0502020204030204" pitchFamily="34" charset="0"/>
              </a:rPr>
              <a:t>        Trời bỗng sáng ra. Những luồng sáng chiếu qua các chùm lộc mới nhú, rực rỡ hơn. Những gợn sóng trên hồ hoà nhịp với </a:t>
            </a:r>
            <a:r>
              <a:rPr lang="vi-VN" sz="1600">
                <a:latin typeface="UTM Avo" panose="02040603050506020204" pitchFamily="18" charset="0"/>
                <a:ea typeface="Calibri" panose="020F0502020204030204" pitchFamily="34" charset="0"/>
              </a:rPr>
              <a:t>tiếng hoạ </a:t>
            </a:r>
            <a:r>
              <a:rPr lang="vi-VN" sz="1600" dirty="0">
                <a:latin typeface="UTM Avo" panose="02040603050506020204" pitchFamily="18" charset="0"/>
                <a:ea typeface="Calibri" panose="020F0502020204030204" pitchFamily="34" charset="0"/>
              </a:rPr>
              <a:t>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a:lnSpc>
                <a:spcPct val="123000"/>
              </a:lnSpc>
            </a:pPr>
            <a:r>
              <a:rPr lang="vi-VN" sz="1600" dirty="0">
                <a:latin typeface="UTM Avo" panose="02040603050506020204" pitchFamily="18" charset="0"/>
                <a:ea typeface="Calibri" panose="020F0502020204030204" pitchFamily="34" charset="0"/>
              </a:rPr>
              <a:t>        Chim, mây, nước và hoa đều cho rằng tiếng hót kì diệu của hoạ mi đã làm cho tất cả bừng tỉnh giấc… Hoạ mi thấy lòng vui sướng, cố hót hay hơn.</a:t>
            </a:r>
          </a:p>
          <a:p>
            <a:pPr algn="r">
              <a:lnSpc>
                <a:spcPct val="123000"/>
              </a:lnSpc>
            </a:pPr>
            <a:r>
              <a:rPr lang="vi-VN" sz="1600" dirty="0">
                <a:latin typeface="UTM Avo" panose="02040603050506020204" pitchFamily="18" charset="0"/>
                <a:ea typeface="Calibri" panose="020F0502020204030204" pitchFamily="34" charset="0"/>
              </a:rPr>
              <a:t>				(Theo Võ Quảng)</a:t>
            </a:r>
          </a:p>
          <a:p>
            <a:pPr lvl="0" algn="just">
              <a:lnSpc>
                <a:spcPct val="123000"/>
              </a:lnSpc>
            </a:pPr>
            <a:r>
              <a:rPr lang="x-none" sz="1600" dirty="0">
                <a:latin typeface="UTM Avo" panose="02040603050506020204" pitchFamily="18" charset="0"/>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8465" y="680860"/>
            <a:ext cx="251876" cy="238016"/>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9">
            <a:duotone>
              <a:schemeClr val="accent6">
                <a:shade val="45000"/>
                <a:satMod val="135000"/>
              </a:schemeClr>
              <a:prstClr val="white"/>
            </a:duotone>
            <a:extLst>
              <a:ext uri="{BEBA8EAE-BF5A-486C-A8C5-ECC9F3942E4B}">
                <a14:imgProps xmlns:a14="http://schemas.microsoft.com/office/drawing/2010/main">
                  <a14:imgLayer r:embed="rId10">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72197" y="1297376"/>
            <a:ext cx="238016" cy="238016"/>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5657" y="3393453"/>
            <a:ext cx="238016" cy="238016"/>
          </a:xfrm>
          <a:prstGeom prst="rect">
            <a:avLst/>
          </a:prstGeom>
        </p:spPr>
      </p:pic>
      <p:pic>
        <p:nvPicPr>
          <p:cNvPr id="2" name="Tuan 20 bai 3 Hoa mi hot">
            <a:hlinkClick r:id="" action="ppaction://media"/>
            <a:extLst>
              <a:ext uri="{FF2B5EF4-FFF2-40B4-BE49-F238E27FC236}">
                <a16:creationId xmlns:a16="http://schemas.microsoft.com/office/drawing/2014/main" id="{88A485B0-6387-4A1A-AAA8-76FC37A9FC7D}"/>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6172148" y="71260"/>
            <a:ext cx="609600" cy="609600"/>
          </a:xfrm>
          <a:prstGeom prst="rect">
            <a:avLst/>
          </a:prstGeom>
        </p:spPr>
      </p:pic>
    </p:spTree>
    <p:custDataLst>
      <p:tags r:id="rId1"/>
    </p:custDataLst>
    <p:extLst>
      <p:ext uri="{BB962C8B-B14F-4D97-AF65-F5344CB8AC3E}">
        <p14:creationId xmlns:p14="http://schemas.microsoft.com/office/powerpoint/2010/main" val="251338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61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
                </p:tgtEl>
              </p:cMediaNode>
            </p:audio>
          </p:childTnLst>
        </p:cTn>
      </p:par>
    </p:tnLst>
    <p:bldLst>
      <p:bldP spid="9"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86661E1-94D3-7F4D-86F1-00D5412618FA}"/>
              </a:ext>
            </a:extLst>
          </p:cNvPr>
          <p:cNvSpPr txBox="1"/>
          <p:nvPr/>
        </p:nvSpPr>
        <p:spPr>
          <a:xfrm>
            <a:off x="148593" y="507119"/>
            <a:ext cx="6611112" cy="4477291"/>
          </a:xfrm>
          <a:prstGeom prst="roundRect">
            <a:avLst>
              <a:gd name="adj" fmla="val 7439"/>
            </a:avLst>
          </a:prstGeom>
          <a:noFill/>
        </p:spPr>
        <p:txBody>
          <a:bodyPr wrap="square" rtlCol="0">
            <a:spAutoFit/>
          </a:bodyPr>
          <a:lstStyle/>
          <a:p>
            <a:pPr algn="just">
              <a:lnSpc>
                <a:spcPct val="123000"/>
              </a:lnSpc>
            </a:pPr>
            <a:r>
              <a:rPr lang="vi-VN" sz="1600" dirty="0">
                <a:latin typeface="UTM Avo" panose="02040603050506020204" pitchFamily="18" charset="0"/>
                <a:ea typeface="Calibri" panose="020F0502020204030204" pitchFamily="34" charset="0"/>
              </a:rPr>
              <a:t>         Mùa xuân! Mỗi khi hoạ mi cất lên những tiếng hát vang lừng, mọi vật như có sự thay đổi kì diệu.</a:t>
            </a:r>
          </a:p>
          <a:p>
            <a:pPr algn="just">
              <a:lnSpc>
                <a:spcPct val="123000"/>
              </a:lnSpc>
            </a:pPr>
            <a:r>
              <a:rPr lang="vi-VN" sz="1600" dirty="0">
                <a:latin typeface="UTM Avo" panose="02040603050506020204" pitchFamily="18" charset="0"/>
                <a:ea typeface="Calibri" panose="020F0502020204030204" pitchFamily="34" charset="0"/>
              </a:rPr>
              <a:t>        Trời bỗng sáng ra. Những </a:t>
            </a:r>
            <a:r>
              <a:rPr lang="vi-VN" sz="1600" b="1" dirty="0">
                <a:solidFill>
                  <a:srgbClr val="FF0000"/>
                </a:solidFill>
                <a:latin typeface="UTM Avo" panose="02040603050506020204" pitchFamily="18" charset="0"/>
                <a:ea typeface="Calibri" panose="020F0502020204030204" pitchFamily="34" charset="0"/>
              </a:rPr>
              <a:t>luồng sáng </a:t>
            </a:r>
            <a:r>
              <a:rPr lang="vi-VN" sz="1600" dirty="0">
                <a:latin typeface="UTM Avo" panose="02040603050506020204" pitchFamily="18" charset="0"/>
                <a:ea typeface="Calibri" panose="020F0502020204030204" pitchFamily="34" charset="0"/>
              </a:rPr>
              <a:t>chiếu qua các chùm lộc mới nhú, </a:t>
            </a:r>
            <a:r>
              <a:rPr lang="vi-VN" sz="1600" b="1" dirty="0">
                <a:solidFill>
                  <a:srgbClr val="FF0000"/>
                </a:solidFill>
                <a:latin typeface="UTM Avo" panose="02040603050506020204" pitchFamily="18" charset="0"/>
                <a:ea typeface="Calibri" panose="020F0502020204030204" pitchFamily="34" charset="0"/>
              </a:rPr>
              <a:t>rực rỡ </a:t>
            </a:r>
            <a:r>
              <a:rPr lang="vi-VN" sz="1600" dirty="0">
                <a:latin typeface="UTM Avo" panose="02040603050506020204" pitchFamily="18" charset="0"/>
                <a:ea typeface="Calibri" panose="020F0502020204030204" pitchFamily="34" charset="0"/>
              </a:rPr>
              <a:t>hơn. Những gợn sóng trên hồ hoà nhịp với tiếng hoại mi hót, lấp lánh thêm. Da trời bỗng xanh hơn, những làn mây trắng trắng hơn, xốp hơn, trôi nhẹ nhàng hơn. Các loài hoa nghe tiếng hót </a:t>
            </a:r>
            <a:r>
              <a:rPr lang="vi-VN" sz="1600" b="1" dirty="0">
                <a:solidFill>
                  <a:srgbClr val="FF0000"/>
                </a:solidFill>
                <a:latin typeface="UTM Avo" panose="02040603050506020204" pitchFamily="18" charset="0"/>
                <a:ea typeface="Calibri" panose="020F0502020204030204" pitchFamily="34" charset="0"/>
              </a:rPr>
              <a:t>trong suốt </a:t>
            </a:r>
            <a:r>
              <a:rPr lang="vi-VN" sz="1600" dirty="0">
                <a:latin typeface="UTM Avo" panose="02040603050506020204" pitchFamily="18" charset="0"/>
                <a:ea typeface="Calibri" panose="020F0502020204030204" pitchFamily="34" charset="0"/>
              </a:rPr>
              <a:t>của hoạ mi chợt bừng giấc, xoè những cánh hoa đẹp, bày đủ các màu sắc xanh tươi. Tiếng hót </a:t>
            </a:r>
            <a:r>
              <a:rPr lang="vi-VN" sz="1600" b="1" dirty="0">
                <a:solidFill>
                  <a:srgbClr val="FF0000"/>
                </a:solidFill>
                <a:latin typeface="UTM Avo" panose="02040603050506020204" pitchFamily="18" charset="0"/>
                <a:ea typeface="Calibri" panose="020F0502020204030204" pitchFamily="34" charset="0"/>
              </a:rPr>
              <a:t>dìu dặt </a:t>
            </a:r>
            <a:r>
              <a:rPr lang="vi-VN" sz="1600" dirty="0">
                <a:latin typeface="UTM Avo" panose="02040603050506020204" pitchFamily="18" charset="0"/>
                <a:ea typeface="Calibri" panose="020F0502020204030204" pitchFamily="34" charset="0"/>
              </a:rPr>
              <a:t>của hoạ mi giục các loài chim dạo lên những khúc nhạc tưng bừng, ngợi ca núi sông đổi mới.</a:t>
            </a:r>
          </a:p>
          <a:p>
            <a:pPr algn="just">
              <a:lnSpc>
                <a:spcPct val="123000"/>
              </a:lnSpc>
            </a:pPr>
            <a:r>
              <a:rPr lang="vi-VN" sz="1600" dirty="0">
                <a:latin typeface="UTM Avo" panose="02040603050506020204" pitchFamily="18" charset="0"/>
                <a:ea typeface="Calibri" panose="020F0502020204030204" pitchFamily="34" charset="0"/>
              </a:rPr>
              <a:t>        Chim, mây, nước và hoa đều cho rằng tiếng hót kì diệu của hoạ mi đã làm cho tất cả bừng tỉnh giấc… Hoạ mi thấy lòng </a:t>
            </a:r>
            <a:r>
              <a:rPr lang="vi-VN" sz="1600" b="1" dirty="0">
                <a:solidFill>
                  <a:srgbClr val="FF0000"/>
                </a:solidFill>
                <a:latin typeface="UTM Avo" panose="02040603050506020204" pitchFamily="18" charset="0"/>
                <a:ea typeface="Calibri" panose="020F0502020204030204" pitchFamily="34" charset="0"/>
              </a:rPr>
              <a:t>vui sướng</a:t>
            </a:r>
            <a:r>
              <a:rPr lang="vi-VN" sz="1600" dirty="0">
                <a:latin typeface="UTM Avo" panose="02040603050506020204" pitchFamily="18" charset="0"/>
                <a:ea typeface="Calibri" panose="020F0502020204030204" pitchFamily="34" charset="0"/>
              </a:rPr>
              <a:t>, cố hót hay hơn.</a:t>
            </a:r>
          </a:p>
          <a:p>
            <a:pPr algn="r">
              <a:lnSpc>
                <a:spcPct val="123000"/>
              </a:lnSpc>
            </a:pPr>
            <a:r>
              <a:rPr lang="vi-VN" sz="1600" dirty="0">
                <a:latin typeface="UTM Avo" panose="02040603050506020204" pitchFamily="18" charset="0"/>
                <a:ea typeface="Calibri" panose="020F0502020204030204" pitchFamily="34" charset="0"/>
              </a:rPr>
              <a:t>				(Theo Võ Quảng)</a:t>
            </a:r>
          </a:p>
          <a:p>
            <a:pPr lvl="0" algn="just">
              <a:lnSpc>
                <a:spcPct val="123000"/>
              </a:lnSpc>
            </a:pPr>
            <a:r>
              <a:rPr lang="x-none" sz="1600" dirty="0">
                <a:latin typeface="UTM Avo" panose="02040603050506020204" pitchFamily="18" charset="0"/>
              </a:rPr>
              <a:t>      </a:t>
            </a:r>
          </a:p>
        </p:txBody>
      </p:sp>
      <p:sp>
        <p:nvSpPr>
          <p:cNvPr id="9" name="TextBox 8">
            <a:extLst>
              <a:ext uri="{FF2B5EF4-FFF2-40B4-BE49-F238E27FC236}">
                <a16:creationId xmlns:a16="http://schemas.microsoft.com/office/drawing/2014/main" id="{C07B3502-F58A-46C0-88F8-3DE26F98CD3F}"/>
              </a:ext>
            </a:extLst>
          </p:cNvPr>
          <p:cNvSpPr txBox="1"/>
          <p:nvPr/>
        </p:nvSpPr>
        <p:spPr>
          <a:xfrm>
            <a:off x="543443" y="0"/>
            <a:ext cx="1418198"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98295" y="30045"/>
            <a:ext cx="582308" cy="525172"/>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2052241" y="226953"/>
            <a:ext cx="2753517" cy="453907"/>
          </a:xfrm>
          <a:prstGeom prst="rect">
            <a:avLst/>
          </a:prstGeom>
          <a:noFill/>
        </p:spPr>
        <p:txBody>
          <a:bodyPr wrap="square" rtlCol="0">
            <a:spAutoFit/>
          </a:bodyPr>
          <a:lstStyle/>
          <a:p>
            <a:pPr algn="ctr">
              <a:lnSpc>
                <a:spcPct val="150000"/>
              </a:lnSpc>
            </a:pPr>
            <a:r>
              <a:rPr lang="vi-VN" sz="1800" b="1" dirty="0">
                <a:solidFill>
                  <a:schemeClr val="accent1">
                    <a:lumMod val="50000"/>
                  </a:schemeClr>
                </a:solidFill>
                <a:latin typeface="UTM Avo" panose="02040603050506020204" pitchFamily="18" charset="0"/>
              </a:rPr>
              <a:t>Hoạ mi hót</a:t>
            </a:r>
            <a:endParaRPr lang="en-US" sz="1800" b="1" dirty="0">
              <a:solidFill>
                <a:schemeClr val="accent1">
                  <a:lumMod val="50000"/>
                </a:schemeClr>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1898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218102" y="347370"/>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377415"/>
            <a:ext cx="582308" cy="525172"/>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768681" y="1143830"/>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Ngắt nghỉ câu dài </a:t>
            </a:r>
            <a:endParaRPr lang="en-US" sz="1800" b="1" dirty="0">
              <a:solidFill>
                <a:schemeClr val="accent6">
                  <a:lumMod val="50000"/>
                </a:schemeClr>
              </a:solidFill>
              <a:latin typeface="UTM Avo" panose="02040603050506020204" pitchFamily="18" charset="0"/>
            </a:endParaRPr>
          </a:p>
        </p:txBody>
      </p:sp>
      <p:sp>
        <p:nvSpPr>
          <p:cNvPr id="6" name="Rectangle 5">
            <a:extLst>
              <a:ext uri="{FF2B5EF4-FFF2-40B4-BE49-F238E27FC236}">
                <a16:creationId xmlns:a16="http://schemas.microsoft.com/office/drawing/2014/main" id="{8E52BE51-D649-4526-9277-FF3ADEE969EC}"/>
              </a:ext>
            </a:extLst>
          </p:cNvPr>
          <p:cNvSpPr/>
          <p:nvPr/>
        </p:nvSpPr>
        <p:spPr>
          <a:xfrm>
            <a:off x="768681" y="1914937"/>
            <a:ext cx="5616958" cy="870559"/>
          </a:xfrm>
          <a:prstGeom prst="rect">
            <a:avLst/>
          </a:prstGeom>
        </p:spPr>
        <p:txBody>
          <a:bodyPr wrap="square">
            <a:spAutoFit/>
          </a:bodyPr>
          <a:lstStyle/>
          <a:p>
            <a:pPr lvl="0" algn="just">
              <a:lnSpc>
                <a:spcPct val="150000"/>
              </a:lnSpc>
            </a:pPr>
            <a:r>
              <a:rPr lang="vi-VN" sz="1800" dirty="0">
                <a:latin typeface="UTM Avo" panose="02040603050506020204" pitchFamily="18" charset="0"/>
                <a:ea typeface="Calibri" panose="020F0502020204030204" pitchFamily="34" charset="0"/>
              </a:rPr>
              <a:t>Da trời bỗng xanh hơn, những làn mây trắng trắng hơn, xốp hơn, trôi nhẹ nhàng hơn.</a:t>
            </a:r>
            <a:endParaRPr lang="vi-VN" sz="1800" dirty="0"/>
          </a:p>
        </p:txBody>
      </p:sp>
      <p:cxnSp>
        <p:nvCxnSpPr>
          <p:cNvPr id="8" name="Straight Connector 7">
            <a:extLst>
              <a:ext uri="{FF2B5EF4-FFF2-40B4-BE49-F238E27FC236}">
                <a16:creationId xmlns:a16="http://schemas.microsoft.com/office/drawing/2014/main" id="{DB68DD48-9047-4C0E-873F-F9EFE47EFA41}"/>
              </a:ext>
            </a:extLst>
          </p:cNvPr>
          <p:cNvCxnSpPr/>
          <p:nvPr/>
        </p:nvCxnSpPr>
        <p:spPr>
          <a:xfrm flipH="1">
            <a:off x="3123343" y="2058102"/>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24CFEEF-212F-42B3-BBBF-4D440F828404}"/>
              </a:ext>
            </a:extLst>
          </p:cNvPr>
          <p:cNvCxnSpPr/>
          <p:nvPr/>
        </p:nvCxnSpPr>
        <p:spPr>
          <a:xfrm flipH="1">
            <a:off x="5237391" y="2023871"/>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E5EBDDA-DD2C-4A8F-B8C1-CA4801437ACA}"/>
              </a:ext>
            </a:extLst>
          </p:cNvPr>
          <p:cNvCxnSpPr/>
          <p:nvPr/>
        </p:nvCxnSpPr>
        <p:spPr>
          <a:xfrm flipH="1">
            <a:off x="1624894" y="2376899"/>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34DDAAC-18E1-413F-B350-330F0AF8449A}"/>
              </a:ext>
            </a:extLst>
          </p:cNvPr>
          <p:cNvCxnSpPr/>
          <p:nvPr/>
        </p:nvCxnSpPr>
        <p:spPr>
          <a:xfrm flipH="1">
            <a:off x="6280129" y="2023872"/>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00759FBC-20E1-7046-AEBE-04A4927D0159}"/>
              </a:ext>
            </a:extLst>
          </p:cNvPr>
          <p:cNvGrpSpPr/>
          <p:nvPr/>
        </p:nvGrpSpPr>
        <p:grpSpPr>
          <a:xfrm>
            <a:off x="3533963" y="2404279"/>
            <a:ext cx="141062" cy="353729"/>
            <a:chOff x="8719213" y="2921749"/>
            <a:chExt cx="141062" cy="353729"/>
          </a:xfrm>
        </p:grpSpPr>
        <p:cxnSp>
          <p:nvCxnSpPr>
            <p:cNvPr id="21" name="Straight Connector 20">
              <a:extLst>
                <a:ext uri="{FF2B5EF4-FFF2-40B4-BE49-F238E27FC236}">
                  <a16:creationId xmlns:a16="http://schemas.microsoft.com/office/drawing/2014/main" id="{44C9B04D-77F6-4ABC-A7F4-7426302A4626}"/>
                </a:ext>
              </a:extLst>
            </p:cNvPr>
            <p:cNvCxnSpPr/>
            <p:nvPr/>
          </p:nvCxnSpPr>
          <p:spPr>
            <a:xfrm flipH="1">
              <a:off x="8756426" y="2921749"/>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03CBC27-4077-460A-A843-2A2D268BAADA}"/>
                </a:ext>
              </a:extLst>
            </p:cNvPr>
            <p:cNvCxnSpPr/>
            <p:nvPr/>
          </p:nvCxnSpPr>
          <p:spPr>
            <a:xfrm flipH="1">
              <a:off x="8719213" y="2921749"/>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 name="Oval 15">
            <a:extLst>
              <a:ext uri="{FF2B5EF4-FFF2-40B4-BE49-F238E27FC236}">
                <a16:creationId xmlns:a16="http://schemas.microsoft.com/office/drawing/2014/main" id="{D90A4D81-9D8A-9042-80C5-490D2B9D1F32}"/>
              </a:ext>
            </a:extLst>
          </p:cNvPr>
          <p:cNvSpPr/>
          <p:nvPr/>
        </p:nvSpPr>
        <p:spPr>
          <a:xfrm>
            <a:off x="534765" y="2023170"/>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ustDataLst>
      <p:tags r:id="rId1"/>
    </p:custDataLst>
    <p:extLst>
      <p:ext uri="{BB962C8B-B14F-4D97-AF65-F5344CB8AC3E}">
        <p14:creationId xmlns:p14="http://schemas.microsoft.com/office/powerpoint/2010/main" val="364776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680603" y="0"/>
            <a:ext cx="1281038" cy="453907"/>
          </a:xfrm>
          <a:prstGeom prst="rect">
            <a:avLst/>
          </a:prstGeom>
          <a:noFill/>
        </p:spPr>
        <p:txBody>
          <a:bodyPr wrap="square" rtlCol="0">
            <a:spAutoFit/>
          </a:bodyPr>
          <a:lstStyle/>
          <a:p>
            <a:pPr>
              <a:lnSpc>
                <a:spcPct val="150000"/>
              </a:lnSpc>
            </a:pPr>
            <a:r>
              <a:rPr lang="vi-VN" sz="1800" b="1" dirty="0">
                <a:solidFill>
                  <a:srgbClr val="17479D"/>
                </a:solidFill>
                <a:latin typeface="UTM Avo" panose="02040603050506020204" pitchFamily="18" charset="0"/>
              </a:rPr>
              <a:t>ĐỌC </a:t>
            </a:r>
            <a:endParaRPr lang="en-US" sz="1800" b="1" dirty="0">
              <a:solidFill>
                <a:srgbClr val="17479D"/>
              </a:solidFill>
              <a:latin typeface="UTM Avo" panose="02040603050506020204" pitchFamily="18" charset="0"/>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98295" y="30045"/>
            <a:ext cx="582308" cy="525172"/>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2052241" y="226953"/>
            <a:ext cx="2753517" cy="453907"/>
          </a:xfrm>
          <a:prstGeom prst="rect">
            <a:avLst/>
          </a:prstGeom>
          <a:noFill/>
        </p:spPr>
        <p:txBody>
          <a:bodyPr wrap="square" rtlCol="0">
            <a:spAutoFit/>
          </a:bodyPr>
          <a:lstStyle/>
          <a:p>
            <a:pPr algn="ctr">
              <a:lnSpc>
                <a:spcPct val="150000"/>
              </a:lnSpc>
            </a:pPr>
            <a:r>
              <a:rPr lang="vi-VN" sz="1800" b="1" dirty="0">
                <a:solidFill>
                  <a:schemeClr val="accent1">
                    <a:lumMod val="50000"/>
                  </a:schemeClr>
                </a:solidFill>
                <a:latin typeface="UTM Avo" panose="02040603050506020204" pitchFamily="18" charset="0"/>
              </a:rPr>
              <a:t>Hoạ mi hót</a:t>
            </a:r>
            <a:endParaRPr lang="en-US" sz="1800" b="1" dirty="0">
              <a:solidFill>
                <a:schemeClr val="accent1">
                  <a:lumMod val="50000"/>
                </a:schemeClr>
              </a:solidFill>
              <a:latin typeface="UTM Avo" panose="02040603050506020204" pitchFamily="18" charset="0"/>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148593" y="507119"/>
            <a:ext cx="6611112" cy="4162737"/>
          </a:xfrm>
          <a:prstGeom prst="roundRect">
            <a:avLst>
              <a:gd name="adj" fmla="val 7439"/>
            </a:avLst>
          </a:prstGeom>
          <a:noFill/>
        </p:spPr>
        <p:txBody>
          <a:bodyPr wrap="square" rtlCol="0">
            <a:spAutoFit/>
          </a:bodyPr>
          <a:lstStyle/>
          <a:p>
            <a:pPr algn="just">
              <a:lnSpc>
                <a:spcPct val="123000"/>
              </a:lnSpc>
            </a:pPr>
            <a:r>
              <a:rPr lang="vi-VN" sz="1600" dirty="0">
                <a:latin typeface="UTM Avo" panose="02040603050506020204" pitchFamily="18" charset="0"/>
                <a:ea typeface="Calibri" panose="020F0502020204030204" pitchFamily="34" charset="0"/>
              </a:rPr>
              <a:t>         Mùa xuân! Mỗi khi hoạ mi cất lên những </a:t>
            </a:r>
            <a:r>
              <a:rPr lang="vi-VN" sz="1600">
                <a:latin typeface="UTM Avo" panose="02040603050506020204" pitchFamily="18" charset="0"/>
                <a:ea typeface="Calibri" panose="020F0502020204030204" pitchFamily="34" charset="0"/>
              </a:rPr>
              <a:t>tiếng h</a:t>
            </a:r>
            <a:r>
              <a:rPr lang="en-GB" sz="1600">
                <a:latin typeface="UTM Avo" panose="02040603050506020204" pitchFamily="18" charset="0"/>
                <a:ea typeface="Calibri" panose="020F0502020204030204" pitchFamily="34" charset="0"/>
              </a:rPr>
              <a:t>ót</a:t>
            </a:r>
            <a:r>
              <a:rPr lang="vi-VN" sz="1600">
                <a:latin typeface="UTM Avo" panose="02040603050506020204" pitchFamily="18" charset="0"/>
                <a:ea typeface="Calibri" panose="020F0502020204030204" pitchFamily="34" charset="0"/>
              </a:rPr>
              <a:t> </a:t>
            </a:r>
            <a:r>
              <a:rPr lang="vi-VN" sz="1600" dirty="0">
                <a:latin typeface="UTM Avo" panose="02040603050506020204" pitchFamily="18" charset="0"/>
                <a:ea typeface="Calibri" panose="020F0502020204030204" pitchFamily="34" charset="0"/>
              </a:rPr>
              <a:t>vang lừng, mọi vật như có sự thay đổi kì diệu.</a:t>
            </a:r>
          </a:p>
          <a:p>
            <a:pPr algn="just">
              <a:lnSpc>
                <a:spcPct val="123000"/>
              </a:lnSpc>
            </a:pPr>
            <a:r>
              <a:rPr lang="vi-VN" sz="1600" dirty="0">
                <a:latin typeface="UTM Avo" panose="02040603050506020204" pitchFamily="18" charset="0"/>
                <a:ea typeface="Calibri" panose="020F0502020204030204" pitchFamily="34" charset="0"/>
              </a:rPr>
              <a:t>        Trời bỗng sáng ra. Những luồng sáng chiếu qua các chùm lộc mới nhú, rực rỡ hơn. Những gợn sóng trên hồ hoà nhịp với </a:t>
            </a:r>
            <a:r>
              <a:rPr lang="vi-VN" sz="1600">
                <a:latin typeface="UTM Avo" panose="02040603050506020204" pitchFamily="18" charset="0"/>
                <a:ea typeface="Calibri" panose="020F0502020204030204" pitchFamily="34" charset="0"/>
              </a:rPr>
              <a:t>tiếng hoạ </a:t>
            </a:r>
            <a:r>
              <a:rPr lang="vi-VN" sz="1600" dirty="0">
                <a:latin typeface="UTM Avo" panose="02040603050506020204" pitchFamily="18" charset="0"/>
                <a:ea typeface="Calibri" panose="020F0502020204030204" pitchFamily="34" charset="0"/>
              </a:rPr>
              <a:t>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a:t>
            </a:r>
            <a:r>
              <a:rPr lang="vi-VN" sz="1600">
                <a:latin typeface="UTM Avo" panose="02040603050506020204" pitchFamily="18" charset="0"/>
                <a:ea typeface="Calibri" panose="020F0502020204030204" pitchFamily="34" charset="0"/>
              </a:rPr>
              <a:t>sông </a:t>
            </a:r>
            <a:r>
              <a:rPr lang="en-GB" sz="1600">
                <a:latin typeface="UTM Avo" panose="02040603050506020204" pitchFamily="18" charset="0"/>
                <a:ea typeface="Calibri" panose="020F0502020204030204" pitchFamily="34" charset="0"/>
              </a:rPr>
              <a:t>đang </a:t>
            </a:r>
            <a:r>
              <a:rPr lang="vi-VN" sz="1600">
                <a:latin typeface="UTM Avo" panose="02040603050506020204" pitchFamily="18" charset="0"/>
                <a:ea typeface="Calibri" panose="020F0502020204030204" pitchFamily="34" charset="0"/>
              </a:rPr>
              <a:t>đổi </a:t>
            </a:r>
            <a:r>
              <a:rPr lang="vi-VN" sz="1600" dirty="0">
                <a:latin typeface="UTM Avo" panose="02040603050506020204" pitchFamily="18" charset="0"/>
                <a:ea typeface="Calibri" panose="020F0502020204030204" pitchFamily="34" charset="0"/>
              </a:rPr>
              <a:t>mới.</a:t>
            </a:r>
          </a:p>
          <a:p>
            <a:pPr algn="just">
              <a:lnSpc>
                <a:spcPct val="123000"/>
              </a:lnSpc>
            </a:pPr>
            <a:r>
              <a:rPr lang="vi-VN" sz="1600" dirty="0">
                <a:latin typeface="UTM Avo" panose="02040603050506020204" pitchFamily="18" charset="0"/>
                <a:ea typeface="Calibri" panose="020F0502020204030204" pitchFamily="34" charset="0"/>
              </a:rPr>
              <a:t>        Chim, mây, nước và hoa đều cho rằng tiếng hót kì diệu của hoạ mi đã làm cho tất cả bừng tỉnh giấc… Hoạ mi thấy lòng vui sướng, cố hót hay hơn.</a:t>
            </a:r>
          </a:p>
          <a:p>
            <a:pPr algn="r">
              <a:lnSpc>
                <a:spcPct val="123000"/>
              </a:lnSpc>
            </a:pPr>
            <a:r>
              <a:rPr lang="vi-VN" sz="1600" dirty="0">
                <a:latin typeface="UTM Avo" panose="02040603050506020204" pitchFamily="18" charset="0"/>
                <a:ea typeface="Calibri" panose="020F0502020204030204" pitchFamily="34" charset="0"/>
              </a:rPr>
              <a:t>				(Theo Võ Quảng)</a:t>
            </a:r>
          </a:p>
          <a:p>
            <a:pPr lvl="0" algn="just">
              <a:lnSpc>
                <a:spcPct val="123000"/>
              </a:lnSpc>
            </a:pPr>
            <a:r>
              <a:rPr lang="x-none" sz="1600" dirty="0">
                <a:latin typeface="UTM Avo" panose="02040603050506020204" pitchFamily="18" charset="0"/>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465" y="680860"/>
            <a:ext cx="251876" cy="238016"/>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72197" y="1297376"/>
            <a:ext cx="238016" cy="238016"/>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657" y="3393453"/>
            <a:ext cx="238016" cy="238016"/>
          </a:xfrm>
          <a:prstGeom prst="rect">
            <a:avLst/>
          </a:prstGeom>
        </p:spPr>
      </p:pic>
    </p:spTree>
    <p:custDataLst>
      <p:tags r:id="rId1"/>
    </p:custDataLst>
    <p:extLst>
      <p:ext uri="{BB962C8B-B14F-4D97-AF65-F5344CB8AC3E}">
        <p14:creationId xmlns:p14="http://schemas.microsoft.com/office/powerpoint/2010/main" val="363303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à Nội đẹp mơ màng trong nắng mùa thu">
            <a:extLst>
              <a:ext uri="{FF2B5EF4-FFF2-40B4-BE49-F238E27FC236}">
                <a16:creationId xmlns:a16="http://schemas.microsoft.com/office/drawing/2014/main" id="{714753B2-A9E4-4949-A752-05951E48B52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9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497641" y="2134259"/>
            <a:ext cx="4044392" cy="27964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07B3502-F58A-46C0-88F8-3DE26F98CD3F}"/>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746086" y="818801"/>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Từ ngữ</a:t>
            </a:r>
            <a:endParaRPr lang="en-US" sz="1800" b="1" dirty="0">
              <a:solidFill>
                <a:schemeClr val="accent6">
                  <a:lumMod val="50000"/>
                </a:schemeClr>
              </a:solidFill>
              <a:latin typeface="UTM Avo" panose="02040603050506020204" pitchFamily="18" charset="0"/>
            </a:endParaRPr>
          </a:p>
        </p:txBody>
      </p:sp>
      <p:sp>
        <p:nvSpPr>
          <p:cNvPr id="4" name="Rectangle 3">
            <a:extLst>
              <a:ext uri="{FF2B5EF4-FFF2-40B4-BE49-F238E27FC236}">
                <a16:creationId xmlns:a16="http://schemas.microsoft.com/office/drawing/2014/main" id="{2A05FE84-F3FF-423B-ADA4-6F77209D652D}"/>
              </a:ext>
            </a:extLst>
          </p:cNvPr>
          <p:cNvSpPr/>
          <p:nvPr/>
        </p:nvSpPr>
        <p:spPr>
          <a:xfrm>
            <a:off x="460226" y="1312830"/>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a:t>
            </a:r>
            <a:r>
              <a:rPr lang="vi-VN" sz="1800" dirty="0">
                <a:latin typeface="UTM Avo" panose="02040603050506020204" pitchFamily="18" charset="0"/>
                <a:cs typeface="Times New Roman" panose="02020603050405020304" pitchFamily="18" charset="0"/>
              </a:rPr>
              <a:t>luồng sáng</a:t>
            </a:r>
            <a:endParaRPr lang="vi-VN" sz="1800" dirty="0"/>
          </a:p>
        </p:txBody>
      </p:sp>
      <p:sp>
        <p:nvSpPr>
          <p:cNvPr id="5" name="Oval 4">
            <a:extLst>
              <a:ext uri="{FF2B5EF4-FFF2-40B4-BE49-F238E27FC236}">
                <a16:creationId xmlns:a16="http://schemas.microsoft.com/office/drawing/2014/main" id="{2C8AD751-7B5F-4219-A003-AE328012CD5C}"/>
              </a:ext>
            </a:extLst>
          </p:cNvPr>
          <p:cNvSpPr/>
          <p:nvPr/>
        </p:nvSpPr>
        <p:spPr>
          <a:xfrm>
            <a:off x="550607" y="1450259"/>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Rectangle 23">
            <a:extLst>
              <a:ext uri="{FF2B5EF4-FFF2-40B4-BE49-F238E27FC236}">
                <a16:creationId xmlns:a16="http://schemas.microsoft.com/office/drawing/2014/main" id="{0DB3B055-88C0-4489-85E5-255792E07D74}"/>
              </a:ext>
            </a:extLst>
          </p:cNvPr>
          <p:cNvSpPr/>
          <p:nvPr/>
        </p:nvSpPr>
        <p:spPr>
          <a:xfrm>
            <a:off x="443725" y="2261771"/>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lộc</a:t>
            </a:r>
            <a:endParaRPr lang="vi-VN" sz="1800" dirty="0"/>
          </a:p>
        </p:txBody>
      </p:sp>
      <p:sp>
        <p:nvSpPr>
          <p:cNvPr id="25" name="Oval 24">
            <a:extLst>
              <a:ext uri="{FF2B5EF4-FFF2-40B4-BE49-F238E27FC236}">
                <a16:creationId xmlns:a16="http://schemas.microsoft.com/office/drawing/2014/main" id="{EEE7A823-F02D-42E8-B9FF-4F60A41569EE}"/>
              </a:ext>
            </a:extLst>
          </p:cNvPr>
          <p:cNvSpPr/>
          <p:nvPr/>
        </p:nvSpPr>
        <p:spPr>
          <a:xfrm>
            <a:off x="534106" y="2399200"/>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TextBox 28">
            <a:extLst>
              <a:ext uri="{FF2B5EF4-FFF2-40B4-BE49-F238E27FC236}">
                <a16:creationId xmlns:a16="http://schemas.microsoft.com/office/drawing/2014/main" id="{3BCDD889-B037-48BC-924C-9A4CE9368C89}"/>
              </a:ext>
            </a:extLst>
          </p:cNvPr>
          <p:cNvSpPr txBox="1"/>
          <p:nvPr/>
        </p:nvSpPr>
        <p:spPr>
          <a:xfrm>
            <a:off x="2031689" y="1312754"/>
            <a:ext cx="4366089" cy="448969"/>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ánh sáng di chuyển theo một chiều</a:t>
            </a:r>
            <a:endParaRPr lang="en-US" sz="1800" dirty="0">
              <a:solidFill>
                <a:schemeClr val="accent6">
                  <a:lumMod val="50000"/>
                </a:schemeClr>
              </a:solidFill>
              <a:latin typeface="UTM Avo" panose="02040603050506020204" pitchFamily="18" charset="0"/>
            </a:endParaRPr>
          </a:p>
        </p:txBody>
      </p:sp>
      <p:sp>
        <p:nvSpPr>
          <p:cNvPr id="30" name="TextBox 29">
            <a:extLst>
              <a:ext uri="{FF2B5EF4-FFF2-40B4-BE49-F238E27FC236}">
                <a16:creationId xmlns:a16="http://schemas.microsoft.com/office/drawing/2014/main" id="{3CB31532-EB2E-4893-AE1C-4532B4B27355}"/>
              </a:ext>
            </a:extLst>
          </p:cNvPr>
          <p:cNvSpPr txBox="1"/>
          <p:nvPr/>
        </p:nvSpPr>
        <p:spPr>
          <a:xfrm>
            <a:off x="1173344" y="2259363"/>
            <a:ext cx="4894156" cy="455061"/>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lá mới bắt đầu mọc vào mùa xuân. </a:t>
            </a:r>
            <a:endParaRPr lang="en-US" sz="1800" dirty="0">
              <a:solidFill>
                <a:schemeClr val="accent6">
                  <a:lumMod val="50000"/>
                </a:schemeClr>
              </a:solidFill>
              <a:latin typeface="UTM Avo" panose="02040603050506020204" pitchFamily="18" charset="0"/>
            </a:endParaRPr>
          </a:p>
        </p:txBody>
      </p:sp>
      <p:sp>
        <p:nvSpPr>
          <p:cNvPr id="6" name="Rectangle 5">
            <a:extLst>
              <a:ext uri="{FF2B5EF4-FFF2-40B4-BE49-F238E27FC236}">
                <a16:creationId xmlns:a16="http://schemas.microsoft.com/office/drawing/2014/main" id="{DD1A250C-DBB8-8A4A-9889-C2A059C941B5}"/>
              </a:ext>
            </a:extLst>
          </p:cNvPr>
          <p:cNvSpPr/>
          <p:nvPr/>
        </p:nvSpPr>
        <p:spPr>
          <a:xfrm>
            <a:off x="784523" y="1786576"/>
            <a:ext cx="1382110" cy="369332"/>
          </a:xfrm>
          <a:prstGeom prst="rect">
            <a:avLst/>
          </a:prstGeom>
        </p:spPr>
        <p:txBody>
          <a:bodyPr wrap="none">
            <a:spAutoFit/>
          </a:bodyPr>
          <a:lstStyle/>
          <a:p>
            <a:r>
              <a:rPr lang="vi-VN" sz="1800" dirty="0">
                <a:solidFill>
                  <a:srgbClr val="FC7D77">
                    <a:lumMod val="50000"/>
                  </a:srgbClr>
                </a:solidFill>
                <a:latin typeface="UTM Avo" panose="02040603050506020204" pitchFamily="18" charset="0"/>
              </a:rPr>
              <a:t>nhất định. </a:t>
            </a:r>
            <a:endParaRPr lang="x-none" dirty="0"/>
          </a:p>
        </p:txBody>
      </p:sp>
      <p:pic>
        <p:nvPicPr>
          <p:cNvPr id="1028" name="Picture 4" descr="Lộc non đầu năm mới">
            <a:extLst>
              <a:ext uri="{FF2B5EF4-FFF2-40B4-BE49-F238E27FC236}">
                <a16:creationId xmlns:a16="http://schemas.microsoft.com/office/drawing/2014/main" id="{F09797D3-BAEE-2242-AC4A-B05CB69D9A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5734" y="2714424"/>
            <a:ext cx="2884402" cy="22400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ộc non mùa hạ sau trận mưa rào | Rồi 3 ngày nữa sẽ toi vì b… | Flickr">
            <a:extLst>
              <a:ext uri="{FF2B5EF4-FFF2-40B4-BE49-F238E27FC236}">
                <a16:creationId xmlns:a16="http://schemas.microsoft.com/office/drawing/2014/main" id="{2746030E-CBEB-CB4E-B4F6-C624DD7272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42251" y="2737248"/>
            <a:ext cx="1460607" cy="219192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95BC2B96-EB57-8A40-BB4E-D147C8F253FE}"/>
              </a:ext>
            </a:extLst>
          </p:cNvPr>
          <p:cNvSpPr/>
          <p:nvPr/>
        </p:nvSpPr>
        <p:spPr>
          <a:xfrm>
            <a:off x="414543" y="2941954"/>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dìu dặt</a:t>
            </a:r>
            <a:endParaRPr lang="vi-VN" sz="1800" dirty="0"/>
          </a:p>
        </p:txBody>
      </p:sp>
      <p:sp>
        <p:nvSpPr>
          <p:cNvPr id="19" name="Oval 18">
            <a:extLst>
              <a:ext uri="{FF2B5EF4-FFF2-40B4-BE49-F238E27FC236}">
                <a16:creationId xmlns:a16="http://schemas.microsoft.com/office/drawing/2014/main" id="{9ADEE072-862E-804B-8ED2-8239AF488B42}"/>
              </a:ext>
            </a:extLst>
          </p:cNvPr>
          <p:cNvSpPr/>
          <p:nvPr/>
        </p:nvSpPr>
        <p:spPr>
          <a:xfrm>
            <a:off x="504924" y="3079383"/>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TextBox 19">
            <a:extLst>
              <a:ext uri="{FF2B5EF4-FFF2-40B4-BE49-F238E27FC236}">
                <a16:creationId xmlns:a16="http://schemas.microsoft.com/office/drawing/2014/main" id="{93F76F04-F005-2249-AB34-1B3646D3C0E0}"/>
              </a:ext>
            </a:extLst>
          </p:cNvPr>
          <p:cNvSpPr txBox="1"/>
          <p:nvPr/>
        </p:nvSpPr>
        <p:spPr>
          <a:xfrm>
            <a:off x="1591562" y="2939546"/>
            <a:ext cx="5341752" cy="448969"/>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âm thanh lúc nhanh, lúc chậm một cách</a:t>
            </a:r>
            <a:endParaRPr lang="en-US" sz="1800" dirty="0">
              <a:solidFill>
                <a:schemeClr val="accent6">
                  <a:lumMod val="50000"/>
                </a:schemeClr>
              </a:solidFill>
              <a:latin typeface="UTM Avo" panose="02040603050506020204" pitchFamily="18" charset="0"/>
            </a:endParaRPr>
          </a:p>
        </p:txBody>
      </p:sp>
      <p:sp>
        <p:nvSpPr>
          <p:cNvPr id="7" name="Rectangle 6">
            <a:extLst>
              <a:ext uri="{FF2B5EF4-FFF2-40B4-BE49-F238E27FC236}">
                <a16:creationId xmlns:a16="http://schemas.microsoft.com/office/drawing/2014/main" id="{D53621B6-B52D-F347-8C36-50DA5CAD36BE}"/>
              </a:ext>
            </a:extLst>
          </p:cNvPr>
          <p:cNvSpPr/>
          <p:nvPr/>
        </p:nvSpPr>
        <p:spPr>
          <a:xfrm>
            <a:off x="746086" y="3343936"/>
            <a:ext cx="2811988" cy="448969"/>
          </a:xfrm>
          <a:prstGeom prst="rect">
            <a:avLst/>
          </a:prstGeom>
        </p:spPr>
        <p:txBody>
          <a:bodyPr wrap="none">
            <a:spAutoFit/>
          </a:bodyPr>
          <a:lstStyle/>
          <a:p>
            <a:pPr>
              <a:lnSpc>
                <a:spcPct val="150000"/>
              </a:lnSpc>
            </a:pPr>
            <a:r>
              <a:rPr lang="vi-VN" sz="1800" dirty="0">
                <a:solidFill>
                  <a:schemeClr val="accent6">
                    <a:lumMod val="50000"/>
                  </a:schemeClr>
                </a:solidFill>
                <a:latin typeface="UTM Avo" panose="02040603050506020204" pitchFamily="18" charset="0"/>
              </a:rPr>
              <a:t>nhịp nhàng và êm nhẹ.</a:t>
            </a:r>
          </a:p>
        </p:txBody>
      </p:sp>
    </p:spTree>
    <p:custDataLst>
      <p:tags r:id="rId1"/>
    </p:custDataLst>
    <p:extLst>
      <p:ext uri="{BB962C8B-B14F-4D97-AF65-F5344CB8AC3E}">
        <p14:creationId xmlns:p14="http://schemas.microsoft.com/office/powerpoint/2010/main" val="187588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02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left)">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28"/>
                                        </p:tgtEl>
                                        <p:attrNameLst>
                                          <p:attrName>style.visibility</p:attrName>
                                        </p:attrNameLst>
                                      </p:cBhvr>
                                      <p:to>
                                        <p:strVal val="visible"/>
                                      </p:to>
                                    </p:set>
                                    <p:animEffect transition="in" filter="fade">
                                      <p:cBhvr>
                                        <p:cTn id="49" dur="500"/>
                                        <p:tgtEl>
                                          <p:spTgt spid="1028"/>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1032"/>
                                        </p:tgtEl>
                                        <p:attrNameLst>
                                          <p:attrName>style.visibility</p:attrName>
                                        </p:attrNameLst>
                                      </p:cBhvr>
                                      <p:to>
                                        <p:strVal val="visible"/>
                                      </p:to>
                                    </p:set>
                                    <p:animEffect transition="in" filter="fade">
                                      <p:cBhvr>
                                        <p:cTn id="53" dur="500"/>
                                        <p:tgtEl>
                                          <p:spTgt spid="1032"/>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1028"/>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103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left)">
                                      <p:cBhvr>
                                        <p:cTn id="64" dur="500"/>
                                        <p:tgtEl>
                                          <p:spTgt spid="19"/>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left)">
                                      <p:cBhvr>
                                        <p:cTn id="71" dur="500"/>
                                        <p:tgtEl>
                                          <p:spTgt spid="20"/>
                                        </p:tgtEl>
                                      </p:cBhvr>
                                    </p:animEffect>
                                  </p:childTnLst>
                                </p:cTn>
                              </p:par>
                            </p:childTnLst>
                          </p:cTn>
                        </p:par>
                        <p:par>
                          <p:cTn id="72" fill="hold">
                            <p:stCondLst>
                              <p:cond delay="1000"/>
                            </p:stCondLst>
                            <p:childTnLst>
                              <p:par>
                                <p:cTn id="73" presetID="10" presetClass="entr" presetSubtype="0" fill="hold" grpId="0" nodeType="after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fade">
                                      <p:cBhvr>
                                        <p:cTn id="7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P spid="5" grpId="0" animBg="1"/>
      <p:bldP spid="24" grpId="0"/>
      <p:bldP spid="25" grpId="0" animBg="1"/>
      <p:bldP spid="29" grpId="0"/>
      <p:bldP spid="30" grpId="0"/>
      <p:bldP spid="6" grpId="0"/>
      <p:bldP spid="18" grpId="0"/>
      <p:bldP spid="19" grpId="0" animBg="1"/>
      <p:bldP spid="20"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746086" y="818801"/>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Từ ngữ</a:t>
            </a:r>
            <a:endParaRPr lang="en-US" sz="1800" b="1" dirty="0">
              <a:solidFill>
                <a:schemeClr val="accent6">
                  <a:lumMod val="50000"/>
                </a:schemeClr>
              </a:solidFill>
              <a:latin typeface="UTM Avo" panose="02040603050506020204" pitchFamily="18" charset="0"/>
            </a:endParaRPr>
          </a:p>
        </p:txBody>
      </p:sp>
      <p:sp>
        <p:nvSpPr>
          <p:cNvPr id="4" name="Rectangle 3">
            <a:extLst>
              <a:ext uri="{FF2B5EF4-FFF2-40B4-BE49-F238E27FC236}">
                <a16:creationId xmlns:a16="http://schemas.microsoft.com/office/drawing/2014/main" id="{2A05FE84-F3FF-423B-ADA4-6F77209D652D}"/>
              </a:ext>
            </a:extLst>
          </p:cNvPr>
          <p:cNvSpPr/>
          <p:nvPr/>
        </p:nvSpPr>
        <p:spPr>
          <a:xfrm>
            <a:off x="356529" y="1312830"/>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a:t>
            </a:r>
            <a:r>
              <a:rPr lang="vi-VN" sz="1800" dirty="0">
                <a:latin typeface="UTM Avo" panose="02040603050506020204" pitchFamily="18" charset="0"/>
                <a:cs typeface="Times New Roman" panose="02020603050405020304" pitchFamily="18" charset="0"/>
              </a:rPr>
              <a:t>hoạ mi</a:t>
            </a:r>
            <a:endParaRPr lang="vi-VN" sz="1800" dirty="0"/>
          </a:p>
        </p:txBody>
      </p:sp>
      <p:sp>
        <p:nvSpPr>
          <p:cNvPr id="5" name="Oval 4">
            <a:extLst>
              <a:ext uri="{FF2B5EF4-FFF2-40B4-BE49-F238E27FC236}">
                <a16:creationId xmlns:a16="http://schemas.microsoft.com/office/drawing/2014/main" id="{2C8AD751-7B5F-4219-A003-AE328012CD5C}"/>
              </a:ext>
            </a:extLst>
          </p:cNvPr>
          <p:cNvSpPr/>
          <p:nvPr/>
        </p:nvSpPr>
        <p:spPr>
          <a:xfrm>
            <a:off x="446910" y="1450259"/>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TextBox 28">
            <a:extLst>
              <a:ext uri="{FF2B5EF4-FFF2-40B4-BE49-F238E27FC236}">
                <a16:creationId xmlns:a16="http://schemas.microsoft.com/office/drawing/2014/main" id="{3BCDD889-B037-48BC-924C-9A4CE9368C89}"/>
              </a:ext>
            </a:extLst>
          </p:cNvPr>
          <p:cNvSpPr txBox="1"/>
          <p:nvPr/>
        </p:nvSpPr>
        <p:spPr>
          <a:xfrm>
            <a:off x="1521197" y="1312754"/>
            <a:ext cx="5162405" cy="448969"/>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loài chim nhỏ có màu nâu vàng, trên mí </a:t>
            </a:r>
            <a:endParaRPr lang="en-US" sz="1800" dirty="0">
              <a:solidFill>
                <a:schemeClr val="accent6">
                  <a:lumMod val="50000"/>
                </a:schemeClr>
              </a:solidFill>
              <a:latin typeface="UTM Avo" panose="02040603050506020204" pitchFamily="18" charset="0"/>
            </a:endParaRPr>
          </a:p>
        </p:txBody>
      </p:sp>
      <p:sp>
        <p:nvSpPr>
          <p:cNvPr id="6" name="Rectangle 5">
            <a:extLst>
              <a:ext uri="{FF2B5EF4-FFF2-40B4-BE49-F238E27FC236}">
                <a16:creationId xmlns:a16="http://schemas.microsoft.com/office/drawing/2014/main" id="{DD1A250C-DBB8-8A4A-9889-C2A059C941B5}"/>
              </a:ext>
            </a:extLst>
          </p:cNvPr>
          <p:cNvSpPr/>
          <p:nvPr/>
        </p:nvSpPr>
        <p:spPr>
          <a:xfrm>
            <a:off x="680825" y="1786576"/>
            <a:ext cx="6073478" cy="369332"/>
          </a:xfrm>
          <a:prstGeom prst="rect">
            <a:avLst/>
          </a:prstGeom>
        </p:spPr>
        <p:txBody>
          <a:bodyPr wrap="square">
            <a:spAutoFit/>
          </a:bodyPr>
          <a:lstStyle/>
          <a:p>
            <a:r>
              <a:rPr lang="vi-VN" sz="1800" dirty="0">
                <a:solidFill>
                  <a:srgbClr val="FC7D77">
                    <a:lumMod val="50000"/>
                  </a:srgbClr>
                </a:solidFill>
                <a:latin typeface="UTM Avo" panose="02040603050506020204" pitchFamily="18" charset="0"/>
              </a:rPr>
              <a:t>mắt có vành lông trắng. Giọng hót rất trong và cao.</a:t>
            </a:r>
            <a:endParaRPr lang="x-none" dirty="0"/>
          </a:p>
        </p:txBody>
      </p:sp>
      <p:pic>
        <p:nvPicPr>
          <p:cNvPr id="2052" name="Picture 4" descr="Họa Mi - Dogily Petshop - Mua Bán Chó Mèo Cảnh &amp;amp; Phụ Kiện Thú Cưng">
            <a:extLst>
              <a:ext uri="{FF2B5EF4-FFF2-40B4-BE49-F238E27FC236}">
                <a16:creationId xmlns:a16="http://schemas.microsoft.com/office/drawing/2014/main" id="{D585ED2D-D458-CA4E-8D5D-9C4D5E1B3ED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21197" y="2174529"/>
            <a:ext cx="3910006" cy="2604861"/>
          </a:xfrm>
          <a:prstGeom prst="rect">
            <a:avLst/>
          </a:prstGeom>
          <a:noFill/>
          <a:extLst>
            <a:ext uri="{909E8E84-426E-40DD-AFC4-6F175D3DCCD1}">
              <a14:hiddenFill xmlns:a14="http://schemas.microsoft.com/office/drawing/2010/main">
                <a:solidFill>
                  <a:srgbClr val="FFFFFF"/>
                </a:solidFill>
              </a14:hiddenFill>
            </a:ext>
          </a:extLst>
        </p:spPr>
      </p:pic>
      <p:pic>
        <p:nvPicPr>
          <p:cNvPr id="2" name="Mi già rừng hót đảo giọng liên tục (online-video-cutter.com).mp4" descr="Mi già rừng hót đảo giọng liên tục (online-video-cutter.com).mp4">
            <a:hlinkClick r:id="" action="ppaction://media"/>
            <a:extLst>
              <a:ext uri="{FF2B5EF4-FFF2-40B4-BE49-F238E27FC236}">
                <a16:creationId xmlns:a16="http://schemas.microsoft.com/office/drawing/2014/main" id="{BF2CD9BB-130B-AD43-B9C2-F3D4A1D0509E}"/>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1296031" y="2174529"/>
            <a:ext cx="4135172" cy="2508478"/>
          </a:xfrm>
          <a:prstGeom prst="rect">
            <a:avLst/>
          </a:prstGeom>
        </p:spPr>
      </p:pic>
    </p:spTree>
    <p:custDataLst>
      <p:tags r:id="rId1"/>
    </p:custDataLst>
    <p:extLst>
      <p:ext uri="{BB962C8B-B14F-4D97-AF65-F5344CB8AC3E}">
        <p14:creationId xmlns:p14="http://schemas.microsoft.com/office/powerpoint/2010/main" val="318211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fade">
                                      <p:cBhvr>
                                        <p:cTn id="28" dur="500"/>
                                        <p:tgtEl>
                                          <p:spTgt spid="205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2052"/>
                                        </p:tgtEl>
                                        <p:attrNameLst>
                                          <p:attrName>style.visibility</p:attrName>
                                        </p:attrNameLst>
                                      </p:cBhvr>
                                      <p:to>
                                        <p:strVal val="hidden"/>
                                      </p:to>
                                    </p:set>
                                  </p:childTnLst>
                                </p:cTn>
                              </p:par>
                            </p:childTnLst>
                          </p:cTn>
                        </p:par>
                        <p:par>
                          <p:cTn id="33" fill="hold">
                            <p:stCondLst>
                              <p:cond delay="0"/>
                            </p:stCondLst>
                            <p:childTnLst>
                              <p:par>
                                <p:cTn id="34" presetID="1"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2"/>
                </p:tgtEl>
              </p:cMediaNode>
            </p:video>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2"/>
                                        </p:tgtEl>
                                      </p:cBhvr>
                                    </p:cmd>
                                  </p:childTnLst>
                                </p:cTn>
                              </p:par>
                            </p:childTnLst>
                          </p:cTn>
                        </p:par>
                      </p:childTnLst>
                    </p:cTn>
                  </p:par>
                </p:childTnLst>
              </p:cTn>
              <p:nextCondLst>
                <p:cond evt="onClick" delay="0">
                  <p:tgtEl>
                    <p:spTgt spid="2"/>
                  </p:tgtEl>
                </p:cond>
              </p:nextCondLst>
            </p:seq>
          </p:childTnLst>
        </p:cTn>
      </p:par>
    </p:tnLst>
    <p:bldLst>
      <p:bldP spid="11" grpId="0"/>
      <p:bldP spid="4" grpId="0"/>
      <p:bldP spid="5" grpId="0" animBg="1"/>
      <p:bldP spid="29"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Bai1.Emlahocsinhlop2[20210529004629700].mdb"/>
  <p:tag name="ARS_RESPONSE_PERSONNUM" val="100"/>
  <p:tag name="INKNOELEADERBOARD" val="2001629631"/>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1465</TotalTime>
  <Words>1447</Words>
  <Application>Microsoft Office PowerPoint</Application>
  <PresentationFormat>Custom</PresentationFormat>
  <Paragraphs>94</Paragraphs>
  <Slides>17</Slides>
  <Notes>6</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SVN-Gretoon</vt:lpstr>
      <vt:lpstr>Kalam</vt:lpstr>
      <vt:lpstr>UTM Cookies</vt:lpstr>
      <vt:lpstr>UTM Avo</vt:lpstr>
      <vt:lpstr>VNI-Avo</vt:lpstr>
      <vt:lpstr>Montserrat</vt:lpstr>
      <vt:lpstr>Arial-Rounded</vt:lpstr>
      <vt:lpstr>Arial</vt:lpstr>
      <vt:lpstr>Calibri</vt:lpstr>
      <vt:lpstr>1_Doodle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Le Hang</cp:lastModifiedBy>
  <cp:revision>164</cp:revision>
  <dcterms:modified xsi:type="dcterms:W3CDTF">2023-01-27T09:13:52Z</dcterms:modified>
</cp:coreProperties>
</file>