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media/image11.svg" ContentType="image/svg+xml"/>
  <Override PartName="/ppt/media/image13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9.svg" ContentType="image/svg+xml"/>
  <Override PartName="/ppt/media/image3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1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8288000" cy="10287000"/>
  <p:notesSz cx="6858000" cy="9144000"/>
  <p:embeddedFontLst>
    <p:embeddedFont>
      <p:font typeface="Paytone One" panose="00000500000000000000"/>
      <p:regular r:id="rId16"/>
    </p:embeddedFont>
    <p:embeddedFont>
      <p:font typeface="Cabin" panose="00000500000000000000"/>
      <p:regular r:id="rId17"/>
    </p:embeddedFont>
    <p:embeddedFont>
      <p:font typeface="Cabin Bold" panose="00000800000000000000"/>
      <p:bold r:id="rId18"/>
    </p:embeddedFont>
    <p:embeddedFont>
      <p:font typeface="Cabin Italics" panose="00000500000000000000"/>
      <p:italic r:id="rId19"/>
    </p:embeddedFont>
    <p:embeddedFont>
      <p:font typeface="Calibri" panose="020F050202020403020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font" Target="fonts/font8.fntdata"/><Relationship Id="rId22" Type="http://schemas.openxmlformats.org/officeDocument/2006/relationships/font" Target="fonts/font7.fntdata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8" Type="http://schemas.openxmlformats.org/officeDocument/2006/relationships/image" Target="../media/image8.png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5" Type="http://schemas.openxmlformats.org/officeDocument/2006/relationships/slideLayout" Target="../slideLayouts/slideLayout7.xml"/><Relationship Id="rId24" Type="http://schemas.openxmlformats.org/officeDocument/2006/relationships/image" Target="../media/image24.svg"/><Relationship Id="rId23" Type="http://schemas.openxmlformats.org/officeDocument/2006/relationships/image" Target="../media/image23.png"/><Relationship Id="rId22" Type="http://schemas.openxmlformats.org/officeDocument/2006/relationships/image" Target="../media/image22.svg"/><Relationship Id="rId21" Type="http://schemas.openxmlformats.org/officeDocument/2006/relationships/image" Target="../media/image21.png"/><Relationship Id="rId20" Type="http://schemas.openxmlformats.org/officeDocument/2006/relationships/image" Target="../media/image20.sv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svg"/><Relationship Id="rId17" Type="http://schemas.openxmlformats.org/officeDocument/2006/relationships/image" Target="../media/image17.png"/><Relationship Id="rId16" Type="http://schemas.openxmlformats.org/officeDocument/2006/relationships/image" Target="../media/image16.sv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svg"/><Relationship Id="rId12" Type="http://schemas.openxmlformats.org/officeDocument/2006/relationships/image" Target="../media/image12.png"/><Relationship Id="rId11" Type="http://schemas.openxmlformats.org/officeDocument/2006/relationships/image" Target="../media/image11.sv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8" Type="http://schemas.openxmlformats.org/officeDocument/2006/relationships/image" Target="../media/image8.png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7" Type="http://schemas.openxmlformats.org/officeDocument/2006/relationships/slideLayout" Target="../slideLayouts/slideLayout7.xml"/><Relationship Id="rId26" Type="http://schemas.openxmlformats.org/officeDocument/2006/relationships/image" Target="../media/image22.svg"/><Relationship Id="rId25" Type="http://schemas.openxmlformats.org/officeDocument/2006/relationships/image" Target="../media/image21.png"/><Relationship Id="rId24" Type="http://schemas.openxmlformats.org/officeDocument/2006/relationships/image" Target="../media/image20.svg"/><Relationship Id="rId23" Type="http://schemas.openxmlformats.org/officeDocument/2006/relationships/image" Target="../media/image19.png"/><Relationship Id="rId22" Type="http://schemas.openxmlformats.org/officeDocument/2006/relationships/image" Target="../media/image18.svg"/><Relationship Id="rId21" Type="http://schemas.openxmlformats.org/officeDocument/2006/relationships/image" Target="../media/image17.png"/><Relationship Id="rId20" Type="http://schemas.openxmlformats.org/officeDocument/2006/relationships/image" Target="../media/image16.svg"/><Relationship Id="rId2" Type="http://schemas.openxmlformats.org/officeDocument/2006/relationships/image" Target="../media/image2.png"/><Relationship Id="rId19" Type="http://schemas.openxmlformats.org/officeDocument/2006/relationships/image" Target="../media/image15.png"/><Relationship Id="rId18" Type="http://schemas.openxmlformats.org/officeDocument/2006/relationships/image" Target="../media/image24.svg"/><Relationship Id="rId17" Type="http://schemas.openxmlformats.org/officeDocument/2006/relationships/image" Target="../media/image23.png"/><Relationship Id="rId16" Type="http://schemas.openxmlformats.org/officeDocument/2006/relationships/image" Target="../media/image41.svg"/><Relationship Id="rId15" Type="http://schemas.openxmlformats.org/officeDocument/2006/relationships/image" Target="../media/image40.png"/><Relationship Id="rId14" Type="http://schemas.openxmlformats.org/officeDocument/2006/relationships/image" Target="../media/image14.png"/><Relationship Id="rId13" Type="http://schemas.openxmlformats.org/officeDocument/2006/relationships/image" Target="../media/image13.svg"/><Relationship Id="rId12" Type="http://schemas.openxmlformats.org/officeDocument/2006/relationships/image" Target="../media/image12.png"/><Relationship Id="rId11" Type="http://schemas.openxmlformats.org/officeDocument/2006/relationships/image" Target="../media/image11.sv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8" Type="http://schemas.openxmlformats.org/officeDocument/2006/relationships/image" Target="../media/image8.png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9" Type="http://schemas.openxmlformats.org/officeDocument/2006/relationships/image" Target="../media/image25.png"/><Relationship Id="rId18" Type="http://schemas.openxmlformats.org/officeDocument/2006/relationships/image" Target="../media/image18.svg"/><Relationship Id="rId17" Type="http://schemas.openxmlformats.org/officeDocument/2006/relationships/image" Target="../media/image17.png"/><Relationship Id="rId16" Type="http://schemas.openxmlformats.org/officeDocument/2006/relationships/image" Target="../media/image16.sv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svg"/><Relationship Id="rId12" Type="http://schemas.openxmlformats.org/officeDocument/2006/relationships/image" Target="../media/image12.png"/><Relationship Id="rId11" Type="http://schemas.openxmlformats.org/officeDocument/2006/relationships/image" Target="../media/image11.sv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8" Type="http://schemas.openxmlformats.org/officeDocument/2006/relationships/image" Target="../media/image8.png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26.png"/><Relationship Id="rId14" Type="http://schemas.openxmlformats.org/officeDocument/2006/relationships/image" Target="../media/image14.png"/><Relationship Id="rId13" Type="http://schemas.openxmlformats.org/officeDocument/2006/relationships/image" Target="../media/image13.svg"/><Relationship Id="rId12" Type="http://schemas.openxmlformats.org/officeDocument/2006/relationships/image" Target="../media/image12.png"/><Relationship Id="rId11" Type="http://schemas.openxmlformats.org/officeDocument/2006/relationships/image" Target="../media/image11.sv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8" Type="http://schemas.openxmlformats.org/officeDocument/2006/relationships/image" Target="../media/image8.png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2" Type="http://schemas.openxmlformats.org/officeDocument/2006/relationships/slideLayout" Target="../slideLayouts/slideLayout7.xml"/><Relationship Id="rId21" Type="http://schemas.openxmlformats.org/officeDocument/2006/relationships/image" Target="../media/image27.png"/><Relationship Id="rId20" Type="http://schemas.openxmlformats.org/officeDocument/2006/relationships/image" Target="../media/image18.svg"/><Relationship Id="rId2" Type="http://schemas.openxmlformats.org/officeDocument/2006/relationships/image" Target="../media/image2.png"/><Relationship Id="rId19" Type="http://schemas.openxmlformats.org/officeDocument/2006/relationships/image" Target="../media/image17.png"/><Relationship Id="rId18" Type="http://schemas.openxmlformats.org/officeDocument/2006/relationships/image" Target="../media/image20.svg"/><Relationship Id="rId17" Type="http://schemas.openxmlformats.org/officeDocument/2006/relationships/image" Target="../media/image19.png"/><Relationship Id="rId16" Type="http://schemas.openxmlformats.org/officeDocument/2006/relationships/image" Target="../media/image16.sv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svg"/><Relationship Id="rId12" Type="http://schemas.openxmlformats.org/officeDocument/2006/relationships/image" Target="../media/image12.png"/><Relationship Id="rId11" Type="http://schemas.openxmlformats.org/officeDocument/2006/relationships/image" Target="../media/image11.sv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8" Type="http://schemas.openxmlformats.org/officeDocument/2006/relationships/image" Target="../media/image8.png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30.png"/><Relationship Id="rId16" Type="http://schemas.openxmlformats.org/officeDocument/2006/relationships/image" Target="../media/image29.svg"/><Relationship Id="rId15" Type="http://schemas.openxmlformats.org/officeDocument/2006/relationships/image" Target="../media/image28.png"/><Relationship Id="rId14" Type="http://schemas.openxmlformats.org/officeDocument/2006/relationships/image" Target="../media/image14.png"/><Relationship Id="rId13" Type="http://schemas.openxmlformats.org/officeDocument/2006/relationships/image" Target="../media/image13.svg"/><Relationship Id="rId12" Type="http://schemas.openxmlformats.org/officeDocument/2006/relationships/image" Target="../media/image12.png"/><Relationship Id="rId11" Type="http://schemas.openxmlformats.org/officeDocument/2006/relationships/image" Target="../media/image11.sv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8" Type="http://schemas.openxmlformats.org/officeDocument/2006/relationships/image" Target="../media/image8.png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31.png"/><Relationship Id="rId16" Type="http://schemas.openxmlformats.org/officeDocument/2006/relationships/image" Target="../media/image29.svg"/><Relationship Id="rId15" Type="http://schemas.openxmlformats.org/officeDocument/2006/relationships/image" Target="../media/image28.png"/><Relationship Id="rId14" Type="http://schemas.openxmlformats.org/officeDocument/2006/relationships/image" Target="../media/image14.png"/><Relationship Id="rId13" Type="http://schemas.openxmlformats.org/officeDocument/2006/relationships/image" Target="../media/image13.svg"/><Relationship Id="rId12" Type="http://schemas.openxmlformats.org/officeDocument/2006/relationships/image" Target="../media/image12.png"/><Relationship Id="rId11" Type="http://schemas.openxmlformats.org/officeDocument/2006/relationships/image" Target="../media/image11.sv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8" Type="http://schemas.openxmlformats.org/officeDocument/2006/relationships/image" Target="../media/image8.png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33.svg"/><Relationship Id="rId15" Type="http://schemas.openxmlformats.org/officeDocument/2006/relationships/image" Target="../media/image32.png"/><Relationship Id="rId14" Type="http://schemas.openxmlformats.org/officeDocument/2006/relationships/image" Target="../media/image14.png"/><Relationship Id="rId13" Type="http://schemas.openxmlformats.org/officeDocument/2006/relationships/image" Target="../media/image13.svg"/><Relationship Id="rId12" Type="http://schemas.openxmlformats.org/officeDocument/2006/relationships/image" Target="../media/image12.png"/><Relationship Id="rId11" Type="http://schemas.openxmlformats.org/officeDocument/2006/relationships/image" Target="../media/image11.sv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8" Type="http://schemas.openxmlformats.org/officeDocument/2006/relationships/image" Target="../media/image8.png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35.svg"/><Relationship Id="rId15" Type="http://schemas.openxmlformats.org/officeDocument/2006/relationships/image" Target="../media/image34.png"/><Relationship Id="rId14" Type="http://schemas.openxmlformats.org/officeDocument/2006/relationships/image" Target="../media/image14.png"/><Relationship Id="rId13" Type="http://schemas.openxmlformats.org/officeDocument/2006/relationships/image" Target="../media/image13.svg"/><Relationship Id="rId12" Type="http://schemas.openxmlformats.org/officeDocument/2006/relationships/image" Target="../media/image12.png"/><Relationship Id="rId11" Type="http://schemas.openxmlformats.org/officeDocument/2006/relationships/image" Target="../media/image11.sv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8" Type="http://schemas.openxmlformats.org/officeDocument/2006/relationships/image" Target="../media/image8.png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39.svg"/><Relationship Id="rId21" Type="http://schemas.openxmlformats.org/officeDocument/2006/relationships/image" Target="../media/image38.png"/><Relationship Id="rId20" Type="http://schemas.openxmlformats.org/officeDocument/2006/relationships/image" Target="../media/image37.svg"/><Relationship Id="rId2" Type="http://schemas.openxmlformats.org/officeDocument/2006/relationships/image" Target="../media/image2.png"/><Relationship Id="rId19" Type="http://schemas.openxmlformats.org/officeDocument/2006/relationships/image" Target="../media/image36.png"/><Relationship Id="rId18" Type="http://schemas.openxmlformats.org/officeDocument/2006/relationships/image" Target="../media/image22.svg"/><Relationship Id="rId17" Type="http://schemas.openxmlformats.org/officeDocument/2006/relationships/image" Target="../media/image21.png"/><Relationship Id="rId16" Type="http://schemas.openxmlformats.org/officeDocument/2006/relationships/image" Target="../media/image18.svg"/><Relationship Id="rId15" Type="http://schemas.openxmlformats.org/officeDocument/2006/relationships/image" Target="../media/image17.png"/><Relationship Id="rId14" Type="http://schemas.openxmlformats.org/officeDocument/2006/relationships/image" Target="../media/image14.png"/><Relationship Id="rId13" Type="http://schemas.openxmlformats.org/officeDocument/2006/relationships/image" Target="../media/image13.svg"/><Relationship Id="rId12" Type="http://schemas.openxmlformats.org/officeDocument/2006/relationships/image" Target="../media/image12.png"/><Relationship Id="rId11" Type="http://schemas.openxmlformats.org/officeDocument/2006/relationships/image" Target="../media/image11.sv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6" name="Group 6"/>
          <p:cNvGrpSpPr/>
          <p:nvPr/>
        </p:nvGrpSpPr>
        <p:grpSpPr>
          <a:xfrm rot="0"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2832433">
            <a:off x="15381820" y="3788199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1661043">
            <a:off x="2451655" y="3251829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2827985">
            <a:off x="14008251" y="8045760"/>
            <a:ext cx="1108076" cy="1092922"/>
          </a:xfrm>
          <a:custGeom>
            <a:avLst/>
            <a:gdLst/>
            <a:ahLst/>
            <a:cxnLst/>
            <a:rect l="l" t="t" r="r" b="b"/>
            <a:pathLst>
              <a:path w="1108076" h="1092922">
                <a:moveTo>
                  <a:pt x="0" y="0"/>
                </a:moveTo>
                <a:lnTo>
                  <a:pt x="1108076" y="0"/>
                </a:lnTo>
                <a:lnTo>
                  <a:pt x="1108076" y="1092923"/>
                </a:lnTo>
                <a:lnTo>
                  <a:pt x="0" y="109292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726058">
            <a:off x="4470813" y="981339"/>
            <a:ext cx="1192835" cy="1176523"/>
          </a:xfrm>
          <a:custGeom>
            <a:avLst/>
            <a:gdLst/>
            <a:ahLst/>
            <a:cxnLst/>
            <a:rect l="l" t="t" r="r" b="b"/>
            <a:pathLst>
              <a:path w="1192835" h="1176523">
                <a:moveTo>
                  <a:pt x="0" y="0"/>
                </a:moveTo>
                <a:lnTo>
                  <a:pt x="1192835" y="0"/>
                </a:lnTo>
                <a:lnTo>
                  <a:pt x="1192835" y="1176523"/>
                </a:lnTo>
                <a:lnTo>
                  <a:pt x="0" y="117652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714928">
            <a:off x="12149152" y="391998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10"/>
                </a:lnTo>
                <a:lnTo>
                  <a:pt x="0" y="131731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9162297">
            <a:off x="2778944" y="8126290"/>
            <a:ext cx="2363783" cy="2045746"/>
          </a:xfrm>
          <a:custGeom>
            <a:avLst/>
            <a:gdLst/>
            <a:ahLst/>
            <a:cxnLst/>
            <a:rect l="l" t="t" r="r" b="b"/>
            <a:pathLst>
              <a:path w="2363783" h="2045746">
                <a:moveTo>
                  <a:pt x="0" y="0"/>
                </a:moveTo>
                <a:lnTo>
                  <a:pt x="2363783" y="0"/>
                </a:lnTo>
                <a:lnTo>
                  <a:pt x="2363783" y="2045746"/>
                </a:lnTo>
                <a:lnTo>
                  <a:pt x="0" y="204574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8456361" y="1477160"/>
            <a:ext cx="1375279" cy="792661"/>
          </a:xfrm>
          <a:custGeom>
            <a:avLst/>
            <a:gdLst/>
            <a:ahLst/>
            <a:cxnLst/>
            <a:rect l="l" t="t" r="r" b="b"/>
            <a:pathLst>
              <a:path w="1375279" h="792661">
                <a:moveTo>
                  <a:pt x="0" y="0"/>
                </a:moveTo>
                <a:lnTo>
                  <a:pt x="1375278" y="0"/>
                </a:lnTo>
                <a:lnTo>
                  <a:pt x="1375278" y="792660"/>
                </a:lnTo>
                <a:lnTo>
                  <a:pt x="0" y="79266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 rot="0">
            <a:off x="4919278" y="2752852"/>
            <a:ext cx="9118628" cy="1889599"/>
            <a:chOff x="0" y="0"/>
            <a:chExt cx="12158171" cy="2519466"/>
          </a:xfrm>
        </p:grpSpPr>
        <p:grpSp>
          <p:nvGrpSpPr>
            <p:cNvPr id="31" name="Group 31"/>
            <p:cNvGrpSpPr/>
            <p:nvPr/>
          </p:nvGrpSpPr>
          <p:grpSpPr>
            <a:xfrm rot="0">
              <a:off x="0" y="0"/>
              <a:ext cx="12158171" cy="2519466"/>
              <a:chOff x="0" y="0"/>
              <a:chExt cx="1627962" cy="337353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627962" cy="337353"/>
              </a:xfrm>
              <a:custGeom>
                <a:avLst/>
                <a:gdLst/>
                <a:ahLst/>
                <a:cxnLst/>
                <a:rect l="l" t="t" r="r" b="b"/>
                <a:pathLst>
                  <a:path w="1627962" h="337353">
                    <a:moveTo>
                      <a:pt x="32565" y="0"/>
                    </a:moveTo>
                    <a:lnTo>
                      <a:pt x="1595397" y="0"/>
                    </a:lnTo>
                    <a:cubicBezTo>
                      <a:pt x="1613382" y="0"/>
                      <a:pt x="1627962" y="14580"/>
                      <a:pt x="1627962" y="32565"/>
                    </a:cubicBezTo>
                    <a:lnTo>
                      <a:pt x="1627962" y="304788"/>
                    </a:lnTo>
                    <a:cubicBezTo>
                      <a:pt x="1627962" y="313425"/>
                      <a:pt x="1624531" y="321708"/>
                      <a:pt x="1618424" y="327815"/>
                    </a:cubicBezTo>
                    <a:cubicBezTo>
                      <a:pt x="1612317" y="333922"/>
                      <a:pt x="1604034" y="337353"/>
                      <a:pt x="1595397" y="337353"/>
                    </a:cubicBezTo>
                    <a:lnTo>
                      <a:pt x="32565" y="337353"/>
                    </a:lnTo>
                    <a:cubicBezTo>
                      <a:pt x="14580" y="337353"/>
                      <a:pt x="0" y="322773"/>
                      <a:pt x="0" y="304788"/>
                    </a:cubicBezTo>
                    <a:lnTo>
                      <a:pt x="0" y="32565"/>
                    </a:lnTo>
                    <a:cubicBezTo>
                      <a:pt x="0" y="14580"/>
                      <a:pt x="14580" y="0"/>
                      <a:pt x="32565" y="0"/>
                    </a:cubicBezTo>
                    <a:close/>
                  </a:path>
                </a:pathLst>
              </a:custGeom>
              <a:solidFill>
                <a:srgbClr val="FFC7C7"/>
              </a:solidFill>
              <a:ln w="57150" cap="rnd">
                <a:solidFill>
                  <a:srgbClr val="132B4F"/>
                </a:solidFill>
                <a:prstDash val="solid"/>
                <a:round/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0"/>
                <a:ext cx="1627962" cy="3373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0"/>
                  </a:lnSpc>
                </a:pPr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0" y="313084"/>
              <a:ext cx="11812893" cy="1740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05"/>
                </a:lnSpc>
              </a:pPr>
              <a:r>
                <a:rPr lang="en-US" sz="7860">
                  <a:solidFill>
                    <a:srgbClr val="1B1B1B"/>
                  </a:solidFill>
                  <a:latin typeface="Paytone One" panose="00000500000000000000"/>
                </a:rPr>
                <a:t>Kiểm tra bài cũ</a:t>
              </a:r>
              <a:endParaRPr lang="en-US" sz="7860">
                <a:solidFill>
                  <a:srgbClr val="1B1B1B"/>
                </a:solidFill>
                <a:latin typeface="Paytone One" panose="00000500000000000000"/>
              </a:endParaRP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2053590" y="5260975"/>
            <a:ext cx="14180820" cy="216408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Cabin" panose="00000500000000000000"/>
              </a:rPr>
              <a:t>Em hãy nêu quy tắc an toàn điện và đề phòng an toàn điện khi sử dụng máy tính</a:t>
            </a:r>
            <a:endParaRPr lang="en-US" sz="5600">
              <a:solidFill>
                <a:srgbClr val="000000"/>
              </a:solidFill>
              <a:latin typeface="Cabin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6" name="Group 6"/>
          <p:cNvGrpSpPr/>
          <p:nvPr/>
        </p:nvGrpSpPr>
        <p:grpSpPr>
          <a:xfrm rot="0"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486400" y="3474720"/>
            <a:ext cx="7315200" cy="3337560"/>
          </a:xfrm>
          <a:custGeom>
            <a:avLst/>
            <a:gdLst/>
            <a:ahLst/>
            <a:cxnLst/>
            <a:rect l="l" t="t" r="r" b="b"/>
            <a:pathLst>
              <a:path w="7315200" h="3337560">
                <a:moveTo>
                  <a:pt x="0" y="0"/>
                </a:moveTo>
                <a:lnTo>
                  <a:pt x="7315200" y="0"/>
                </a:lnTo>
                <a:lnTo>
                  <a:pt x="7315200" y="3337560"/>
                </a:lnTo>
                <a:lnTo>
                  <a:pt x="0" y="333756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8299190" y="2096821"/>
            <a:ext cx="1689620" cy="973835"/>
          </a:xfrm>
          <a:custGeom>
            <a:avLst/>
            <a:gdLst/>
            <a:ahLst/>
            <a:cxnLst/>
            <a:rect l="l" t="t" r="r" b="b"/>
            <a:pathLst>
              <a:path w="1689620" h="973835">
                <a:moveTo>
                  <a:pt x="0" y="0"/>
                </a:moveTo>
                <a:lnTo>
                  <a:pt x="1689620" y="0"/>
                </a:lnTo>
                <a:lnTo>
                  <a:pt x="1689620" y="973835"/>
                </a:lnTo>
                <a:lnTo>
                  <a:pt x="0" y="97383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7967566">
            <a:off x="2287364" y="5419393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9138956">
            <a:off x="15394088" y="6079868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7972014">
            <a:off x="3697928" y="1051488"/>
            <a:ext cx="1108076" cy="1092922"/>
          </a:xfrm>
          <a:custGeom>
            <a:avLst/>
            <a:gdLst/>
            <a:ahLst/>
            <a:cxnLst/>
            <a:rect l="l" t="t" r="r" b="b"/>
            <a:pathLst>
              <a:path w="1108076" h="1092922">
                <a:moveTo>
                  <a:pt x="0" y="0"/>
                </a:moveTo>
                <a:lnTo>
                  <a:pt x="1108075" y="0"/>
                </a:lnTo>
                <a:lnTo>
                  <a:pt x="1108075" y="1092922"/>
                </a:lnTo>
                <a:lnTo>
                  <a:pt x="0" y="109292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10073941">
            <a:off x="12709349" y="8003960"/>
            <a:ext cx="1192835" cy="1176523"/>
          </a:xfrm>
          <a:custGeom>
            <a:avLst/>
            <a:gdLst/>
            <a:ahLst/>
            <a:cxnLst/>
            <a:rect l="l" t="t" r="r" b="b"/>
            <a:pathLst>
              <a:path w="1192835" h="1176523">
                <a:moveTo>
                  <a:pt x="0" y="0"/>
                </a:moveTo>
                <a:lnTo>
                  <a:pt x="1192835" y="0"/>
                </a:lnTo>
                <a:lnTo>
                  <a:pt x="1192835" y="1176523"/>
                </a:lnTo>
                <a:lnTo>
                  <a:pt x="0" y="117652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10085071">
            <a:off x="4655764" y="8714021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10"/>
                </a:lnTo>
                <a:lnTo>
                  <a:pt x="0" y="131731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1637702">
            <a:off x="13447605" y="-81175"/>
            <a:ext cx="2363783" cy="2045746"/>
          </a:xfrm>
          <a:custGeom>
            <a:avLst/>
            <a:gdLst/>
            <a:ahLst/>
            <a:cxnLst/>
            <a:rect l="l" t="t" r="r" b="b"/>
            <a:pathLst>
              <a:path w="2363783" h="2045746">
                <a:moveTo>
                  <a:pt x="0" y="0"/>
                </a:moveTo>
                <a:lnTo>
                  <a:pt x="2363782" y="0"/>
                </a:lnTo>
                <a:lnTo>
                  <a:pt x="2363782" y="2045746"/>
                </a:lnTo>
                <a:lnTo>
                  <a:pt x="0" y="204574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2781374" y="3888205"/>
            <a:ext cx="13211440" cy="1568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10"/>
              </a:lnSpc>
            </a:pPr>
            <a:r>
              <a:rPr lang="en-US" sz="9150">
                <a:solidFill>
                  <a:srgbClr val="1B1B1B"/>
                </a:solidFill>
                <a:latin typeface="Paytone One" panose="00000500000000000000"/>
              </a:rPr>
              <a:t>Chào tạm biệt các em!</a:t>
            </a:r>
            <a:endParaRPr lang="en-US" sz="9150">
              <a:solidFill>
                <a:srgbClr val="1B1B1B"/>
              </a:solidFill>
              <a:latin typeface="Paytone One" panose="000005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3967" t="-13961" r="-4385" b="-14456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6" name="Freeform 16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999576">
            <a:off x="2736222" y="3871323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3" y="0"/>
                </a:lnTo>
                <a:lnTo>
                  <a:pt x="951463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6196551" y="6130049"/>
            <a:ext cx="5698025" cy="2941606"/>
          </a:xfrm>
          <a:custGeom>
            <a:avLst/>
            <a:gdLst/>
            <a:ahLst/>
            <a:cxnLst/>
            <a:rect l="l" t="t" r="r" b="b"/>
            <a:pathLst>
              <a:path w="5698025" h="2941606">
                <a:moveTo>
                  <a:pt x="0" y="0"/>
                </a:moveTo>
                <a:lnTo>
                  <a:pt x="5698025" y="0"/>
                </a:lnTo>
                <a:lnTo>
                  <a:pt x="5698025" y="2941605"/>
                </a:lnTo>
                <a:lnTo>
                  <a:pt x="0" y="294160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3802236" y="1727558"/>
            <a:ext cx="11021506" cy="1009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6000" u="sng">
                <a:solidFill>
                  <a:srgbClr val="E48D7A"/>
                </a:solidFill>
                <a:latin typeface="Paytone One" panose="00000500000000000000"/>
              </a:rPr>
              <a:t>CHƯƠNG 1:</a:t>
            </a:r>
            <a:r>
              <a:rPr lang="en-US" sz="6000">
                <a:solidFill>
                  <a:srgbClr val="E48D7A"/>
                </a:solidFill>
                <a:latin typeface="Paytone One" panose="00000500000000000000"/>
              </a:rPr>
              <a:t> MÁY TÍNH VÀ EM</a:t>
            </a:r>
            <a:endParaRPr lang="en-US" sz="6000">
              <a:solidFill>
                <a:srgbClr val="E48D7A"/>
              </a:solidFill>
              <a:latin typeface="Paytone One" panose="0000050000000000000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713642" y="3027246"/>
            <a:ext cx="11198694" cy="2493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10"/>
              </a:lnSpc>
            </a:pPr>
            <a:r>
              <a:rPr lang="en-US" sz="7200">
                <a:solidFill>
                  <a:srgbClr val="1E1E1E"/>
                </a:solidFill>
                <a:latin typeface="Cabin Bold" panose="00000800000000000000"/>
              </a:rPr>
              <a:t>BÀI 10:</a:t>
            </a:r>
            <a:endParaRPr lang="en-US" sz="7200">
              <a:solidFill>
                <a:srgbClr val="1E1E1E"/>
              </a:solidFill>
              <a:latin typeface="Cabin Bold" panose="00000800000000000000"/>
            </a:endParaRPr>
          </a:p>
          <a:p>
            <a:pPr algn="ctr">
              <a:lnSpc>
                <a:spcPts val="10010"/>
              </a:lnSpc>
            </a:pPr>
            <a:r>
              <a:rPr lang="en-US" sz="7200">
                <a:solidFill>
                  <a:srgbClr val="1E1E1E"/>
                </a:solidFill>
                <a:latin typeface="Cabin Bold" panose="00000800000000000000"/>
              </a:rPr>
              <a:t>BÀN PHÍM MÁY TÍNH</a:t>
            </a:r>
            <a:endParaRPr lang="en-US" sz="7200">
              <a:solidFill>
                <a:srgbClr val="1E1E1E"/>
              </a:solidFill>
              <a:latin typeface="Cabin Bold" panose="000008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2" grpId="1"/>
      <p:bldP spid="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3967" t="-13961" r="-4385" b="-14456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7" name="Group 17"/>
          <p:cNvGrpSpPr/>
          <p:nvPr/>
        </p:nvGrpSpPr>
        <p:grpSpPr>
          <a:xfrm rot="0">
            <a:off x="7369166" y="1280309"/>
            <a:ext cx="3417793" cy="1277322"/>
            <a:chOff x="0" y="0"/>
            <a:chExt cx="4557058" cy="1703096"/>
          </a:xfrm>
        </p:grpSpPr>
        <p:grpSp>
          <p:nvGrpSpPr>
            <p:cNvPr id="18" name="Group 18"/>
            <p:cNvGrpSpPr/>
            <p:nvPr/>
          </p:nvGrpSpPr>
          <p:grpSpPr>
            <a:xfrm rot="0">
              <a:off x="0" y="0"/>
              <a:ext cx="4557058" cy="1703096"/>
              <a:chOff x="0" y="0"/>
              <a:chExt cx="902672" cy="337353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902672" cy="337353"/>
              </a:xfrm>
              <a:custGeom>
                <a:avLst/>
                <a:gdLst/>
                <a:ahLst/>
                <a:cxnLst/>
                <a:rect l="l" t="t" r="r" b="b"/>
                <a:pathLst>
                  <a:path w="902672" h="337353">
                    <a:moveTo>
                      <a:pt x="58731" y="0"/>
                    </a:moveTo>
                    <a:lnTo>
                      <a:pt x="843941" y="0"/>
                    </a:lnTo>
                    <a:cubicBezTo>
                      <a:pt x="876377" y="0"/>
                      <a:pt x="902672" y="26295"/>
                      <a:pt x="902672" y="58731"/>
                    </a:cubicBezTo>
                    <a:lnTo>
                      <a:pt x="902672" y="278622"/>
                    </a:lnTo>
                    <a:cubicBezTo>
                      <a:pt x="902672" y="311058"/>
                      <a:pt x="876377" y="337353"/>
                      <a:pt x="843941" y="337353"/>
                    </a:cubicBezTo>
                    <a:lnTo>
                      <a:pt x="58731" y="337353"/>
                    </a:lnTo>
                    <a:cubicBezTo>
                      <a:pt x="26295" y="337353"/>
                      <a:pt x="0" y="311058"/>
                      <a:pt x="0" y="278622"/>
                    </a:cubicBezTo>
                    <a:lnTo>
                      <a:pt x="0" y="58731"/>
                    </a:lnTo>
                    <a:cubicBezTo>
                      <a:pt x="0" y="26295"/>
                      <a:pt x="26295" y="0"/>
                      <a:pt x="58731" y="0"/>
                    </a:cubicBezTo>
                    <a:close/>
                  </a:path>
                </a:pathLst>
              </a:custGeom>
              <a:solidFill>
                <a:srgbClr val="FAE9BD"/>
              </a:solidFill>
              <a:ln w="57150" cap="rnd">
                <a:solidFill>
                  <a:srgbClr val="132B4F"/>
                </a:solidFill>
                <a:prstDash val="solid"/>
                <a:round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0"/>
                <a:ext cx="902672" cy="3373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0"/>
                  </a:lnSpc>
                </a:pP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0" y="219406"/>
              <a:ext cx="4427642" cy="1169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40"/>
                </a:lnSpc>
              </a:pPr>
              <a:r>
                <a:rPr lang="en-US" sz="5315">
                  <a:solidFill>
                    <a:srgbClr val="1B1B1B"/>
                  </a:solidFill>
                  <a:latin typeface="Paytone One" panose="00000500000000000000"/>
                </a:rPr>
                <a:t>Mở đầu</a:t>
              </a:r>
              <a:endParaRPr lang="en-US" sz="5315">
                <a:solidFill>
                  <a:srgbClr val="1B1B1B"/>
                </a:solidFill>
                <a:latin typeface="Paytone One" panose="00000500000000000000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455545" y="3932555"/>
            <a:ext cx="13376910" cy="270129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9765"/>
              </a:lnSpc>
            </a:pPr>
            <a:r>
              <a:rPr lang="en-US" sz="6975">
                <a:solidFill>
                  <a:srgbClr val="820624"/>
                </a:solidFill>
                <a:latin typeface="Cabin" panose="00000500000000000000"/>
              </a:rPr>
              <a:t>Thành phần giúp đưa thông tin vào máy tính là gì?</a:t>
            </a:r>
            <a:endParaRPr lang="en-US" sz="6975">
              <a:solidFill>
                <a:srgbClr val="820624"/>
              </a:solidFill>
              <a:latin typeface="Cabin" panose="00000500000000000000"/>
            </a:endParaRPr>
          </a:p>
        </p:txBody>
      </p:sp>
      <p:pic>
        <p:nvPicPr>
          <p:cNvPr id="24" name="Picture 23" descr="snapedit_17111917188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578590" y="5067300"/>
            <a:ext cx="4461510" cy="4461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3967" t="-13961" r="-4385" b="-14456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6" name="Freeform 16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302675">
            <a:off x="15286764" y="8432234"/>
            <a:ext cx="1721329" cy="1697790"/>
          </a:xfrm>
          <a:custGeom>
            <a:avLst/>
            <a:gdLst/>
            <a:ahLst/>
            <a:cxnLst/>
            <a:rect l="l" t="t" r="r" b="b"/>
            <a:pathLst>
              <a:path w="1721329" h="1697790">
                <a:moveTo>
                  <a:pt x="0" y="0"/>
                </a:moveTo>
                <a:lnTo>
                  <a:pt x="1721329" y="0"/>
                </a:lnTo>
                <a:lnTo>
                  <a:pt x="1721329" y="1697789"/>
                </a:lnTo>
                <a:lnTo>
                  <a:pt x="0" y="169778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493762">
            <a:off x="15632180" y="3377057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772170">
            <a:off x="14017668" y="323287"/>
            <a:ext cx="1461114" cy="1461114"/>
          </a:xfrm>
          <a:custGeom>
            <a:avLst/>
            <a:gdLst/>
            <a:ahLst/>
            <a:cxnLst/>
            <a:rect l="l" t="t" r="r" b="b"/>
            <a:pathLst>
              <a:path w="1461114" h="1461114">
                <a:moveTo>
                  <a:pt x="0" y="0"/>
                </a:moveTo>
                <a:lnTo>
                  <a:pt x="1461114" y="0"/>
                </a:lnTo>
                <a:lnTo>
                  <a:pt x="1461114" y="1461114"/>
                </a:lnTo>
                <a:lnTo>
                  <a:pt x="0" y="146111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6294146">
            <a:off x="4121941" y="1150165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5"/>
                </a:lnTo>
                <a:lnTo>
                  <a:pt x="0" y="140803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483876">
            <a:off x="1983520" y="9083234"/>
            <a:ext cx="837565" cy="826111"/>
          </a:xfrm>
          <a:custGeom>
            <a:avLst/>
            <a:gdLst/>
            <a:ahLst/>
            <a:cxnLst/>
            <a:rect l="l" t="t" r="r" b="b"/>
            <a:pathLst>
              <a:path w="837565" h="826111">
                <a:moveTo>
                  <a:pt x="0" y="0"/>
                </a:moveTo>
                <a:lnTo>
                  <a:pt x="837565" y="0"/>
                </a:lnTo>
                <a:lnTo>
                  <a:pt x="837565" y="826111"/>
                </a:lnTo>
                <a:lnTo>
                  <a:pt x="0" y="82611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6459985">
            <a:off x="1963957" y="3420664"/>
            <a:ext cx="896038" cy="896038"/>
          </a:xfrm>
          <a:custGeom>
            <a:avLst/>
            <a:gdLst/>
            <a:ahLst/>
            <a:cxnLst/>
            <a:rect l="l" t="t" r="r" b="b"/>
            <a:pathLst>
              <a:path w="896038" h="896038">
                <a:moveTo>
                  <a:pt x="0" y="0"/>
                </a:moveTo>
                <a:lnTo>
                  <a:pt x="896039" y="0"/>
                </a:lnTo>
                <a:lnTo>
                  <a:pt x="896039" y="896038"/>
                </a:lnTo>
                <a:lnTo>
                  <a:pt x="0" y="89603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2744240" y="3549786"/>
            <a:ext cx="12878908" cy="5114716"/>
          </a:xfrm>
          <a:custGeom>
            <a:avLst/>
            <a:gdLst/>
            <a:ahLst/>
            <a:cxnLst/>
            <a:rect l="l" t="t" r="r" b="b"/>
            <a:pathLst>
              <a:path w="12878908" h="5114716">
                <a:moveTo>
                  <a:pt x="0" y="0"/>
                </a:moveTo>
                <a:lnTo>
                  <a:pt x="12878908" y="0"/>
                </a:lnTo>
                <a:lnTo>
                  <a:pt x="12878908" y="5114716"/>
                </a:lnTo>
                <a:lnTo>
                  <a:pt x="0" y="5114716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 rot="0">
            <a:off x="7369166" y="1280309"/>
            <a:ext cx="3417793" cy="1277322"/>
            <a:chOff x="0" y="0"/>
            <a:chExt cx="4557058" cy="1703096"/>
          </a:xfrm>
        </p:grpSpPr>
        <p:grpSp>
          <p:nvGrpSpPr>
            <p:cNvPr id="25" name="Group 25"/>
            <p:cNvGrpSpPr/>
            <p:nvPr/>
          </p:nvGrpSpPr>
          <p:grpSpPr>
            <a:xfrm rot="0">
              <a:off x="0" y="0"/>
              <a:ext cx="4557058" cy="1703096"/>
              <a:chOff x="0" y="0"/>
              <a:chExt cx="902672" cy="337353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902672" cy="337353"/>
              </a:xfrm>
              <a:custGeom>
                <a:avLst/>
                <a:gdLst/>
                <a:ahLst/>
                <a:cxnLst/>
                <a:rect l="l" t="t" r="r" b="b"/>
                <a:pathLst>
                  <a:path w="902672" h="337353">
                    <a:moveTo>
                      <a:pt x="58731" y="0"/>
                    </a:moveTo>
                    <a:lnTo>
                      <a:pt x="843941" y="0"/>
                    </a:lnTo>
                    <a:cubicBezTo>
                      <a:pt x="876377" y="0"/>
                      <a:pt x="902672" y="26295"/>
                      <a:pt x="902672" y="58731"/>
                    </a:cubicBezTo>
                    <a:lnTo>
                      <a:pt x="902672" y="278622"/>
                    </a:lnTo>
                    <a:cubicBezTo>
                      <a:pt x="902672" y="311058"/>
                      <a:pt x="876377" y="337353"/>
                      <a:pt x="843941" y="337353"/>
                    </a:cubicBezTo>
                    <a:lnTo>
                      <a:pt x="58731" y="337353"/>
                    </a:lnTo>
                    <a:cubicBezTo>
                      <a:pt x="26295" y="337353"/>
                      <a:pt x="0" y="311058"/>
                      <a:pt x="0" y="278622"/>
                    </a:cubicBezTo>
                    <a:lnTo>
                      <a:pt x="0" y="58731"/>
                    </a:lnTo>
                    <a:cubicBezTo>
                      <a:pt x="0" y="26295"/>
                      <a:pt x="26295" y="0"/>
                      <a:pt x="58731" y="0"/>
                    </a:cubicBezTo>
                    <a:close/>
                  </a:path>
                </a:pathLst>
              </a:custGeom>
              <a:solidFill>
                <a:srgbClr val="FAE9BD"/>
              </a:solidFill>
              <a:ln w="57150" cap="rnd">
                <a:solidFill>
                  <a:srgbClr val="132B4F"/>
                </a:solidFill>
                <a:prstDash val="solid"/>
                <a:round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0"/>
                <a:ext cx="902672" cy="3373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0"/>
                  </a:lnSpc>
                </a:pPr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0" y="219406"/>
              <a:ext cx="4427642" cy="1169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40"/>
                </a:lnSpc>
              </a:pPr>
              <a:r>
                <a:rPr lang="en-US" sz="5315">
                  <a:solidFill>
                    <a:srgbClr val="1B1B1B"/>
                  </a:solidFill>
                  <a:latin typeface="Paytone One" panose="00000500000000000000"/>
                </a:rPr>
                <a:t>Mở đầu</a:t>
              </a:r>
              <a:endParaRPr lang="en-US" sz="5315">
                <a:solidFill>
                  <a:srgbClr val="1B1B1B"/>
                </a:solidFill>
                <a:latin typeface="Paytone One" panose="0000050000000000000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3967" t="-13961" r="-4385" b="-14456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6" name="Freeform 16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5818384" y="1006276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 rot="0">
            <a:off x="7021815" y="411974"/>
            <a:ext cx="4244369" cy="1277358"/>
            <a:chOff x="0" y="0"/>
            <a:chExt cx="5659159" cy="1703144"/>
          </a:xfrm>
        </p:grpSpPr>
        <p:grpSp>
          <p:nvGrpSpPr>
            <p:cNvPr id="19" name="Group 19"/>
            <p:cNvGrpSpPr/>
            <p:nvPr/>
          </p:nvGrpSpPr>
          <p:grpSpPr>
            <a:xfrm rot="0">
              <a:off x="0" y="0"/>
              <a:ext cx="5659159" cy="1703144"/>
              <a:chOff x="0" y="0"/>
              <a:chExt cx="1120978" cy="337362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20978" cy="337362"/>
              </a:xfrm>
              <a:custGeom>
                <a:avLst/>
                <a:gdLst/>
                <a:ahLst/>
                <a:cxnLst/>
                <a:rect l="l" t="t" r="r" b="b"/>
                <a:pathLst>
                  <a:path w="1120978" h="337362">
                    <a:moveTo>
                      <a:pt x="47293" y="0"/>
                    </a:moveTo>
                    <a:lnTo>
                      <a:pt x="1073685" y="0"/>
                    </a:lnTo>
                    <a:cubicBezTo>
                      <a:pt x="1086228" y="0"/>
                      <a:pt x="1098257" y="4983"/>
                      <a:pt x="1107126" y="13852"/>
                    </a:cubicBezTo>
                    <a:cubicBezTo>
                      <a:pt x="1115996" y="22721"/>
                      <a:pt x="1120978" y="34750"/>
                      <a:pt x="1120978" y="47293"/>
                    </a:cubicBezTo>
                    <a:lnTo>
                      <a:pt x="1120978" y="290069"/>
                    </a:lnTo>
                    <a:cubicBezTo>
                      <a:pt x="1120978" y="316189"/>
                      <a:pt x="1099804" y="337362"/>
                      <a:pt x="1073685" y="337362"/>
                    </a:cubicBezTo>
                    <a:lnTo>
                      <a:pt x="47293" y="337362"/>
                    </a:lnTo>
                    <a:cubicBezTo>
                      <a:pt x="34750" y="337362"/>
                      <a:pt x="22721" y="332380"/>
                      <a:pt x="13852" y="323511"/>
                    </a:cubicBezTo>
                    <a:cubicBezTo>
                      <a:pt x="4983" y="314641"/>
                      <a:pt x="0" y="302612"/>
                      <a:pt x="0" y="290069"/>
                    </a:cubicBezTo>
                    <a:lnTo>
                      <a:pt x="0" y="47293"/>
                    </a:lnTo>
                    <a:cubicBezTo>
                      <a:pt x="0" y="34750"/>
                      <a:pt x="4983" y="22721"/>
                      <a:pt x="13852" y="13852"/>
                    </a:cubicBezTo>
                    <a:cubicBezTo>
                      <a:pt x="22721" y="4983"/>
                      <a:pt x="34750" y="0"/>
                      <a:pt x="47293" y="0"/>
                    </a:cubicBezTo>
                    <a:close/>
                  </a:path>
                </a:pathLst>
              </a:custGeom>
              <a:solidFill>
                <a:srgbClr val="FAE9BD"/>
              </a:solidFill>
              <a:ln w="57150" cap="rnd">
                <a:solidFill>
                  <a:srgbClr val="132B4F"/>
                </a:solidFill>
                <a:prstDash val="solid"/>
                <a:round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0"/>
                <a:ext cx="1120978" cy="3373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0"/>
                  </a:lnSpc>
                </a:p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0" y="219406"/>
              <a:ext cx="5498446" cy="1169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40"/>
                </a:lnSpc>
              </a:pPr>
              <a:r>
                <a:rPr lang="en-US" sz="5315">
                  <a:solidFill>
                    <a:srgbClr val="1B1B1B"/>
                  </a:solidFill>
                  <a:latin typeface="Paytone One" panose="00000500000000000000"/>
                </a:rPr>
                <a:t>Khám phá</a:t>
              </a:r>
              <a:endParaRPr lang="en-US" sz="5315">
                <a:solidFill>
                  <a:srgbClr val="1B1B1B"/>
                </a:solidFill>
                <a:latin typeface="Paytone One" panose="00000500000000000000"/>
              </a:endParaRPr>
            </a:p>
          </p:txBody>
        </p:sp>
      </p:grpSp>
      <p:sp>
        <p:nvSpPr>
          <p:cNvPr id="23" name="Freeform 23"/>
          <p:cNvSpPr/>
          <p:nvPr/>
        </p:nvSpPr>
        <p:spPr>
          <a:xfrm>
            <a:off x="3447981" y="3654288"/>
            <a:ext cx="12264699" cy="5140702"/>
          </a:xfrm>
          <a:custGeom>
            <a:avLst/>
            <a:gdLst/>
            <a:ahLst/>
            <a:cxnLst/>
            <a:rect l="l" t="t" r="r" b="b"/>
            <a:pathLst>
              <a:path w="12264699" h="5140702">
                <a:moveTo>
                  <a:pt x="0" y="0"/>
                </a:moveTo>
                <a:lnTo>
                  <a:pt x="12264699" y="0"/>
                </a:lnTo>
                <a:lnTo>
                  <a:pt x="12264699" y="5140701"/>
                </a:lnTo>
                <a:lnTo>
                  <a:pt x="0" y="514070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2106295" y="2025015"/>
            <a:ext cx="14354810" cy="152527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lvl="0" indent="0" algn="l">
              <a:lnSpc>
                <a:spcPts val="5740"/>
              </a:lnSpc>
              <a:spcBef>
                <a:spcPct val="0"/>
              </a:spcBef>
            </a:pPr>
            <a:r>
              <a:rPr lang="en-US" sz="4100">
                <a:solidFill>
                  <a:srgbClr val="000000"/>
                </a:solidFill>
                <a:latin typeface="Cabin Bold" panose="00000800000000000000"/>
              </a:rPr>
              <a:t>Em hãy quan sát hình 10.1 và cho biết bàn phím có mấy khu vực, cụm và tên của chúng là gì?</a:t>
            </a:r>
            <a:endParaRPr lang="en-US" sz="4100">
              <a:solidFill>
                <a:srgbClr val="000000"/>
              </a:solidFill>
              <a:latin typeface="Cabin Bold" panose="0000080000000000000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586730" y="8938895"/>
            <a:ext cx="7113905" cy="72199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lvl="0" indent="0" algn="l">
              <a:lnSpc>
                <a:spcPts val="4715"/>
              </a:lnSpc>
              <a:spcBef>
                <a:spcPct val="0"/>
              </a:spcBef>
            </a:pPr>
            <a:r>
              <a:rPr lang="en-US" sz="3365">
                <a:solidFill>
                  <a:srgbClr val="000000"/>
                </a:solidFill>
                <a:latin typeface="Cabin Italics" panose="00000500000000000000"/>
              </a:rPr>
              <a:t>Hình 10.1. Các khu vực, cụm của bàn phím</a:t>
            </a:r>
            <a:endParaRPr lang="en-US" sz="3365">
              <a:solidFill>
                <a:srgbClr val="000000"/>
              </a:solidFill>
              <a:latin typeface="Cabin Italics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4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3967" t="-13961" r="-4385" b="-14456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6" name="Freeform 16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5818384" y="1006276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435044" y="3346819"/>
            <a:ext cx="11417912" cy="5319890"/>
          </a:xfrm>
          <a:custGeom>
            <a:avLst/>
            <a:gdLst/>
            <a:ahLst/>
            <a:cxnLst/>
            <a:rect l="l" t="t" r="r" b="b"/>
            <a:pathLst>
              <a:path w="11417912" h="5319890">
                <a:moveTo>
                  <a:pt x="0" y="0"/>
                </a:moveTo>
                <a:lnTo>
                  <a:pt x="11417912" y="0"/>
                </a:lnTo>
                <a:lnTo>
                  <a:pt x="11417912" y="5319890"/>
                </a:lnTo>
                <a:lnTo>
                  <a:pt x="0" y="531989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175760" y="805180"/>
            <a:ext cx="9936480" cy="226822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l">
              <a:lnSpc>
                <a:spcPts val="5680"/>
              </a:lnSpc>
            </a:pPr>
            <a:r>
              <a:rPr lang="en-US" sz="3530">
                <a:solidFill>
                  <a:srgbClr val="000000"/>
                </a:solidFill>
                <a:latin typeface="Cabin Bold" panose="00000800000000000000"/>
              </a:rPr>
              <a:t>Em cùng bạn quan sát hình 10.2 và cho biết:</a:t>
            </a:r>
            <a:endParaRPr lang="en-US" sz="3530">
              <a:solidFill>
                <a:srgbClr val="000000"/>
              </a:solidFill>
              <a:latin typeface="Cabin Bold" panose="00000800000000000000"/>
            </a:endParaRPr>
          </a:p>
          <a:p>
            <a:pPr marL="762000" lvl="1" indent="-381000" algn="l">
              <a:lnSpc>
                <a:spcPts val="5680"/>
              </a:lnSpc>
              <a:buFont typeface="Arial" panose="020B0604020202020204"/>
              <a:buChar char="•"/>
            </a:pPr>
            <a:r>
              <a:rPr lang="en-US" sz="3530">
                <a:solidFill>
                  <a:srgbClr val="000000"/>
                </a:solidFill>
                <a:latin typeface="Cabin" panose="00000500000000000000"/>
              </a:rPr>
              <a:t>Trong khu vực chính có những hàng phím nào?</a:t>
            </a:r>
            <a:endParaRPr lang="en-US" sz="3530">
              <a:solidFill>
                <a:srgbClr val="000000"/>
              </a:solidFill>
              <a:latin typeface="Cabin" panose="00000500000000000000"/>
            </a:endParaRPr>
          </a:p>
          <a:p>
            <a:pPr marL="762000" lvl="1" indent="-381000" algn="l">
              <a:lnSpc>
                <a:spcPts val="5680"/>
              </a:lnSpc>
              <a:buFont typeface="Arial" panose="020B0604020202020204"/>
              <a:buChar char="•"/>
            </a:pPr>
            <a:r>
              <a:rPr lang="en-US" sz="3530">
                <a:solidFill>
                  <a:srgbClr val="000000"/>
                </a:solidFill>
                <a:latin typeface="Cabin" panose="00000500000000000000"/>
              </a:rPr>
              <a:t>Hai phím có F và J nằm trên hàng phím nào?</a:t>
            </a:r>
            <a:endParaRPr lang="en-US" sz="3530">
              <a:solidFill>
                <a:srgbClr val="000000"/>
              </a:solidFill>
              <a:latin typeface="Cabin" panose="0000050000000000000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832475" y="8802370"/>
            <a:ext cx="6623050" cy="62166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lvl="0" indent="0" algn="l">
              <a:lnSpc>
                <a:spcPts val="4715"/>
              </a:lnSpc>
              <a:spcBef>
                <a:spcPct val="0"/>
              </a:spcBef>
            </a:pPr>
            <a:r>
              <a:rPr lang="en-US" sz="3365">
                <a:solidFill>
                  <a:srgbClr val="000000"/>
                </a:solidFill>
                <a:latin typeface="Cabin Italics" panose="00000500000000000000"/>
              </a:rPr>
              <a:t>Hình 10.2. Khu vực chính của bàn phím</a:t>
            </a:r>
            <a:endParaRPr lang="en-US" sz="3365">
              <a:solidFill>
                <a:srgbClr val="000000"/>
              </a:solidFill>
              <a:latin typeface="Cabin Italics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3967" t="-13961" r="-4385" b="-14456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6" name="Freeform 16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566367">
            <a:off x="15959409" y="8723842"/>
            <a:ext cx="1700813" cy="1159646"/>
          </a:xfrm>
          <a:custGeom>
            <a:avLst/>
            <a:gdLst/>
            <a:ahLst/>
            <a:cxnLst/>
            <a:rect l="l" t="t" r="r" b="b"/>
            <a:pathLst>
              <a:path w="1700813" h="1159646">
                <a:moveTo>
                  <a:pt x="0" y="0"/>
                </a:moveTo>
                <a:lnTo>
                  <a:pt x="1700814" y="0"/>
                </a:lnTo>
                <a:lnTo>
                  <a:pt x="1700814" y="1159645"/>
                </a:lnTo>
                <a:lnTo>
                  <a:pt x="0" y="115964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 rot="0">
            <a:off x="7021815" y="390021"/>
            <a:ext cx="4244369" cy="1277358"/>
            <a:chOff x="0" y="0"/>
            <a:chExt cx="5659159" cy="1703144"/>
          </a:xfrm>
        </p:grpSpPr>
        <p:grpSp>
          <p:nvGrpSpPr>
            <p:cNvPr id="19" name="Group 19"/>
            <p:cNvGrpSpPr/>
            <p:nvPr/>
          </p:nvGrpSpPr>
          <p:grpSpPr>
            <a:xfrm rot="0">
              <a:off x="0" y="0"/>
              <a:ext cx="5659159" cy="1703144"/>
              <a:chOff x="0" y="0"/>
              <a:chExt cx="1120978" cy="337362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20978" cy="337362"/>
              </a:xfrm>
              <a:custGeom>
                <a:avLst/>
                <a:gdLst/>
                <a:ahLst/>
                <a:cxnLst/>
                <a:rect l="l" t="t" r="r" b="b"/>
                <a:pathLst>
                  <a:path w="1120978" h="337362">
                    <a:moveTo>
                      <a:pt x="47293" y="0"/>
                    </a:moveTo>
                    <a:lnTo>
                      <a:pt x="1073685" y="0"/>
                    </a:lnTo>
                    <a:cubicBezTo>
                      <a:pt x="1086228" y="0"/>
                      <a:pt x="1098257" y="4983"/>
                      <a:pt x="1107126" y="13852"/>
                    </a:cubicBezTo>
                    <a:cubicBezTo>
                      <a:pt x="1115996" y="22721"/>
                      <a:pt x="1120978" y="34750"/>
                      <a:pt x="1120978" y="47293"/>
                    </a:cubicBezTo>
                    <a:lnTo>
                      <a:pt x="1120978" y="290069"/>
                    </a:lnTo>
                    <a:cubicBezTo>
                      <a:pt x="1120978" y="316189"/>
                      <a:pt x="1099804" y="337362"/>
                      <a:pt x="1073685" y="337362"/>
                    </a:cubicBezTo>
                    <a:lnTo>
                      <a:pt x="47293" y="337362"/>
                    </a:lnTo>
                    <a:cubicBezTo>
                      <a:pt x="34750" y="337362"/>
                      <a:pt x="22721" y="332380"/>
                      <a:pt x="13852" y="323511"/>
                    </a:cubicBezTo>
                    <a:cubicBezTo>
                      <a:pt x="4983" y="314641"/>
                      <a:pt x="0" y="302612"/>
                      <a:pt x="0" y="290069"/>
                    </a:cubicBezTo>
                    <a:lnTo>
                      <a:pt x="0" y="47293"/>
                    </a:lnTo>
                    <a:cubicBezTo>
                      <a:pt x="0" y="34750"/>
                      <a:pt x="4983" y="22721"/>
                      <a:pt x="13852" y="13852"/>
                    </a:cubicBezTo>
                    <a:cubicBezTo>
                      <a:pt x="22721" y="4983"/>
                      <a:pt x="34750" y="0"/>
                      <a:pt x="47293" y="0"/>
                    </a:cubicBezTo>
                    <a:close/>
                  </a:path>
                </a:pathLst>
              </a:custGeom>
              <a:solidFill>
                <a:srgbClr val="FAE9BD"/>
              </a:solidFill>
              <a:ln w="57150" cap="rnd">
                <a:solidFill>
                  <a:srgbClr val="132B4F"/>
                </a:solidFill>
                <a:prstDash val="solid"/>
                <a:round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0"/>
                <a:ext cx="1120978" cy="3373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0"/>
                  </a:lnSpc>
                </a:p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0" y="219287"/>
              <a:ext cx="5498254" cy="1455420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algn="ctr">
                <a:lnSpc>
                  <a:spcPts val="7440"/>
                </a:lnSpc>
              </a:pPr>
              <a:r>
                <a:rPr lang="en-US" sz="5315">
                  <a:solidFill>
                    <a:srgbClr val="1B1B1B"/>
                  </a:solidFill>
                  <a:latin typeface="Paytone One" panose="00000500000000000000"/>
                </a:rPr>
                <a:t>Luyện tập</a:t>
              </a:r>
              <a:endParaRPr lang="en-US" sz="5315">
                <a:solidFill>
                  <a:srgbClr val="1B1B1B"/>
                </a:solidFill>
                <a:latin typeface="Paytone One" panose="00000500000000000000"/>
              </a:endParaRPr>
            </a:p>
          </p:txBody>
        </p:sp>
      </p:grpSp>
      <p:graphicFrame>
        <p:nvGraphicFramePr>
          <p:cNvPr id="23" name="Table 23"/>
          <p:cNvGraphicFramePr>
            <a:graphicFrameLocks noGrp="1"/>
          </p:cNvGraphicFramePr>
          <p:nvPr/>
        </p:nvGraphicFramePr>
        <p:xfrm>
          <a:off x="3088640" y="5213350"/>
          <a:ext cx="3657600" cy="3638550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1212850">
                <a:tc>
                  <a:txBody>
                    <a:bodyPr rtlCol="0"/>
                    <a:lstStyle/>
                    <a:p>
                      <a:pPr algn="ctr">
                        <a:lnSpc>
                          <a:spcPts val="5180"/>
                        </a:lnSpc>
                        <a:defRPr/>
                      </a:pPr>
                      <a:r>
                        <a:rPr lang="en-US" sz="3700">
                          <a:solidFill>
                            <a:srgbClr val="000000"/>
                          </a:solidFill>
                          <a:latin typeface="Cabin Bold" panose="00000800000000000000"/>
                        </a:rPr>
                        <a:t>1. Q, Y, P, R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850">
                <a:tc>
                  <a:txBody>
                    <a:bodyPr rtlCol="0"/>
                    <a:lstStyle/>
                    <a:p>
                      <a:pPr algn="ctr">
                        <a:lnSpc>
                          <a:spcPts val="5180"/>
                        </a:lnSpc>
                        <a:defRPr/>
                      </a:pPr>
                      <a:r>
                        <a:rPr lang="en-US" sz="3700">
                          <a:solidFill>
                            <a:srgbClr val="000000"/>
                          </a:solidFill>
                          <a:latin typeface="Cabin Bold" panose="00000800000000000000"/>
                        </a:rPr>
                        <a:t>2. C, Z, M, V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850">
                <a:tc>
                  <a:txBody>
                    <a:bodyPr rtlCol="0"/>
                    <a:lstStyle/>
                    <a:p>
                      <a:pPr algn="ctr">
                        <a:lnSpc>
                          <a:spcPts val="5180"/>
                        </a:lnSpc>
                        <a:defRPr/>
                      </a:pPr>
                      <a:r>
                        <a:rPr lang="en-US" sz="3700">
                          <a:solidFill>
                            <a:srgbClr val="000000"/>
                          </a:solidFill>
                          <a:latin typeface="Cabin Bold" panose="00000800000000000000"/>
                        </a:rPr>
                        <a:t>3. A, D, K, H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le 24"/>
          <p:cNvGraphicFramePr>
            <a:graphicFrameLocks noGrp="1"/>
          </p:cNvGraphicFramePr>
          <p:nvPr/>
        </p:nvGraphicFramePr>
        <p:xfrm>
          <a:off x="9465642" y="5213120"/>
          <a:ext cx="6078220" cy="3638550"/>
        </p:xfrm>
        <a:graphic>
          <a:graphicData uri="http://schemas.openxmlformats.org/drawingml/2006/table">
            <a:tbl>
              <a:tblPr/>
              <a:tblGrid>
                <a:gridCol w="6078220"/>
              </a:tblGrid>
              <a:tr h="1212850">
                <a:tc>
                  <a:txBody>
                    <a:bodyPr rtlCol="0"/>
                    <a:lstStyle/>
                    <a:p>
                      <a:pPr algn="ctr">
                        <a:lnSpc>
                          <a:spcPts val="5180"/>
                        </a:lnSpc>
                        <a:defRPr/>
                      </a:pPr>
                      <a:r>
                        <a:rPr lang="en-US" sz="3700">
                          <a:solidFill>
                            <a:srgbClr val="000000"/>
                          </a:solidFill>
                          <a:latin typeface="Cabin Bold" panose="00000800000000000000"/>
                        </a:rPr>
                        <a:t>a. thuộc hàng phím cơ sở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850">
                <a:tc>
                  <a:txBody>
                    <a:bodyPr rtlCol="0"/>
                    <a:lstStyle/>
                    <a:p>
                      <a:pPr algn="ctr">
                        <a:lnSpc>
                          <a:spcPts val="5180"/>
                        </a:lnSpc>
                        <a:defRPr/>
                      </a:pPr>
                      <a:r>
                        <a:rPr lang="en-US" sz="3700">
                          <a:solidFill>
                            <a:srgbClr val="000000"/>
                          </a:solidFill>
                          <a:latin typeface="Cabin Bold" panose="00000800000000000000"/>
                        </a:rPr>
                        <a:t>b. thuộc hàng phím trên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850">
                <a:tc>
                  <a:txBody>
                    <a:bodyPr rtlCol="0"/>
                    <a:lstStyle/>
                    <a:p>
                      <a:pPr algn="ctr">
                        <a:lnSpc>
                          <a:spcPts val="5180"/>
                        </a:lnSpc>
                        <a:defRPr/>
                      </a:pPr>
                      <a:r>
                        <a:rPr lang="en-US" sz="3700">
                          <a:solidFill>
                            <a:srgbClr val="000000"/>
                          </a:solidFill>
                          <a:latin typeface="Cabin Bold" panose="00000800000000000000"/>
                        </a:rPr>
                        <a:t>c. thuộc hàng phím dưới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TextBox 25"/>
          <p:cNvSpPr txBox="1"/>
          <p:nvPr/>
        </p:nvSpPr>
        <p:spPr>
          <a:xfrm>
            <a:off x="6746240" y="2528570"/>
            <a:ext cx="4795520" cy="123571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7440"/>
              </a:lnSpc>
            </a:pPr>
            <a:r>
              <a:rPr lang="en-US" sz="5315">
                <a:solidFill>
                  <a:srgbClr val="1B1B1B"/>
                </a:solidFill>
                <a:latin typeface="Paytone One" panose="00000500000000000000"/>
              </a:rPr>
              <a:t>Phiếu học tập</a:t>
            </a:r>
            <a:endParaRPr lang="en-US" sz="5315">
              <a:solidFill>
                <a:srgbClr val="1B1B1B"/>
              </a:solidFill>
              <a:latin typeface="Paytone One" panose="0000050000000000000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121746" y="3765924"/>
            <a:ext cx="14687791" cy="65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20"/>
              </a:lnSpc>
            </a:pPr>
            <a:r>
              <a:rPr lang="en-US" sz="3430">
                <a:solidFill>
                  <a:srgbClr val="000000"/>
                </a:solidFill>
                <a:latin typeface="Cabin Bold" panose="00000800000000000000"/>
              </a:rPr>
              <a:t>Em hãy nối các số ở đầu dòng cột bên trái với chữ cái ở đầu dòng cột bên phải:</a:t>
            </a:r>
            <a:endParaRPr lang="en-US" sz="3430">
              <a:solidFill>
                <a:srgbClr val="000000"/>
              </a:solidFill>
              <a:latin typeface="Cabin Bold" panose="00000800000000000000"/>
            </a:endParaRPr>
          </a:p>
        </p:txBody>
      </p:sp>
      <p:sp>
        <p:nvSpPr>
          <p:cNvPr id="27" name="AutoShape 27"/>
          <p:cNvSpPr/>
          <p:nvPr/>
        </p:nvSpPr>
        <p:spPr>
          <a:xfrm>
            <a:off x="6688736" y="5987714"/>
            <a:ext cx="2776906" cy="1044681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>
            <a:off x="6695444" y="7175856"/>
            <a:ext cx="2776906" cy="1044681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 flipV="1">
            <a:off x="6752994" y="5987714"/>
            <a:ext cx="2719355" cy="2208075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5" grpId="1"/>
      <p:bldP spid="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3967" t="-13961" r="-4385" b="-14456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6" name="Freeform 16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 rot="0">
            <a:off x="2417313" y="2725008"/>
            <a:ext cx="13905672" cy="6029633"/>
            <a:chOff x="0" y="0"/>
            <a:chExt cx="3662399" cy="15880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62399" cy="1588052"/>
            </a:xfrm>
            <a:custGeom>
              <a:avLst/>
              <a:gdLst/>
              <a:ahLst/>
              <a:cxnLst/>
              <a:rect l="l" t="t" r="r" b="b"/>
              <a:pathLst>
                <a:path w="3662399" h="1588052">
                  <a:moveTo>
                    <a:pt x="0" y="0"/>
                  </a:moveTo>
                  <a:lnTo>
                    <a:pt x="3662399" y="0"/>
                  </a:lnTo>
                  <a:lnTo>
                    <a:pt x="3662399" y="1588052"/>
                  </a:lnTo>
                  <a:lnTo>
                    <a:pt x="0" y="1588052"/>
                  </a:lnTo>
                  <a:close/>
                </a:path>
              </a:pathLst>
            </a:custGeom>
            <a:solidFill>
              <a:srgbClr val="FCF2D3"/>
            </a:solidFill>
            <a:ln cap="sq">
              <a:noFill/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3662399" cy="1626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20" name="Freeform 20"/>
          <p:cNvSpPr/>
          <p:nvPr/>
        </p:nvSpPr>
        <p:spPr>
          <a:xfrm rot="-1938503">
            <a:off x="1643436" y="2616774"/>
            <a:ext cx="1891684" cy="488398"/>
          </a:xfrm>
          <a:custGeom>
            <a:avLst/>
            <a:gdLst/>
            <a:ahLst/>
            <a:cxnLst/>
            <a:rect l="l" t="t" r="r" b="b"/>
            <a:pathLst>
              <a:path w="1891684" h="488398">
                <a:moveTo>
                  <a:pt x="0" y="0"/>
                </a:moveTo>
                <a:lnTo>
                  <a:pt x="1891684" y="0"/>
                </a:lnTo>
                <a:lnTo>
                  <a:pt x="1891684" y="488399"/>
                </a:lnTo>
                <a:lnTo>
                  <a:pt x="0" y="48839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1799533" flipH="1" flipV="1">
            <a:off x="15215574" y="2589160"/>
            <a:ext cx="1891684" cy="488398"/>
          </a:xfrm>
          <a:custGeom>
            <a:avLst/>
            <a:gdLst/>
            <a:ahLst/>
            <a:cxnLst/>
            <a:rect l="l" t="t" r="r" b="b"/>
            <a:pathLst>
              <a:path w="1891684" h="488398">
                <a:moveTo>
                  <a:pt x="1891684" y="488399"/>
                </a:moveTo>
                <a:lnTo>
                  <a:pt x="0" y="488399"/>
                </a:lnTo>
                <a:lnTo>
                  <a:pt x="0" y="0"/>
                </a:lnTo>
                <a:lnTo>
                  <a:pt x="1891684" y="0"/>
                </a:lnTo>
                <a:lnTo>
                  <a:pt x="1891684" y="488399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 rot="0">
            <a:off x="7021815" y="390021"/>
            <a:ext cx="4244369" cy="1391920"/>
            <a:chOff x="0" y="0"/>
            <a:chExt cx="5659159" cy="1855894"/>
          </a:xfrm>
        </p:grpSpPr>
        <p:grpSp>
          <p:nvGrpSpPr>
            <p:cNvPr id="23" name="Group 23"/>
            <p:cNvGrpSpPr/>
            <p:nvPr/>
          </p:nvGrpSpPr>
          <p:grpSpPr>
            <a:xfrm rot="0">
              <a:off x="0" y="0"/>
              <a:ext cx="5659159" cy="1703144"/>
              <a:chOff x="0" y="0"/>
              <a:chExt cx="1120978" cy="337362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120978" cy="337362"/>
              </a:xfrm>
              <a:custGeom>
                <a:avLst/>
                <a:gdLst/>
                <a:ahLst/>
                <a:cxnLst/>
                <a:rect l="l" t="t" r="r" b="b"/>
                <a:pathLst>
                  <a:path w="1120978" h="337362">
                    <a:moveTo>
                      <a:pt x="47293" y="0"/>
                    </a:moveTo>
                    <a:lnTo>
                      <a:pt x="1073685" y="0"/>
                    </a:lnTo>
                    <a:cubicBezTo>
                      <a:pt x="1086228" y="0"/>
                      <a:pt x="1098257" y="4983"/>
                      <a:pt x="1107126" y="13852"/>
                    </a:cubicBezTo>
                    <a:cubicBezTo>
                      <a:pt x="1115996" y="22721"/>
                      <a:pt x="1120978" y="34750"/>
                      <a:pt x="1120978" y="47293"/>
                    </a:cubicBezTo>
                    <a:lnTo>
                      <a:pt x="1120978" y="290069"/>
                    </a:lnTo>
                    <a:cubicBezTo>
                      <a:pt x="1120978" y="316189"/>
                      <a:pt x="1099804" y="337362"/>
                      <a:pt x="1073685" y="337362"/>
                    </a:cubicBezTo>
                    <a:lnTo>
                      <a:pt x="47293" y="337362"/>
                    </a:lnTo>
                    <a:cubicBezTo>
                      <a:pt x="34750" y="337362"/>
                      <a:pt x="22721" y="332380"/>
                      <a:pt x="13852" y="323511"/>
                    </a:cubicBezTo>
                    <a:cubicBezTo>
                      <a:pt x="4983" y="314641"/>
                      <a:pt x="0" y="302612"/>
                      <a:pt x="0" y="290069"/>
                    </a:cubicBezTo>
                    <a:lnTo>
                      <a:pt x="0" y="47293"/>
                    </a:lnTo>
                    <a:cubicBezTo>
                      <a:pt x="0" y="34750"/>
                      <a:pt x="4983" y="22721"/>
                      <a:pt x="13852" y="13852"/>
                    </a:cubicBezTo>
                    <a:cubicBezTo>
                      <a:pt x="22721" y="4983"/>
                      <a:pt x="34750" y="0"/>
                      <a:pt x="47293" y="0"/>
                    </a:cubicBezTo>
                    <a:close/>
                  </a:path>
                </a:pathLst>
              </a:custGeom>
              <a:solidFill>
                <a:srgbClr val="FAE9BD"/>
              </a:solidFill>
              <a:ln w="57150" cap="rnd">
                <a:solidFill>
                  <a:srgbClr val="132B4F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0"/>
                <a:ext cx="1120978" cy="3373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0"/>
                  </a:lnSpc>
                </a:pPr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0" y="219287"/>
              <a:ext cx="5498254" cy="1636607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algn="ctr">
                <a:lnSpc>
                  <a:spcPts val="7440"/>
                </a:lnSpc>
              </a:pPr>
              <a:r>
                <a:rPr lang="en-US" sz="5315">
                  <a:solidFill>
                    <a:srgbClr val="1B1B1B"/>
                  </a:solidFill>
                  <a:latin typeface="Paytone One" panose="00000500000000000000"/>
                </a:rPr>
                <a:t>Vận dụng</a:t>
              </a:r>
              <a:endParaRPr lang="en-US" sz="5315">
                <a:solidFill>
                  <a:srgbClr val="1B1B1B"/>
                </a:solidFill>
                <a:latin typeface="Paytone One" panose="00000500000000000000"/>
              </a:endParaRP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208020" y="3267075"/>
            <a:ext cx="12324080" cy="515239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l">
              <a:lnSpc>
                <a:spcPts val="7610"/>
              </a:lnSpc>
            </a:pPr>
            <a:r>
              <a:rPr lang="en-US" sz="4730">
                <a:solidFill>
                  <a:srgbClr val="000000"/>
                </a:solidFill>
                <a:latin typeface="Cabin Bold" panose="00000800000000000000"/>
              </a:rPr>
              <a:t>Em hãy trao đổi với bạn và cho biết:</a:t>
            </a:r>
            <a:endParaRPr lang="en-US" sz="4730">
              <a:solidFill>
                <a:srgbClr val="000000"/>
              </a:solidFill>
              <a:latin typeface="Cabin Bold" panose="00000800000000000000"/>
            </a:endParaRPr>
          </a:p>
          <a:p>
            <a:pPr marL="1021080" lvl="1" indent="-510540" algn="l">
              <a:lnSpc>
                <a:spcPts val="7610"/>
              </a:lnSpc>
              <a:buFont typeface="Arial" panose="020B0604020202020204"/>
              <a:buChar char="•"/>
            </a:pPr>
            <a:r>
              <a:rPr lang="en-US" sz="4730">
                <a:solidFill>
                  <a:srgbClr val="000000"/>
                </a:solidFill>
                <a:latin typeface="Cabin" panose="00000500000000000000"/>
              </a:rPr>
              <a:t>Tên các hàng phím nằm trong khu vực chính của bàn phím;</a:t>
            </a:r>
            <a:endParaRPr lang="en-US" sz="4730">
              <a:solidFill>
                <a:srgbClr val="000000"/>
              </a:solidFill>
              <a:latin typeface="Cabin" panose="00000500000000000000"/>
            </a:endParaRPr>
          </a:p>
          <a:p>
            <a:pPr marL="1021080" lvl="1" indent="-510540" algn="l">
              <a:lnSpc>
                <a:spcPts val="7610"/>
              </a:lnSpc>
              <a:buFont typeface="Arial" panose="020B0604020202020204"/>
              <a:buChar char="•"/>
            </a:pPr>
            <a:r>
              <a:rPr lang="en-US" sz="4730">
                <a:solidFill>
                  <a:srgbClr val="000000"/>
                </a:solidFill>
                <a:latin typeface="Cabin" panose="00000500000000000000"/>
              </a:rPr>
              <a:t>Phím Esc có nằm trong khu vực chính của bàn phím không?</a:t>
            </a:r>
            <a:endParaRPr lang="en-US" sz="4730">
              <a:solidFill>
                <a:srgbClr val="000000"/>
              </a:solidFill>
              <a:latin typeface="Cabin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3967" t="-13961" r="-4385" b="-14456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6" name="Freeform 16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4505853">
            <a:off x="2877969" y="324683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3062654">
            <a:off x="13602478" y="974246"/>
            <a:ext cx="1810087" cy="1566548"/>
          </a:xfrm>
          <a:custGeom>
            <a:avLst/>
            <a:gdLst/>
            <a:ahLst/>
            <a:cxnLst/>
            <a:rect l="l" t="t" r="r" b="b"/>
            <a:pathLst>
              <a:path w="1810087" h="1566548">
                <a:moveTo>
                  <a:pt x="0" y="0"/>
                </a:moveTo>
                <a:lnTo>
                  <a:pt x="1810087" y="0"/>
                </a:lnTo>
                <a:lnTo>
                  <a:pt x="1810087" y="1566548"/>
                </a:lnTo>
                <a:lnTo>
                  <a:pt x="0" y="156654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 rot="0">
            <a:off x="7021815" y="390021"/>
            <a:ext cx="4244369" cy="1277358"/>
            <a:chOff x="0" y="0"/>
            <a:chExt cx="5659159" cy="1703144"/>
          </a:xfrm>
        </p:grpSpPr>
        <p:grpSp>
          <p:nvGrpSpPr>
            <p:cNvPr id="20" name="Group 20"/>
            <p:cNvGrpSpPr/>
            <p:nvPr/>
          </p:nvGrpSpPr>
          <p:grpSpPr>
            <a:xfrm rot="0">
              <a:off x="0" y="0"/>
              <a:ext cx="5659159" cy="1703144"/>
              <a:chOff x="0" y="0"/>
              <a:chExt cx="1120978" cy="337362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120978" cy="337362"/>
              </a:xfrm>
              <a:custGeom>
                <a:avLst/>
                <a:gdLst/>
                <a:ahLst/>
                <a:cxnLst/>
                <a:rect l="l" t="t" r="r" b="b"/>
                <a:pathLst>
                  <a:path w="1120978" h="337362">
                    <a:moveTo>
                      <a:pt x="47293" y="0"/>
                    </a:moveTo>
                    <a:lnTo>
                      <a:pt x="1073685" y="0"/>
                    </a:lnTo>
                    <a:cubicBezTo>
                      <a:pt x="1086228" y="0"/>
                      <a:pt x="1098257" y="4983"/>
                      <a:pt x="1107126" y="13852"/>
                    </a:cubicBezTo>
                    <a:cubicBezTo>
                      <a:pt x="1115996" y="22721"/>
                      <a:pt x="1120978" y="34750"/>
                      <a:pt x="1120978" y="47293"/>
                    </a:cubicBezTo>
                    <a:lnTo>
                      <a:pt x="1120978" y="290069"/>
                    </a:lnTo>
                    <a:cubicBezTo>
                      <a:pt x="1120978" y="316189"/>
                      <a:pt x="1099804" y="337362"/>
                      <a:pt x="1073685" y="337362"/>
                    </a:cubicBezTo>
                    <a:lnTo>
                      <a:pt x="47293" y="337362"/>
                    </a:lnTo>
                    <a:cubicBezTo>
                      <a:pt x="34750" y="337362"/>
                      <a:pt x="22721" y="332380"/>
                      <a:pt x="13852" y="323511"/>
                    </a:cubicBezTo>
                    <a:cubicBezTo>
                      <a:pt x="4983" y="314641"/>
                      <a:pt x="0" y="302612"/>
                      <a:pt x="0" y="290069"/>
                    </a:cubicBezTo>
                    <a:lnTo>
                      <a:pt x="0" y="47293"/>
                    </a:lnTo>
                    <a:cubicBezTo>
                      <a:pt x="0" y="34750"/>
                      <a:pt x="4983" y="22721"/>
                      <a:pt x="13852" y="13852"/>
                    </a:cubicBezTo>
                    <a:cubicBezTo>
                      <a:pt x="22721" y="4983"/>
                      <a:pt x="34750" y="0"/>
                      <a:pt x="47293" y="0"/>
                    </a:cubicBezTo>
                    <a:close/>
                  </a:path>
                </a:pathLst>
              </a:custGeom>
              <a:solidFill>
                <a:srgbClr val="FAE9BD"/>
              </a:solidFill>
              <a:ln w="57150" cap="rnd">
                <a:solidFill>
                  <a:srgbClr val="132B4F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0"/>
                <a:ext cx="1120978" cy="3373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0"/>
                  </a:lnSpc>
                </a:pPr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0" y="219406"/>
              <a:ext cx="5498446" cy="1169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40"/>
                </a:lnSpc>
              </a:pPr>
              <a:r>
                <a:rPr lang="en-US" sz="5315">
                  <a:solidFill>
                    <a:srgbClr val="1B1B1B"/>
                  </a:solidFill>
                  <a:latin typeface="Paytone One" panose="00000500000000000000"/>
                </a:rPr>
                <a:t>Ghi nhớ</a:t>
              </a:r>
              <a:endParaRPr lang="en-US" sz="5315">
                <a:solidFill>
                  <a:srgbClr val="1B1B1B"/>
                </a:solidFill>
                <a:latin typeface="Paytone One" panose="00000500000000000000"/>
              </a:endParaRPr>
            </a:p>
          </p:txBody>
        </p:sp>
      </p:grpSp>
      <p:sp>
        <p:nvSpPr>
          <p:cNvPr id="24" name="Freeform 24"/>
          <p:cNvSpPr/>
          <p:nvPr/>
        </p:nvSpPr>
        <p:spPr>
          <a:xfrm>
            <a:off x="11836473" y="5594638"/>
            <a:ext cx="4039357" cy="4012428"/>
          </a:xfrm>
          <a:custGeom>
            <a:avLst/>
            <a:gdLst/>
            <a:ahLst/>
            <a:cxnLst/>
            <a:rect l="l" t="t" r="r" b="b"/>
            <a:pathLst>
              <a:path w="4039357" h="4012428">
                <a:moveTo>
                  <a:pt x="0" y="0"/>
                </a:moveTo>
                <a:lnTo>
                  <a:pt x="4039357" y="0"/>
                </a:lnTo>
                <a:lnTo>
                  <a:pt x="4039357" y="4012428"/>
                </a:lnTo>
                <a:lnTo>
                  <a:pt x="0" y="401242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727845" y="6480583"/>
            <a:ext cx="2925439" cy="2755764"/>
          </a:xfrm>
          <a:custGeom>
            <a:avLst/>
            <a:gdLst/>
            <a:ahLst/>
            <a:cxnLst/>
            <a:rect l="l" t="t" r="r" b="b"/>
            <a:pathLst>
              <a:path w="2925439" h="2755764">
                <a:moveTo>
                  <a:pt x="0" y="0"/>
                </a:moveTo>
                <a:lnTo>
                  <a:pt x="2925439" y="0"/>
                </a:lnTo>
                <a:lnTo>
                  <a:pt x="2925439" y="2755764"/>
                </a:lnTo>
                <a:lnTo>
                  <a:pt x="0" y="275576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2158365" y="2466340"/>
            <a:ext cx="13971270" cy="365506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l">
              <a:lnSpc>
                <a:spcPts val="8730"/>
              </a:lnSpc>
            </a:pPr>
            <a:r>
              <a:rPr lang="en-US" sz="5425">
                <a:solidFill>
                  <a:srgbClr val="000000"/>
                </a:solidFill>
                <a:latin typeface="Cabin Bold" panose="00000800000000000000"/>
              </a:rPr>
              <a:t>Khu vực chính của bàn phím gồm: hàng phím số và kí hiệu, hàng phím trên, hàng phím cơ sở, hàng phím dưới và hàng phím dưới cùng.</a:t>
            </a:r>
            <a:endParaRPr lang="en-US" sz="5425">
              <a:solidFill>
                <a:srgbClr val="000000"/>
              </a:solidFill>
              <a:latin typeface="Cabin Bold" panose="000008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1023</Words>
  <Application>WPS Presentation</Application>
  <PresentationFormat>On-screen Show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SimSun</vt:lpstr>
      <vt:lpstr>Wingdings</vt:lpstr>
      <vt:lpstr>Paytone One</vt:lpstr>
      <vt:lpstr>Cabin</vt:lpstr>
      <vt:lpstr>Cabin Bold</vt:lpstr>
      <vt:lpstr>Cabin Italics</vt:lpstr>
      <vt:lpstr>Arial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Orange Playful Illustration Memory Game Presentation</dc:title>
  <dc:creator/>
  <cp:lastModifiedBy>pc</cp:lastModifiedBy>
  <cp:revision>4</cp:revision>
  <dcterms:created xsi:type="dcterms:W3CDTF">2006-08-16T00:00:00Z</dcterms:created>
  <dcterms:modified xsi:type="dcterms:W3CDTF">2024-05-08T08:58:26Z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00591096850444F080E3A925442D84A6_12</vt:lpwstr>
  </property>
  <property fmtid="{D5CDD505-2E9C-101B-9397-08002B2CF9AE}" pid="3" name="KSOProductBuildVer">
    <vt:lpwstr>1033-12.2.0.16909</vt:lpwstr>
  </property>
</Properties>
</file>