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media/image13.svg" ContentType="image/svg+xml"/>
  <Override PartName="/ppt/media/image15.svg" ContentType="image/svg+xml"/>
  <Override PartName="/ppt/media/image17.svg" ContentType="image/svg+xml"/>
  <Override PartName="/ppt/media/image20.svg" ContentType="image/svg+xml"/>
  <Override PartName="/ppt/media/image22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1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3.svg" ContentType="image/svg+xml"/>
  <Override PartName="/ppt/media/image45.svg" ContentType="image/svg+xml"/>
  <Override PartName="/ppt/media/image47.svg" ContentType="image/svg+xml"/>
  <Override PartName="/ppt/media/image49.svg" ContentType="image/svg+xml"/>
  <Override PartName="/ppt/media/image51.svg" ContentType="image/svg+xml"/>
  <Override PartName="/ppt/media/image56.svg" ContentType="image/svg+xml"/>
  <Override PartName="/ppt/media/image58.svg" ContentType="image/svg+xml"/>
  <Override PartName="/ppt/media/image6.svg" ContentType="image/svg+xml"/>
  <Override PartName="/ppt/media/image6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8288000" cy="10287000"/>
  <p:notesSz cx="6858000" cy="9144000"/>
  <p:embeddedFontLst>
    <p:embeddedFont>
      <p:font typeface="Paytone One" panose="00000500000000000000"/>
      <p:regular r:id="rId19"/>
    </p:embeddedFont>
    <p:embeddedFont>
      <p:font typeface="Cabin" panose="00000500000000000000"/>
      <p:regular r:id="rId20"/>
    </p:embeddedFont>
    <p:embeddedFont>
      <p:font typeface="Cabin Bold" panose="00000800000000000000"/>
      <p:bold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74" d="100"/>
          <a:sy n="74" d="100"/>
        </p:scale>
        <p:origin x="-1092" y="-90"/>
      </p:cViewPr>
      <p:guideLst>
        <p:guide orient="horz" pos="214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image" Target="../media/image62.png"/><Relationship Id="rId7" Type="http://schemas.openxmlformats.org/officeDocument/2006/relationships/image" Target="../media/image49.svg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4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svg"/><Relationship Id="rId7" Type="http://schemas.openxmlformats.org/officeDocument/2006/relationships/image" Target="../media/image28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6.svg"/><Relationship Id="rId11" Type="http://schemas.openxmlformats.org/officeDocument/2006/relationships/image" Target="../media/image65.png"/><Relationship Id="rId10" Type="http://schemas.openxmlformats.org/officeDocument/2006/relationships/image" Target="../media/image31.sv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svg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23.png"/><Relationship Id="rId12" Type="http://schemas.openxmlformats.org/officeDocument/2006/relationships/image" Target="../media/image22.svg"/><Relationship Id="rId11" Type="http://schemas.openxmlformats.org/officeDocument/2006/relationships/image" Target="../media/image21.png"/><Relationship Id="rId10" Type="http://schemas.openxmlformats.org/officeDocument/2006/relationships/image" Target="../media/image20.sv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svg"/><Relationship Id="rId7" Type="http://schemas.openxmlformats.org/officeDocument/2006/relationships/image" Target="../media/image28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2.png"/><Relationship Id="rId10" Type="http://schemas.openxmlformats.org/officeDocument/2006/relationships/image" Target="../media/image31.sv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svg"/><Relationship Id="rId8" Type="http://schemas.openxmlformats.org/officeDocument/2006/relationships/image" Target="../media/image39.png"/><Relationship Id="rId7" Type="http://schemas.openxmlformats.org/officeDocument/2006/relationships/image" Target="../media/image38.svg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9.svg"/><Relationship Id="rId8" Type="http://schemas.openxmlformats.org/officeDocument/2006/relationships/image" Target="../media/image48.png"/><Relationship Id="rId7" Type="http://schemas.openxmlformats.org/officeDocument/2006/relationships/image" Target="../media/image47.svg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54.png"/><Relationship Id="rId13" Type="http://schemas.openxmlformats.org/officeDocument/2006/relationships/image" Target="../media/image53.png"/><Relationship Id="rId12" Type="http://schemas.openxmlformats.org/officeDocument/2006/relationships/image" Target="../media/image52.png"/><Relationship Id="rId11" Type="http://schemas.openxmlformats.org/officeDocument/2006/relationships/image" Target="../media/image51.svg"/><Relationship Id="rId10" Type="http://schemas.openxmlformats.org/officeDocument/2006/relationships/image" Target="../media/image50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Relationship Id="rId3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54927" y="6826362"/>
            <a:ext cx="19533597" cy="4129724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018" y="5404607"/>
            <a:ext cx="18294497" cy="7523612"/>
          </a:xfrm>
          <a:custGeom>
            <a:avLst/>
            <a:gdLst/>
            <a:ahLst/>
            <a:cxnLst/>
            <a:rect l="l" t="t" r="r" b="b"/>
            <a:pathLst>
              <a:path w="18294497" h="7523612">
                <a:moveTo>
                  <a:pt x="18294497" y="0"/>
                </a:moveTo>
                <a:lnTo>
                  <a:pt x="0" y="0"/>
                </a:lnTo>
                <a:lnTo>
                  <a:pt x="0" y="7523612"/>
                </a:lnTo>
                <a:lnTo>
                  <a:pt x="18294497" y="7523612"/>
                </a:lnTo>
                <a:lnTo>
                  <a:pt x="1829449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59994" y="0"/>
            <a:ext cx="6237351" cy="4114800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2708539" y="1656603"/>
            <a:ext cx="12951455" cy="5045935"/>
            <a:chOff x="0" y="0"/>
            <a:chExt cx="3411083" cy="13289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11083" cy="1328970"/>
            </a:xfrm>
            <a:custGeom>
              <a:avLst/>
              <a:gdLst/>
              <a:ahLst/>
              <a:cxnLst/>
              <a:rect l="l" t="t" r="r" b="b"/>
              <a:pathLst>
                <a:path w="3411083" h="1328970">
                  <a:moveTo>
                    <a:pt x="30486" y="0"/>
                  </a:moveTo>
                  <a:lnTo>
                    <a:pt x="3380597" y="0"/>
                  </a:lnTo>
                  <a:cubicBezTo>
                    <a:pt x="3388682" y="0"/>
                    <a:pt x="3396436" y="3212"/>
                    <a:pt x="3402154" y="8929"/>
                  </a:cubicBezTo>
                  <a:cubicBezTo>
                    <a:pt x="3407871" y="14646"/>
                    <a:pt x="3411083" y="22401"/>
                    <a:pt x="3411083" y="30486"/>
                  </a:cubicBezTo>
                  <a:lnTo>
                    <a:pt x="3411083" y="1298484"/>
                  </a:lnTo>
                  <a:cubicBezTo>
                    <a:pt x="3411083" y="1306570"/>
                    <a:pt x="3407871" y="1314324"/>
                    <a:pt x="3402154" y="1320041"/>
                  </a:cubicBezTo>
                  <a:cubicBezTo>
                    <a:pt x="3396436" y="1325759"/>
                    <a:pt x="3388682" y="1328970"/>
                    <a:pt x="3380597" y="1328970"/>
                  </a:cubicBezTo>
                  <a:lnTo>
                    <a:pt x="30486" y="1328970"/>
                  </a:lnTo>
                  <a:cubicBezTo>
                    <a:pt x="22401" y="1328970"/>
                    <a:pt x="14646" y="1325759"/>
                    <a:pt x="8929" y="1320041"/>
                  </a:cubicBezTo>
                  <a:cubicBezTo>
                    <a:pt x="3212" y="1314324"/>
                    <a:pt x="0" y="1306570"/>
                    <a:pt x="0" y="1298484"/>
                  </a:cubicBezTo>
                  <a:lnTo>
                    <a:pt x="0" y="30486"/>
                  </a:lnTo>
                  <a:cubicBezTo>
                    <a:pt x="0" y="22401"/>
                    <a:pt x="3212" y="14646"/>
                    <a:pt x="8929" y="8929"/>
                  </a:cubicBezTo>
                  <a:cubicBezTo>
                    <a:pt x="14646" y="3212"/>
                    <a:pt x="22401" y="0"/>
                    <a:pt x="3048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1718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52400"/>
              <a:ext cx="3411083" cy="1481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-286737" y="-278762"/>
            <a:ext cx="3514920" cy="4114800"/>
          </a:xfrm>
          <a:custGeom>
            <a:avLst/>
            <a:gdLst/>
            <a:ahLst/>
            <a:cxnLst/>
            <a:rect l="l" t="t" r="r" b="b"/>
            <a:pathLst>
              <a:path w="3514920" h="4114800">
                <a:moveTo>
                  <a:pt x="0" y="0"/>
                </a:moveTo>
                <a:lnTo>
                  <a:pt x="3514921" y="0"/>
                </a:lnTo>
                <a:lnTo>
                  <a:pt x="3514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6948" y="4310994"/>
            <a:ext cx="4402324" cy="5976006"/>
          </a:xfrm>
          <a:custGeom>
            <a:avLst/>
            <a:gdLst/>
            <a:ahLst/>
            <a:cxnLst/>
            <a:rect l="l" t="t" r="r" b="b"/>
            <a:pathLst>
              <a:path w="4402324" h="5976006">
                <a:moveTo>
                  <a:pt x="0" y="0"/>
                </a:moveTo>
                <a:lnTo>
                  <a:pt x="4402324" y="0"/>
                </a:lnTo>
                <a:lnTo>
                  <a:pt x="4402324" y="5976006"/>
                </a:lnTo>
                <a:lnTo>
                  <a:pt x="0" y="5976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13323" y="846810"/>
            <a:ext cx="1938783" cy="1863655"/>
          </a:xfrm>
          <a:custGeom>
            <a:avLst/>
            <a:gdLst/>
            <a:ahLst/>
            <a:cxnLst/>
            <a:rect l="l" t="t" r="r" b="b"/>
            <a:pathLst>
              <a:path w="1938783" h="1863655">
                <a:moveTo>
                  <a:pt x="0" y="0"/>
                </a:moveTo>
                <a:lnTo>
                  <a:pt x="1938782" y="0"/>
                </a:lnTo>
                <a:lnTo>
                  <a:pt x="1938782" y="1863655"/>
                </a:lnTo>
                <a:lnTo>
                  <a:pt x="0" y="18636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84705" y="8707219"/>
            <a:ext cx="6334838" cy="2248867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0" y="0"/>
                </a:moveTo>
                <a:lnTo>
                  <a:pt x="6334838" y="0"/>
                </a:lnTo>
                <a:lnTo>
                  <a:pt x="6334838" y="2248868"/>
                </a:lnTo>
                <a:lnTo>
                  <a:pt x="0" y="22488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6016848" y="8891225"/>
            <a:ext cx="6334838" cy="2248867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7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7" y="2248867"/>
                </a:lnTo>
                <a:lnTo>
                  <a:pt x="633483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2218400" y="9075230"/>
            <a:ext cx="6334838" cy="2248867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8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8" y="2248867"/>
                </a:lnTo>
                <a:lnTo>
                  <a:pt x="633483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 rot="0">
            <a:off x="4975211" y="510701"/>
            <a:ext cx="9118628" cy="1889599"/>
            <a:chOff x="0" y="0"/>
            <a:chExt cx="12158171" cy="2519466"/>
          </a:xfrm>
        </p:grpSpPr>
        <p:grpSp>
          <p:nvGrpSpPr>
            <p:cNvPr id="16" name="Group 16"/>
            <p:cNvGrpSpPr/>
            <p:nvPr/>
          </p:nvGrpSpPr>
          <p:grpSpPr>
            <a:xfrm rot="0">
              <a:off x="0" y="0"/>
              <a:ext cx="12158171" cy="2519466"/>
              <a:chOff x="0" y="0"/>
              <a:chExt cx="1627962" cy="33735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627962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627962" h="337353">
                    <a:moveTo>
                      <a:pt x="32565" y="0"/>
                    </a:moveTo>
                    <a:lnTo>
                      <a:pt x="1595397" y="0"/>
                    </a:lnTo>
                    <a:cubicBezTo>
                      <a:pt x="1613382" y="0"/>
                      <a:pt x="1627962" y="14580"/>
                      <a:pt x="1627962" y="32565"/>
                    </a:cubicBezTo>
                    <a:lnTo>
                      <a:pt x="1627962" y="304788"/>
                    </a:lnTo>
                    <a:cubicBezTo>
                      <a:pt x="1627962" y="313425"/>
                      <a:pt x="1624531" y="321708"/>
                      <a:pt x="1618424" y="327815"/>
                    </a:cubicBezTo>
                    <a:cubicBezTo>
                      <a:pt x="1612317" y="333922"/>
                      <a:pt x="1604034" y="337353"/>
                      <a:pt x="1595397" y="337353"/>
                    </a:cubicBezTo>
                    <a:lnTo>
                      <a:pt x="32565" y="337353"/>
                    </a:lnTo>
                    <a:cubicBezTo>
                      <a:pt x="14580" y="337353"/>
                      <a:pt x="0" y="322773"/>
                      <a:pt x="0" y="304788"/>
                    </a:cubicBezTo>
                    <a:lnTo>
                      <a:pt x="0" y="32565"/>
                    </a:lnTo>
                    <a:cubicBezTo>
                      <a:pt x="0" y="14580"/>
                      <a:pt x="14580" y="0"/>
                      <a:pt x="32565" y="0"/>
                    </a:cubicBezTo>
                    <a:close/>
                  </a:path>
                </a:pathLst>
              </a:custGeom>
              <a:solidFill>
                <a:srgbClr val="FD9DB3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0"/>
                <a:ext cx="1627962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0" y="313084"/>
              <a:ext cx="11812893" cy="1740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005"/>
                </a:lnSpc>
              </a:pPr>
              <a:r>
                <a:rPr lang="en-US" sz="7860">
                  <a:solidFill>
                    <a:srgbClr val="1B1B1B"/>
                  </a:solidFill>
                  <a:latin typeface="Paytone One" panose="00000500000000000000"/>
                </a:rPr>
                <a:t>Kiểm tra bài cũ</a:t>
              </a:r>
              <a:endParaRPr lang="en-US" sz="7860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13607961" y="4572036"/>
            <a:ext cx="3223195" cy="4319189"/>
          </a:xfrm>
          <a:custGeom>
            <a:avLst/>
            <a:gdLst/>
            <a:ahLst/>
            <a:cxnLst/>
            <a:rect l="l" t="t" r="r" b="b"/>
            <a:pathLst>
              <a:path w="3223195" h="4319189">
                <a:moveTo>
                  <a:pt x="0" y="0"/>
                </a:moveTo>
                <a:lnTo>
                  <a:pt x="3223195" y="0"/>
                </a:lnTo>
                <a:lnTo>
                  <a:pt x="3223195" y="4319189"/>
                </a:lnTo>
                <a:lnTo>
                  <a:pt x="0" y="43191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4305935" y="3286760"/>
            <a:ext cx="9634220" cy="211709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D17188"/>
                </a:solidFill>
                <a:latin typeface="Cabin" panose="00000500000000000000"/>
              </a:rPr>
              <a:t>Em hãy nêu các bước khởi động máy tính để bàn.</a:t>
            </a:r>
            <a:endParaRPr lang="en-US" sz="5600">
              <a:solidFill>
                <a:srgbClr val="D17188"/>
              </a:solidFill>
              <a:latin typeface="Cabin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54927" y="7193438"/>
            <a:ext cx="19533597" cy="4129724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4"/>
                </a:lnTo>
                <a:lnTo>
                  <a:pt x="0" y="4129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59994" y="0"/>
            <a:ext cx="6237351" cy="4114800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000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6737" y="-278762"/>
            <a:ext cx="3514920" cy="4114800"/>
          </a:xfrm>
          <a:custGeom>
            <a:avLst/>
            <a:gdLst/>
            <a:ahLst/>
            <a:cxnLst/>
            <a:rect l="l" t="t" r="r" b="b"/>
            <a:pathLst>
              <a:path w="3514920" h="4114800">
                <a:moveTo>
                  <a:pt x="0" y="0"/>
                </a:moveTo>
                <a:lnTo>
                  <a:pt x="3514921" y="0"/>
                </a:lnTo>
                <a:lnTo>
                  <a:pt x="3514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94001" y="8069331"/>
            <a:ext cx="1530597" cy="2078909"/>
          </a:xfrm>
          <a:custGeom>
            <a:avLst/>
            <a:gdLst/>
            <a:ahLst/>
            <a:cxnLst/>
            <a:rect l="l" t="t" r="r" b="b"/>
            <a:pathLst>
              <a:path w="1530597" h="2078909">
                <a:moveTo>
                  <a:pt x="0" y="0"/>
                </a:moveTo>
                <a:lnTo>
                  <a:pt x="1530598" y="0"/>
                </a:lnTo>
                <a:lnTo>
                  <a:pt x="1530598" y="2078910"/>
                </a:lnTo>
                <a:lnTo>
                  <a:pt x="0" y="2078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0">
            <a:off x="7385074" y="780042"/>
            <a:ext cx="4118029" cy="1277358"/>
            <a:chOff x="0" y="0"/>
            <a:chExt cx="5490706" cy="1703144"/>
          </a:xfrm>
        </p:grpSpPr>
        <p:grpSp>
          <p:nvGrpSpPr>
            <p:cNvPr id="8" name="Group 8"/>
            <p:cNvGrpSpPr/>
            <p:nvPr/>
          </p:nvGrpSpPr>
          <p:grpSpPr>
            <a:xfrm rot="0">
              <a:off x="0" y="0"/>
              <a:ext cx="5490706" cy="1703144"/>
              <a:chOff x="0" y="0"/>
              <a:chExt cx="1087611" cy="33736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087611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087611" h="337362">
                    <a:moveTo>
                      <a:pt x="48744" y="0"/>
                    </a:moveTo>
                    <a:lnTo>
                      <a:pt x="1038867" y="0"/>
                    </a:lnTo>
                    <a:cubicBezTo>
                      <a:pt x="1051794" y="0"/>
                      <a:pt x="1064193" y="5136"/>
                      <a:pt x="1073334" y="14277"/>
                    </a:cubicBezTo>
                    <a:cubicBezTo>
                      <a:pt x="1082475" y="23418"/>
                      <a:pt x="1087611" y="35816"/>
                      <a:pt x="1087611" y="48744"/>
                    </a:cubicBezTo>
                    <a:lnTo>
                      <a:pt x="1087611" y="288618"/>
                    </a:lnTo>
                    <a:cubicBezTo>
                      <a:pt x="1087611" y="301546"/>
                      <a:pt x="1082475" y="313944"/>
                      <a:pt x="1073334" y="323086"/>
                    </a:cubicBezTo>
                    <a:cubicBezTo>
                      <a:pt x="1064193" y="332227"/>
                      <a:pt x="1051794" y="337362"/>
                      <a:pt x="1038867" y="337362"/>
                    </a:cubicBezTo>
                    <a:lnTo>
                      <a:pt x="48744" y="337362"/>
                    </a:lnTo>
                    <a:cubicBezTo>
                      <a:pt x="35816" y="337362"/>
                      <a:pt x="23418" y="332227"/>
                      <a:pt x="14277" y="323086"/>
                    </a:cubicBezTo>
                    <a:cubicBezTo>
                      <a:pt x="5136" y="313944"/>
                      <a:pt x="0" y="301546"/>
                      <a:pt x="0" y="288618"/>
                    </a:cubicBezTo>
                    <a:lnTo>
                      <a:pt x="0" y="48744"/>
                    </a:lnTo>
                    <a:cubicBezTo>
                      <a:pt x="0" y="35816"/>
                      <a:pt x="5136" y="23418"/>
                      <a:pt x="14277" y="14277"/>
                    </a:cubicBezTo>
                    <a:cubicBezTo>
                      <a:pt x="23418" y="5136"/>
                      <a:pt x="35816" y="0"/>
                      <a:pt x="48744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1087611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219406"/>
              <a:ext cx="5334776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Luyện tập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290927" y="3488643"/>
            <a:ext cx="7340000" cy="4380725"/>
          </a:xfrm>
          <a:custGeom>
            <a:avLst/>
            <a:gdLst/>
            <a:ahLst/>
            <a:cxnLst/>
            <a:rect l="l" t="t" r="r" b="b"/>
            <a:pathLst>
              <a:path w="7340000" h="4380725">
                <a:moveTo>
                  <a:pt x="0" y="0"/>
                </a:moveTo>
                <a:lnTo>
                  <a:pt x="7340000" y="0"/>
                </a:lnTo>
                <a:lnTo>
                  <a:pt x="7340000" y="4380725"/>
                </a:lnTo>
                <a:lnTo>
                  <a:pt x="0" y="43807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 rot="0">
            <a:off x="2924397" y="2297360"/>
            <a:ext cx="3397154" cy="953158"/>
            <a:chOff x="0" y="0"/>
            <a:chExt cx="4529539" cy="1270878"/>
          </a:xfrm>
        </p:grpSpPr>
        <p:grpSp>
          <p:nvGrpSpPr>
            <p:cNvPr id="14" name="Group 14"/>
            <p:cNvGrpSpPr/>
            <p:nvPr/>
          </p:nvGrpSpPr>
          <p:grpSpPr>
            <a:xfrm rot="0">
              <a:off x="0" y="0"/>
              <a:ext cx="4529539" cy="1270878"/>
              <a:chOff x="0" y="0"/>
              <a:chExt cx="894724" cy="25103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94724" cy="251038"/>
              </a:xfrm>
              <a:custGeom>
                <a:avLst/>
                <a:gdLst/>
                <a:ahLst/>
                <a:cxnLst/>
                <a:rect l="l" t="t" r="r" b="b"/>
                <a:pathLst>
                  <a:path w="894724" h="251038">
                    <a:moveTo>
                      <a:pt x="116226" y="0"/>
                    </a:moveTo>
                    <a:lnTo>
                      <a:pt x="778498" y="0"/>
                    </a:lnTo>
                    <a:cubicBezTo>
                      <a:pt x="809323" y="0"/>
                      <a:pt x="838885" y="12245"/>
                      <a:pt x="860682" y="34042"/>
                    </a:cubicBezTo>
                    <a:cubicBezTo>
                      <a:pt x="882478" y="55838"/>
                      <a:pt x="894724" y="85401"/>
                      <a:pt x="894724" y="116226"/>
                    </a:cubicBezTo>
                    <a:lnTo>
                      <a:pt x="894724" y="134812"/>
                    </a:lnTo>
                    <a:cubicBezTo>
                      <a:pt x="894724" y="165637"/>
                      <a:pt x="882478" y="195199"/>
                      <a:pt x="860682" y="216996"/>
                    </a:cubicBezTo>
                    <a:cubicBezTo>
                      <a:pt x="838885" y="238792"/>
                      <a:pt x="809323" y="251038"/>
                      <a:pt x="778498" y="251038"/>
                    </a:cubicBezTo>
                    <a:lnTo>
                      <a:pt x="116226" y="251038"/>
                    </a:lnTo>
                    <a:cubicBezTo>
                      <a:pt x="85401" y="251038"/>
                      <a:pt x="55838" y="238792"/>
                      <a:pt x="34042" y="216996"/>
                    </a:cubicBezTo>
                    <a:cubicBezTo>
                      <a:pt x="12245" y="195199"/>
                      <a:pt x="0" y="165637"/>
                      <a:pt x="0" y="134812"/>
                    </a:cubicBezTo>
                    <a:lnTo>
                      <a:pt x="0" y="116226"/>
                    </a:lnTo>
                    <a:cubicBezTo>
                      <a:pt x="0" y="85401"/>
                      <a:pt x="12245" y="55838"/>
                      <a:pt x="34042" y="34042"/>
                    </a:cubicBezTo>
                    <a:cubicBezTo>
                      <a:pt x="55838" y="12245"/>
                      <a:pt x="85401" y="0"/>
                      <a:pt x="116226" y="0"/>
                    </a:cubicBezTo>
                    <a:close/>
                  </a:path>
                </a:pathLst>
              </a:custGeom>
              <a:solidFill>
                <a:srgbClr val="FFC91F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0"/>
                <a:ext cx="894724" cy="2510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641596" y="213554"/>
              <a:ext cx="3246346" cy="805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65"/>
                </a:lnSpc>
              </a:pPr>
              <a:r>
                <a:rPr lang="en-US" sz="3790">
                  <a:solidFill>
                    <a:srgbClr val="1E1E1E"/>
                  </a:solidFill>
                  <a:latin typeface="Cabin Bold" panose="00000800000000000000"/>
                </a:rPr>
                <a:t>Tình huống</a:t>
              </a:r>
              <a:endParaRPr lang="en-US" sz="3790">
                <a:solidFill>
                  <a:srgbClr val="1E1E1E"/>
                </a:solidFill>
                <a:latin typeface="Cabin Bold" panose="00000800000000000000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 rot="0">
            <a:off x="526895" y="5827520"/>
            <a:ext cx="9218307" cy="2041847"/>
            <a:chOff x="0" y="0"/>
            <a:chExt cx="2427867" cy="5377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427867" cy="537771"/>
            </a:xfrm>
            <a:custGeom>
              <a:avLst/>
              <a:gdLst/>
              <a:ahLst/>
              <a:cxnLst/>
              <a:rect l="l" t="t" r="r" b="b"/>
              <a:pathLst>
                <a:path w="2427867" h="537771">
                  <a:moveTo>
                    <a:pt x="42832" y="0"/>
                  </a:moveTo>
                  <a:lnTo>
                    <a:pt x="2385035" y="0"/>
                  </a:lnTo>
                  <a:cubicBezTo>
                    <a:pt x="2396395" y="0"/>
                    <a:pt x="2407289" y="4513"/>
                    <a:pt x="2415322" y="12545"/>
                  </a:cubicBezTo>
                  <a:cubicBezTo>
                    <a:pt x="2423354" y="20578"/>
                    <a:pt x="2427867" y="31472"/>
                    <a:pt x="2427867" y="42832"/>
                  </a:cubicBezTo>
                  <a:lnTo>
                    <a:pt x="2427867" y="494939"/>
                  </a:lnTo>
                  <a:cubicBezTo>
                    <a:pt x="2427867" y="518594"/>
                    <a:pt x="2408690" y="537771"/>
                    <a:pt x="2385035" y="537771"/>
                  </a:cubicBezTo>
                  <a:lnTo>
                    <a:pt x="42832" y="537771"/>
                  </a:lnTo>
                  <a:cubicBezTo>
                    <a:pt x="31472" y="537771"/>
                    <a:pt x="20578" y="533258"/>
                    <a:pt x="12545" y="525225"/>
                  </a:cubicBezTo>
                  <a:cubicBezTo>
                    <a:pt x="4513" y="517193"/>
                    <a:pt x="0" y="506298"/>
                    <a:pt x="0" y="494939"/>
                  </a:cubicBezTo>
                  <a:lnTo>
                    <a:pt x="0" y="42832"/>
                  </a:lnTo>
                  <a:cubicBezTo>
                    <a:pt x="0" y="31472"/>
                    <a:pt x="4513" y="20578"/>
                    <a:pt x="12545" y="12545"/>
                  </a:cubicBezTo>
                  <a:cubicBezTo>
                    <a:pt x="20578" y="4513"/>
                    <a:pt x="31472" y="0"/>
                    <a:pt x="4283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6675" cap="rnd">
              <a:solidFill>
                <a:srgbClr val="87BA51"/>
              </a:solidFill>
              <a:prstDash val="solid"/>
              <a:round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0"/>
              <a:ext cx="2427867" cy="537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60"/>
                </a:lnSpc>
              </a:pPr>
            </a:p>
          </p:txBody>
        </p:sp>
      </p:grpSp>
      <p:sp>
        <p:nvSpPr>
          <p:cNvPr id="21" name="Freeform 21"/>
          <p:cNvSpPr/>
          <p:nvPr/>
        </p:nvSpPr>
        <p:spPr>
          <a:xfrm>
            <a:off x="526895" y="7193438"/>
            <a:ext cx="2397502" cy="2910473"/>
          </a:xfrm>
          <a:custGeom>
            <a:avLst/>
            <a:gdLst/>
            <a:ahLst/>
            <a:cxnLst/>
            <a:rect l="l" t="t" r="r" b="b"/>
            <a:pathLst>
              <a:path w="2397502" h="2910473">
                <a:moveTo>
                  <a:pt x="0" y="0"/>
                </a:moveTo>
                <a:lnTo>
                  <a:pt x="2397502" y="0"/>
                </a:lnTo>
                <a:lnTo>
                  <a:pt x="2397502" y="2910473"/>
                </a:lnTo>
                <a:lnTo>
                  <a:pt x="0" y="29104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842010" y="3584575"/>
            <a:ext cx="8602345" cy="20872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4965"/>
              </a:lnSpc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Em hãy cầm chuột, quan sát và thảo luận với bạn bên cạnh để phỏng đoán các bộ phận của chuột máy tính?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842010" y="6218555"/>
            <a:ext cx="8602345" cy="14922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4965"/>
              </a:lnSpc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Em hãy trao đổi với bạn và cho biết Hùng nên nói điều gì với Nam?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85800" y="5574665"/>
            <a:ext cx="10085070" cy="3305175"/>
          </a:xfrm>
          <a:custGeom>
            <a:avLst/>
            <a:gdLst/>
            <a:ahLst/>
            <a:cxnLst/>
            <a:rect l="l" t="t" r="r" b="b"/>
            <a:pathLst>
              <a:path w="2656083" h="870516">
                <a:moveTo>
                  <a:pt x="39152" y="0"/>
                </a:moveTo>
                <a:lnTo>
                  <a:pt x="2616931" y="0"/>
                </a:lnTo>
                <a:cubicBezTo>
                  <a:pt x="2638554" y="0"/>
                  <a:pt x="2656083" y="17529"/>
                  <a:pt x="2656083" y="39152"/>
                </a:cubicBezTo>
                <a:lnTo>
                  <a:pt x="2656083" y="831364"/>
                </a:lnTo>
                <a:cubicBezTo>
                  <a:pt x="2656083" y="852987"/>
                  <a:pt x="2638554" y="870516"/>
                  <a:pt x="2616931" y="870516"/>
                </a:cubicBezTo>
                <a:lnTo>
                  <a:pt x="39152" y="870516"/>
                </a:lnTo>
                <a:cubicBezTo>
                  <a:pt x="28768" y="870516"/>
                  <a:pt x="18810" y="866391"/>
                  <a:pt x="11467" y="859049"/>
                </a:cubicBezTo>
                <a:cubicBezTo>
                  <a:pt x="4125" y="851707"/>
                  <a:pt x="0" y="841748"/>
                  <a:pt x="0" y="831364"/>
                </a:cubicBezTo>
                <a:lnTo>
                  <a:pt x="0" y="39152"/>
                </a:lnTo>
                <a:cubicBezTo>
                  <a:pt x="0" y="17529"/>
                  <a:pt x="17529" y="0"/>
                  <a:pt x="3915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66675" cap="rnd">
            <a:solidFill>
              <a:srgbClr val="87BA51"/>
            </a:solidFill>
            <a:prstDash val="solid"/>
            <a:round/>
          </a:ln>
        </p:spPr>
      </p:sp>
      <p:sp>
        <p:nvSpPr>
          <p:cNvPr id="3" name="Freeform 3"/>
          <p:cNvSpPr/>
          <p:nvPr/>
        </p:nvSpPr>
        <p:spPr>
          <a:xfrm>
            <a:off x="-136166" y="-102449"/>
            <a:ext cx="3126292" cy="2262299"/>
          </a:xfrm>
          <a:custGeom>
            <a:avLst/>
            <a:gdLst/>
            <a:ahLst/>
            <a:cxnLst/>
            <a:rect l="l" t="t" r="r" b="b"/>
            <a:pathLst>
              <a:path w="3126292" h="2262299">
                <a:moveTo>
                  <a:pt x="0" y="0"/>
                </a:moveTo>
                <a:lnTo>
                  <a:pt x="3126292" y="0"/>
                </a:lnTo>
                <a:lnTo>
                  <a:pt x="3126292" y="2262298"/>
                </a:lnTo>
                <a:lnTo>
                  <a:pt x="0" y="226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41022">
            <a:off x="3250" y="8962235"/>
            <a:ext cx="2792206" cy="1323390"/>
          </a:xfrm>
          <a:custGeom>
            <a:avLst/>
            <a:gdLst/>
            <a:ahLst/>
            <a:cxnLst/>
            <a:rect l="l" t="t" r="r" b="b"/>
            <a:pathLst>
              <a:path w="2792206" h="1323390">
                <a:moveTo>
                  <a:pt x="0" y="0"/>
                </a:moveTo>
                <a:lnTo>
                  <a:pt x="2792206" y="0"/>
                </a:lnTo>
                <a:lnTo>
                  <a:pt x="2792206" y="1323390"/>
                </a:lnTo>
                <a:lnTo>
                  <a:pt x="0" y="13233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090487" y="353486"/>
            <a:ext cx="1785421" cy="1350428"/>
          </a:xfrm>
          <a:custGeom>
            <a:avLst/>
            <a:gdLst/>
            <a:ahLst/>
            <a:cxnLst/>
            <a:rect l="l" t="t" r="r" b="b"/>
            <a:pathLst>
              <a:path w="1785421" h="1350428">
                <a:moveTo>
                  <a:pt x="0" y="0"/>
                </a:moveTo>
                <a:lnTo>
                  <a:pt x="1785421" y="0"/>
                </a:lnTo>
                <a:lnTo>
                  <a:pt x="1785421" y="1350428"/>
                </a:lnTo>
                <a:lnTo>
                  <a:pt x="0" y="13504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7397432" y="545317"/>
            <a:ext cx="4098993" cy="1277358"/>
            <a:chOff x="0" y="0"/>
            <a:chExt cx="5465324" cy="1703144"/>
          </a:xfrm>
        </p:grpSpPr>
        <p:grpSp>
          <p:nvGrpSpPr>
            <p:cNvPr id="7" name="Group 7"/>
            <p:cNvGrpSpPr/>
            <p:nvPr/>
          </p:nvGrpSpPr>
          <p:grpSpPr>
            <a:xfrm rot="0">
              <a:off x="0" y="0"/>
              <a:ext cx="5465324" cy="1703144"/>
              <a:chOff x="0" y="0"/>
              <a:chExt cx="1082583" cy="33736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82583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62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92"/>
                    </a:lnTo>
                    <a:cubicBezTo>
                      <a:pt x="1082583" y="301380"/>
                      <a:pt x="1077424" y="313836"/>
                      <a:pt x="1068240" y="323019"/>
                    </a:cubicBezTo>
                    <a:cubicBezTo>
                      <a:pt x="1059056" y="332203"/>
                      <a:pt x="1046600" y="337362"/>
                      <a:pt x="1033613" y="337362"/>
                    </a:cubicBezTo>
                    <a:lnTo>
                      <a:pt x="48970" y="337362"/>
                    </a:lnTo>
                    <a:cubicBezTo>
                      <a:pt x="35983" y="337362"/>
                      <a:pt x="23527" y="332203"/>
                      <a:pt x="14343" y="323019"/>
                    </a:cubicBezTo>
                    <a:cubicBezTo>
                      <a:pt x="5159" y="313836"/>
                      <a:pt x="0" y="301380"/>
                      <a:pt x="0" y="28839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8EACFF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0"/>
                <a:ext cx="1082583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0" y="219406"/>
              <a:ext cx="5310115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Vận dụng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496425" y="7459831"/>
            <a:ext cx="5055079" cy="2818319"/>
          </a:xfrm>
          <a:custGeom>
            <a:avLst/>
            <a:gdLst/>
            <a:ahLst/>
            <a:cxnLst/>
            <a:rect l="l" t="t" r="r" b="b"/>
            <a:pathLst>
              <a:path w="5055079" h="2818319">
                <a:moveTo>
                  <a:pt x="0" y="0"/>
                </a:moveTo>
                <a:lnTo>
                  <a:pt x="5055079" y="0"/>
                </a:lnTo>
                <a:lnTo>
                  <a:pt x="5055079" y="2818318"/>
                </a:lnTo>
                <a:lnTo>
                  <a:pt x="0" y="281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954046" y="2159849"/>
            <a:ext cx="4944873" cy="3452886"/>
          </a:xfrm>
          <a:custGeom>
            <a:avLst/>
            <a:gdLst/>
            <a:ahLst/>
            <a:cxnLst/>
            <a:rect l="l" t="t" r="r" b="b"/>
            <a:pathLst>
              <a:path w="4944873" h="3452886">
                <a:moveTo>
                  <a:pt x="0" y="0"/>
                </a:moveTo>
                <a:lnTo>
                  <a:pt x="4944873" y="0"/>
                </a:lnTo>
                <a:lnTo>
                  <a:pt x="4944873" y="3452886"/>
                </a:lnTo>
                <a:lnTo>
                  <a:pt x="0" y="34528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3408045"/>
            <a:ext cx="8891270" cy="197231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965"/>
              </a:lnSpc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Mận và em ở nhà, em của Mận đang xem phim hoạt hình trên máy tính. Một lúc sau trời chuyển mưa, có sấm chớp. 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33400" y="5789295"/>
            <a:ext cx="9912985" cy="30029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818515" lvl="1" indent="-409575" algn="l">
              <a:lnSpc>
                <a:spcPts val="5650"/>
              </a:lnSpc>
              <a:buFont typeface="Arial" panose="020B0604020202020204"/>
              <a:buChar char="•"/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Theo em, Mận nên khuyên em của bạn ấy thế nào?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  <a:p>
            <a:pPr marL="818515" lvl="1" indent="-409575" algn="l">
              <a:lnSpc>
                <a:spcPts val="5650"/>
              </a:lnSpc>
              <a:buFont typeface="Arial" panose="020B0604020202020204"/>
              <a:buChar char="•"/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Tại sao không nên làm việc với máy tính khi ngoài trời đang có sấm sét? 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</p:txBody>
      </p:sp>
      <p:grpSp>
        <p:nvGrpSpPr>
          <p:cNvPr id="16" name="Group 16"/>
          <p:cNvGrpSpPr/>
          <p:nvPr/>
        </p:nvGrpSpPr>
        <p:grpSpPr>
          <a:xfrm rot="0">
            <a:off x="3913781" y="2159849"/>
            <a:ext cx="3397154" cy="953158"/>
            <a:chOff x="0" y="0"/>
            <a:chExt cx="4529539" cy="1270878"/>
          </a:xfrm>
        </p:grpSpPr>
        <p:grpSp>
          <p:nvGrpSpPr>
            <p:cNvPr id="17" name="Group 17"/>
            <p:cNvGrpSpPr/>
            <p:nvPr/>
          </p:nvGrpSpPr>
          <p:grpSpPr>
            <a:xfrm rot="0">
              <a:off x="0" y="0"/>
              <a:ext cx="4529539" cy="1270878"/>
              <a:chOff x="0" y="0"/>
              <a:chExt cx="894724" cy="25103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94724" cy="251038"/>
              </a:xfrm>
              <a:custGeom>
                <a:avLst/>
                <a:gdLst/>
                <a:ahLst/>
                <a:cxnLst/>
                <a:rect l="l" t="t" r="r" b="b"/>
                <a:pathLst>
                  <a:path w="894724" h="251038">
                    <a:moveTo>
                      <a:pt x="116226" y="0"/>
                    </a:moveTo>
                    <a:lnTo>
                      <a:pt x="778498" y="0"/>
                    </a:lnTo>
                    <a:cubicBezTo>
                      <a:pt x="809323" y="0"/>
                      <a:pt x="838885" y="12245"/>
                      <a:pt x="860682" y="34042"/>
                    </a:cubicBezTo>
                    <a:cubicBezTo>
                      <a:pt x="882478" y="55838"/>
                      <a:pt x="894724" y="85401"/>
                      <a:pt x="894724" y="116226"/>
                    </a:cubicBezTo>
                    <a:lnTo>
                      <a:pt x="894724" y="134812"/>
                    </a:lnTo>
                    <a:cubicBezTo>
                      <a:pt x="894724" y="165637"/>
                      <a:pt x="882478" y="195199"/>
                      <a:pt x="860682" y="216996"/>
                    </a:cubicBezTo>
                    <a:cubicBezTo>
                      <a:pt x="838885" y="238792"/>
                      <a:pt x="809323" y="251038"/>
                      <a:pt x="778498" y="251038"/>
                    </a:cubicBezTo>
                    <a:lnTo>
                      <a:pt x="116226" y="251038"/>
                    </a:lnTo>
                    <a:cubicBezTo>
                      <a:pt x="85401" y="251038"/>
                      <a:pt x="55838" y="238792"/>
                      <a:pt x="34042" y="216996"/>
                    </a:cubicBezTo>
                    <a:cubicBezTo>
                      <a:pt x="12245" y="195199"/>
                      <a:pt x="0" y="165637"/>
                      <a:pt x="0" y="134812"/>
                    </a:cubicBezTo>
                    <a:lnTo>
                      <a:pt x="0" y="116226"/>
                    </a:lnTo>
                    <a:cubicBezTo>
                      <a:pt x="0" y="85401"/>
                      <a:pt x="12245" y="55838"/>
                      <a:pt x="34042" y="34042"/>
                    </a:cubicBezTo>
                    <a:cubicBezTo>
                      <a:pt x="55838" y="12245"/>
                      <a:pt x="85401" y="0"/>
                      <a:pt x="116226" y="0"/>
                    </a:cubicBezTo>
                    <a:close/>
                  </a:path>
                </a:pathLst>
              </a:custGeom>
              <a:solidFill>
                <a:srgbClr val="FFC91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0"/>
                <a:ext cx="894724" cy="2510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641596" y="213554"/>
              <a:ext cx="3246346" cy="805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65"/>
                </a:lnSpc>
              </a:pPr>
              <a:r>
                <a:rPr lang="en-US" sz="3790">
                  <a:solidFill>
                    <a:srgbClr val="1E1E1E"/>
                  </a:solidFill>
                  <a:latin typeface="Cabin Bold" panose="00000800000000000000"/>
                </a:rPr>
                <a:t>Tình huống</a:t>
              </a:r>
              <a:endParaRPr lang="en-US" sz="3790">
                <a:solidFill>
                  <a:srgbClr val="1E1E1E"/>
                </a:solidFill>
                <a:latin typeface="Cabin Bold" panose="00000800000000000000"/>
              </a:endParaRPr>
            </a:p>
          </p:txBody>
        </p:sp>
      </p:grpSp>
      <p:pic>
        <p:nvPicPr>
          <p:cNvPr id="23" name="Picture 22" descr="Thiết kế chưa có tên 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5900" y="5789295"/>
            <a:ext cx="2397125" cy="4535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59994" y="-1179532"/>
            <a:ext cx="6237351" cy="4114800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00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86319" y="-795984"/>
            <a:ext cx="2104757" cy="20574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4073">
            <a:off x="12402231" y="-527937"/>
            <a:ext cx="2505684" cy="1489261"/>
          </a:xfrm>
          <a:custGeom>
            <a:avLst/>
            <a:gdLst/>
            <a:ahLst/>
            <a:cxnLst/>
            <a:rect l="l" t="t" r="r" b="b"/>
            <a:pathLst>
              <a:path w="2505684" h="1489261">
                <a:moveTo>
                  <a:pt x="0" y="0"/>
                </a:moveTo>
                <a:lnTo>
                  <a:pt x="2505684" y="0"/>
                </a:lnTo>
                <a:lnTo>
                  <a:pt x="2505684" y="1489261"/>
                </a:lnTo>
                <a:lnTo>
                  <a:pt x="0" y="1489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14074" y="7770014"/>
            <a:ext cx="3291840" cy="41148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62435">
            <a:off x="-170886" y="8549165"/>
            <a:ext cx="2399172" cy="588888"/>
          </a:xfrm>
          <a:custGeom>
            <a:avLst/>
            <a:gdLst/>
            <a:ahLst/>
            <a:cxnLst/>
            <a:rect l="l" t="t" r="r" b="b"/>
            <a:pathLst>
              <a:path w="2399172" h="588888">
                <a:moveTo>
                  <a:pt x="0" y="0"/>
                </a:moveTo>
                <a:lnTo>
                  <a:pt x="2399172" y="0"/>
                </a:lnTo>
                <a:lnTo>
                  <a:pt x="2399172" y="588887"/>
                </a:lnTo>
                <a:lnTo>
                  <a:pt x="0" y="5888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0">
            <a:off x="7094503" y="1028700"/>
            <a:ext cx="4098993" cy="1277358"/>
            <a:chOff x="0" y="0"/>
            <a:chExt cx="5465324" cy="1703144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0"/>
              <a:ext cx="5465324" cy="1703144"/>
              <a:chOff x="0" y="0"/>
              <a:chExt cx="1082583" cy="33736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82583" cy="337362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62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92"/>
                    </a:lnTo>
                    <a:cubicBezTo>
                      <a:pt x="1082583" y="301380"/>
                      <a:pt x="1077424" y="313836"/>
                      <a:pt x="1068240" y="323019"/>
                    </a:cubicBezTo>
                    <a:cubicBezTo>
                      <a:pt x="1059056" y="332203"/>
                      <a:pt x="1046600" y="337362"/>
                      <a:pt x="1033613" y="337362"/>
                    </a:cubicBezTo>
                    <a:lnTo>
                      <a:pt x="48970" y="337362"/>
                    </a:lnTo>
                    <a:cubicBezTo>
                      <a:pt x="35983" y="337362"/>
                      <a:pt x="23527" y="332203"/>
                      <a:pt x="14343" y="323019"/>
                    </a:cubicBezTo>
                    <a:cubicBezTo>
                      <a:pt x="5159" y="313836"/>
                      <a:pt x="0" y="301380"/>
                      <a:pt x="0" y="28839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8EACFF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082583" cy="33736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19406"/>
              <a:ext cx="5310115" cy="1169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Ghi nhớ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7094503" y="6081509"/>
            <a:ext cx="4013457" cy="3607095"/>
          </a:xfrm>
          <a:custGeom>
            <a:avLst/>
            <a:gdLst/>
            <a:ahLst/>
            <a:cxnLst/>
            <a:rect l="l" t="t" r="r" b="b"/>
            <a:pathLst>
              <a:path w="4013457" h="3607095">
                <a:moveTo>
                  <a:pt x="0" y="0"/>
                </a:moveTo>
                <a:lnTo>
                  <a:pt x="4013458" y="0"/>
                </a:lnTo>
                <a:lnTo>
                  <a:pt x="4013458" y="3607094"/>
                </a:lnTo>
                <a:lnTo>
                  <a:pt x="0" y="36070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3482340"/>
            <a:ext cx="16230600" cy="232537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8415"/>
              </a:lnSpc>
            </a:pPr>
            <a:r>
              <a:rPr lang="en-US" sz="5290">
                <a:solidFill>
                  <a:srgbClr val="1E1E1E"/>
                </a:solidFill>
                <a:latin typeface="Paytone One" panose="00000500000000000000"/>
              </a:rPr>
              <a:t>Thực hiện quy tắc an toàn điện và luôn </a:t>
            </a:r>
            <a:endParaRPr lang="en-US" sz="5290">
              <a:solidFill>
                <a:srgbClr val="1E1E1E"/>
              </a:solidFill>
              <a:latin typeface="Paytone One" panose="00000500000000000000"/>
            </a:endParaRPr>
          </a:p>
          <a:p>
            <a:pPr algn="ctr">
              <a:lnSpc>
                <a:spcPts val="8415"/>
              </a:lnSpc>
            </a:pPr>
            <a:r>
              <a:rPr lang="en-US" sz="5290">
                <a:solidFill>
                  <a:srgbClr val="1E1E1E"/>
                </a:solidFill>
                <a:latin typeface="Paytone One" panose="00000500000000000000"/>
              </a:rPr>
              <a:t>đề phòng tai nạn về điện khi sử dụng máy tính.</a:t>
            </a:r>
            <a:endParaRPr lang="en-US" sz="5290">
              <a:solidFill>
                <a:srgbClr val="1E1E1E"/>
              </a:solidFill>
              <a:latin typeface="Paytone One" panose="0000050000000000000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54927" y="6826362"/>
            <a:ext cx="19533597" cy="4129724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37018" y="5404607"/>
            <a:ext cx="18294497" cy="7523612"/>
          </a:xfrm>
          <a:custGeom>
            <a:avLst/>
            <a:gdLst/>
            <a:ahLst/>
            <a:cxnLst/>
            <a:rect l="l" t="t" r="r" b="b"/>
            <a:pathLst>
              <a:path w="18294497" h="7523612">
                <a:moveTo>
                  <a:pt x="18294497" y="0"/>
                </a:moveTo>
                <a:lnTo>
                  <a:pt x="0" y="0"/>
                </a:lnTo>
                <a:lnTo>
                  <a:pt x="0" y="7523612"/>
                </a:lnTo>
                <a:lnTo>
                  <a:pt x="18294497" y="7523612"/>
                </a:lnTo>
                <a:lnTo>
                  <a:pt x="1829449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659994" y="0"/>
            <a:ext cx="6237351" cy="4114800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2708539" y="1656603"/>
            <a:ext cx="12951455" cy="5045935"/>
            <a:chOff x="0" y="0"/>
            <a:chExt cx="3411083" cy="13289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411083" cy="1328970"/>
            </a:xfrm>
            <a:custGeom>
              <a:avLst/>
              <a:gdLst/>
              <a:ahLst/>
              <a:cxnLst/>
              <a:rect l="l" t="t" r="r" b="b"/>
              <a:pathLst>
                <a:path w="3411083" h="1328970">
                  <a:moveTo>
                    <a:pt x="30486" y="0"/>
                  </a:moveTo>
                  <a:lnTo>
                    <a:pt x="3380597" y="0"/>
                  </a:lnTo>
                  <a:cubicBezTo>
                    <a:pt x="3388682" y="0"/>
                    <a:pt x="3396436" y="3212"/>
                    <a:pt x="3402154" y="8929"/>
                  </a:cubicBezTo>
                  <a:cubicBezTo>
                    <a:pt x="3407871" y="14646"/>
                    <a:pt x="3411083" y="22401"/>
                    <a:pt x="3411083" y="30486"/>
                  </a:cubicBezTo>
                  <a:lnTo>
                    <a:pt x="3411083" y="1298484"/>
                  </a:lnTo>
                  <a:cubicBezTo>
                    <a:pt x="3411083" y="1306570"/>
                    <a:pt x="3407871" y="1314324"/>
                    <a:pt x="3402154" y="1320041"/>
                  </a:cubicBezTo>
                  <a:cubicBezTo>
                    <a:pt x="3396436" y="1325759"/>
                    <a:pt x="3388682" y="1328970"/>
                    <a:pt x="3380597" y="1328970"/>
                  </a:cubicBezTo>
                  <a:lnTo>
                    <a:pt x="30486" y="1328970"/>
                  </a:lnTo>
                  <a:cubicBezTo>
                    <a:pt x="22401" y="1328970"/>
                    <a:pt x="14646" y="1325759"/>
                    <a:pt x="8929" y="1320041"/>
                  </a:cubicBezTo>
                  <a:cubicBezTo>
                    <a:pt x="3212" y="1314324"/>
                    <a:pt x="0" y="1306570"/>
                    <a:pt x="0" y="1298484"/>
                  </a:cubicBezTo>
                  <a:lnTo>
                    <a:pt x="0" y="30486"/>
                  </a:lnTo>
                  <a:cubicBezTo>
                    <a:pt x="0" y="22401"/>
                    <a:pt x="3212" y="14646"/>
                    <a:pt x="8929" y="8929"/>
                  </a:cubicBezTo>
                  <a:cubicBezTo>
                    <a:pt x="14646" y="3212"/>
                    <a:pt x="22401" y="0"/>
                    <a:pt x="30486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17188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52400"/>
              <a:ext cx="3411083" cy="14813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-286737" y="-278762"/>
            <a:ext cx="3514920" cy="4114800"/>
          </a:xfrm>
          <a:custGeom>
            <a:avLst/>
            <a:gdLst/>
            <a:ahLst/>
            <a:cxnLst/>
            <a:rect l="l" t="t" r="r" b="b"/>
            <a:pathLst>
              <a:path w="3514920" h="4114800">
                <a:moveTo>
                  <a:pt x="0" y="0"/>
                </a:moveTo>
                <a:lnTo>
                  <a:pt x="3514921" y="0"/>
                </a:lnTo>
                <a:lnTo>
                  <a:pt x="351492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96948" y="4310994"/>
            <a:ext cx="4402324" cy="5976006"/>
          </a:xfrm>
          <a:custGeom>
            <a:avLst/>
            <a:gdLst/>
            <a:ahLst/>
            <a:cxnLst/>
            <a:rect l="l" t="t" r="r" b="b"/>
            <a:pathLst>
              <a:path w="4402324" h="5976006">
                <a:moveTo>
                  <a:pt x="0" y="0"/>
                </a:moveTo>
                <a:lnTo>
                  <a:pt x="4402324" y="0"/>
                </a:lnTo>
                <a:lnTo>
                  <a:pt x="4402324" y="5976006"/>
                </a:lnTo>
                <a:lnTo>
                  <a:pt x="0" y="5976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13323" y="846810"/>
            <a:ext cx="1938783" cy="1863655"/>
          </a:xfrm>
          <a:custGeom>
            <a:avLst/>
            <a:gdLst/>
            <a:ahLst/>
            <a:cxnLst/>
            <a:rect l="l" t="t" r="r" b="b"/>
            <a:pathLst>
              <a:path w="1938783" h="1863655">
                <a:moveTo>
                  <a:pt x="0" y="0"/>
                </a:moveTo>
                <a:lnTo>
                  <a:pt x="1938782" y="0"/>
                </a:lnTo>
                <a:lnTo>
                  <a:pt x="1938782" y="1863655"/>
                </a:lnTo>
                <a:lnTo>
                  <a:pt x="0" y="18636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366047" y="4375523"/>
            <a:ext cx="2039544" cy="2515368"/>
          </a:xfrm>
          <a:custGeom>
            <a:avLst/>
            <a:gdLst/>
            <a:ahLst/>
            <a:cxnLst/>
            <a:rect l="l" t="t" r="r" b="b"/>
            <a:pathLst>
              <a:path w="2039544" h="2515368">
                <a:moveTo>
                  <a:pt x="0" y="0"/>
                </a:moveTo>
                <a:lnTo>
                  <a:pt x="2039544" y="0"/>
                </a:lnTo>
                <a:lnTo>
                  <a:pt x="2039544" y="2515368"/>
                </a:lnTo>
                <a:lnTo>
                  <a:pt x="0" y="25153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84705" y="8707219"/>
            <a:ext cx="6334838" cy="2248867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0" y="0"/>
                </a:moveTo>
                <a:lnTo>
                  <a:pt x="6334838" y="0"/>
                </a:lnTo>
                <a:lnTo>
                  <a:pt x="6334838" y="2248868"/>
                </a:lnTo>
                <a:lnTo>
                  <a:pt x="0" y="2248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6016848" y="8891225"/>
            <a:ext cx="6334838" cy="2248867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7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7" y="2248867"/>
                </a:lnTo>
                <a:lnTo>
                  <a:pt x="6334837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2218400" y="9075230"/>
            <a:ext cx="6334838" cy="2248867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8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8" y="2248867"/>
                </a:lnTo>
                <a:lnTo>
                  <a:pt x="63348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510280" y="3088005"/>
            <a:ext cx="11348085" cy="19323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1005"/>
              </a:lnSpc>
            </a:pPr>
            <a:r>
              <a:rPr lang="en-US" sz="7860">
                <a:solidFill>
                  <a:srgbClr val="1B1B1B"/>
                </a:solidFill>
                <a:latin typeface="Paytone One" panose="00000500000000000000"/>
              </a:rPr>
              <a:t>Chào tạm biệt các em!</a:t>
            </a:r>
            <a:endParaRPr lang="en-US" sz="7860">
              <a:solidFill>
                <a:srgbClr val="1B1B1B"/>
              </a:solidFill>
              <a:latin typeface="Paytone One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54927" y="6387225"/>
            <a:ext cx="19533597" cy="4129724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4"/>
                </a:lnTo>
                <a:lnTo>
                  <a:pt x="0" y="4129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59994" y="0"/>
            <a:ext cx="6237351" cy="4114800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000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5171874"/>
            <a:ext cx="2968592" cy="6560425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2" y="0"/>
                </a:lnTo>
                <a:lnTo>
                  <a:pt x="2968592" y="6560426"/>
                </a:lnTo>
                <a:lnTo>
                  <a:pt x="0" y="65604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00860" y="4454525"/>
            <a:ext cx="14422120" cy="116332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7475"/>
              </a:lnSpc>
            </a:pPr>
            <a:r>
              <a:rPr lang="en-US" sz="5340">
                <a:solidFill>
                  <a:srgbClr val="000000"/>
                </a:solidFill>
                <a:latin typeface="Cabin" panose="00000500000000000000"/>
              </a:rPr>
              <a:t>Hãy kể tên các đồ dùng sử dụng điện mà em biết?</a:t>
            </a:r>
            <a:endParaRPr lang="en-US" sz="5340">
              <a:solidFill>
                <a:srgbClr val="000000"/>
              </a:solidFill>
              <a:latin typeface="Cabin" panose="00000500000000000000"/>
            </a:endParaRPr>
          </a:p>
        </p:txBody>
      </p:sp>
      <p:grpSp>
        <p:nvGrpSpPr>
          <p:cNvPr id="7" name="Group 7"/>
          <p:cNvGrpSpPr/>
          <p:nvPr/>
        </p:nvGrpSpPr>
        <p:grpSpPr>
          <a:xfrm rot="0">
            <a:off x="7302975" y="605153"/>
            <a:ext cx="3417793" cy="1277322"/>
            <a:chOff x="0" y="0"/>
            <a:chExt cx="4557058" cy="1703096"/>
          </a:xfrm>
        </p:grpSpPr>
        <p:grpSp>
          <p:nvGrpSpPr>
            <p:cNvPr id="8" name="Group 8"/>
            <p:cNvGrpSpPr/>
            <p:nvPr/>
          </p:nvGrpSpPr>
          <p:grpSpPr>
            <a:xfrm rot="0">
              <a:off x="0" y="0"/>
              <a:ext cx="4557058" cy="1703096"/>
              <a:chOff x="0" y="0"/>
              <a:chExt cx="902672" cy="33735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02672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902672" h="337353">
                    <a:moveTo>
                      <a:pt x="58731" y="0"/>
                    </a:moveTo>
                    <a:lnTo>
                      <a:pt x="843941" y="0"/>
                    </a:lnTo>
                    <a:cubicBezTo>
                      <a:pt x="876377" y="0"/>
                      <a:pt x="902672" y="26295"/>
                      <a:pt x="902672" y="58731"/>
                    </a:cubicBezTo>
                    <a:lnTo>
                      <a:pt x="902672" y="278622"/>
                    </a:lnTo>
                    <a:cubicBezTo>
                      <a:pt x="902672" y="311058"/>
                      <a:pt x="876377" y="337353"/>
                      <a:pt x="843941" y="337353"/>
                    </a:cubicBezTo>
                    <a:lnTo>
                      <a:pt x="58731" y="337353"/>
                    </a:lnTo>
                    <a:cubicBezTo>
                      <a:pt x="26295" y="337353"/>
                      <a:pt x="0" y="311058"/>
                      <a:pt x="0" y="278622"/>
                    </a:cubicBezTo>
                    <a:lnTo>
                      <a:pt x="0" y="58731"/>
                    </a:lnTo>
                    <a:cubicBezTo>
                      <a:pt x="0" y="26295"/>
                      <a:pt x="26295" y="0"/>
                      <a:pt x="58731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902672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219406"/>
              <a:ext cx="4427642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Mở đầu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21200" y="3027680"/>
            <a:ext cx="8980805" cy="10623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7440"/>
              </a:lnSpc>
            </a:pPr>
            <a:r>
              <a:rPr lang="en-US" sz="5315">
                <a:solidFill>
                  <a:srgbClr val="000000"/>
                </a:solidFill>
                <a:latin typeface="Paytone One" panose="00000500000000000000"/>
              </a:rPr>
              <a:t>TRÒ CHƠI: </a:t>
            </a:r>
            <a:r>
              <a:rPr lang="en-US" sz="5315">
                <a:solidFill>
                  <a:srgbClr val="820624"/>
                </a:solidFill>
                <a:latin typeface="Paytone One" panose="00000500000000000000"/>
              </a:rPr>
              <a:t>TRUYỀN ĐIỆN</a:t>
            </a:r>
            <a:endParaRPr lang="en-US" sz="5315">
              <a:solidFill>
                <a:srgbClr val="820624"/>
              </a:solidFill>
              <a:latin typeface="Paytone One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54927" y="6387225"/>
            <a:ext cx="19533597" cy="4129724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4"/>
                </a:lnTo>
                <a:lnTo>
                  <a:pt x="0" y="4129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59994" y="0"/>
            <a:ext cx="6237351" cy="4114800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000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2915" y="5143500"/>
            <a:ext cx="2968592" cy="6560425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2" y="0"/>
                </a:lnTo>
                <a:lnTo>
                  <a:pt x="2968592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607310" y="3596005"/>
            <a:ext cx="13376910" cy="25546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9765"/>
              </a:lnSpc>
            </a:pPr>
            <a:r>
              <a:rPr lang="en-US" sz="6975">
                <a:solidFill>
                  <a:srgbClr val="820624"/>
                </a:solidFill>
                <a:latin typeface="Cabin" panose="00000500000000000000"/>
              </a:rPr>
              <a:t>Khi sử dụng các đồ dùng bằng điện, em cần lưu ý điều gì?</a:t>
            </a:r>
            <a:endParaRPr lang="en-US" sz="6975">
              <a:solidFill>
                <a:srgbClr val="820624"/>
              </a:solidFill>
              <a:latin typeface="Cabin" panose="00000500000000000000"/>
            </a:endParaRPr>
          </a:p>
        </p:txBody>
      </p:sp>
      <p:grpSp>
        <p:nvGrpSpPr>
          <p:cNvPr id="7" name="Group 7"/>
          <p:cNvGrpSpPr/>
          <p:nvPr/>
        </p:nvGrpSpPr>
        <p:grpSpPr>
          <a:xfrm rot="0">
            <a:off x="7369166" y="1280309"/>
            <a:ext cx="3417793" cy="1277322"/>
            <a:chOff x="0" y="0"/>
            <a:chExt cx="4557058" cy="1703096"/>
          </a:xfrm>
        </p:grpSpPr>
        <p:grpSp>
          <p:nvGrpSpPr>
            <p:cNvPr id="8" name="Group 8"/>
            <p:cNvGrpSpPr/>
            <p:nvPr/>
          </p:nvGrpSpPr>
          <p:grpSpPr>
            <a:xfrm rot="0">
              <a:off x="0" y="0"/>
              <a:ext cx="4557058" cy="1703096"/>
              <a:chOff x="0" y="0"/>
              <a:chExt cx="902672" cy="33735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902672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902672" h="337353">
                    <a:moveTo>
                      <a:pt x="58731" y="0"/>
                    </a:moveTo>
                    <a:lnTo>
                      <a:pt x="843941" y="0"/>
                    </a:lnTo>
                    <a:cubicBezTo>
                      <a:pt x="876377" y="0"/>
                      <a:pt x="902672" y="26295"/>
                      <a:pt x="902672" y="58731"/>
                    </a:cubicBezTo>
                    <a:lnTo>
                      <a:pt x="902672" y="278622"/>
                    </a:lnTo>
                    <a:cubicBezTo>
                      <a:pt x="902672" y="311058"/>
                      <a:pt x="876377" y="337353"/>
                      <a:pt x="843941" y="337353"/>
                    </a:cubicBezTo>
                    <a:lnTo>
                      <a:pt x="58731" y="337353"/>
                    </a:lnTo>
                    <a:cubicBezTo>
                      <a:pt x="26295" y="337353"/>
                      <a:pt x="0" y="311058"/>
                      <a:pt x="0" y="278622"/>
                    </a:cubicBezTo>
                    <a:lnTo>
                      <a:pt x="0" y="58731"/>
                    </a:lnTo>
                    <a:cubicBezTo>
                      <a:pt x="0" y="26295"/>
                      <a:pt x="26295" y="0"/>
                      <a:pt x="58731" y="0"/>
                    </a:cubicBezTo>
                    <a:close/>
                  </a:path>
                </a:pathLst>
              </a:custGeom>
              <a:solidFill>
                <a:srgbClr val="FFD0E6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0"/>
                <a:ext cx="902672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0" y="219406"/>
              <a:ext cx="4427642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Mở đầu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0502810" y="1918970"/>
            <a:ext cx="1334339" cy="1075782"/>
          </a:xfrm>
          <a:custGeom>
            <a:avLst/>
            <a:gdLst/>
            <a:ahLst/>
            <a:cxnLst/>
            <a:rect l="l" t="t" r="r" b="b"/>
            <a:pathLst>
              <a:path w="1334339" h="1075782">
                <a:moveTo>
                  <a:pt x="0" y="0"/>
                </a:moveTo>
                <a:lnTo>
                  <a:pt x="1334340" y="0"/>
                </a:lnTo>
                <a:lnTo>
                  <a:pt x="1334340" y="1075783"/>
                </a:lnTo>
                <a:lnTo>
                  <a:pt x="0" y="10757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754927" y="6387225"/>
            <a:ext cx="19533597" cy="4129724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4"/>
                </a:lnTo>
                <a:lnTo>
                  <a:pt x="0" y="4129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659994" y="0"/>
            <a:ext cx="6237351" cy="4114800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0000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19898" y="2224796"/>
            <a:ext cx="12745560" cy="7334008"/>
          </a:xfrm>
          <a:custGeom>
            <a:avLst/>
            <a:gdLst/>
            <a:ahLst/>
            <a:cxnLst/>
            <a:rect l="l" t="t" r="r" b="b"/>
            <a:pathLst>
              <a:path w="12745560" h="7334008">
                <a:moveTo>
                  <a:pt x="0" y="0"/>
                </a:moveTo>
                <a:lnTo>
                  <a:pt x="12745560" y="0"/>
                </a:lnTo>
                <a:lnTo>
                  <a:pt x="12745560" y="7334008"/>
                </a:lnTo>
                <a:lnTo>
                  <a:pt x="0" y="7334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62351" y="7354793"/>
            <a:ext cx="2764446" cy="2094277"/>
          </a:xfrm>
          <a:custGeom>
            <a:avLst/>
            <a:gdLst/>
            <a:ahLst/>
            <a:cxnLst/>
            <a:rect l="l" t="t" r="r" b="b"/>
            <a:pathLst>
              <a:path w="2764446" h="2094277">
                <a:moveTo>
                  <a:pt x="0" y="0"/>
                </a:moveTo>
                <a:lnTo>
                  <a:pt x="2764445" y="0"/>
                </a:lnTo>
                <a:lnTo>
                  <a:pt x="2764445" y="2094277"/>
                </a:lnTo>
                <a:lnTo>
                  <a:pt x="0" y="2094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2003448" y="2481344"/>
            <a:ext cx="1656229" cy="1633456"/>
          </a:xfrm>
          <a:custGeom>
            <a:avLst/>
            <a:gdLst/>
            <a:ahLst/>
            <a:cxnLst/>
            <a:rect l="l" t="t" r="r" b="b"/>
            <a:pathLst>
              <a:path w="1656229" h="1633456">
                <a:moveTo>
                  <a:pt x="1656229" y="0"/>
                </a:moveTo>
                <a:lnTo>
                  <a:pt x="0" y="0"/>
                </a:lnTo>
                <a:lnTo>
                  <a:pt x="0" y="1633456"/>
                </a:lnTo>
                <a:lnTo>
                  <a:pt x="1656229" y="1633456"/>
                </a:lnTo>
                <a:lnTo>
                  <a:pt x="165622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8872" y="256105"/>
            <a:ext cx="1804576" cy="1801295"/>
          </a:xfrm>
          <a:custGeom>
            <a:avLst/>
            <a:gdLst/>
            <a:ahLst/>
            <a:cxnLst/>
            <a:rect l="l" t="t" r="r" b="b"/>
            <a:pathLst>
              <a:path w="1804576" h="1801295">
                <a:moveTo>
                  <a:pt x="0" y="0"/>
                </a:moveTo>
                <a:lnTo>
                  <a:pt x="1804576" y="0"/>
                </a:lnTo>
                <a:lnTo>
                  <a:pt x="1804576" y="1801295"/>
                </a:lnTo>
                <a:lnTo>
                  <a:pt x="0" y="18012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18754" y="4047760"/>
            <a:ext cx="2159603" cy="2191479"/>
          </a:xfrm>
          <a:custGeom>
            <a:avLst/>
            <a:gdLst/>
            <a:ahLst/>
            <a:cxnLst/>
            <a:rect l="l" t="t" r="r" b="b"/>
            <a:pathLst>
              <a:path w="2159603" h="2191479">
                <a:moveTo>
                  <a:pt x="0" y="0"/>
                </a:moveTo>
                <a:lnTo>
                  <a:pt x="2159604" y="0"/>
                </a:lnTo>
                <a:lnTo>
                  <a:pt x="2159604" y="2191480"/>
                </a:lnTo>
                <a:lnTo>
                  <a:pt x="0" y="2191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101160" y="6387225"/>
            <a:ext cx="3820142" cy="3366500"/>
          </a:xfrm>
          <a:custGeom>
            <a:avLst/>
            <a:gdLst/>
            <a:ahLst/>
            <a:cxnLst/>
            <a:rect l="l" t="t" r="r" b="b"/>
            <a:pathLst>
              <a:path w="3820142" h="3366500">
                <a:moveTo>
                  <a:pt x="3820142" y="0"/>
                </a:moveTo>
                <a:lnTo>
                  <a:pt x="0" y="0"/>
                </a:lnTo>
                <a:lnTo>
                  <a:pt x="0" y="3366499"/>
                </a:lnTo>
                <a:lnTo>
                  <a:pt x="3820142" y="3366499"/>
                </a:lnTo>
                <a:lnTo>
                  <a:pt x="3820142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841750" y="834390"/>
            <a:ext cx="11021695" cy="13341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8100"/>
              </a:lnSpc>
            </a:pPr>
            <a:r>
              <a:rPr lang="en-US" sz="6000" u="sng">
                <a:solidFill>
                  <a:srgbClr val="E48D7A"/>
                </a:solidFill>
                <a:latin typeface="Paytone One" panose="00000500000000000000"/>
              </a:rPr>
              <a:t>CHƯƠNG 1:</a:t>
            </a:r>
            <a:r>
              <a:rPr lang="en-US" sz="6000">
                <a:solidFill>
                  <a:srgbClr val="E48D7A"/>
                </a:solidFill>
                <a:latin typeface="Paytone One" panose="00000500000000000000"/>
              </a:rPr>
              <a:t> MÁY TÍNH VÀ EM</a:t>
            </a:r>
            <a:endParaRPr lang="en-US" sz="6000">
              <a:solidFill>
                <a:srgbClr val="E48D7A"/>
              </a:solidFill>
              <a:latin typeface="Paytone One" panose="000005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664585" y="3594735"/>
            <a:ext cx="11198860" cy="388239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10010"/>
              </a:lnSpc>
            </a:pPr>
            <a:r>
              <a:rPr lang="en-US" sz="7200">
                <a:solidFill>
                  <a:srgbClr val="1E1E1E"/>
                </a:solidFill>
                <a:latin typeface="Cabin Bold" panose="00000800000000000000"/>
              </a:rPr>
              <a:t>BÀI 9:</a:t>
            </a:r>
            <a:endParaRPr lang="en-US" sz="7200">
              <a:solidFill>
                <a:srgbClr val="1E1E1E"/>
              </a:solidFill>
              <a:latin typeface="Cabin Bold" panose="00000800000000000000"/>
            </a:endParaRPr>
          </a:p>
          <a:p>
            <a:pPr algn="ctr">
              <a:lnSpc>
                <a:spcPts val="10010"/>
              </a:lnSpc>
            </a:pPr>
            <a:r>
              <a:rPr lang="en-US" sz="7200">
                <a:solidFill>
                  <a:srgbClr val="1E1E1E"/>
                </a:solidFill>
                <a:latin typeface="Cabin Bold" panose="00000800000000000000"/>
              </a:rPr>
              <a:t>AN TOÀN VỀ ĐIỆN </a:t>
            </a:r>
            <a:endParaRPr lang="en-US" sz="7200">
              <a:solidFill>
                <a:srgbClr val="1E1E1E"/>
              </a:solidFill>
              <a:latin typeface="Cabin Bold" panose="00000800000000000000"/>
            </a:endParaRPr>
          </a:p>
          <a:p>
            <a:pPr algn="ctr">
              <a:lnSpc>
                <a:spcPts val="10010"/>
              </a:lnSpc>
            </a:pPr>
            <a:r>
              <a:rPr lang="en-US" sz="7200">
                <a:solidFill>
                  <a:srgbClr val="1E1E1E"/>
                </a:solidFill>
                <a:latin typeface="Cabin Bold" panose="00000800000000000000"/>
              </a:rPr>
              <a:t>KHI SỬ DỤNG MÁY TÍNH</a:t>
            </a:r>
            <a:endParaRPr lang="en-US" sz="7200">
              <a:solidFill>
                <a:srgbClr val="1E1E1E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59994" y="-1179532"/>
            <a:ext cx="6237351" cy="4114800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000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686319" y="-795984"/>
            <a:ext cx="2104757" cy="20574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904073">
            <a:off x="12402231" y="-527937"/>
            <a:ext cx="2505684" cy="1489261"/>
          </a:xfrm>
          <a:custGeom>
            <a:avLst/>
            <a:gdLst/>
            <a:ahLst/>
            <a:cxnLst/>
            <a:rect l="l" t="t" r="r" b="b"/>
            <a:pathLst>
              <a:path w="2505684" h="1489261">
                <a:moveTo>
                  <a:pt x="0" y="0"/>
                </a:moveTo>
                <a:lnTo>
                  <a:pt x="2505684" y="0"/>
                </a:lnTo>
                <a:lnTo>
                  <a:pt x="2505684" y="1489261"/>
                </a:lnTo>
                <a:lnTo>
                  <a:pt x="0" y="1489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000583" y="7668315"/>
            <a:ext cx="1880469" cy="2350586"/>
          </a:xfrm>
          <a:custGeom>
            <a:avLst/>
            <a:gdLst/>
            <a:ahLst/>
            <a:cxnLst/>
            <a:rect l="l" t="t" r="r" b="b"/>
            <a:pathLst>
              <a:path w="1880469" h="2350586">
                <a:moveTo>
                  <a:pt x="0" y="0"/>
                </a:moveTo>
                <a:lnTo>
                  <a:pt x="1880470" y="0"/>
                </a:lnTo>
                <a:lnTo>
                  <a:pt x="1880470" y="2350587"/>
                </a:lnTo>
                <a:lnTo>
                  <a:pt x="0" y="23505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762435">
            <a:off x="-170886" y="8549165"/>
            <a:ext cx="2399172" cy="588888"/>
          </a:xfrm>
          <a:custGeom>
            <a:avLst/>
            <a:gdLst/>
            <a:ahLst/>
            <a:cxnLst/>
            <a:rect l="l" t="t" r="r" b="b"/>
            <a:pathLst>
              <a:path w="2399172" h="588888">
                <a:moveTo>
                  <a:pt x="0" y="0"/>
                </a:moveTo>
                <a:lnTo>
                  <a:pt x="2399172" y="0"/>
                </a:lnTo>
                <a:lnTo>
                  <a:pt x="2399172" y="588887"/>
                </a:lnTo>
                <a:lnTo>
                  <a:pt x="0" y="5888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0">
            <a:off x="7416623" y="622754"/>
            <a:ext cx="4098993" cy="1277322"/>
            <a:chOff x="0" y="0"/>
            <a:chExt cx="5465324" cy="1703096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FFDBE3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9476" y="3786709"/>
            <a:ext cx="9118599" cy="5760427"/>
          </a:xfrm>
          <a:custGeom>
            <a:avLst/>
            <a:gdLst/>
            <a:ahLst/>
            <a:cxnLst/>
            <a:rect l="l" t="t" r="r" b="b"/>
            <a:pathLst>
              <a:path w="9118599" h="5760427">
                <a:moveTo>
                  <a:pt x="0" y="0"/>
                </a:moveTo>
                <a:lnTo>
                  <a:pt x="9118599" y="0"/>
                </a:lnTo>
                <a:lnTo>
                  <a:pt x="9118599" y="5760427"/>
                </a:lnTo>
                <a:lnTo>
                  <a:pt x="0" y="57604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26695" y="2630170"/>
            <a:ext cx="13428345" cy="9467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1142365" lvl="1" indent="-571500" algn="l">
              <a:lnSpc>
                <a:spcPts val="5290"/>
              </a:lnSpc>
              <a:buAutoNum type="arabicPeriod"/>
            </a:pPr>
            <a:r>
              <a:rPr lang="en-US" sz="5290">
                <a:solidFill>
                  <a:srgbClr val="1E1E1E"/>
                </a:solidFill>
                <a:latin typeface="Paytone One" panose="00000500000000000000"/>
              </a:rPr>
              <a:t> An toàn điện khi sử dụng máy tính</a:t>
            </a:r>
            <a:endParaRPr lang="en-US" sz="52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5861050"/>
            <a:ext cx="6558280" cy="27476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4965"/>
              </a:lnSpc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Em hãy cầm chuột, quan sát và thảo luận với bạn bên cạnh để phỏng đoán các bộ phận của chuột máy tính?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</p:txBody>
      </p:sp>
      <p:grpSp>
        <p:nvGrpSpPr>
          <p:cNvPr id="16" name="Group 16"/>
          <p:cNvGrpSpPr/>
          <p:nvPr/>
        </p:nvGrpSpPr>
        <p:grpSpPr>
          <a:xfrm rot="0">
            <a:off x="2764767" y="4412523"/>
            <a:ext cx="3086100" cy="953158"/>
            <a:chOff x="0" y="0"/>
            <a:chExt cx="4114800" cy="1270878"/>
          </a:xfrm>
        </p:grpSpPr>
        <p:grpSp>
          <p:nvGrpSpPr>
            <p:cNvPr id="17" name="Group 17"/>
            <p:cNvGrpSpPr/>
            <p:nvPr/>
          </p:nvGrpSpPr>
          <p:grpSpPr>
            <a:xfrm rot="0">
              <a:off x="0" y="0"/>
              <a:ext cx="4114800" cy="1270878"/>
              <a:chOff x="0" y="0"/>
              <a:chExt cx="812800" cy="25103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251038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251038">
                    <a:moveTo>
                      <a:pt x="125519" y="0"/>
                    </a:moveTo>
                    <a:lnTo>
                      <a:pt x="687281" y="0"/>
                    </a:lnTo>
                    <a:cubicBezTo>
                      <a:pt x="756603" y="0"/>
                      <a:pt x="812800" y="56197"/>
                      <a:pt x="812800" y="125519"/>
                    </a:cubicBezTo>
                    <a:lnTo>
                      <a:pt x="812800" y="125519"/>
                    </a:lnTo>
                    <a:cubicBezTo>
                      <a:pt x="812800" y="158808"/>
                      <a:pt x="799576" y="190735"/>
                      <a:pt x="776036" y="214274"/>
                    </a:cubicBezTo>
                    <a:cubicBezTo>
                      <a:pt x="752497" y="237813"/>
                      <a:pt x="720571" y="251038"/>
                      <a:pt x="687281" y="251038"/>
                    </a:cubicBezTo>
                    <a:lnTo>
                      <a:pt x="125519" y="251038"/>
                    </a:lnTo>
                    <a:cubicBezTo>
                      <a:pt x="56197" y="251038"/>
                      <a:pt x="0" y="194841"/>
                      <a:pt x="0" y="125519"/>
                    </a:cubicBezTo>
                    <a:lnTo>
                      <a:pt x="0" y="125519"/>
                    </a:lnTo>
                    <a:cubicBezTo>
                      <a:pt x="0" y="56197"/>
                      <a:pt x="56197" y="0"/>
                      <a:pt x="125519" y="0"/>
                    </a:cubicBezTo>
                    <a:close/>
                  </a:path>
                </a:pathLst>
              </a:custGeom>
              <a:solidFill>
                <a:srgbClr val="FFC91F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0"/>
                <a:ext cx="812800" cy="2510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60"/>
                  </a:lnSpc>
                </a:p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582850" y="213554"/>
              <a:ext cx="2949100" cy="8056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65"/>
                </a:lnSpc>
              </a:pPr>
              <a:r>
                <a:rPr lang="en-US" sz="3790">
                  <a:solidFill>
                    <a:srgbClr val="1E1E1E"/>
                  </a:solidFill>
                  <a:latin typeface="Cabin Bold" panose="00000800000000000000"/>
                </a:rPr>
                <a:t>Nhóm đôi</a:t>
              </a:r>
              <a:endParaRPr lang="en-US" sz="3790">
                <a:solidFill>
                  <a:srgbClr val="1E1E1E"/>
                </a:solidFill>
                <a:latin typeface="Cabin Bold" panose="0000080000000000000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59994" y="0"/>
            <a:ext cx="6237351" cy="4114800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0000"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612807" y="2515798"/>
          <a:ext cx="17062387" cy="7203287"/>
        </p:xfrm>
        <a:graphic>
          <a:graphicData uri="http://schemas.openxmlformats.org/drawingml/2006/table">
            <a:tbl>
              <a:tblPr/>
              <a:tblGrid>
                <a:gridCol w="7674558"/>
                <a:gridCol w="9387829"/>
              </a:tblGrid>
              <a:tr h="1895978">
                <a:tc>
                  <a:txBody>
                    <a:bodyPr rtlCol="0"/>
                    <a:lstStyle/>
                    <a:p>
                      <a:pPr algn="ctr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FFFFFF"/>
                          </a:solidFill>
                          <a:latin typeface="Cabin Bold" panose="00000800000000000000"/>
                        </a:rPr>
                        <a:t>Câu hỏi</a:t>
                      </a:r>
                      <a:endParaRPr lang="en-US" sz="1100"/>
                    </a:p>
                  </a:txBody>
                  <a:tcPr marL="190500" marR="190500" marT="190500" marB="190500" anchor="ctr" anchorCtr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DB3"/>
                    </a:solidFill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5320"/>
                        </a:lnSpc>
                        <a:defRPr/>
                      </a:pPr>
                      <a:r>
                        <a:rPr lang="en-US" sz="3800">
                          <a:solidFill>
                            <a:srgbClr val="FFFFFF"/>
                          </a:solidFill>
                          <a:latin typeface="Cabin Bold" panose="00000800000000000000"/>
                        </a:rPr>
                        <a:t>Trả lời (Quy tắc an toàn điện khi </a:t>
                      </a:r>
                      <a:endParaRPr lang="en-US" sz="1100"/>
                    </a:p>
                    <a:p>
                      <a:pPr algn="ctr">
                        <a:lnSpc>
                          <a:spcPts val="5320"/>
                        </a:lnSpc>
                      </a:pPr>
                      <a:r>
                        <a:rPr lang="en-US" sz="3800">
                          <a:solidFill>
                            <a:srgbClr val="FFFFFF"/>
                          </a:solidFill>
                          <a:latin typeface="Cabin Bold" panose="00000800000000000000"/>
                        </a:rPr>
                        <a:t>sử dụng máy tính)</a:t>
                      </a:r>
                      <a:endParaRPr lang="en-US" sz="3800">
                        <a:solidFill>
                          <a:srgbClr val="FFFFFF"/>
                        </a:solidFill>
                        <a:latin typeface="Cabin Bold" panose="00000800000000000000"/>
                      </a:endParaRPr>
                    </a:p>
                  </a:txBody>
                  <a:tcPr marL="190500" marR="190500" marT="190500" marB="190500" anchor="ctr" anchorCtr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DB3"/>
                    </a:solidFill>
                  </a:tcPr>
                </a:tc>
              </a:tr>
              <a:tr h="1208931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bin Bold" panose="00000800000000000000"/>
                        </a:rPr>
                        <a:t>Không nên để máy tính ở nơi như thế nào?</a:t>
                      </a:r>
                      <a:endParaRPr lang="en-US" sz="1100"/>
                    </a:p>
                  </a:txBody>
                  <a:tcPr marL="190500" marR="190500" marT="190500" marB="190500" anchor="ctr" anchorCtr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594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bin Bold" panose="00000800000000000000"/>
                        </a:rPr>
                        <a:t>Cần tránh để những vật dụng gì ở gần máy tính?</a:t>
                      </a:r>
                      <a:endParaRPr lang="en-US" sz="1100"/>
                    </a:p>
                  </a:txBody>
                  <a:tcPr marL="190500" marR="190500" marT="190500" marB="190500" anchor="ctr" anchorCtr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594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bin Bold" panose="00000800000000000000"/>
                        </a:rPr>
                        <a:t>Khi ngoài trời sấm sét có nên sử dụng máy tính không?</a:t>
                      </a:r>
                      <a:endParaRPr lang="en-US" sz="1100"/>
                    </a:p>
                  </a:txBody>
                  <a:tcPr marL="190500" marR="190500" marT="190500" marB="190500" anchor="ctr" anchorCtr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594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bin Bold" panose="00000800000000000000"/>
                        </a:rPr>
                        <a:t>Có nên sử dụng máy tính khi tay ướt không?</a:t>
                      </a:r>
                      <a:endParaRPr lang="en-US" sz="1100"/>
                    </a:p>
                  </a:txBody>
                  <a:tcPr marL="190500" marR="190500" marT="190500" marB="190500" anchor="ctr" anchorCtr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4594">
                <a:tc>
                  <a:txBody>
                    <a:bodyPr rtlCol="0"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bin Bold" panose="00000800000000000000"/>
                        </a:rPr>
                        <a:t>Điều gì sẽ xảy ra khi máy tính bị rò điện?</a:t>
                      </a:r>
                      <a:endParaRPr lang="en-US" sz="1100"/>
                    </a:p>
                  </a:txBody>
                  <a:tcPr marL="190500" marR="190500" marT="190500" marB="190500" anchor="ctr" anchorCtr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rtlCol="0"/>
                    <a:lstStyle/>
                    <a:p>
                      <a:pPr algn="ctr">
                        <a:lnSpc>
                          <a:spcPts val="266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t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5"/>
          <p:cNvSpPr txBox="1"/>
          <p:nvPr/>
        </p:nvSpPr>
        <p:spPr>
          <a:xfrm>
            <a:off x="6825615" y="256540"/>
            <a:ext cx="5329555" cy="106934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7440"/>
              </a:lnSpc>
              <a:spcBef>
                <a:spcPct val="0"/>
              </a:spcBef>
            </a:pPr>
            <a:r>
              <a:rPr lang="en-US" sz="5300">
                <a:solidFill>
                  <a:srgbClr val="820624"/>
                </a:solidFill>
                <a:latin typeface="Paytone One" panose="00000500000000000000"/>
              </a:rPr>
              <a:t>Phiếu học tập</a:t>
            </a:r>
            <a:endParaRPr lang="en-US" sz="5300">
              <a:solidFill>
                <a:srgbClr val="820624"/>
              </a:solidFill>
              <a:latin typeface="Paytone One" panose="0000050000000000000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152015" y="1569720"/>
            <a:ext cx="13983335" cy="69532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4080"/>
              </a:lnSpc>
              <a:spcBef>
                <a:spcPct val="0"/>
              </a:spcBef>
            </a:pPr>
            <a:r>
              <a:rPr lang="en-US" sz="2915">
                <a:solidFill>
                  <a:srgbClr val="820624"/>
                </a:solidFill>
                <a:latin typeface="Paytone One" panose="00000500000000000000"/>
              </a:rPr>
              <a:t>Hãy trả lời các câu hỏi để rút ra quy tắc an toàn điện khi sử dụng máy tính: </a:t>
            </a:r>
            <a:endParaRPr lang="en-US" sz="2915">
              <a:solidFill>
                <a:srgbClr val="820624"/>
              </a:solidFill>
              <a:latin typeface="Paytone One" panose="0000050000000000000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 rot="325432">
            <a:off x="16647053" y="52807"/>
            <a:ext cx="1224493" cy="2262344"/>
          </a:xfrm>
          <a:custGeom>
            <a:avLst/>
            <a:gdLst/>
            <a:ahLst/>
            <a:cxnLst/>
            <a:rect l="l" t="t" r="r" b="b"/>
            <a:pathLst>
              <a:path w="1224493" h="2262344">
                <a:moveTo>
                  <a:pt x="0" y="0"/>
                </a:moveTo>
                <a:lnTo>
                  <a:pt x="1224494" y="0"/>
                </a:lnTo>
                <a:lnTo>
                  <a:pt x="1224494" y="2262343"/>
                </a:lnTo>
                <a:lnTo>
                  <a:pt x="0" y="2262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81889" y="4031261"/>
            <a:ext cx="7416927" cy="8229600"/>
          </a:xfrm>
          <a:custGeom>
            <a:avLst/>
            <a:gdLst/>
            <a:ahLst/>
            <a:cxnLst/>
            <a:rect l="l" t="t" r="r" b="b"/>
            <a:pathLst>
              <a:path w="7416927" h="8229600">
                <a:moveTo>
                  <a:pt x="0" y="0"/>
                </a:moveTo>
                <a:lnTo>
                  <a:pt x="7416927" y="0"/>
                </a:lnTo>
                <a:lnTo>
                  <a:pt x="74169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17188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52400"/>
              <a:ext cx="4274726" cy="2319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8" name="Freeform 8"/>
          <p:cNvSpPr/>
          <p:nvPr/>
        </p:nvSpPr>
        <p:spPr>
          <a:xfrm>
            <a:off x="-445738" y="0"/>
            <a:ext cx="3741015" cy="2707135"/>
          </a:xfrm>
          <a:custGeom>
            <a:avLst/>
            <a:gdLst/>
            <a:ahLst/>
            <a:cxnLst/>
            <a:rect l="l" t="t" r="r" b="b"/>
            <a:pathLst>
              <a:path w="3741015" h="2707135">
                <a:moveTo>
                  <a:pt x="0" y="0"/>
                </a:moveTo>
                <a:lnTo>
                  <a:pt x="3741016" y="0"/>
                </a:lnTo>
                <a:lnTo>
                  <a:pt x="3741016" y="2707135"/>
                </a:lnTo>
                <a:lnTo>
                  <a:pt x="0" y="27071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16139247" y="8146061"/>
            <a:ext cx="2111232" cy="2224478"/>
          </a:xfrm>
          <a:custGeom>
            <a:avLst/>
            <a:gdLst/>
            <a:ahLst/>
            <a:cxnLst/>
            <a:rect l="l" t="t" r="r" b="b"/>
            <a:pathLst>
              <a:path w="2111232" h="2224478">
                <a:moveTo>
                  <a:pt x="2111231" y="0"/>
                </a:moveTo>
                <a:lnTo>
                  <a:pt x="0" y="0"/>
                </a:lnTo>
                <a:lnTo>
                  <a:pt x="0" y="2224478"/>
                </a:lnTo>
                <a:lnTo>
                  <a:pt x="2111231" y="2224478"/>
                </a:lnTo>
                <a:lnTo>
                  <a:pt x="211123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808757" y="565448"/>
            <a:ext cx="1330489" cy="926504"/>
          </a:xfrm>
          <a:custGeom>
            <a:avLst/>
            <a:gdLst/>
            <a:ahLst/>
            <a:cxnLst/>
            <a:rect l="l" t="t" r="r" b="b"/>
            <a:pathLst>
              <a:path w="1330489" h="926504">
                <a:moveTo>
                  <a:pt x="0" y="0"/>
                </a:moveTo>
                <a:lnTo>
                  <a:pt x="1330490" y="0"/>
                </a:lnTo>
                <a:lnTo>
                  <a:pt x="1330490" y="926504"/>
                </a:lnTo>
                <a:lnTo>
                  <a:pt x="0" y="9265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0">
            <a:off x="7397432" y="390039"/>
            <a:ext cx="4098993" cy="1277322"/>
            <a:chOff x="0" y="0"/>
            <a:chExt cx="5465324" cy="1703096"/>
          </a:xfrm>
        </p:grpSpPr>
        <p:grpSp>
          <p:nvGrpSpPr>
            <p:cNvPr id="12" name="Group 12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8EACFF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3228516" y="4334714"/>
            <a:ext cx="3528123" cy="2584350"/>
          </a:xfrm>
          <a:custGeom>
            <a:avLst/>
            <a:gdLst/>
            <a:ahLst/>
            <a:cxnLst/>
            <a:rect l="l" t="t" r="r" b="b"/>
            <a:pathLst>
              <a:path w="3528123" h="2584350">
                <a:moveTo>
                  <a:pt x="0" y="0"/>
                </a:moveTo>
                <a:lnTo>
                  <a:pt x="3528123" y="0"/>
                </a:lnTo>
                <a:lnTo>
                  <a:pt x="3528123" y="2584350"/>
                </a:lnTo>
                <a:lnTo>
                  <a:pt x="0" y="2584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424940" y="2435860"/>
            <a:ext cx="13428345" cy="8261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1142365" lvl="1" indent="-571500" algn="l">
              <a:lnSpc>
                <a:spcPts val="5290"/>
              </a:lnSpc>
              <a:buAutoNum type="arabicPeriod"/>
            </a:pPr>
            <a:r>
              <a:rPr lang="en-US" sz="5290">
                <a:solidFill>
                  <a:srgbClr val="1E1E1E"/>
                </a:solidFill>
                <a:latin typeface="Paytone One" panose="00000500000000000000"/>
              </a:rPr>
              <a:t> An toàn điện khi sử dụng máy tính</a:t>
            </a:r>
            <a:endParaRPr lang="en-US" sz="5290">
              <a:solidFill>
                <a:srgbClr val="1E1E1E"/>
              </a:solidFill>
              <a:latin typeface="Paytone One" panose="000005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24940" y="4305300"/>
            <a:ext cx="15332075" cy="485775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818515" lvl="1" indent="-409575" algn="l">
              <a:lnSpc>
                <a:spcPts val="6255"/>
              </a:lnSpc>
              <a:buFont typeface="Arial" panose="020B0604020202020204"/>
              <a:buChar char="•"/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Để máy tính ở nơi sạch sẽ, khô, thoáng, đủ ánh sáng; 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  <a:p>
            <a:pPr marL="818515" lvl="1" indent="-409575" algn="l">
              <a:lnSpc>
                <a:spcPts val="6255"/>
              </a:lnSpc>
              <a:buFont typeface="Arial" panose="020B0604020202020204"/>
              <a:buChar char="•"/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Không để máy tính ở tình trạng ẩm ướt;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  <a:p>
            <a:pPr marL="818515" lvl="1" indent="-409575" algn="l">
              <a:lnSpc>
                <a:spcPts val="6255"/>
              </a:lnSpc>
              <a:buFont typeface="Arial" panose="020B0604020202020204"/>
              <a:buChar char="•"/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Không sử dụng máy tính khi tay ướt; 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  <a:p>
            <a:pPr marL="818515" lvl="1" indent="-409575" algn="l">
              <a:lnSpc>
                <a:spcPts val="6255"/>
              </a:lnSpc>
              <a:buFont typeface="Arial" panose="020B0604020202020204"/>
              <a:buChar char="•"/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Tránh để vật dụng chứa nước dễ đổ ở gần máy tính; 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  <a:p>
            <a:pPr marL="818515" lvl="1" indent="-409575" algn="l">
              <a:lnSpc>
                <a:spcPts val="6255"/>
              </a:lnSpc>
              <a:buFont typeface="Arial" panose="020B0604020202020204"/>
              <a:buChar char="•"/>
            </a:pPr>
            <a:r>
              <a:rPr lang="en-US" sz="3790">
                <a:solidFill>
                  <a:srgbClr val="1E1E1E"/>
                </a:solidFill>
                <a:latin typeface="Cabin Bold" panose="00000800000000000000"/>
              </a:rPr>
              <a:t>Tránh để máy tính bị rò điện gây nguy hiểm cho người dùng </a:t>
            </a:r>
            <a:endParaRPr lang="en-US" sz="3790">
              <a:solidFill>
                <a:srgbClr val="1E1E1E"/>
              </a:solidFill>
              <a:latin typeface="Cabin Bold" panose="0000080000000000000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981200" y="3390900"/>
            <a:ext cx="5471160" cy="82867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6015"/>
              </a:lnSpc>
            </a:pPr>
            <a:r>
              <a:rPr lang="en-US" sz="4590">
                <a:solidFill>
                  <a:srgbClr val="E48D7A"/>
                </a:solidFill>
                <a:latin typeface="Cabin Bold" panose="00000800000000000000"/>
              </a:rPr>
              <a:t>Quy tắc an toàn điện:</a:t>
            </a:r>
            <a:endParaRPr lang="en-US" sz="4590">
              <a:solidFill>
                <a:srgbClr val="E48D7A"/>
              </a:solidFill>
              <a:latin typeface="Cabin Bold" panose="000008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 rot="1826573">
            <a:off x="8552712" y="9182198"/>
            <a:ext cx="1308128" cy="830661"/>
          </a:xfrm>
          <a:custGeom>
            <a:avLst/>
            <a:gdLst/>
            <a:ahLst/>
            <a:cxnLst/>
            <a:rect l="l" t="t" r="r" b="b"/>
            <a:pathLst>
              <a:path w="1308128" h="830661">
                <a:moveTo>
                  <a:pt x="0" y="0"/>
                </a:moveTo>
                <a:lnTo>
                  <a:pt x="1308128" y="0"/>
                </a:lnTo>
                <a:lnTo>
                  <a:pt x="1308128" y="830661"/>
                </a:lnTo>
                <a:lnTo>
                  <a:pt x="0" y="8306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6166" y="-102449"/>
            <a:ext cx="3126292" cy="2262299"/>
          </a:xfrm>
          <a:custGeom>
            <a:avLst/>
            <a:gdLst/>
            <a:ahLst/>
            <a:cxnLst/>
            <a:rect l="l" t="t" r="r" b="b"/>
            <a:pathLst>
              <a:path w="3126292" h="2262299">
                <a:moveTo>
                  <a:pt x="0" y="0"/>
                </a:moveTo>
                <a:lnTo>
                  <a:pt x="3126292" y="0"/>
                </a:lnTo>
                <a:lnTo>
                  <a:pt x="3126292" y="2262298"/>
                </a:lnTo>
                <a:lnTo>
                  <a:pt x="0" y="226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41022">
            <a:off x="3250" y="8596605"/>
            <a:ext cx="2792206" cy="1323390"/>
          </a:xfrm>
          <a:custGeom>
            <a:avLst/>
            <a:gdLst/>
            <a:ahLst/>
            <a:cxnLst/>
            <a:rect l="l" t="t" r="r" b="b"/>
            <a:pathLst>
              <a:path w="2792206" h="1323390">
                <a:moveTo>
                  <a:pt x="0" y="0"/>
                </a:moveTo>
                <a:lnTo>
                  <a:pt x="2792206" y="0"/>
                </a:lnTo>
                <a:lnTo>
                  <a:pt x="2792206" y="1323390"/>
                </a:lnTo>
                <a:lnTo>
                  <a:pt x="0" y="1323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90487" y="353486"/>
            <a:ext cx="1785421" cy="1350428"/>
          </a:xfrm>
          <a:custGeom>
            <a:avLst/>
            <a:gdLst/>
            <a:ahLst/>
            <a:cxnLst/>
            <a:rect l="l" t="t" r="r" b="b"/>
            <a:pathLst>
              <a:path w="1785421" h="1350428">
                <a:moveTo>
                  <a:pt x="0" y="0"/>
                </a:moveTo>
                <a:lnTo>
                  <a:pt x="1785421" y="0"/>
                </a:lnTo>
                <a:lnTo>
                  <a:pt x="1785421" y="1350428"/>
                </a:lnTo>
                <a:lnTo>
                  <a:pt x="0" y="13504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502749" y="8018963"/>
            <a:ext cx="1313877" cy="1165767"/>
          </a:xfrm>
          <a:custGeom>
            <a:avLst/>
            <a:gdLst/>
            <a:ahLst/>
            <a:cxnLst/>
            <a:rect l="l" t="t" r="r" b="b"/>
            <a:pathLst>
              <a:path w="1313877" h="1165767">
                <a:moveTo>
                  <a:pt x="0" y="0"/>
                </a:moveTo>
                <a:lnTo>
                  <a:pt x="1313877" y="0"/>
                </a:lnTo>
                <a:lnTo>
                  <a:pt x="1313877" y="1165767"/>
                </a:lnTo>
                <a:lnTo>
                  <a:pt x="0" y="1165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 rot="0">
            <a:off x="7397432" y="545317"/>
            <a:ext cx="4098993" cy="1277322"/>
            <a:chOff x="0" y="0"/>
            <a:chExt cx="5465324" cy="1703096"/>
          </a:xfrm>
        </p:grpSpPr>
        <p:grpSp>
          <p:nvGrpSpPr>
            <p:cNvPr id="9" name="Group 9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8EACFF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1689785" y="3875197"/>
            <a:ext cx="6351590" cy="2396640"/>
          </a:xfrm>
          <a:custGeom>
            <a:avLst/>
            <a:gdLst/>
            <a:ahLst/>
            <a:cxnLst/>
            <a:rect l="l" t="t" r="r" b="b"/>
            <a:pathLst>
              <a:path w="6351590" h="2396640">
                <a:moveTo>
                  <a:pt x="0" y="0"/>
                </a:moveTo>
                <a:lnTo>
                  <a:pt x="6351590" y="0"/>
                </a:lnTo>
                <a:lnTo>
                  <a:pt x="6351590" y="2396640"/>
                </a:lnTo>
                <a:lnTo>
                  <a:pt x="0" y="23966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2177" y="3875197"/>
            <a:ext cx="6013192" cy="2396640"/>
          </a:xfrm>
          <a:custGeom>
            <a:avLst/>
            <a:gdLst/>
            <a:ahLst/>
            <a:cxnLst/>
            <a:rect l="l" t="t" r="r" b="b"/>
            <a:pathLst>
              <a:path w="6013192" h="2396640">
                <a:moveTo>
                  <a:pt x="0" y="0"/>
                </a:moveTo>
                <a:lnTo>
                  <a:pt x="6013192" y="0"/>
                </a:lnTo>
                <a:lnTo>
                  <a:pt x="6013192" y="2396640"/>
                </a:lnTo>
                <a:lnTo>
                  <a:pt x="0" y="23966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98525" y="2759075"/>
            <a:ext cx="16491585" cy="7994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540"/>
              </a:lnSpc>
            </a:pPr>
            <a:r>
              <a:rPr lang="en-US" sz="4540">
                <a:solidFill>
                  <a:srgbClr val="1E1E1E"/>
                </a:solidFill>
                <a:latin typeface="Paytone One" panose="00000500000000000000"/>
              </a:rPr>
              <a:t>2. Có ý thức đề phòng tai nạn về điện khi dùng máy tính</a:t>
            </a:r>
            <a:endParaRPr lang="en-US" sz="4540">
              <a:solidFill>
                <a:srgbClr val="1E1E1E"/>
              </a:solidFill>
              <a:latin typeface="Paytone One" panose="00000500000000000000"/>
            </a:endParaRPr>
          </a:p>
        </p:txBody>
      </p:sp>
      <p:pic>
        <p:nvPicPr>
          <p:cNvPr id="19" name="Picture 18" descr="Thiết kế chưa có tên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05400" y="4838700"/>
            <a:ext cx="7701280" cy="5134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"/>
            <a:stretch>
              <a:fillRect l="-16666" r="-16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007903" y="4888546"/>
            <a:ext cx="7416927" cy="8229600"/>
          </a:xfrm>
          <a:custGeom>
            <a:avLst/>
            <a:gdLst/>
            <a:ahLst/>
            <a:cxnLst/>
            <a:rect l="l" t="t" r="r" b="b"/>
            <a:pathLst>
              <a:path w="7416927" h="8229600">
                <a:moveTo>
                  <a:pt x="0" y="0"/>
                </a:moveTo>
                <a:lnTo>
                  <a:pt x="7416927" y="0"/>
                </a:lnTo>
                <a:lnTo>
                  <a:pt x="741692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D17188"/>
              </a:solidFill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52400"/>
              <a:ext cx="4274726" cy="2319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14819228" y="8211073"/>
            <a:ext cx="3468772" cy="2059584"/>
          </a:xfrm>
          <a:custGeom>
            <a:avLst/>
            <a:gdLst/>
            <a:ahLst/>
            <a:cxnLst/>
            <a:rect l="l" t="t" r="r" b="b"/>
            <a:pathLst>
              <a:path w="3468772" h="2059584">
                <a:moveTo>
                  <a:pt x="0" y="0"/>
                </a:moveTo>
                <a:lnTo>
                  <a:pt x="3468772" y="0"/>
                </a:lnTo>
                <a:lnTo>
                  <a:pt x="3468772" y="2059583"/>
                </a:lnTo>
                <a:lnTo>
                  <a:pt x="0" y="20595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21469">
            <a:off x="1160120" y="7857712"/>
            <a:ext cx="1419177" cy="1053739"/>
          </a:xfrm>
          <a:custGeom>
            <a:avLst/>
            <a:gdLst/>
            <a:ahLst/>
            <a:cxnLst/>
            <a:rect l="l" t="t" r="r" b="b"/>
            <a:pathLst>
              <a:path w="1419177" h="1053739">
                <a:moveTo>
                  <a:pt x="0" y="0"/>
                </a:moveTo>
                <a:lnTo>
                  <a:pt x="1419177" y="0"/>
                </a:lnTo>
                <a:lnTo>
                  <a:pt x="1419177" y="1053739"/>
                </a:lnTo>
                <a:lnTo>
                  <a:pt x="0" y="10537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5266099" cy="914985"/>
          </a:xfrm>
          <a:custGeom>
            <a:avLst/>
            <a:gdLst/>
            <a:ahLst/>
            <a:cxnLst/>
            <a:rect l="l" t="t" r="r" b="b"/>
            <a:pathLst>
              <a:path w="5266099" h="914985">
                <a:moveTo>
                  <a:pt x="0" y="0"/>
                </a:moveTo>
                <a:lnTo>
                  <a:pt x="5266099" y="0"/>
                </a:lnTo>
                <a:lnTo>
                  <a:pt x="5266099" y="914985"/>
                </a:lnTo>
                <a:lnTo>
                  <a:pt x="0" y="914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409024" y="0"/>
            <a:ext cx="5266099" cy="914985"/>
          </a:xfrm>
          <a:custGeom>
            <a:avLst/>
            <a:gdLst/>
            <a:ahLst/>
            <a:cxnLst/>
            <a:rect l="l" t="t" r="r" b="b"/>
            <a:pathLst>
              <a:path w="5266099" h="914985">
                <a:moveTo>
                  <a:pt x="0" y="0"/>
                </a:moveTo>
                <a:lnTo>
                  <a:pt x="5266099" y="0"/>
                </a:lnTo>
                <a:lnTo>
                  <a:pt x="5266099" y="914985"/>
                </a:lnTo>
                <a:lnTo>
                  <a:pt x="0" y="914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818049" y="0"/>
            <a:ext cx="5266099" cy="914985"/>
          </a:xfrm>
          <a:custGeom>
            <a:avLst/>
            <a:gdLst/>
            <a:ahLst/>
            <a:cxnLst/>
            <a:rect l="l" t="t" r="r" b="b"/>
            <a:pathLst>
              <a:path w="5266099" h="914985">
                <a:moveTo>
                  <a:pt x="0" y="0"/>
                </a:moveTo>
                <a:lnTo>
                  <a:pt x="5266099" y="0"/>
                </a:lnTo>
                <a:lnTo>
                  <a:pt x="5266099" y="914985"/>
                </a:lnTo>
                <a:lnTo>
                  <a:pt x="0" y="914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227073" y="0"/>
            <a:ext cx="5266099" cy="914985"/>
          </a:xfrm>
          <a:custGeom>
            <a:avLst/>
            <a:gdLst/>
            <a:ahLst/>
            <a:cxnLst/>
            <a:rect l="l" t="t" r="r" b="b"/>
            <a:pathLst>
              <a:path w="5266099" h="914985">
                <a:moveTo>
                  <a:pt x="0" y="0"/>
                </a:moveTo>
                <a:lnTo>
                  <a:pt x="5266099" y="0"/>
                </a:lnTo>
                <a:lnTo>
                  <a:pt x="5266099" y="914985"/>
                </a:lnTo>
                <a:lnTo>
                  <a:pt x="0" y="9149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218055" y="5143500"/>
            <a:ext cx="13851890" cy="290957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marL="0" lvl="0" indent="0" algn="ctr">
              <a:lnSpc>
                <a:spcPts val="6660"/>
              </a:lnSpc>
              <a:spcBef>
                <a:spcPct val="0"/>
              </a:spcBef>
            </a:pPr>
            <a:r>
              <a:rPr lang="en-US" sz="5550">
                <a:solidFill>
                  <a:srgbClr val="820624"/>
                </a:solidFill>
                <a:latin typeface="Cabin" panose="00000500000000000000"/>
              </a:rPr>
              <a:t>Em hãy trao đổi với bạn và kể thêm một vài tình huống có thể gây mất an toàn về điện khi sử dụng máy tính.</a:t>
            </a:r>
            <a:endParaRPr lang="en-US" sz="5550">
              <a:solidFill>
                <a:srgbClr val="820624"/>
              </a:solidFill>
              <a:latin typeface="Cabin" panose="00000500000000000000"/>
            </a:endParaRPr>
          </a:p>
        </p:txBody>
      </p:sp>
      <p:grpSp>
        <p:nvGrpSpPr>
          <p:cNvPr id="14" name="Group 14"/>
          <p:cNvGrpSpPr/>
          <p:nvPr/>
        </p:nvGrpSpPr>
        <p:grpSpPr>
          <a:xfrm rot="0">
            <a:off x="7397432" y="545317"/>
            <a:ext cx="4098993" cy="1277322"/>
            <a:chOff x="0" y="0"/>
            <a:chExt cx="5465324" cy="1703096"/>
          </a:xfrm>
        </p:grpSpPr>
        <p:grpSp>
          <p:nvGrpSpPr>
            <p:cNvPr id="15" name="Group 15"/>
            <p:cNvGrpSpPr/>
            <p:nvPr/>
          </p:nvGrpSpPr>
          <p:grpSpPr>
            <a:xfrm rot="0">
              <a:off x="0" y="0"/>
              <a:ext cx="5465324" cy="1703096"/>
              <a:chOff x="0" y="0"/>
              <a:chExt cx="1082583" cy="33735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1082583" cy="337353"/>
              </a:xfrm>
              <a:custGeom>
                <a:avLst/>
                <a:gdLst/>
                <a:ahLst/>
                <a:cxnLst/>
                <a:rect l="l" t="t" r="r" b="b"/>
                <a:pathLst>
                  <a:path w="1082583" h="337353">
                    <a:moveTo>
                      <a:pt x="48970" y="0"/>
                    </a:moveTo>
                    <a:lnTo>
                      <a:pt x="1033613" y="0"/>
                    </a:lnTo>
                    <a:cubicBezTo>
                      <a:pt x="1046600" y="0"/>
                      <a:pt x="1059056" y="5159"/>
                      <a:pt x="1068240" y="14343"/>
                    </a:cubicBezTo>
                    <a:cubicBezTo>
                      <a:pt x="1077424" y="23527"/>
                      <a:pt x="1082583" y="35983"/>
                      <a:pt x="1082583" y="48970"/>
                    </a:cubicBezTo>
                    <a:lnTo>
                      <a:pt x="1082583" y="288382"/>
                    </a:lnTo>
                    <a:cubicBezTo>
                      <a:pt x="1082583" y="301370"/>
                      <a:pt x="1077424" y="313826"/>
                      <a:pt x="1068240" y="323010"/>
                    </a:cubicBezTo>
                    <a:cubicBezTo>
                      <a:pt x="1059056" y="332194"/>
                      <a:pt x="1046600" y="337353"/>
                      <a:pt x="1033613" y="337353"/>
                    </a:cubicBezTo>
                    <a:lnTo>
                      <a:pt x="48970" y="337353"/>
                    </a:lnTo>
                    <a:cubicBezTo>
                      <a:pt x="35983" y="337353"/>
                      <a:pt x="23527" y="332194"/>
                      <a:pt x="14343" y="323010"/>
                    </a:cubicBezTo>
                    <a:cubicBezTo>
                      <a:pt x="5159" y="313826"/>
                      <a:pt x="0" y="301370"/>
                      <a:pt x="0" y="288382"/>
                    </a:cubicBezTo>
                    <a:lnTo>
                      <a:pt x="0" y="48970"/>
                    </a:lnTo>
                    <a:cubicBezTo>
                      <a:pt x="0" y="35983"/>
                      <a:pt x="5159" y="23527"/>
                      <a:pt x="14343" y="14343"/>
                    </a:cubicBezTo>
                    <a:cubicBezTo>
                      <a:pt x="23527" y="5159"/>
                      <a:pt x="35983" y="0"/>
                      <a:pt x="48970" y="0"/>
                    </a:cubicBezTo>
                    <a:close/>
                  </a:path>
                </a:pathLst>
              </a:custGeom>
              <a:solidFill>
                <a:srgbClr val="8EACFF"/>
              </a:solidFill>
              <a:ln w="57150" cap="rnd">
                <a:solidFill>
                  <a:srgbClr val="132B4F"/>
                </a:solidFill>
                <a:prstDash val="solid"/>
                <a:round/>
              </a:ln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0"/>
                <a:ext cx="1082583" cy="3373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50"/>
                  </a:lnSpc>
                </a:pPr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0" y="219406"/>
              <a:ext cx="5310115" cy="1169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440"/>
                </a:lnSpc>
              </a:pPr>
              <a:r>
                <a:rPr lang="en-US" sz="5315">
                  <a:solidFill>
                    <a:srgbClr val="1B1B1B"/>
                  </a:solidFill>
                  <a:latin typeface="Paytone One" panose="00000500000000000000"/>
                </a:rPr>
                <a:t>Khám phá</a:t>
              </a:r>
              <a:endParaRPr lang="en-US" sz="5315">
                <a:solidFill>
                  <a:srgbClr val="1B1B1B"/>
                </a:solidFill>
                <a:latin typeface="Paytone One" panose="00000500000000000000"/>
              </a:endParaRP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700530" y="2607945"/>
            <a:ext cx="15135860" cy="19348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6760"/>
              </a:lnSpc>
            </a:pPr>
            <a:r>
              <a:rPr lang="en-US" sz="5240" spc="188">
                <a:solidFill>
                  <a:srgbClr val="1E1E1E"/>
                </a:solidFill>
                <a:latin typeface="Paytone One" panose="00000500000000000000"/>
              </a:rPr>
              <a:t>2. Có ý thức đề phòng tai nạn về điện khi dùng máy tính</a:t>
            </a:r>
            <a:endParaRPr lang="en-US" sz="5240" spc="188">
              <a:solidFill>
                <a:srgbClr val="1E1E1E"/>
              </a:solidFill>
              <a:latin typeface="Paytone One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1860</Words>
  <Application>WPS Presentation</Application>
  <PresentationFormat>On-screen Show (4:3)</PresentationFormat>
  <Paragraphs>93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Arial</vt:lpstr>
      <vt:lpstr>SimSun</vt:lpstr>
      <vt:lpstr>Wingdings</vt:lpstr>
      <vt:lpstr>Paytone One</vt:lpstr>
      <vt:lpstr>Cabin</vt:lpstr>
      <vt:lpstr>Cabin Bold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and Green Playful Benefits Of Reading Books To Children Presentation</dc:title>
  <dc:creator/>
  <cp:lastModifiedBy>pc</cp:lastModifiedBy>
  <cp:revision>3</cp:revision>
  <dcterms:created xsi:type="dcterms:W3CDTF">2006-08-16T00:00:00Z</dcterms:created>
  <dcterms:modified xsi:type="dcterms:W3CDTF">2024-05-08T08:56:11Z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95BA5BD245AE4787A477D12FAED4EE11_12</vt:lpwstr>
  </property>
  <property fmtid="{D5CDD505-2E9C-101B-9397-08002B2CF9AE}" pid="3" name="KSOProductBuildVer">
    <vt:lpwstr>1033-12.2.0.16909</vt:lpwstr>
  </property>
</Properties>
</file>