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4" r:id="rId3"/>
    <p:sldId id="454" r:id="rId4"/>
    <p:sldId id="455" r:id="rId5"/>
    <p:sldId id="435" r:id="rId6"/>
    <p:sldId id="446" r:id="rId7"/>
    <p:sldId id="447" r:id="rId8"/>
    <p:sldId id="452" r:id="rId9"/>
    <p:sldId id="453" r:id="rId10"/>
    <p:sldId id="457" r:id="rId11"/>
    <p:sldId id="449" r:id="rId12"/>
    <p:sldId id="437" r:id="rId13"/>
    <p:sldId id="436" r:id="rId14"/>
    <p:sldId id="45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E6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37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82AEA-BA7B-2DE9-BD19-BD38EFBA4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D43FC2-2692-D44B-91F5-49259B2ED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7AD6C5-CE0B-4302-6C67-C4F29AB1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05DD3B-6D7E-7797-64E0-F590A2F7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D23C48-8517-0091-47F4-DB1FCFD3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5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DFFF8-726F-8E83-D9C3-3D5B1DD4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2007B6-2259-A262-44D0-2DF28499B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DE4072-E300-7595-1153-DC93126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F0948F-C31B-353F-472D-C6F4B11F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6E364-E22A-2297-5FDE-B30BE721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4E85C2-5A7C-2244-A18A-E2A60F13B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4E3D23-DE98-3095-71F8-418CC50C5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2E5435-27FC-12D6-B4E3-2F82A9C9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B2C4F4-CC29-BB8F-0CDD-30246666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BAF393-39DE-8839-0091-5E6BA890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1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5C9533-27EA-A77D-EFAB-7396598D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6C6396-512D-D7EB-249A-D06090D62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0FCBC0-48DB-0C17-D9A8-DF752DD0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E1E5D5-60D4-FF58-B80F-C2364B13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3EC8A2-5D35-C703-3ACC-ACDB7BEF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0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ABFCC-7A01-8BFA-5070-6445EB36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44D01D-F3F0-2CAC-C2E0-E18F4D4C1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35CE2-386E-49D3-55CB-8DD9A53E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4317E8-CA0C-2F0E-B5D2-2A3099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01C4E6-6675-2968-6A80-4F2E4135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0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56812-D241-5201-B5B9-DCD56439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6C0EDC-27A1-4F36-AFBA-8BA1D11FC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8306FA-0C77-055E-61F3-88AB01FEB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EB8A78-48E7-1AA5-7E73-03815922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93D8D6-5F07-8DE3-FF1F-A618EE58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3F27FA-E7DE-3F33-7FC5-433BE2B7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336900-EE94-9438-251C-48D6DD9C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532F8C-9827-20AA-44F1-8C32E3169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704BA0-CEB8-E40D-65D3-12D133928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6CC4FD7-4E74-C28E-FAD3-38543F0F0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F68F358-507D-9BF2-9750-0476FA945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4698004-0297-DD45-5E64-12C30F47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46AD4D-6A15-8194-3ECB-9D4E09B1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9DA416-5AEA-2C2F-88FB-9CDC2647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0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A2479-9A90-94D9-DC9A-6DCB5A9A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7B67AB-C4BF-A5DE-C887-4A56F694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60416A-2A86-4203-06DB-3DD37DF2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8BB2A3-16F0-F1C7-A6A1-E6773D69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3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AADBEF-4238-9452-F46B-F2D8B60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3AA090-8DCD-E0BC-4A68-EC7D326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9FBD1D-FAEA-138C-C041-3F88D7EF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1C9F-3584-FA28-8AF5-09CBCA19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D8E7A8-E27F-313D-A858-6325FEC7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938BC6-38EC-2439-3A4F-3EA4F7BD3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6E80EB-CA35-7787-2FA6-01568E6C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7DF66-6371-FE46-C033-1A6A3224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F978DE-0409-F39B-F204-B475CE83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30608-EFFF-D2C8-223C-98F0BC1A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39FE0D-8DCC-0200-0D2D-1C34B9C6B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9CECD3-E5BA-5A11-1EDB-991CE42D6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4C957C-37F6-80C0-6DFD-11B47009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A7DA-3552-4886-A8FB-F8DDDCDD426B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4BE77-0C24-A61A-C7B8-B9DE7272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145BAC-6BA5-8DE3-744D-D1FE1DF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164-F1CE-4361-8752-8150DCFC75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9571262-28AD-4940-8C7F-5BC996AFC0B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4057"/>
            <a:ext cx="12192000" cy="1973943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6B18D61-F8E9-3CDE-0D9F-AA6E88C6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35E6A4-6DA9-B966-B18A-DB82F5F55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D2E7E3-64F2-732E-2950-9992200B5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391A7DA-3552-4886-A8FB-F8DDDCDD426B}" type="datetimeFigureOut">
              <a:rPr lang="zh-CN" altLang="en-US" smtClean="0"/>
              <a:pPr/>
              <a:t>2023/10/29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50BD4-87E0-3E27-6C00-68149AF7A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3AEFFA-85F5-DA52-CE65-BBA7A65AE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76D164-F1CE-4361-8752-8150DCFC751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2" y="422852"/>
            <a:ext cx="11240718" cy="607695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282873" y="657802"/>
            <a:ext cx="10901136" cy="58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35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1.jpe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19100"/>
            <a:ext cx="11240718" cy="5391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4" r="74531" b="16888"/>
          <a:stretch/>
        </p:blipFill>
        <p:spPr>
          <a:xfrm>
            <a:off x="0" y="2152650"/>
            <a:ext cx="3105150" cy="33718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59815" r="35780" b="8912"/>
          <a:stretch/>
        </p:blipFill>
        <p:spPr>
          <a:xfrm>
            <a:off x="9486900" y="3976234"/>
            <a:ext cx="1847850" cy="181564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2" t="53909" r="10154" b="607"/>
          <a:stretch/>
        </p:blipFill>
        <p:spPr>
          <a:xfrm>
            <a:off x="858428" y="4204154"/>
            <a:ext cx="1962150" cy="2640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4" t="29956" r="2498" b="41526"/>
          <a:stretch/>
        </p:blipFill>
        <p:spPr>
          <a:xfrm>
            <a:off x="10210800" y="1034882"/>
            <a:ext cx="1333500" cy="16556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32" y="3196838"/>
            <a:ext cx="5279136" cy="4655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84057"/>
            <a:ext cx="12192000" cy="1973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407" y="772654"/>
            <a:ext cx="8248603" cy="43712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7" y="86898"/>
            <a:ext cx="1775808" cy="17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A2DAD-F389-5975-CA17-D673DACDAB56}"/>
              </a:ext>
            </a:extLst>
          </p:cNvPr>
          <p:cNvGrpSpPr/>
          <p:nvPr/>
        </p:nvGrpSpPr>
        <p:grpSpPr>
          <a:xfrm>
            <a:off x="193639" y="2214415"/>
            <a:ext cx="5553984" cy="1247352"/>
            <a:chOff x="24085" y="2432689"/>
            <a:chExt cx="8303472" cy="26276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E777E1-EEBA-CE62-2337-0E428F29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85" y="2432689"/>
              <a:ext cx="8303472" cy="2627604"/>
            </a:xfrm>
            <a:prstGeom prst="rect">
              <a:avLst/>
            </a:prstGeom>
          </p:spPr>
        </p:pic>
        <p:pic>
          <p:nvPicPr>
            <p:cNvPr id="27" name="图片 14">
              <a:extLst>
                <a:ext uri="{FF2B5EF4-FFF2-40B4-BE49-F238E27FC236}">
                  <a16:creationId xmlns:a16="http://schemas.microsoft.com/office/drawing/2014/main" id="{64BC045D-62E3-13A1-C67F-4409A858A3D5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32" b="79921"/>
            <a:stretch/>
          </p:blipFill>
          <p:spPr>
            <a:xfrm>
              <a:off x="282863" y="3223644"/>
              <a:ext cx="1187126" cy="133078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D4C3F9-E1A7-4A5A-5C77-4458EEE79BAF}"/>
              </a:ext>
            </a:extLst>
          </p:cNvPr>
          <p:cNvGrpSpPr/>
          <p:nvPr/>
        </p:nvGrpSpPr>
        <p:grpSpPr>
          <a:xfrm>
            <a:off x="197717" y="3081507"/>
            <a:ext cx="5545828" cy="1218411"/>
            <a:chOff x="60363" y="4288749"/>
            <a:chExt cx="8291279" cy="256663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D16D269-C83D-7AB6-9241-D4BB143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63" y="4288749"/>
              <a:ext cx="8291279" cy="2566638"/>
            </a:xfrm>
            <a:prstGeom prst="rect">
              <a:avLst/>
            </a:prstGeom>
          </p:spPr>
        </p:pic>
        <p:pic>
          <p:nvPicPr>
            <p:cNvPr id="30" name="图片 15">
              <a:extLst>
                <a:ext uri="{FF2B5EF4-FFF2-40B4-BE49-F238E27FC236}">
                  <a16:creationId xmlns:a16="http://schemas.microsoft.com/office/drawing/2014/main" id="{8DABDC9B-2270-390B-8A10-469DB6FF8117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 t="-1124" r="59351" b="81045"/>
            <a:stretch/>
          </p:blipFill>
          <p:spPr>
            <a:xfrm>
              <a:off x="400198" y="4970358"/>
              <a:ext cx="931653" cy="14301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613AFB-BB4A-0C2D-6AB7-79FCAB12F0EC}"/>
              </a:ext>
            </a:extLst>
          </p:cNvPr>
          <p:cNvGrpSpPr/>
          <p:nvPr/>
        </p:nvGrpSpPr>
        <p:grpSpPr>
          <a:xfrm>
            <a:off x="4281829" y="2097544"/>
            <a:ext cx="5549906" cy="1221305"/>
            <a:chOff x="5878463" y="2406961"/>
            <a:chExt cx="8297375" cy="257273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B795C8-AB07-AB09-8EE4-A4FE05DF9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8463" y="2406961"/>
              <a:ext cx="8297375" cy="2572735"/>
            </a:xfrm>
            <a:prstGeom prst="rect">
              <a:avLst/>
            </a:prstGeom>
          </p:spPr>
        </p:pic>
        <p:pic>
          <p:nvPicPr>
            <p:cNvPr id="33" name="图片 16">
              <a:extLst>
                <a:ext uri="{FF2B5EF4-FFF2-40B4-BE49-F238E27FC236}">
                  <a16:creationId xmlns:a16="http://schemas.microsoft.com/office/drawing/2014/main" id="{A8413F0C-0BD2-51BD-9A45-C477D026E084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1" t="-1542" r="39611" b="81463"/>
            <a:stretch/>
          </p:blipFill>
          <p:spPr>
            <a:xfrm>
              <a:off x="6095806" y="3180573"/>
              <a:ext cx="1202436" cy="127273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94A842-107C-13A6-444E-52E14C8664F1}"/>
              </a:ext>
            </a:extLst>
          </p:cNvPr>
          <p:cNvGrpSpPr/>
          <p:nvPr/>
        </p:nvGrpSpPr>
        <p:grpSpPr>
          <a:xfrm>
            <a:off x="4258000" y="3057215"/>
            <a:ext cx="5549906" cy="1218411"/>
            <a:chOff x="4925122" y="3253599"/>
            <a:chExt cx="8297375" cy="256663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44FD3F6-7049-C15F-E11D-03645C0D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5122" y="3253599"/>
              <a:ext cx="8297375" cy="2566638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0851C158-852E-A33B-3818-FCC3BE1AEF51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1" t="-915" r="19741" b="80836"/>
            <a:stretch/>
          </p:blipFill>
          <p:spPr>
            <a:xfrm>
              <a:off x="5310203" y="4025578"/>
              <a:ext cx="1082596" cy="1246607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2212D96-A716-5310-2D53-A99990A8A486}"/>
              </a:ext>
            </a:extLst>
          </p:cNvPr>
          <p:cNvSpPr txBox="1"/>
          <p:nvPr/>
        </p:nvSpPr>
        <p:spPr>
          <a:xfrm>
            <a:off x="1060066" y="2603322"/>
            <a:ext cx="1745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64 m</a:t>
            </a:r>
            <a:r>
              <a:rPr kumimoji="0" lang="vi-VN" sz="35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82EA57-78B7-A5FC-696E-76843D5D6AB2}"/>
              </a:ext>
            </a:extLst>
          </p:cNvPr>
          <p:cNvSpPr txBox="1"/>
          <p:nvPr/>
        </p:nvSpPr>
        <p:spPr>
          <a:xfrm>
            <a:off x="1033016" y="3379010"/>
            <a:ext cx="1422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32m</a:t>
            </a:r>
            <a:r>
              <a:rPr kumimoji="0" lang="vi-VN" sz="35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9DEDF9-D60D-CA8F-8136-DD53E455128F}"/>
              </a:ext>
            </a:extLst>
          </p:cNvPr>
          <p:cNvSpPr txBox="1"/>
          <p:nvPr/>
        </p:nvSpPr>
        <p:spPr>
          <a:xfrm>
            <a:off x="5329937" y="2472440"/>
            <a:ext cx="18341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128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vi-VN" sz="35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0AD589-F338-4048-6B2C-EC2C7510BEE3}"/>
              </a:ext>
            </a:extLst>
          </p:cNvPr>
          <p:cNvSpPr txBox="1"/>
          <p:nvPr/>
        </p:nvSpPr>
        <p:spPr>
          <a:xfrm>
            <a:off x="5367646" y="3330510"/>
            <a:ext cx="20159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192m</a:t>
            </a:r>
            <a:r>
              <a:rPr kumimoji="0" lang="vi-VN" sz="35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" name="Picture 40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7387C054-46D5-F43C-7CD7-B6B4EB5180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3"/>
          <a:stretch/>
        </p:blipFill>
        <p:spPr>
          <a:xfrm>
            <a:off x="6942670" y="3140035"/>
            <a:ext cx="967681" cy="1009574"/>
          </a:xfrm>
          <a:prstGeom prst="rect">
            <a:avLst/>
          </a:prstGeom>
        </p:spPr>
      </p:pic>
      <p:pic>
        <p:nvPicPr>
          <p:cNvPr id="42" name="Picture 41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34C63AA7-FFA6-758B-2D01-F1F0F42E6C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6855138" y="2223827"/>
            <a:ext cx="881544" cy="1005556"/>
          </a:xfrm>
          <a:prstGeom prst="rect">
            <a:avLst/>
          </a:prstGeom>
        </p:spPr>
      </p:pic>
      <p:pic>
        <p:nvPicPr>
          <p:cNvPr id="43" name="Picture 42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6F7BB585-74B5-658E-0D63-A86408AA2B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2599333" y="3221629"/>
            <a:ext cx="881544" cy="1005556"/>
          </a:xfrm>
          <a:prstGeom prst="rect">
            <a:avLst/>
          </a:prstGeom>
        </p:spPr>
      </p:pic>
      <p:pic>
        <p:nvPicPr>
          <p:cNvPr id="44" name="Picture 43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5BDC0841-0909-11A7-414E-11770373B8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2452059" y="2290201"/>
            <a:ext cx="881544" cy="10055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57" y="2056849"/>
            <a:ext cx="3050531" cy="2691739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9806285" y="3589474"/>
            <a:ext cx="0" cy="910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9452" r="12235" b="16029"/>
          <a:stretch/>
        </p:blipFill>
        <p:spPr>
          <a:xfrm>
            <a:off x="479448" y="4305612"/>
            <a:ext cx="2263751" cy="2263751"/>
          </a:xfrm>
          <a:prstGeom prst="rect">
            <a:avLst/>
          </a:prstGeom>
        </p:spPr>
      </p:pic>
      <p:grpSp>
        <p:nvGrpSpPr>
          <p:cNvPr id="48" name="组合 41">
            <a:extLst>
              <a:ext uri="{FF2B5EF4-FFF2-40B4-BE49-F238E27FC236}">
                <a16:creationId xmlns:a16="http://schemas.microsoft.com/office/drawing/2014/main" id="{698B7258-D17A-6ABB-94FB-D1A9D56C3DCC}"/>
              </a:ext>
            </a:extLst>
          </p:cNvPr>
          <p:cNvGrpSpPr/>
          <p:nvPr/>
        </p:nvGrpSpPr>
        <p:grpSpPr>
          <a:xfrm>
            <a:off x="132939" y="170605"/>
            <a:ext cx="11008450" cy="2081264"/>
            <a:chOff x="1513192" y="1554345"/>
            <a:chExt cx="9542584" cy="2489152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F04496C3-720D-7618-FEAE-A03CF6F327A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57E96D8E-9312-1DB6-C22F-1DF9B4DA2699}"/>
                </a:ext>
              </a:extLst>
            </p:cNvPr>
            <p:cNvSpPr/>
            <p:nvPr/>
          </p:nvSpPr>
          <p:spPr>
            <a:xfrm>
              <a:off x="1706880" y="1776796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3BE813E-A264-2B51-F324-8306DC91DE23}"/>
              </a:ext>
            </a:extLst>
          </p:cNvPr>
          <p:cNvSpPr txBox="1"/>
          <p:nvPr/>
        </p:nvSpPr>
        <p:spPr>
          <a:xfrm>
            <a:off x="451511" y="438969"/>
            <a:ext cx="10371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 vườn hoa, em thấy khu vườn trồng hoa hồng có kích thước như hình bên. Khu vườn trồng hoa hồng đó có diện tích là: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41">
            <a:extLst>
              <a:ext uri="{FF2B5EF4-FFF2-40B4-BE49-F238E27FC236}">
                <a16:creationId xmlns:a16="http://schemas.microsoft.com/office/drawing/2014/main" id="{698B7258-D17A-6ABB-94FB-D1A9D56C3DCC}"/>
              </a:ext>
            </a:extLst>
          </p:cNvPr>
          <p:cNvGrpSpPr/>
          <p:nvPr/>
        </p:nvGrpSpPr>
        <p:grpSpPr>
          <a:xfrm>
            <a:off x="132939" y="170605"/>
            <a:ext cx="11008450" cy="2081264"/>
            <a:chOff x="1513192" y="1554345"/>
            <a:chExt cx="9542584" cy="2489152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F04496C3-720D-7618-FEAE-A03CF6F327A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57E96D8E-9312-1DB6-C22F-1DF9B4DA2699}"/>
                </a:ext>
              </a:extLst>
            </p:cNvPr>
            <p:cNvSpPr/>
            <p:nvPr/>
          </p:nvSpPr>
          <p:spPr>
            <a:xfrm>
              <a:off x="1706880" y="1776796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BE813E-A264-2B51-F324-8306DC91DE23}"/>
              </a:ext>
            </a:extLst>
          </p:cNvPr>
          <p:cNvSpPr txBox="1"/>
          <p:nvPr/>
        </p:nvSpPr>
        <p:spPr>
          <a:xfrm>
            <a:off x="451511" y="438969"/>
            <a:ext cx="10371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 vườn hoa, em thấy khu vườn trồng hoa hồng có kích thước như hình bên. Khu vườn trồng hoa hồng đó có diện tích là: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76674" y="2420611"/>
            <a:ext cx="4825413" cy="4092123"/>
            <a:chOff x="8151556" y="3820995"/>
            <a:chExt cx="3050531" cy="269173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556" y="3820995"/>
              <a:ext cx="3050531" cy="2691739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9773071" y="5356850"/>
              <a:ext cx="0" cy="910587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451365" y="2334234"/>
            <a:ext cx="3925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u="sng" dirty="0">
                <a:latin typeface="Cambria" panose="02040503050406030204" pitchFamily="18" charset="0"/>
                <a:ea typeface="Cambria" panose="02040503050406030204" pitchFamily="18" charset="0"/>
              </a:rPr>
              <a:t>Cách thực hiện</a:t>
            </a:r>
            <a:endParaRPr lang="en-US" sz="30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9251" y="2551842"/>
            <a:ext cx="648750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x 8 = 64 (m</a:t>
            </a:r>
            <a:r>
              <a:rPr kumimoji="0" lang="en-US" altLang="en-US" sz="300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16 x 8 = 128 (m</a:t>
            </a:r>
            <a:r>
              <a:rPr kumimoji="0" lang="en-US" altLang="en-US" sz="300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0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64 + 128 = 192 (m</a:t>
            </a:r>
            <a:r>
              <a:rPr kumimoji="0" lang="en-US" altLang="en-US" sz="300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altLang="en-US" sz="3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2419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4" y="400730"/>
            <a:ext cx="11240718" cy="5391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4" r="74531" b="16888"/>
          <a:stretch/>
        </p:blipFill>
        <p:spPr>
          <a:xfrm>
            <a:off x="0" y="2152650"/>
            <a:ext cx="3105150" cy="33718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59815" r="35780" b="8912"/>
          <a:stretch/>
        </p:blipFill>
        <p:spPr>
          <a:xfrm>
            <a:off x="9486900" y="3976234"/>
            <a:ext cx="1847850" cy="181564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2" t="53909" r="10154" b="607"/>
          <a:stretch/>
        </p:blipFill>
        <p:spPr>
          <a:xfrm>
            <a:off x="858428" y="4204154"/>
            <a:ext cx="1962150" cy="2640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4" t="29956" r="2498" b="41526"/>
          <a:stretch/>
        </p:blipFill>
        <p:spPr>
          <a:xfrm>
            <a:off x="10210800" y="1034882"/>
            <a:ext cx="1333500" cy="16556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07" y="2418142"/>
            <a:ext cx="5947619" cy="52448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4057"/>
            <a:ext cx="12192000" cy="1973943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4010E4AF-B0E8-9C9C-4F60-0BA5537FD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344" y="1503006"/>
            <a:ext cx="8203118" cy="861774"/>
          </a:xfrm>
          <a:custGeom>
            <a:avLst/>
            <a:gdLst>
              <a:gd name="connsiteX0" fmla="*/ 0 w 4142583"/>
              <a:gd name="connsiteY0" fmla="*/ 0 h 861774"/>
              <a:gd name="connsiteX1" fmla="*/ 773282 w 4142583"/>
              <a:gd name="connsiteY1" fmla="*/ 0 h 861774"/>
              <a:gd name="connsiteX2" fmla="*/ 1463713 w 4142583"/>
              <a:gd name="connsiteY2" fmla="*/ 0 h 861774"/>
              <a:gd name="connsiteX3" fmla="*/ 2112717 w 4142583"/>
              <a:gd name="connsiteY3" fmla="*/ 0 h 861774"/>
              <a:gd name="connsiteX4" fmla="*/ 2761722 w 4142583"/>
              <a:gd name="connsiteY4" fmla="*/ 0 h 861774"/>
              <a:gd name="connsiteX5" fmla="*/ 3410727 w 4142583"/>
              <a:gd name="connsiteY5" fmla="*/ 0 h 861774"/>
              <a:gd name="connsiteX6" fmla="*/ 4142583 w 4142583"/>
              <a:gd name="connsiteY6" fmla="*/ 0 h 861774"/>
              <a:gd name="connsiteX7" fmla="*/ 4142583 w 4142583"/>
              <a:gd name="connsiteY7" fmla="*/ 439505 h 861774"/>
              <a:gd name="connsiteX8" fmla="*/ 4142583 w 4142583"/>
              <a:gd name="connsiteY8" fmla="*/ 861774 h 861774"/>
              <a:gd name="connsiteX9" fmla="*/ 3576430 w 4142583"/>
              <a:gd name="connsiteY9" fmla="*/ 861774 h 861774"/>
              <a:gd name="connsiteX10" fmla="*/ 3010277 w 4142583"/>
              <a:gd name="connsiteY10" fmla="*/ 861774 h 861774"/>
              <a:gd name="connsiteX11" fmla="*/ 2278421 w 4142583"/>
              <a:gd name="connsiteY11" fmla="*/ 861774 h 861774"/>
              <a:gd name="connsiteX12" fmla="*/ 1670842 w 4142583"/>
              <a:gd name="connsiteY12" fmla="*/ 861774 h 861774"/>
              <a:gd name="connsiteX13" fmla="*/ 897560 w 4142583"/>
              <a:gd name="connsiteY13" fmla="*/ 861774 h 861774"/>
              <a:gd name="connsiteX14" fmla="*/ 0 w 4142583"/>
              <a:gd name="connsiteY14" fmla="*/ 861774 h 861774"/>
              <a:gd name="connsiteX15" fmla="*/ 0 w 4142583"/>
              <a:gd name="connsiteY15" fmla="*/ 413652 h 861774"/>
              <a:gd name="connsiteX16" fmla="*/ 0 w 4142583"/>
              <a:gd name="connsiteY16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2583" h="861774" fill="none" extrusionOk="0">
                <a:moveTo>
                  <a:pt x="0" y="0"/>
                </a:moveTo>
                <a:cubicBezTo>
                  <a:pt x="207014" y="-15989"/>
                  <a:pt x="617945" y="-28060"/>
                  <a:pt x="773282" y="0"/>
                </a:cubicBezTo>
                <a:cubicBezTo>
                  <a:pt x="928619" y="28060"/>
                  <a:pt x="1298136" y="-25240"/>
                  <a:pt x="1463713" y="0"/>
                </a:cubicBezTo>
                <a:cubicBezTo>
                  <a:pt x="1629290" y="25240"/>
                  <a:pt x="1854380" y="14774"/>
                  <a:pt x="2112717" y="0"/>
                </a:cubicBezTo>
                <a:cubicBezTo>
                  <a:pt x="2371054" y="-14774"/>
                  <a:pt x="2553428" y="-31681"/>
                  <a:pt x="2761722" y="0"/>
                </a:cubicBezTo>
                <a:cubicBezTo>
                  <a:pt x="2970017" y="31681"/>
                  <a:pt x="3194616" y="32105"/>
                  <a:pt x="3410727" y="0"/>
                </a:cubicBezTo>
                <a:cubicBezTo>
                  <a:pt x="3626839" y="-32105"/>
                  <a:pt x="3945187" y="14628"/>
                  <a:pt x="4142583" y="0"/>
                </a:cubicBezTo>
                <a:cubicBezTo>
                  <a:pt x="4138326" y="109502"/>
                  <a:pt x="4139566" y="237973"/>
                  <a:pt x="4142583" y="439505"/>
                </a:cubicBezTo>
                <a:cubicBezTo>
                  <a:pt x="4145600" y="641038"/>
                  <a:pt x="4158260" y="764254"/>
                  <a:pt x="4142583" y="861774"/>
                </a:cubicBezTo>
                <a:cubicBezTo>
                  <a:pt x="3868418" y="864694"/>
                  <a:pt x="3802113" y="880033"/>
                  <a:pt x="3576430" y="861774"/>
                </a:cubicBezTo>
                <a:cubicBezTo>
                  <a:pt x="3350747" y="843515"/>
                  <a:pt x="3154204" y="856634"/>
                  <a:pt x="3010277" y="861774"/>
                </a:cubicBezTo>
                <a:cubicBezTo>
                  <a:pt x="2866350" y="866914"/>
                  <a:pt x="2510479" y="867255"/>
                  <a:pt x="2278421" y="861774"/>
                </a:cubicBezTo>
                <a:cubicBezTo>
                  <a:pt x="2046363" y="856293"/>
                  <a:pt x="1913820" y="837458"/>
                  <a:pt x="1670842" y="861774"/>
                </a:cubicBezTo>
                <a:cubicBezTo>
                  <a:pt x="1427864" y="886090"/>
                  <a:pt x="1216262" y="837094"/>
                  <a:pt x="897560" y="861774"/>
                </a:cubicBezTo>
                <a:cubicBezTo>
                  <a:pt x="578858" y="886454"/>
                  <a:pt x="314520" y="847163"/>
                  <a:pt x="0" y="861774"/>
                </a:cubicBezTo>
                <a:cubicBezTo>
                  <a:pt x="-19961" y="762490"/>
                  <a:pt x="-8739" y="570195"/>
                  <a:pt x="0" y="413652"/>
                </a:cubicBezTo>
                <a:cubicBezTo>
                  <a:pt x="8739" y="257109"/>
                  <a:pt x="2055" y="183976"/>
                  <a:pt x="0" y="0"/>
                </a:cubicBezTo>
                <a:close/>
              </a:path>
              <a:path w="4142583" h="861774" stroke="0" extrusionOk="0">
                <a:moveTo>
                  <a:pt x="0" y="0"/>
                </a:moveTo>
                <a:cubicBezTo>
                  <a:pt x="261129" y="-17717"/>
                  <a:pt x="455225" y="10905"/>
                  <a:pt x="649005" y="0"/>
                </a:cubicBezTo>
                <a:cubicBezTo>
                  <a:pt x="842785" y="-10905"/>
                  <a:pt x="1101681" y="19542"/>
                  <a:pt x="1298009" y="0"/>
                </a:cubicBezTo>
                <a:cubicBezTo>
                  <a:pt x="1494337" y="-19542"/>
                  <a:pt x="1683766" y="2526"/>
                  <a:pt x="1988440" y="0"/>
                </a:cubicBezTo>
                <a:cubicBezTo>
                  <a:pt x="2293114" y="-2526"/>
                  <a:pt x="2349438" y="-7516"/>
                  <a:pt x="2554593" y="0"/>
                </a:cubicBezTo>
                <a:cubicBezTo>
                  <a:pt x="2759748" y="7516"/>
                  <a:pt x="2850483" y="1106"/>
                  <a:pt x="3120746" y="0"/>
                </a:cubicBezTo>
                <a:cubicBezTo>
                  <a:pt x="3391009" y="-1106"/>
                  <a:pt x="3866786" y="46071"/>
                  <a:pt x="4142583" y="0"/>
                </a:cubicBezTo>
                <a:cubicBezTo>
                  <a:pt x="4141921" y="136860"/>
                  <a:pt x="4127301" y="211198"/>
                  <a:pt x="4142583" y="405034"/>
                </a:cubicBezTo>
                <a:cubicBezTo>
                  <a:pt x="4157865" y="598870"/>
                  <a:pt x="4158249" y="770098"/>
                  <a:pt x="4142583" y="861774"/>
                </a:cubicBezTo>
                <a:cubicBezTo>
                  <a:pt x="4013865" y="842508"/>
                  <a:pt x="3738659" y="858618"/>
                  <a:pt x="3535004" y="861774"/>
                </a:cubicBezTo>
                <a:cubicBezTo>
                  <a:pt x="3331349" y="864930"/>
                  <a:pt x="3036983" y="863212"/>
                  <a:pt x="2803148" y="861774"/>
                </a:cubicBezTo>
                <a:cubicBezTo>
                  <a:pt x="2569313" y="860336"/>
                  <a:pt x="2341760" y="855750"/>
                  <a:pt x="2071292" y="861774"/>
                </a:cubicBezTo>
                <a:cubicBezTo>
                  <a:pt x="1800824" y="867798"/>
                  <a:pt x="1535365" y="840153"/>
                  <a:pt x="1298009" y="861774"/>
                </a:cubicBezTo>
                <a:cubicBezTo>
                  <a:pt x="1060653" y="883395"/>
                  <a:pt x="978893" y="854746"/>
                  <a:pt x="731856" y="861774"/>
                </a:cubicBezTo>
                <a:cubicBezTo>
                  <a:pt x="484819" y="868802"/>
                  <a:pt x="360830" y="881223"/>
                  <a:pt x="0" y="861774"/>
                </a:cubicBezTo>
                <a:cubicBezTo>
                  <a:pt x="17010" y="736090"/>
                  <a:pt x="-18001" y="588615"/>
                  <a:pt x="0" y="439505"/>
                </a:cubicBezTo>
                <a:cubicBezTo>
                  <a:pt x="18001" y="290395"/>
                  <a:pt x="11502" y="149027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5599360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+mn-cs"/>
              </a:rPr>
              <a:t>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2575" y="1460747"/>
            <a:ext cx="84541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công viên có một cây cổ thụ được trồng vào năm 1864. Hỏi năm đó thuộc thế kỉ nào?</a:t>
            </a:r>
          </a:p>
          <a:p>
            <a:br>
              <a:rPr lang="vi-VN" sz="2600" dirty="0">
                <a:solidFill>
                  <a:srgbClr val="000000"/>
                </a:solidFill>
                <a:latin typeface="OpenSans"/>
              </a:rPr>
            </a:br>
            <a:br>
              <a:rPr lang="vi-VN" sz="2600" dirty="0">
                <a:solidFill>
                  <a:srgbClr val="000000"/>
                </a:solidFill>
                <a:latin typeface="OpenSans"/>
              </a:rPr>
            </a:br>
            <a:endParaRPr lang="en-US" sz="2600" dirty="0"/>
          </a:p>
        </p:txBody>
      </p:sp>
      <p:sp>
        <p:nvSpPr>
          <p:cNvPr id="21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193" y="3015977"/>
            <a:ext cx="52825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1864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XIX.</a:t>
            </a:r>
            <a:endParaRPr lang="en-US" altLang="en-US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19100"/>
            <a:ext cx="11240718" cy="5391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4" r="74531" b="16888"/>
          <a:stretch/>
        </p:blipFill>
        <p:spPr>
          <a:xfrm>
            <a:off x="0" y="2152650"/>
            <a:ext cx="3105150" cy="33718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59815" r="35780" b="8912"/>
          <a:stretch/>
        </p:blipFill>
        <p:spPr>
          <a:xfrm>
            <a:off x="9486900" y="3976234"/>
            <a:ext cx="1847850" cy="181564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2" t="53909" r="10154" b="607"/>
          <a:stretch/>
        </p:blipFill>
        <p:spPr>
          <a:xfrm>
            <a:off x="858428" y="4204154"/>
            <a:ext cx="1962150" cy="2640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4" t="29956" r="2498" b="41526"/>
          <a:stretch/>
        </p:blipFill>
        <p:spPr>
          <a:xfrm>
            <a:off x="10210800" y="1034882"/>
            <a:ext cx="1333500" cy="1655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4057"/>
            <a:ext cx="12192000" cy="1973943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4" r="74531" b="16888"/>
          <a:stretch/>
        </p:blipFill>
        <p:spPr>
          <a:xfrm>
            <a:off x="-19050" y="2178278"/>
            <a:ext cx="3105150" cy="3371850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03DF5D37-B1CA-C857-7895-9B6A308E7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12" y="0"/>
            <a:ext cx="6389113" cy="6389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2998" y="2212876"/>
            <a:ext cx="5038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18" name="图片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059435"/>
            <a:ext cx="5279136" cy="46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9599B4-E796-CB0A-773E-76CAA9C2EE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96" y="1293802"/>
            <a:ext cx="6986305" cy="45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482827"/>
            <a:ext cx="11240718" cy="5391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59815" r="35780" b="8912"/>
          <a:stretch/>
        </p:blipFill>
        <p:spPr>
          <a:xfrm>
            <a:off x="9486900" y="3976234"/>
            <a:ext cx="1847850" cy="181564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2" t="53909" r="10154" b="607"/>
          <a:stretch/>
        </p:blipFill>
        <p:spPr>
          <a:xfrm>
            <a:off x="858428" y="4204154"/>
            <a:ext cx="1962150" cy="2640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4" t="29956" r="2498" b="41526"/>
          <a:stretch/>
        </p:blipFill>
        <p:spPr>
          <a:xfrm>
            <a:off x="10210800" y="1034882"/>
            <a:ext cx="1333500" cy="1655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4057"/>
            <a:ext cx="12192000" cy="1973943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304EBAAE-22A5-41DB-82A3-9236A93C48C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49320" y="396858"/>
            <a:ext cx="8520259" cy="50220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699281-4A74-DA92-3C49-EC91B4F02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928" y="1415272"/>
            <a:ext cx="7595393" cy="3216243"/>
          </a:xfrm>
          <a:prstGeom prst="rect">
            <a:avLst/>
          </a:prstGeom>
        </p:spPr>
      </p:pic>
      <p:pic>
        <p:nvPicPr>
          <p:cNvPr id="23" name="图片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3023393"/>
            <a:ext cx="5279136" cy="46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5CEFA77-83E5-1C49-B6C6-160A7417E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8" b="94407" l="3901" r="93972">
                        <a14:foregroundMark x1="94618" y1="50243" x2="95035" y2="51902"/>
                        <a14:foregroundMark x1="90785" y1="34979" x2="94267" y2="48844"/>
                        <a14:foregroundMark x1="87057" y1="20134" x2="90182" y2="32577"/>
                        <a14:foregroundMark x1="95035" y1="51902" x2="94874" y2="68801"/>
                        <a14:foregroundMark x1="85465" y1="76951" x2="85018" y2="77260"/>
                        <a14:foregroundMark x1="86115" y1="92890" x2="73016" y2="93979"/>
                        <a14:foregroundMark x1="65775" y1="89038" x2="65151" y2="88368"/>
                        <a14:foregroundMark x1="65964" y1="89241" x2="65775" y2="89038"/>
                        <a14:foregroundMark x1="48901" y1="86046" x2="47518" y2="86130"/>
                        <a14:foregroundMark x1="47518" y1="86130" x2="12589" y2="61074"/>
                        <a14:foregroundMark x1="12589" y1="61074" x2="6028" y2="51678"/>
                        <a14:foregroundMark x1="6028" y1="51678" x2="6915" y2="36242"/>
                        <a14:foregroundMark x1="6915" y1="36242" x2="19681" y2="21029"/>
                        <a14:foregroundMark x1="19681" y1="21029" x2="54433" y2="6711"/>
                        <a14:foregroundMark x1="70205" y1="10940" x2="82801" y2="14318"/>
                        <a14:foregroundMark x1="54433" y1="6711" x2="58584" y2="7824"/>
                        <a14:foregroundMark x1="82801" y1="14318" x2="86879" y2="18568"/>
                        <a14:foregroundMark x1="93972" y1="46085" x2="93972" y2="46085"/>
                        <a14:foregroundMark x1="4078" y1="47204" x2="4078" y2="47204"/>
                        <a14:foregroundMark x1="89539" y1="94407" x2="89539" y2="94407"/>
                        <a14:foregroundMark x1="21809" y1="18121" x2="20922" y2="17897"/>
                        <a14:foregroundMark x1="25709" y1="74944" x2="17376" y2="73378"/>
                        <a14:foregroundMark x1="47340" y1="86130" x2="34574" y2="85459"/>
                        <a14:foregroundMark x1="34574" y1="85459" x2="30496" y2="82327"/>
                        <a14:backgroundMark x1="81915" y1="82774" x2="81915" y2="82774"/>
                        <a14:backgroundMark x1="81560" y1="79642" x2="84043" y2="82550"/>
                        <a14:backgroundMark x1="82447" y1="84787" x2="84220" y2="83445"/>
                        <a14:backgroundMark x1="84574" y1="86353" x2="84574" y2="86353"/>
                        <a14:backgroundMark x1="84574" y1="86353" x2="84574" y2="86353"/>
                        <a14:backgroundMark x1="84929" y1="87472" x2="84929" y2="87472"/>
                        <a14:backgroundMark x1="84929" y1="87472" x2="84929" y2="87472"/>
                        <a14:backgroundMark x1="85816" y1="88143" x2="85816" y2="88143"/>
                        <a14:backgroundMark x1="85816" y1="88143" x2="85816" y2="88143"/>
                        <a14:backgroundMark x1="87766" y1="89038" x2="90248" y2="88143"/>
                        <a14:backgroundMark x1="89894" y1="88367" x2="91667" y2="86130"/>
                        <a14:backgroundMark x1="85816" y1="88591" x2="85816" y2="88591"/>
                        <a14:backgroundMark x1="85816" y1="88591" x2="85816" y2="88591"/>
                        <a14:backgroundMark x1="85106" y1="88591" x2="85106" y2="88591"/>
                        <a14:backgroundMark x1="85106" y1="88591" x2="85106" y2="88591"/>
                        <a14:backgroundMark x1="85284" y1="88143" x2="85106" y2="82774"/>
                        <a14:backgroundMark x1="64007" y1="85906" x2="64007" y2="85906"/>
                        <a14:backgroundMark x1="64007" y1="85906" x2="64007" y2="85906"/>
                        <a14:backgroundMark x1="64007" y1="85906" x2="64007" y2="85906"/>
                        <a14:backgroundMark x1="64007" y1="85906" x2="64007" y2="85906"/>
                        <a14:backgroundMark x1="64007" y1="85906" x2="54787" y2="84340"/>
                        <a14:backgroundMark x1="54787" y1="84340" x2="52305" y2="87472"/>
                        <a14:backgroundMark x1="50532" y1="86353" x2="50532" y2="86353"/>
                        <a14:backgroundMark x1="50355" y1="86353" x2="50355" y2="86353"/>
                        <a14:backgroundMark x1="50000" y1="86353" x2="50000" y2="86353"/>
                        <a14:backgroundMark x1="48759" y1="86353" x2="51064" y2="85906"/>
                        <a14:backgroundMark x1="65426" y1="89038" x2="65426" y2="89038"/>
                        <a14:backgroundMark x1="65780" y1="89485" x2="72695" y2="94407"/>
                        <a14:backgroundMark x1="65426" y1="89038" x2="65248" y2="88591"/>
                        <a14:backgroundMark x1="85106" y1="83445" x2="86525" y2="83445"/>
                        <a14:backgroundMark x1="84574" y1="82998" x2="84574" y2="82998"/>
                        <a14:backgroundMark x1="84574" y1="82998" x2="84574" y2="82998"/>
                        <a14:backgroundMark x1="86170" y1="88367" x2="84574" y2="87472"/>
                        <a14:backgroundMark x1="84220" y1="82103" x2="83511" y2="81208"/>
                        <a14:backgroundMark x1="85106" y1="77852" x2="85106" y2="77629"/>
                        <a14:backgroundMark x1="85284" y1="77405" x2="93794" y2="72707"/>
                        <a14:backgroundMark x1="93794" y1="72707" x2="95213" y2="69128"/>
                        <a14:backgroundMark x1="93794" y1="49664" x2="93794" y2="49664"/>
                        <a14:backgroundMark x1="93794" y1="49664" x2="93794" y2="49664"/>
                        <a14:backgroundMark x1="94681" y1="49664" x2="94326" y2="49664"/>
                        <a14:backgroundMark x1="91489" y1="36465" x2="91135" y2="36018"/>
                        <a14:backgroundMark x1="68085" y1="10515" x2="67908" y2="11633"/>
                        <a14:backgroundMark x1="68262" y1="10291" x2="58688" y2="8054"/>
                        <a14:backgroundMark x1="58688" y1="8054" x2="67908" y2="8054"/>
                        <a14:backgroundMark x1="67908" y1="8054" x2="70390" y2="10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1630" flipH="1">
            <a:off x="1806072" y="1223027"/>
            <a:ext cx="6999550" cy="3280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9764D-F8B7-ACB1-A97D-DB4C0429EF41}"/>
              </a:ext>
            </a:extLst>
          </p:cNvPr>
          <p:cNvSpPr txBox="1"/>
          <p:nvPr/>
        </p:nvSpPr>
        <p:spPr>
          <a:xfrm>
            <a:off x="2730884" y="2169204"/>
            <a:ext cx="4934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图片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61" y="2769369"/>
            <a:ext cx="5279136" cy="4655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9452" r="12235" b="16029"/>
          <a:stretch/>
        </p:blipFill>
        <p:spPr>
          <a:xfrm>
            <a:off x="479448" y="4305612"/>
            <a:ext cx="2263751" cy="22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5CEFA77-83E5-1C49-B6C6-160A7417E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8" b="94407" l="3901" r="93972">
                        <a14:foregroundMark x1="94618" y1="50243" x2="95035" y2="51902"/>
                        <a14:foregroundMark x1="90785" y1="34979" x2="94267" y2="48844"/>
                        <a14:foregroundMark x1="87057" y1="20134" x2="90182" y2="32577"/>
                        <a14:foregroundMark x1="95035" y1="51902" x2="94874" y2="68801"/>
                        <a14:foregroundMark x1="85465" y1="76951" x2="85018" y2="77260"/>
                        <a14:foregroundMark x1="86115" y1="92890" x2="73016" y2="93979"/>
                        <a14:foregroundMark x1="65775" y1="89038" x2="65151" y2="88368"/>
                        <a14:foregroundMark x1="65964" y1="89241" x2="65775" y2="89038"/>
                        <a14:foregroundMark x1="48901" y1="86046" x2="47518" y2="86130"/>
                        <a14:foregroundMark x1="47518" y1="86130" x2="12589" y2="61074"/>
                        <a14:foregroundMark x1="12589" y1="61074" x2="6028" y2="51678"/>
                        <a14:foregroundMark x1="6028" y1="51678" x2="6915" y2="36242"/>
                        <a14:foregroundMark x1="6915" y1="36242" x2="19681" y2="21029"/>
                        <a14:foregroundMark x1="19681" y1="21029" x2="54433" y2="6711"/>
                        <a14:foregroundMark x1="70205" y1="10940" x2="82801" y2="14318"/>
                        <a14:foregroundMark x1="54433" y1="6711" x2="58584" y2="7824"/>
                        <a14:foregroundMark x1="82801" y1="14318" x2="86879" y2="18568"/>
                        <a14:foregroundMark x1="93972" y1="46085" x2="93972" y2="46085"/>
                        <a14:foregroundMark x1="4078" y1="47204" x2="4078" y2="47204"/>
                        <a14:foregroundMark x1="89539" y1="94407" x2="89539" y2="94407"/>
                        <a14:foregroundMark x1="21809" y1="18121" x2="20922" y2="17897"/>
                        <a14:foregroundMark x1="25709" y1="74944" x2="17376" y2="73378"/>
                        <a14:foregroundMark x1="47340" y1="86130" x2="34574" y2="85459"/>
                        <a14:foregroundMark x1="34574" y1="85459" x2="30496" y2="82327"/>
                        <a14:backgroundMark x1="81915" y1="82774" x2="81915" y2="82774"/>
                        <a14:backgroundMark x1="81560" y1="79642" x2="84043" y2="82550"/>
                        <a14:backgroundMark x1="82447" y1="84787" x2="84220" y2="83445"/>
                        <a14:backgroundMark x1="84574" y1="86353" x2="84574" y2="86353"/>
                        <a14:backgroundMark x1="84574" y1="86353" x2="84574" y2="86353"/>
                        <a14:backgroundMark x1="84929" y1="87472" x2="84929" y2="87472"/>
                        <a14:backgroundMark x1="84929" y1="87472" x2="84929" y2="87472"/>
                        <a14:backgroundMark x1="85816" y1="88143" x2="85816" y2="88143"/>
                        <a14:backgroundMark x1="85816" y1="88143" x2="85816" y2="88143"/>
                        <a14:backgroundMark x1="87766" y1="89038" x2="90248" y2="88143"/>
                        <a14:backgroundMark x1="89894" y1="88367" x2="91667" y2="86130"/>
                        <a14:backgroundMark x1="85816" y1="88591" x2="85816" y2="88591"/>
                        <a14:backgroundMark x1="85816" y1="88591" x2="85816" y2="88591"/>
                        <a14:backgroundMark x1="85106" y1="88591" x2="85106" y2="88591"/>
                        <a14:backgroundMark x1="85106" y1="88591" x2="85106" y2="88591"/>
                        <a14:backgroundMark x1="85284" y1="88143" x2="85106" y2="82774"/>
                        <a14:backgroundMark x1="64007" y1="85906" x2="64007" y2="85906"/>
                        <a14:backgroundMark x1="64007" y1="85906" x2="64007" y2="85906"/>
                        <a14:backgroundMark x1="64007" y1="85906" x2="64007" y2="85906"/>
                        <a14:backgroundMark x1="64007" y1="85906" x2="64007" y2="85906"/>
                        <a14:backgroundMark x1="64007" y1="85906" x2="54787" y2="84340"/>
                        <a14:backgroundMark x1="54787" y1="84340" x2="52305" y2="87472"/>
                        <a14:backgroundMark x1="50532" y1="86353" x2="50532" y2="86353"/>
                        <a14:backgroundMark x1="50355" y1="86353" x2="50355" y2="86353"/>
                        <a14:backgroundMark x1="50000" y1="86353" x2="50000" y2="86353"/>
                        <a14:backgroundMark x1="48759" y1="86353" x2="51064" y2="85906"/>
                        <a14:backgroundMark x1="65426" y1="89038" x2="65426" y2="89038"/>
                        <a14:backgroundMark x1="65780" y1="89485" x2="72695" y2="94407"/>
                        <a14:backgroundMark x1="65426" y1="89038" x2="65248" y2="88591"/>
                        <a14:backgroundMark x1="85106" y1="83445" x2="86525" y2="83445"/>
                        <a14:backgroundMark x1="84574" y1="82998" x2="84574" y2="82998"/>
                        <a14:backgroundMark x1="84574" y1="82998" x2="84574" y2="82998"/>
                        <a14:backgroundMark x1="86170" y1="88367" x2="84574" y2="87472"/>
                        <a14:backgroundMark x1="84220" y1="82103" x2="83511" y2="81208"/>
                        <a14:backgroundMark x1="85106" y1="77852" x2="85106" y2="77629"/>
                        <a14:backgroundMark x1="85284" y1="77405" x2="93794" y2="72707"/>
                        <a14:backgroundMark x1="93794" y1="72707" x2="95213" y2="69128"/>
                        <a14:backgroundMark x1="93794" y1="49664" x2="93794" y2="49664"/>
                        <a14:backgroundMark x1="93794" y1="49664" x2="93794" y2="49664"/>
                        <a14:backgroundMark x1="94681" y1="49664" x2="94326" y2="49664"/>
                        <a14:backgroundMark x1="91489" y1="36465" x2="91135" y2="36018"/>
                        <a14:backgroundMark x1="68085" y1="10515" x2="67908" y2="11633"/>
                        <a14:backgroundMark x1="68262" y1="10291" x2="58688" y2="8054"/>
                        <a14:backgroundMark x1="58688" y1="8054" x2="67908" y2="8054"/>
                        <a14:backgroundMark x1="67908" y1="8054" x2="70390" y2="10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1630" flipH="1">
            <a:off x="1518206" y="1050583"/>
            <a:ext cx="7735440" cy="3625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9764D-F8B7-ACB1-A97D-DB4C0429EF41}"/>
              </a:ext>
            </a:extLst>
          </p:cNvPr>
          <p:cNvSpPr txBox="1"/>
          <p:nvPr/>
        </p:nvSpPr>
        <p:spPr>
          <a:xfrm>
            <a:off x="2519287" y="1893758"/>
            <a:ext cx="5220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nay,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61" y="2769369"/>
            <a:ext cx="5279136" cy="4655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9452" r="12235" b="16029"/>
          <a:stretch/>
        </p:blipFill>
        <p:spPr>
          <a:xfrm>
            <a:off x="479448" y="4305612"/>
            <a:ext cx="2263751" cy="22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9" y="479878"/>
            <a:ext cx="11240718" cy="5391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3" t="59815" r="35780" b="8912"/>
          <a:stretch/>
        </p:blipFill>
        <p:spPr>
          <a:xfrm>
            <a:off x="9486900" y="3976234"/>
            <a:ext cx="1847850" cy="181564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2" t="53909" r="10154" b="607"/>
          <a:stretch/>
        </p:blipFill>
        <p:spPr>
          <a:xfrm>
            <a:off x="858428" y="4204154"/>
            <a:ext cx="1962150" cy="2640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4" t="29956" r="2498" b="41526"/>
          <a:stretch/>
        </p:blipFill>
        <p:spPr>
          <a:xfrm>
            <a:off x="10172700" y="542019"/>
            <a:ext cx="1333500" cy="1655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4057"/>
            <a:ext cx="12192000" cy="1973943"/>
          </a:xfrm>
          <a:prstGeom prst="rect">
            <a:avLst/>
          </a:prstGeom>
        </p:spPr>
      </p:pic>
      <p:pic>
        <p:nvPicPr>
          <p:cNvPr id="36" name="图片 2">
            <a:extLst>
              <a:ext uri="{FF2B5EF4-FFF2-40B4-BE49-F238E27FC236}">
                <a16:creationId xmlns:a16="http://schemas.microsoft.com/office/drawing/2014/main" id="{304EBAAE-22A5-41DB-82A3-9236A93C48C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94034" y="434830"/>
            <a:ext cx="8520259" cy="50220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867FEB-67E7-7942-DD55-8970134DF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409" y="1369843"/>
            <a:ext cx="5500553" cy="3591708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7" y="3092642"/>
            <a:ext cx="5279136" cy="46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669" y="667619"/>
            <a:ext cx="1056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Giá vé vào chơi một số trò chơi như sau: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795751"/>
              </p:ext>
            </p:extLst>
          </p:nvPr>
        </p:nvGraphicFramePr>
        <p:xfrm>
          <a:off x="1450109" y="1505065"/>
          <a:ext cx="8128000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60793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473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trò chơi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vé/lượt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53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 tiêu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 đồng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63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Đu quay đám mây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20 000 đồng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9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 cá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10 000 đồng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4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 gương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12 000 đồng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Tàu lượn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20 000 đồng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216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25236" y="4897473"/>
            <a:ext cx="10141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thích trò chơi nào nhất? 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cả gia đình em cùng chơi trò đó thì sẽ trả hết tất cả bao nhiêu tiền?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976581" y="5005978"/>
                <a:ext cx="823883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3200" b="1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tiền phải trả = </a:t>
                </a:r>
                <a:endParaRPr lang="en-US" sz="3200" b="1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</a:t>
                </a:r>
                <a:r>
                  <a:rPr lang="vi-VN" sz="32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iá vé của trò chơi </a:t>
                </a:r>
                <a14:m>
                  <m:oMath xmlns:m="http://schemas.openxmlformats.org/officeDocument/2006/math">
                    <m:r>
                      <a:rPr lang="vi-VN" sz="32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32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người chơi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81" y="5005978"/>
                <a:ext cx="8238836" cy="1077218"/>
              </a:xfrm>
              <a:prstGeom prst="rect">
                <a:avLst/>
              </a:prstGeom>
              <a:blipFill>
                <a:blip r:embed="rId2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7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723" y="727112"/>
            <a:ext cx="108316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Đến khu vườn thú, có một số con vật với cân nặng như sau:</a:t>
            </a:r>
            <a:endParaRPr lang="en-US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/>
          <a:stretch/>
        </p:blipFill>
        <p:spPr>
          <a:xfrm>
            <a:off x="449993" y="2917518"/>
            <a:ext cx="6124232" cy="33649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62221" y="1746618"/>
            <a:ext cx="7454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b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1356" y="3768327"/>
            <a:ext cx="48860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Chọn ra một con vật thích nhất rồi xác định cân nặng của con vậ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đó với đơn vị là </a:t>
            </a:r>
            <a:r>
              <a:rPr lang="vi-VN" sz="3200">
                <a:latin typeface="Cambria" panose="02040503050406030204" pitchFamily="18" charset="0"/>
                <a:ea typeface="Cambria" panose="02040503050406030204" pitchFamily="18" charset="0"/>
              </a:rPr>
              <a:t>ki-lô-gam.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646007" y="3214329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vi-VN" altLang="zh-CN" sz="3000" kern="0" cap="all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HƯỚNG DẪN</a:t>
            </a:r>
            <a:endParaRPr lang="en-US" altLang="zh-CN" sz="3000" kern="0" cap="all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5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27" y="2855623"/>
            <a:ext cx="4079269" cy="35994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9452" r="12235" b="16029"/>
          <a:stretch/>
        </p:blipFill>
        <p:spPr>
          <a:xfrm>
            <a:off x="1227594" y="3104885"/>
            <a:ext cx="3233569" cy="3233569"/>
          </a:xfrm>
          <a:prstGeom prst="rect">
            <a:avLst/>
          </a:prstGeom>
        </p:spPr>
      </p:pic>
      <p:grpSp>
        <p:nvGrpSpPr>
          <p:cNvPr id="9" name="组合 41">
            <a:extLst>
              <a:ext uri="{FF2B5EF4-FFF2-40B4-BE49-F238E27FC236}">
                <a16:creationId xmlns:a16="http://schemas.microsoft.com/office/drawing/2014/main" id="{698B7258-D17A-6ABB-94FB-D1A9D56C3DCC}"/>
              </a:ext>
            </a:extLst>
          </p:cNvPr>
          <p:cNvGrpSpPr/>
          <p:nvPr/>
        </p:nvGrpSpPr>
        <p:grpSpPr>
          <a:xfrm>
            <a:off x="132939" y="170605"/>
            <a:ext cx="11008450" cy="2081264"/>
            <a:chOff x="1513192" y="1554345"/>
            <a:chExt cx="9542584" cy="2489152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F04496C3-720D-7618-FEAE-A03CF6F327A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57E96D8E-9312-1DB6-C22F-1DF9B4DA2699}"/>
                </a:ext>
              </a:extLst>
            </p:cNvPr>
            <p:cNvSpPr/>
            <p:nvPr/>
          </p:nvSpPr>
          <p:spPr>
            <a:xfrm>
              <a:off x="1706880" y="1776796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BE813E-A264-2B51-F324-8306DC91DE23}"/>
              </a:ext>
            </a:extLst>
          </p:cNvPr>
          <p:cNvSpPr txBox="1"/>
          <p:nvPr/>
        </p:nvSpPr>
        <p:spPr>
          <a:xfrm>
            <a:off x="451511" y="438969"/>
            <a:ext cx="10371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 vườn hoa, em thấy khu vườn trồng hoa hồng có kích thước như hình bên. Khu vườn trồng hoa hồng đó có diện tích là: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6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657874"/>
            <a:ext cx="3195571" cy="2819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9452" r="12235" b="16029"/>
          <a:stretch/>
        </p:blipFill>
        <p:spPr>
          <a:xfrm>
            <a:off x="313195" y="2866977"/>
            <a:ext cx="2909454" cy="2909454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5CEFA77-83E5-1C49-B6C6-160A7417E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8" b="94407" l="3901" r="93972">
                        <a14:foregroundMark x1="94618" y1="50243" x2="95035" y2="51902"/>
                        <a14:foregroundMark x1="90785" y1="34979" x2="94267" y2="48844"/>
                        <a14:foregroundMark x1="87057" y1="20134" x2="90182" y2="32577"/>
                        <a14:foregroundMark x1="95035" y1="51902" x2="94874" y2="68801"/>
                        <a14:foregroundMark x1="85465" y1="76951" x2="85018" y2="77260"/>
                        <a14:foregroundMark x1="86115" y1="92890" x2="73016" y2="93979"/>
                        <a14:foregroundMark x1="65775" y1="89038" x2="65151" y2="88368"/>
                        <a14:foregroundMark x1="65964" y1="89241" x2="65775" y2="89038"/>
                        <a14:foregroundMark x1="48901" y1="86046" x2="47518" y2="86130"/>
                        <a14:foregroundMark x1="47518" y1="86130" x2="12589" y2="61074"/>
                        <a14:foregroundMark x1="12589" y1="61074" x2="6028" y2="51678"/>
                        <a14:foregroundMark x1="6028" y1="51678" x2="6915" y2="36242"/>
                        <a14:foregroundMark x1="6915" y1="36242" x2="19681" y2="21029"/>
                        <a14:foregroundMark x1="19681" y1="21029" x2="54433" y2="6711"/>
                        <a14:foregroundMark x1="70205" y1="10940" x2="82801" y2="14318"/>
                        <a14:foregroundMark x1="54433" y1="6711" x2="58584" y2="7824"/>
                        <a14:foregroundMark x1="82801" y1="14318" x2="86879" y2="18568"/>
                        <a14:foregroundMark x1="93972" y1="46085" x2="93972" y2="46085"/>
                        <a14:foregroundMark x1="4078" y1="47204" x2="4078" y2="47204"/>
                        <a14:foregroundMark x1="89539" y1="94407" x2="89539" y2="94407"/>
                        <a14:foregroundMark x1="21809" y1="18121" x2="20922" y2="17897"/>
                        <a14:foregroundMark x1="25709" y1="74944" x2="17376" y2="73378"/>
                        <a14:foregroundMark x1="47340" y1="86130" x2="34574" y2="85459"/>
                        <a14:foregroundMark x1="34574" y1="85459" x2="30496" y2="82327"/>
                        <a14:backgroundMark x1="81915" y1="82774" x2="81915" y2="82774"/>
                        <a14:backgroundMark x1="81560" y1="79642" x2="84043" y2="82550"/>
                        <a14:backgroundMark x1="82447" y1="84787" x2="84220" y2="83445"/>
                        <a14:backgroundMark x1="84574" y1="86353" x2="84574" y2="86353"/>
                        <a14:backgroundMark x1="84574" y1="86353" x2="84574" y2="86353"/>
                        <a14:backgroundMark x1="84929" y1="87472" x2="84929" y2="87472"/>
                        <a14:backgroundMark x1="84929" y1="87472" x2="84929" y2="87472"/>
                        <a14:backgroundMark x1="85816" y1="88143" x2="85816" y2="88143"/>
                        <a14:backgroundMark x1="85816" y1="88143" x2="85816" y2="88143"/>
                        <a14:backgroundMark x1="87766" y1="89038" x2="90248" y2="88143"/>
                        <a14:backgroundMark x1="89894" y1="88367" x2="91667" y2="86130"/>
                        <a14:backgroundMark x1="85816" y1="88591" x2="85816" y2="88591"/>
                        <a14:backgroundMark x1="85816" y1="88591" x2="85816" y2="88591"/>
                        <a14:backgroundMark x1="85106" y1="88591" x2="85106" y2="88591"/>
                        <a14:backgroundMark x1="85106" y1="88591" x2="85106" y2="88591"/>
                        <a14:backgroundMark x1="85284" y1="88143" x2="85106" y2="82774"/>
                        <a14:backgroundMark x1="64007" y1="85906" x2="64007" y2="85906"/>
                        <a14:backgroundMark x1="64007" y1="85906" x2="64007" y2="85906"/>
                        <a14:backgroundMark x1="64007" y1="85906" x2="64007" y2="85906"/>
                        <a14:backgroundMark x1="64007" y1="85906" x2="64007" y2="85906"/>
                        <a14:backgroundMark x1="64007" y1="85906" x2="54787" y2="84340"/>
                        <a14:backgroundMark x1="54787" y1="84340" x2="52305" y2="87472"/>
                        <a14:backgroundMark x1="50532" y1="86353" x2="50532" y2="86353"/>
                        <a14:backgroundMark x1="50355" y1="86353" x2="50355" y2="86353"/>
                        <a14:backgroundMark x1="50000" y1="86353" x2="50000" y2="86353"/>
                        <a14:backgroundMark x1="48759" y1="86353" x2="51064" y2="85906"/>
                        <a14:backgroundMark x1="65426" y1="89038" x2="65426" y2="89038"/>
                        <a14:backgroundMark x1="65780" y1="89485" x2="72695" y2="94407"/>
                        <a14:backgroundMark x1="65426" y1="89038" x2="65248" y2="88591"/>
                        <a14:backgroundMark x1="85106" y1="83445" x2="86525" y2="83445"/>
                        <a14:backgroundMark x1="84574" y1="82998" x2="84574" y2="82998"/>
                        <a14:backgroundMark x1="84574" y1="82998" x2="84574" y2="82998"/>
                        <a14:backgroundMark x1="86170" y1="88367" x2="84574" y2="87472"/>
                        <a14:backgroundMark x1="84220" y1="82103" x2="83511" y2="81208"/>
                        <a14:backgroundMark x1="85106" y1="77852" x2="85106" y2="77629"/>
                        <a14:backgroundMark x1="85284" y1="77405" x2="93794" y2="72707"/>
                        <a14:backgroundMark x1="93794" y1="72707" x2="95213" y2="69128"/>
                        <a14:backgroundMark x1="93794" y1="49664" x2="93794" y2="49664"/>
                        <a14:backgroundMark x1="93794" y1="49664" x2="93794" y2="49664"/>
                        <a14:backgroundMark x1="94681" y1="49664" x2="94326" y2="49664"/>
                        <a14:backgroundMark x1="91489" y1="36465" x2="91135" y2="36018"/>
                        <a14:backgroundMark x1="68085" y1="10515" x2="67908" y2="11633"/>
                        <a14:backgroundMark x1="68262" y1="10291" x2="58688" y2="8054"/>
                        <a14:backgroundMark x1="58688" y1="8054" x2="67908" y2="8054"/>
                        <a14:backgroundMark x1="67908" y1="8054" x2="70390" y2="10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1630" flipH="1">
            <a:off x="1599750" y="733724"/>
            <a:ext cx="4350588" cy="203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49764D-F8B7-ACB1-A97D-DB4C0429EF41}"/>
              </a:ext>
            </a:extLst>
          </p:cNvPr>
          <p:cNvSpPr txBox="1"/>
          <p:nvPr/>
        </p:nvSpPr>
        <p:spPr>
          <a:xfrm>
            <a:off x="1244953" y="1170019"/>
            <a:ext cx="4600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9764D-F8B7-ACB1-A97D-DB4C0429EF41}"/>
              </a:ext>
            </a:extLst>
          </p:cNvPr>
          <p:cNvSpPr txBox="1"/>
          <p:nvPr/>
        </p:nvSpPr>
        <p:spPr>
          <a:xfrm>
            <a:off x="1244953" y="1400851"/>
            <a:ext cx="4600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251" y="2459419"/>
            <a:ext cx="5734918" cy="21913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737898" y="5285323"/>
            <a:ext cx="0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231</TotalTime>
  <Words>432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Cambria</vt:lpstr>
      <vt:lpstr>Cambria Math</vt:lpstr>
      <vt:lpstr>OpenSans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Hà Lê</cp:lastModifiedBy>
  <cp:revision>38</cp:revision>
  <dcterms:created xsi:type="dcterms:W3CDTF">2022-08-21T08:50:47Z</dcterms:created>
  <dcterms:modified xsi:type="dcterms:W3CDTF">2023-10-29T13:48:38Z</dcterms:modified>
  <cp:category>9Slide.vn</cp:category>
</cp:coreProperties>
</file>