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5" r:id="rId6"/>
    <p:sldId id="266" r:id="rId7"/>
    <p:sldId id="260" r:id="rId8"/>
    <p:sldId id="267" r:id="rId9"/>
    <p:sldId id="258" r:id="rId10"/>
    <p:sldId id="268" r:id="rId11"/>
    <p:sldId id="269" r:id="rId12"/>
    <p:sldId id="270" r:id="rId13"/>
    <p:sldId id="271" r:id="rId14"/>
    <p:sldId id="272" r:id="rId15"/>
    <p:sldId id="273" r:id="rId16"/>
    <p:sldId id="263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28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217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213E9-EE81-4A66-877B-32D8F467C2C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2E65D8-3245-4C75-B8BB-ADF3BEDDE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57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213E9-EE81-4A66-877B-32D8F467C2C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2E65D8-3245-4C75-B8BB-ADF3BEDDE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21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233056" y="-951856"/>
            <a:ext cx="4652986" cy="2726227"/>
          </a:xfrm>
          <a:prstGeom prst="rect">
            <a:avLst/>
          </a:prstGeom>
        </p:spPr>
      </p:pic>
      <p:pic>
        <p:nvPicPr>
          <p:cNvPr id="9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0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1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12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9417043" y="94857"/>
            <a:ext cx="2165767" cy="2165767"/>
          </a:xfrm>
          <a:prstGeom prst="rect">
            <a:avLst/>
          </a:prstGeom>
        </p:spPr>
      </p:pic>
      <p:pic>
        <p:nvPicPr>
          <p:cNvPr id="13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14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141" y="1025772"/>
            <a:ext cx="1469571" cy="1077686"/>
          </a:xfrm>
          <a:prstGeom prst="rect">
            <a:avLst/>
          </a:prstGeom>
        </p:spPr>
      </p:pic>
      <p:pic>
        <p:nvPicPr>
          <p:cNvPr id="15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16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7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213E9-EE81-4A66-877B-32D8F467C2C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2E65D8-3245-4C75-B8BB-ADF3BEDDE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46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213E9-EE81-4A66-877B-32D8F467C2C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2E65D8-3245-4C75-B8BB-ADF3BEDDE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8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213E9-EE81-4A66-877B-32D8F467C2C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2E65D8-3245-4C75-B8BB-ADF3BEDDE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213E9-EE81-4A66-877B-32D8F467C2C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2E65D8-3245-4C75-B8BB-ADF3BEDDE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5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213E9-EE81-4A66-877B-32D8F467C2C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2E65D8-3245-4C75-B8BB-ADF3BEDDE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213E9-EE81-4A66-877B-32D8F467C2C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2E65D8-3245-4C75-B8BB-ADF3BEDDE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3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ACA3588E-786D-4057-864B-80D4AA66BF4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7" name="矩形 1">
            <a:extLst>
              <a:ext uri="{FF2B5EF4-FFF2-40B4-BE49-F238E27FC236}">
                <a16:creationId xmlns:a16="http://schemas.microsoft.com/office/drawing/2014/main" id="{C760BAED-A2BC-4FC9-A38D-6414473EBB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11">
            <a:extLst>
              <a:ext uri="{FF2B5EF4-FFF2-40B4-BE49-F238E27FC236}">
                <a16:creationId xmlns:a16="http://schemas.microsoft.com/office/drawing/2014/main" id="{2ECC036D-9BC0-4D55-8F38-D55000CB1C66}"/>
              </a:ext>
            </a:extLst>
          </p:cNvPr>
          <p:cNvSpPr/>
          <p:nvPr userDrawn="1"/>
        </p:nvSpPr>
        <p:spPr>
          <a:xfrm>
            <a:off x="388917" y="386442"/>
            <a:ext cx="11435937" cy="6085115"/>
          </a:xfrm>
          <a:prstGeom prst="roundRect">
            <a:avLst>
              <a:gd name="adj" fmla="val 2892"/>
            </a:avLst>
          </a:prstGeom>
          <a:solidFill>
            <a:schemeClr val="bg1"/>
          </a:solidFill>
          <a:ln w="76200">
            <a:solidFill>
              <a:srgbClr val="00AB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326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4.png"/><Relationship Id="rId17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3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50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50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52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53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4.png"/><Relationship Id="rId5" Type="http://schemas.openxmlformats.org/officeDocument/2006/relationships/image" Target="../media/image11.png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7DCD7CB4-948C-4CBB-8D1F-169AFFEFF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487" y="-178621"/>
            <a:ext cx="3041685" cy="26653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81601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41252A-9355-4088-B29F-5168C2C928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826" y="-178621"/>
            <a:ext cx="2653088" cy="24082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3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4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id="{E8787E0A-BDA2-48DF-8721-58ACC29C04E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713" y="873420"/>
            <a:ext cx="2519942" cy="2071808"/>
          </a:xfrm>
          <a:prstGeom prst="rect">
            <a:avLst/>
          </a:prstGeom>
        </p:spPr>
      </p:pic>
      <p:pic>
        <p:nvPicPr>
          <p:cNvPr id="16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52626E4-62E4-C2F9-2F5A-BE63A0E88D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87386" y="359227"/>
            <a:ext cx="2517866" cy="167044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18848" y="1998222"/>
            <a:ext cx="7181710" cy="40846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428EC01-B671-B1A8-3F00-28E92728F32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22" y="-62177"/>
            <a:ext cx="1269098" cy="126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007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24" y="1697403"/>
            <a:ext cx="8409208" cy="315038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33939" y="390377"/>
            <a:ext cx="2881286" cy="1204604"/>
            <a:chOff x="727854" y="504677"/>
            <a:chExt cx="2881286" cy="12046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7854" y="504677"/>
              <a:ext cx="1035632" cy="120460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673917" y="614849"/>
              <a:ext cx="19352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 ?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547257" y="541137"/>
                <a:ext cx="9274629" cy="1580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Thửa ruộng của chú Năm có dạng hình chữ nhật với diện tích 4000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3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Chú Năm chia bốn phần đều nhau như hình vẽ.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257" y="541137"/>
                <a:ext cx="9274629" cy="1580817"/>
              </a:xfrm>
              <a:prstGeom prst="rect">
                <a:avLst/>
              </a:prstGeom>
              <a:blipFill>
                <a:blip r:embed="rId5"/>
                <a:stretch>
                  <a:fillRect l="-1709" t="-5019" r="-1644" b="-1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531912" y="4798631"/>
            <a:ext cx="11175674" cy="1591974"/>
            <a:chOff x="531912" y="4798631"/>
            <a:chExt cx="11175674" cy="159197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Rectangle 7"/>
                <p:cNvSpPr/>
                <p:nvPr/>
              </p:nvSpPr>
              <p:spPr>
                <a:xfrm>
                  <a:off x="531912" y="4798631"/>
                  <a:ext cx="11175674" cy="1591974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lvl="0" algn="just">
                    <a:defRPr/>
                  </a:pPr>
                  <a:r>
                    <a:rPr kumimoji="0" lang="en-US" sz="3200" b="1" i="0" u="none" strike="noStrike" kern="0" cap="none" spc="0" normalizeH="0" baseline="0" noProof="0">
                      <a:ln w="19050">
                        <a:noFill/>
                        <a:prstDash val="solid"/>
                      </a:ln>
                      <a:solidFill>
                        <a:srgbClr val="D47D95">
                          <a:lumMod val="75000"/>
                        </a:srgbClr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a. Diện</a:t>
                  </a:r>
                  <a:r>
                    <a:rPr kumimoji="0" lang="en-US" sz="3200" b="1" i="0" u="none" strike="noStrike" kern="0" cap="none" spc="0" normalizeH="0" noProof="0">
                      <a:ln w="19050">
                        <a:noFill/>
                        <a:prstDash val="solid"/>
                      </a:ln>
                      <a:solidFill>
                        <a:srgbClr val="D47D95">
                          <a:lumMod val="75000"/>
                        </a:srgbClr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tích mỗi phần là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GB" sz="32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32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sup>
                      </m:sSup>
                    </m:oMath>
                  </a14:m>
                  <a:r>
                    <a:rPr kumimoji="0" lang="en-US" sz="3200" b="1" i="0" u="none" strike="noStrike" kern="0" cap="none" spc="0" normalizeH="0" noProof="0">
                      <a:ln w="19050">
                        <a:noFill/>
                        <a:prstDash val="solid"/>
                      </a:ln>
                      <a:solidFill>
                        <a:srgbClr val="D47D95">
                          <a:lumMod val="75000"/>
                        </a:srgbClr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pPr lvl="0" algn="just">
                    <a:defRPr/>
                  </a:pPr>
                  <a:r>
                    <a:rPr lang="en-US" sz="3200" b="1" kern="0">
                      <a:ln w="19050">
                        <a:noFill/>
                        <a:prstDash val="solid"/>
                      </a:ln>
                      <a:solidFill>
                        <a:srgbClr val="D47D95">
                          <a:lumMod val="75000"/>
                        </a:srgb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b. Cứ mỗi </a:t>
                  </a:r>
                  <a:r>
                    <a:rPr lang="en-US" sz="3200" b="1" kern="0">
                      <a:ln w="19050">
                        <a:noFill/>
                        <a:prstDash val="solid"/>
                      </a:ln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1000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32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a14:m>
                  <a:r>
                    <a:rPr lang="en-US" sz="3200" b="1" kern="0">
                      <a:ln w="19050">
                        <a:noFill/>
                        <a:prstDash val="solid"/>
                      </a:ln>
                      <a:solidFill>
                        <a:srgbClr val="D47D95">
                          <a:lumMod val="75000"/>
                        </a:srgb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, chú Năm thu hoạch được khoảng 7 tạ thóc . Như vậy, chú Năm thu hoạch được tất cả          tạ thóc.</a:t>
                  </a:r>
                  <a:r>
                    <a:rPr kumimoji="0" lang="en-US" sz="3200" b="1" i="0" u="none" strike="noStrike" kern="0" cap="none" spc="0" normalizeH="0" noProof="0">
                      <a:ln w="19050">
                        <a:noFill/>
                        <a:prstDash val="solid"/>
                      </a:ln>
                      <a:solidFill>
                        <a:srgbClr val="D47D95">
                          <a:lumMod val="75000"/>
                        </a:srgbClr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       </a:t>
                  </a:r>
                  <a:endParaRPr kumimoji="0" lang="en-US" sz="3200" b="1" i="0" u="none" strike="noStrike" kern="0" cap="none" spc="0" normalizeH="0" baseline="0" noProof="0" dirty="0">
                    <a:ln w="19050">
                      <a:noFill/>
                      <a:prstDash val="solid"/>
                    </a:ln>
                    <a:solidFill>
                      <a:srgbClr val="D47D95">
                        <a:lumMod val="75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912" y="4798631"/>
                  <a:ext cx="11175674" cy="159197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ounded Rectangle 8"/>
            <p:cNvSpPr/>
            <p:nvPr/>
          </p:nvSpPr>
          <p:spPr>
            <a:xfrm>
              <a:off x="5072186" y="4847791"/>
              <a:ext cx="708128" cy="47927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261568" y="5845628"/>
              <a:ext cx="715188" cy="4362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98666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24" y="1697403"/>
            <a:ext cx="8409208" cy="315038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33939" y="390377"/>
            <a:ext cx="2881286" cy="1204604"/>
            <a:chOff x="727854" y="504677"/>
            <a:chExt cx="2881286" cy="12046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7854" y="504677"/>
              <a:ext cx="1035632" cy="120460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673917" y="614849"/>
              <a:ext cx="19352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 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47257" y="541137"/>
                <a:ext cx="9274629" cy="1580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Thửa ruộng của chú Năm có dạng hình chữ nhật với diện tích 4000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3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Chú Năm chia bốn phần đều nhau như hình vẽ.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257" y="541137"/>
                <a:ext cx="9274629" cy="1580817"/>
              </a:xfrm>
              <a:prstGeom prst="rect">
                <a:avLst/>
              </a:prstGeom>
              <a:blipFill>
                <a:blip r:embed="rId5"/>
                <a:stretch>
                  <a:fillRect l="-1709" t="-5019" r="-1644" b="-1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531912" y="4798631"/>
            <a:ext cx="11175674" cy="595932"/>
            <a:chOff x="531912" y="4798631"/>
            <a:chExt cx="11175674" cy="59593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Rectangle 7"/>
                <p:cNvSpPr/>
                <p:nvPr/>
              </p:nvSpPr>
              <p:spPr>
                <a:xfrm>
                  <a:off x="531912" y="4798631"/>
                  <a:ext cx="11175674" cy="595932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lvl="0" algn="just">
                    <a:defRPr/>
                  </a:pPr>
                  <a:r>
                    <a:rPr kumimoji="0" lang="en-US" sz="3200" b="1" i="0" u="none" strike="noStrike" kern="0" cap="none" spc="0" normalizeH="0" baseline="0" noProof="0">
                      <a:ln w="19050">
                        <a:noFill/>
                        <a:prstDash val="solid"/>
                      </a:ln>
                      <a:solidFill>
                        <a:srgbClr val="D47D95">
                          <a:lumMod val="75000"/>
                        </a:srgbClr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a. Diện</a:t>
                  </a:r>
                  <a:r>
                    <a:rPr kumimoji="0" lang="en-US" sz="3200" b="1" i="0" u="none" strike="noStrike" kern="0" cap="none" spc="0" normalizeH="0" noProof="0">
                      <a:ln w="19050">
                        <a:noFill/>
                        <a:prstDash val="solid"/>
                      </a:ln>
                      <a:solidFill>
                        <a:srgbClr val="D47D95">
                          <a:lumMod val="75000"/>
                        </a:srgbClr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tích mỗi phần là 1000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32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sup>
                      </m:sSup>
                    </m:oMath>
                  </a14:m>
                  <a:r>
                    <a:rPr kumimoji="0" lang="en-US" sz="3200" b="1" i="0" u="none" strike="noStrike" kern="0" cap="none" spc="0" normalizeH="0" noProof="0">
                      <a:ln w="19050">
                        <a:noFill/>
                        <a:prstDash val="solid"/>
                      </a:ln>
                      <a:solidFill>
                        <a:srgbClr val="D47D95">
                          <a:lumMod val="75000"/>
                        </a:srgbClr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912" y="4798631"/>
                  <a:ext cx="11175674" cy="595932"/>
                </a:xfrm>
                <a:prstGeom prst="rect">
                  <a:avLst/>
                </a:prstGeom>
                <a:blipFill>
                  <a:blip r:embed="rId6"/>
                  <a:stretch>
                    <a:fillRect l="-1251" t="-8824" b="-29412"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ounded Rectangle 8"/>
            <p:cNvSpPr/>
            <p:nvPr/>
          </p:nvSpPr>
          <p:spPr>
            <a:xfrm>
              <a:off x="5630363" y="4888443"/>
              <a:ext cx="1211307" cy="47927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152405" y="5457529"/>
                <a:ext cx="5281060" cy="65889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square" lIns="91440" tIns="45720" rIns="91440" bIns="45720">
                <a:spAutoFit/>
              </a:bodyPr>
              <a:lstStyle/>
              <a:p>
                <a:pPr lvl="0" algn="just">
                  <a:defRPr/>
                </a:pPr>
                <a:r>
                  <a:rPr lang="en-US" sz="3600" b="1" kern="0">
                    <a:ln w="19050">
                      <a:noFill/>
                      <a:prstDash val="solid"/>
                    </a:ln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4000 : 4 = 1000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3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3600" b="1" i="0" u="none" strike="noStrike" kern="0" cap="none" spc="0" normalizeH="0" noProof="0">
                    <a:ln w="19050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405" y="5457529"/>
                <a:ext cx="5281060" cy="658898"/>
              </a:xfrm>
              <a:prstGeom prst="rect">
                <a:avLst/>
              </a:prstGeom>
              <a:blipFill>
                <a:blip r:embed="rId7"/>
                <a:stretch>
                  <a:fillRect l="-3215" t="-9735" b="-30088"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>
          <a:xfrm>
            <a:off x="5630363" y="4779889"/>
            <a:ext cx="1211307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6317471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24" y="1697403"/>
            <a:ext cx="8409208" cy="315038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82925" y="492799"/>
            <a:ext cx="2881286" cy="1204604"/>
            <a:chOff x="727854" y="504677"/>
            <a:chExt cx="2881286" cy="120460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7854" y="504677"/>
              <a:ext cx="1035632" cy="120460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673917" y="614849"/>
              <a:ext cx="19352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 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47257" y="541137"/>
                <a:ext cx="9274629" cy="1580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Thửa ruộng của chú Năm có dạng hình chữ nhật với diện tích 4000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3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b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Chú Năm chia bốn phần đều nhau như hình vẽ.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257" y="541137"/>
                <a:ext cx="9274629" cy="1580817"/>
              </a:xfrm>
              <a:prstGeom prst="rect">
                <a:avLst/>
              </a:prstGeom>
              <a:blipFill>
                <a:blip r:embed="rId5"/>
                <a:stretch>
                  <a:fillRect l="-1709" t="-5019" r="-1644" b="-1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519053" y="4668172"/>
            <a:ext cx="11175674" cy="1088375"/>
            <a:chOff x="192477" y="4847791"/>
            <a:chExt cx="11175674" cy="10883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192477" y="4847791"/>
                  <a:ext cx="11175674" cy="1088375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lvl="0" algn="just">
                    <a:defRPr/>
                  </a:pPr>
                  <a:r>
                    <a:rPr lang="en-US" sz="3200" b="1" kern="0">
                      <a:ln w="19050">
                        <a:noFill/>
                        <a:prstDash val="solid"/>
                      </a:ln>
                      <a:solidFill>
                        <a:srgbClr val="D47D95">
                          <a:lumMod val="75000"/>
                        </a:srgb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b. Cứ mỗi </a:t>
                  </a:r>
                  <a:r>
                    <a:rPr lang="en-US" sz="3200" b="1" kern="0">
                      <a:ln w="19050">
                        <a:noFill/>
                        <a:prstDash val="solid"/>
                      </a:ln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1000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𝐦</m:t>
                          </m:r>
                        </m:e>
                        <m:sup>
                          <m:r>
                            <a:rPr lang="en-GB" sz="32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a14:m>
                  <a:r>
                    <a:rPr lang="en-US" sz="3200" b="1" kern="0">
                      <a:ln w="19050">
                        <a:noFill/>
                        <a:prstDash val="solid"/>
                      </a:ln>
                      <a:solidFill>
                        <a:srgbClr val="D47D95">
                          <a:lumMod val="75000"/>
                        </a:srgb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, chú Năm thu hoạch được khoảng 7 tạ thóc . Như vậy, chú Năm thu hoạch được tất cả          tạ thóc.</a:t>
                  </a:r>
                  <a:r>
                    <a:rPr kumimoji="0" lang="en-US" sz="3200" b="1" i="0" u="none" strike="noStrike" kern="0" cap="none" spc="0" normalizeH="0" noProof="0">
                      <a:ln w="19050">
                        <a:noFill/>
                        <a:prstDash val="solid"/>
                      </a:ln>
                      <a:solidFill>
                        <a:srgbClr val="D47D95">
                          <a:lumMod val="75000"/>
                        </a:srgbClr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        </a:t>
                  </a:r>
                  <a:endParaRPr kumimoji="0" lang="en-US" sz="3200" b="1" i="0" u="none" strike="noStrike" kern="0" cap="none" spc="0" normalizeH="0" baseline="0" noProof="0" dirty="0">
                    <a:ln w="19050">
                      <a:noFill/>
                      <a:prstDash val="solid"/>
                    </a:ln>
                    <a:solidFill>
                      <a:srgbClr val="D47D95">
                        <a:lumMod val="75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477" y="4847791"/>
                  <a:ext cx="11175674" cy="1088375"/>
                </a:xfrm>
                <a:prstGeom prst="rect">
                  <a:avLst/>
                </a:prstGeom>
                <a:blipFill>
                  <a:blip r:embed="rId6"/>
                  <a:stretch>
                    <a:fillRect l="-1251" t="-4348" r="-1251" b="-15761"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ounded Rectangle 10"/>
            <p:cNvSpPr/>
            <p:nvPr/>
          </p:nvSpPr>
          <p:spPr>
            <a:xfrm>
              <a:off x="8918663" y="5421080"/>
              <a:ext cx="715188" cy="4362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547257" y="5677686"/>
            <a:ext cx="6099786" cy="5847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3200" b="1" kern="0">
                <a:ln w="19050">
                  <a:noFill/>
                  <a:prstDash val="solid"/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 x 4 = 28 (tạ thóc</a:t>
            </a:r>
            <a:r>
              <a:rPr kumimoji="0" lang="en-US" sz="3200" b="1" i="0" u="none" strike="noStrike" kern="0" cap="none" spc="0" normalizeH="0" noProof="0">
                <a:ln w="19050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205483" y="5123800"/>
            <a:ext cx="810194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4008363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47343" y="511800"/>
            <a:ext cx="833718" cy="75303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794" y="511800"/>
            <a:ext cx="9610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 chạy một vòng quanh sân hết 2 phút 30 giây. Hỏi nếu cứ chạy như thế đúng hai vòng thì Nam chạy hết bao nhiêu giây?</a:t>
            </a:r>
          </a:p>
        </p:txBody>
      </p:sp>
      <p:sp>
        <p:nvSpPr>
          <p:cNvPr id="4" name="Speech Bubble: Oval 34">
            <a:extLst>
              <a:ext uri="{FF2B5EF4-FFF2-40B4-BE49-F238E27FC236}">
                <a16:creationId xmlns:a16="http://schemas.microsoft.com/office/drawing/2014/main" id="{69723E99-F487-2E67-D478-372B9D739B15}"/>
              </a:ext>
            </a:extLst>
          </p:cNvPr>
          <p:cNvSpPr/>
          <p:nvPr/>
        </p:nvSpPr>
        <p:spPr>
          <a:xfrm>
            <a:off x="8022159" y="2764361"/>
            <a:ext cx="3055145" cy="2437746"/>
          </a:xfrm>
          <a:custGeom>
            <a:avLst/>
            <a:gdLst>
              <a:gd name="connsiteX0" fmla="*/ 2947857 w 2745359"/>
              <a:gd name="connsiteY0" fmla="*/ 1758784 h 2348302"/>
              <a:gd name="connsiteX1" fmla="*/ 2504531 w 2745359"/>
              <a:gd name="connsiteY1" fmla="*/ 1838462 h 2348302"/>
              <a:gd name="connsiteX2" fmla="*/ 854489 w 2745359"/>
              <a:gd name="connsiteY2" fmla="*/ 2261424 h 2348302"/>
              <a:gd name="connsiteX3" fmla="*/ 115494 w 2745359"/>
              <a:gd name="connsiteY3" fmla="*/ 702736 h 2348302"/>
              <a:gd name="connsiteX4" fmla="*/ 1692097 w 2745359"/>
              <a:gd name="connsiteY4" fmla="*/ 32229 h 2348302"/>
              <a:gd name="connsiteX5" fmla="*/ 2713047 w 2745359"/>
              <a:gd name="connsiteY5" fmla="*/ 1427412 h 2348302"/>
              <a:gd name="connsiteX6" fmla="*/ 2947857 w 2745359"/>
              <a:gd name="connsiteY6" fmla="*/ 1758784 h 234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5359" h="2348302" fill="none" extrusionOk="0">
                <a:moveTo>
                  <a:pt x="2947857" y="1758784"/>
                </a:moveTo>
                <a:cubicBezTo>
                  <a:pt x="2785067" y="1817950"/>
                  <a:pt x="2696136" y="1817847"/>
                  <a:pt x="2504531" y="1838462"/>
                </a:cubicBezTo>
                <a:cubicBezTo>
                  <a:pt x="2085825" y="2241332"/>
                  <a:pt x="1514370" y="2541547"/>
                  <a:pt x="854489" y="2261424"/>
                </a:cubicBezTo>
                <a:cubicBezTo>
                  <a:pt x="212520" y="1921270"/>
                  <a:pt x="-259770" y="1302717"/>
                  <a:pt x="115494" y="702736"/>
                </a:cubicBezTo>
                <a:cubicBezTo>
                  <a:pt x="381603" y="149951"/>
                  <a:pt x="922656" y="-138704"/>
                  <a:pt x="1692097" y="32229"/>
                </a:cubicBezTo>
                <a:cubicBezTo>
                  <a:pt x="2402999" y="172005"/>
                  <a:pt x="2883270" y="797102"/>
                  <a:pt x="2713047" y="1427412"/>
                </a:cubicBezTo>
                <a:cubicBezTo>
                  <a:pt x="2744647" y="1486571"/>
                  <a:pt x="2820096" y="1602141"/>
                  <a:pt x="2947857" y="1758784"/>
                </a:cubicBezTo>
                <a:close/>
              </a:path>
              <a:path w="2745359" h="2348302" stroke="0" extrusionOk="0">
                <a:moveTo>
                  <a:pt x="2947857" y="1758784"/>
                </a:moveTo>
                <a:cubicBezTo>
                  <a:pt x="2797836" y="1815639"/>
                  <a:pt x="2562440" y="1814899"/>
                  <a:pt x="2504531" y="1838462"/>
                </a:cubicBezTo>
                <a:cubicBezTo>
                  <a:pt x="2078453" y="2300221"/>
                  <a:pt x="1438502" y="2521732"/>
                  <a:pt x="854489" y="2261424"/>
                </a:cubicBezTo>
                <a:cubicBezTo>
                  <a:pt x="104007" y="2114998"/>
                  <a:pt x="-167449" y="1325988"/>
                  <a:pt x="115494" y="702736"/>
                </a:cubicBezTo>
                <a:cubicBezTo>
                  <a:pt x="373452" y="221386"/>
                  <a:pt x="969535" y="-87207"/>
                  <a:pt x="1692097" y="32229"/>
                </a:cubicBezTo>
                <a:cubicBezTo>
                  <a:pt x="2371939" y="161794"/>
                  <a:pt x="2912972" y="810783"/>
                  <a:pt x="2713047" y="1427412"/>
                </a:cubicBezTo>
                <a:cubicBezTo>
                  <a:pt x="2763482" y="1519669"/>
                  <a:pt x="2858685" y="1634191"/>
                  <a:pt x="2947857" y="175878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prstGeom prst="wedgeEllipseCallout">
                    <a:avLst>
                      <a:gd name="adj1" fmla="val 57376"/>
                      <a:gd name="adj2" fmla="val 2489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CA3659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Bài toán cho biết gì?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750424" y="997786"/>
            <a:ext cx="9326880" cy="130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11235" y="1614538"/>
            <a:ext cx="822960" cy="130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peech Bubble: Oval 38">
            <a:extLst>
              <a:ext uri="{FF2B5EF4-FFF2-40B4-BE49-F238E27FC236}">
                <a16:creationId xmlns:a16="http://schemas.microsoft.com/office/drawing/2014/main" id="{512DEC50-8341-9C22-EF7E-8EC75E2E2CF2}"/>
              </a:ext>
            </a:extLst>
          </p:cNvPr>
          <p:cNvSpPr/>
          <p:nvPr/>
        </p:nvSpPr>
        <p:spPr>
          <a:xfrm>
            <a:off x="7875173" y="2695227"/>
            <a:ext cx="3349116" cy="2565791"/>
          </a:xfrm>
          <a:custGeom>
            <a:avLst/>
            <a:gdLst>
              <a:gd name="connsiteX0" fmla="*/ 2947857 w 2745359"/>
              <a:gd name="connsiteY0" fmla="*/ 1758784 h 2348302"/>
              <a:gd name="connsiteX1" fmla="*/ 2504531 w 2745359"/>
              <a:gd name="connsiteY1" fmla="*/ 1838462 h 2348302"/>
              <a:gd name="connsiteX2" fmla="*/ 854489 w 2745359"/>
              <a:gd name="connsiteY2" fmla="*/ 2261424 h 2348302"/>
              <a:gd name="connsiteX3" fmla="*/ 115494 w 2745359"/>
              <a:gd name="connsiteY3" fmla="*/ 702736 h 2348302"/>
              <a:gd name="connsiteX4" fmla="*/ 1692097 w 2745359"/>
              <a:gd name="connsiteY4" fmla="*/ 32229 h 2348302"/>
              <a:gd name="connsiteX5" fmla="*/ 2713047 w 2745359"/>
              <a:gd name="connsiteY5" fmla="*/ 1427412 h 2348302"/>
              <a:gd name="connsiteX6" fmla="*/ 2947857 w 2745359"/>
              <a:gd name="connsiteY6" fmla="*/ 1758784 h 234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5359" h="2348302" fill="none" extrusionOk="0">
                <a:moveTo>
                  <a:pt x="2947857" y="1758784"/>
                </a:moveTo>
                <a:cubicBezTo>
                  <a:pt x="2785067" y="1817950"/>
                  <a:pt x="2696136" y="1817847"/>
                  <a:pt x="2504531" y="1838462"/>
                </a:cubicBezTo>
                <a:cubicBezTo>
                  <a:pt x="2085825" y="2241332"/>
                  <a:pt x="1514370" y="2541547"/>
                  <a:pt x="854489" y="2261424"/>
                </a:cubicBezTo>
                <a:cubicBezTo>
                  <a:pt x="212520" y="1921270"/>
                  <a:pt x="-259770" y="1302717"/>
                  <a:pt x="115494" y="702736"/>
                </a:cubicBezTo>
                <a:cubicBezTo>
                  <a:pt x="381603" y="149951"/>
                  <a:pt x="922656" y="-138704"/>
                  <a:pt x="1692097" y="32229"/>
                </a:cubicBezTo>
                <a:cubicBezTo>
                  <a:pt x="2402999" y="172005"/>
                  <a:pt x="2883270" y="797102"/>
                  <a:pt x="2713047" y="1427412"/>
                </a:cubicBezTo>
                <a:cubicBezTo>
                  <a:pt x="2744647" y="1486571"/>
                  <a:pt x="2820096" y="1602141"/>
                  <a:pt x="2947857" y="1758784"/>
                </a:cubicBezTo>
                <a:close/>
              </a:path>
              <a:path w="2745359" h="2348302" stroke="0" extrusionOk="0">
                <a:moveTo>
                  <a:pt x="2947857" y="1758784"/>
                </a:moveTo>
                <a:cubicBezTo>
                  <a:pt x="2797836" y="1815639"/>
                  <a:pt x="2562440" y="1814899"/>
                  <a:pt x="2504531" y="1838462"/>
                </a:cubicBezTo>
                <a:cubicBezTo>
                  <a:pt x="2078453" y="2300221"/>
                  <a:pt x="1438502" y="2521732"/>
                  <a:pt x="854489" y="2261424"/>
                </a:cubicBezTo>
                <a:cubicBezTo>
                  <a:pt x="104007" y="2114998"/>
                  <a:pt x="-167449" y="1325988"/>
                  <a:pt x="115494" y="702736"/>
                </a:cubicBezTo>
                <a:cubicBezTo>
                  <a:pt x="373452" y="221386"/>
                  <a:pt x="969535" y="-87207"/>
                  <a:pt x="1692097" y="32229"/>
                </a:cubicBezTo>
                <a:cubicBezTo>
                  <a:pt x="2371939" y="161794"/>
                  <a:pt x="2912972" y="810783"/>
                  <a:pt x="2713047" y="1427412"/>
                </a:cubicBezTo>
                <a:cubicBezTo>
                  <a:pt x="2763482" y="1519669"/>
                  <a:pt x="2858685" y="1634191"/>
                  <a:pt x="2947857" y="175878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2214188587">
                  <a:prstGeom prst="wedgeEllipseCallout">
                    <a:avLst>
                      <a:gd name="adj1" fmla="val 57376"/>
                      <a:gd name="adj2" fmla="val 2489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C00000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Bài toán hỏi gì?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812868" y="1538926"/>
            <a:ext cx="8321040" cy="130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37361" y="2075584"/>
            <a:ext cx="6675120" cy="130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47990" y="2738306"/>
            <a:ext cx="1837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 tắt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9692" y="3368864"/>
            <a:ext cx="5168767" cy="14783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1 vòng: 2 phút 30 giây</a:t>
            </a:r>
          </a:p>
          <a:p>
            <a:pPr>
              <a:lnSpc>
                <a:spcPct val="150000"/>
              </a:lnSpc>
            </a:pPr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2 vòng: ….giây?</a:t>
            </a:r>
          </a:p>
        </p:txBody>
      </p:sp>
    </p:spTree>
    <p:extLst>
      <p:ext uri="{BB962C8B-B14F-4D97-AF65-F5344CB8AC3E}">
        <p14:creationId xmlns:p14="http://schemas.microsoft.com/office/powerpoint/2010/main" val="39643700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0" grpId="1" animBg="1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47343" y="511800"/>
            <a:ext cx="833718" cy="75303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794" y="511800"/>
            <a:ext cx="9610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 chạy một vòng quanh sân hết 2 phút 30 giây. Hỏi nếu cứ chạy như thế đúng hai vòng thì Nam chạy hết bao nhiêu giây?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74921" y="2300188"/>
            <a:ext cx="2044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54176" y="2884963"/>
            <a:ext cx="8686007" cy="2771015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Đổi 2 phút 30 giây = 150 giây</a:t>
            </a:r>
          </a:p>
          <a:p>
            <a:pPr algn="ctr">
              <a:lnSpc>
                <a:spcPct val="140000"/>
              </a:lnSpc>
            </a:pPr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Thời gian Nam chạy hai vòng quanh sân là:</a:t>
            </a:r>
          </a:p>
          <a:p>
            <a:pPr algn="ctr">
              <a:lnSpc>
                <a:spcPct val="140000"/>
              </a:lnSpc>
            </a:pPr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150 x 2 = 300 (giây)</a:t>
            </a:r>
          </a:p>
          <a:p>
            <a:pPr algn="ctr">
              <a:lnSpc>
                <a:spcPct val="140000"/>
              </a:lnSpc>
            </a:pPr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Đáp số: 300 giây</a:t>
            </a:r>
          </a:p>
        </p:txBody>
      </p:sp>
    </p:spTree>
    <p:extLst>
      <p:ext uri="{BB962C8B-B14F-4D97-AF65-F5344CB8AC3E}">
        <p14:creationId xmlns:p14="http://schemas.microsoft.com/office/powerpoint/2010/main" val="39583170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47343" y="511800"/>
            <a:ext cx="833718" cy="75303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794" y="511800"/>
            <a:ext cx="9610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số cân nặng thích hợp với mỗi đồ vật.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50" y="1423851"/>
            <a:ext cx="10695705" cy="25928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3045" y="4794072"/>
            <a:ext cx="1915282" cy="61395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 tạ </a:t>
            </a:r>
          </a:p>
        </p:txBody>
      </p:sp>
      <p:sp>
        <p:nvSpPr>
          <p:cNvPr id="6" name="Rectangle 5"/>
          <p:cNvSpPr/>
          <p:nvPr/>
        </p:nvSpPr>
        <p:spPr>
          <a:xfrm>
            <a:off x="3710447" y="4794072"/>
            <a:ext cx="2024139" cy="61395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 gam </a:t>
            </a:r>
          </a:p>
        </p:txBody>
      </p:sp>
      <p:sp>
        <p:nvSpPr>
          <p:cNvPr id="7" name="Rectangle 6"/>
          <p:cNvSpPr/>
          <p:nvPr/>
        </p:nvSpPr>
        <p:spPr>
          <a:xfrm>
            <a:off x="6349140" y="4794072"/>
            <a:ext cx="2193957" cy="61395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5 000 tấn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600" y="4794072"/>
            <a:ext cx="1915282" cy="61395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yến</a:t>
            </a:r>
          </a:p>
        </p:txBody>
      </p:sp>
      <p:cxnSp>
        <p:nvCxnSpPr>
          <p:cNvPr id="10" name="Straight Arrow Connector 9"/>
          <p:cNvCxnSpPr>
            <a:endCxn id="7" idx="0"/>
          </p:cNvCxnSpPr>
          <p:nvPr/>
        </p:nvCxnSpPr>
        <p:spPr>
          <a:xfrm>
            <a:off x="2076994" y="3670663"/>
            <a:ext cx="5369125" cy="11234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5" idx="0"/>
          </p:cNvCxnSpPr>
          <p:nvPr/>
        </p:nvCxnSpPr>
        <p:spPr>
          <a:xfrm flipH="1">
            <a:off x="2020686" y="3614057"/>
            <a:ext cx="3289360" cy="11800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8" idx="0"/>
          </p:cNvCxnSpPr>
          <p:nvPr/>
        </p:nvCxnSpPr>
        <p:spPr>
          <a:xfrm>
            <a:off x="8003177" y="3614058"/>
            <a:ext cx="2099064" cy="11800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761706" y="3561806"/>
            <a:ext cx="5697288" cy="11930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8291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1">
            <a:extLst>
              <a:ext uri="{FF2B5EF4-FFF2-40B4-BE49-F238E27FC236}">
                <a16:creationId xmlns:a16="http://schemas.microsoft.com/office/drawing/2014/main" id="{2FE8CEC1-2A20-4659-89C7-3ABAA7C35C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2">
            <a:extLst>
              <a:ext uri="{FF2B5EF4-FFF2-40B4-BE49-F238E27FC236}">
                <a16:creationId xmlns:a16="http://schemas.microsoft.com/office/drawing/2014/main" id="{38A54781-1649-4F26-8C11-E7B479EDF062}"/>
              </a:ext>
            </a:extLst>
          </p:cNvPr>
          <p:cNvSpPr/>
          <p:nvPr/>
        </p:nvSpPr>
        <p:spPr>
          <a:xfrm>
            <a:off x="791633" y="809977"/>
            <a:ext cx="10608733" cy="5238045"/>
          </a:xfrm>
          <a:prstGeom prst="roundRect">
            <a:avLst>
              <a:gd name="adj" fmla="val 2942"/>
            </a:avLst>
          </a:prstGeom>
          <a:solidFill>
            <a:schemeClr val="bg1"/>
          </a:solidFill>
          <a:ln w="76200">
            <a:solidFill>
              <a:srgbClr val="82D6DD"/>
            </a:solidFill>
          </a:ln>
          <a:effectLst>
            <a:outerShdw blurRad="50800" dist="381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92号-新潮海报体" panose="00000500000000000000" pitchFamily="2" charset="-122"/>
              <a:ea typeface="字魂92号-新潮海报体" panose="00000500000000000000" pitchFamily="2" charset="-122"/>
            </a:endParaRPr>
          </a:p>
        </p:txBody>
      </p:sp>
      <p:pic>
        <p:nvPicPr>
          <p:cNvPr id="4" name="图片 29">
            <a:extLst>
              <a:ext uri="{FF2B5EF4-FFF2-40B4-BE49-F238E27FC236}">
                <a16:creationId xmlns:a16="http://schemas.microsoft.com/office/drawing/2014/main" id="{AC893DF5-226C-4FE7-9D2C-5EED43BC86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225" y="2551337"/>
            <a:ext cx="3822303" cy="430666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20000"/>
              </a:prstClr>
            </a:outerShdw>
          </a:effectLst>
        </p:spPr>
      </p:pic>
      <p:pic>
        <p:nvPicPr>
          <p:cNvPr id="5" name="图片 32">
            <a:extLst>
              <a:ext uri="{FF2B5EF4-FFF2-40B4-BE49-F238E27FC236}">
                <a16:creationId xmlns:a16="http://schemas.microsoft.com/office/drawing/2014/main" id="{5E84D00C-9A22-4F90-B407-0CB5BB7C4C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62390">
            <a:off x="9589618" y="6154"/>
            <a:ext cx="3050419" cy="3050419"/>
          </a:xfrm>
          <a:prstGeom prst="rect">
            <a:avLst/>
          </a:prstGeom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373220" y="-912067"/>
            <a:ext cx="4652986" cy="2726227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9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950"/>
          <a:stretch/>
        </p:blipFill>
        <p:spPr>
          <a:xfrm flipH="1">
            <a:off x="11206842" y="3698076"/>
            <a:ext cx="1202872" cy="2928490"/>
          </a:xfrm>
          <a:prstGeom prst="rect">
            <a:avLst/>
          </a:prstGeom>
        </p:spPr>
      </p:pic>
      <p:pic>
        <p:nvPicPr>
          <p:cNvPr id="10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11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-7958" y="6772"/>
            <a:ext cx="2165767" cy="2165767"/>
          </a:xfrm>
          <a:prstGeom prst="rect">
            <a:avLst/>
          </a:prstGeom>
        </p:spPr>
      </p:pic>
      <p:pic>
        <p:nvPicPr>
          <p:cNvPr id="12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13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537" y="5096885"/>
            <a:ext cx="1469571" cy="1077686"/>
          </a:xfrm>
          <a:prstGeom prst="rect">
            <a:avLst/>
          </a:prstGeom>
        </p:spPr>
      </p:pic>
      <p:pic>
        <p:nvPicPr>
          <p:cNvPr id="14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15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00937" y="978050"/>
            <a:ext cx="4292246" cy="19516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0C8EFDC-9F68-E142-3452-C4222B19AA14}"/>
              </a:ext>
            </a:extLst>
          </p:cNvPr>
          <p:cNvSpPr txBox="1"/>
          <p:nvPr/>
        </p:nvSpPr>
        <p:spPr>
          <a:xfrm>
            <a:off x="3519981" y="2763844"/>
            <a:ext cx="76868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Ôn tập kiến thức đã học</a:t>
            </a:r>
            <a:r>
              <a:rPr lang="en-US" sz="3200" b="1" i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>
              <a:solidFill>
                <a:srgbClr val="00808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Hoàn thành bài tập trong SBT.</a:t>
            </a:r>
          </a:p>
          <a:p>
            <a:pPr algn="just"/>
            <a:r>
              <a:rPr lang="en-US" sz="32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Đọc và chuẩn bị trước Luyện tập (t64)</a:t>
            </a:r>
            <a:endParaRPr lang="vi-VN" sz="3200" b="1" i="0" dirty="0">
              <a:solidFill>
                <a:srgbClr val="00808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2183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0A886ED-2023-4261-988B-C9FB4336F73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056" y="-951856"/>
            <a:ext cx="4652986" cy="4469282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1A4F123A-D858-4B4E-8C55-0DB05E794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4CE381-514C-40D9-A682-B21BB5A6F2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81601"/>
            <a:ext cx="12192000" cy="16763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CC017E-B16E-4F40-8B3B-236D342CF7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5428" y="6261517"/>
            <a:ext cx="2297087" cy="5964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41252A-9355-4088-B29F-5168C2C9287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0826" y="-178621"/>
            <a:ext cx="2653088" cy="240823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1EB5E3-5C76-40FD-9486-2039F633CDE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9799" y="4029293"/>
            <a:ext cx="2519941" cy="3007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8B94F1-E31E-4FAC-8447-DE8B87B381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260" y="3932928"/>
            <a:ext cx="2715884" cy="3178771"/>
          </a:xfrm>
          <a:prstGeom prst="rect">
            <a:avLst/>
          </a:prstGeom>
        </p:spPr>
      </p:pic>
      <p:pic>
        <p:nvPicPr>
          <p:cNvPr id="13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14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1943" y="-97972"/>
            <a:ext cx="1970314" cy="2928490"/>
          </a:xfrm>
          <a:prstGeom prst="rect">
            <a:avLst/>
          </a:prstGeom>
        </p:spPr>
      </p:pic>
      <p:pic>
        <p:nvPicPr>
          <p:cNvPr id="16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99EE79-B207-B02A-683E-4F7A6969512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93591" y="2110587"/>
            <a:ext cx="7701045" cy="370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366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1">
            <a:extLst>
              <a:ext uri="{FF2B5EF4-FFF2-40B4-BE49-F238E27FC236}">
                <a16:creationId xmlns:a16="http://schemas.microsoft.com/office/drawing/2014/main" id="{2FE8CEC1-2A20-4659-89C7-3ABAA7C35C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B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2">
            <a:extLst>
              <a:ext uri="{FF2B5EF4-FFF2-40B4-BE49-F238E27FC236}">
                <a16:creationId xmlns:a16="http://schemas.microsoft.com/office/drawing/2014/main" id="{38A54781-1649-4F26-8C11-E7B479EDF062}"/>
              </a:ext>
            </a:extLst>
          </p:cNvPr>
          <p:cNvSpPr/>
          <p:nvPr/>
        </p:nvSpPr>
        <p:spPr>
          <a:xfrm>
            <a:off x="791633" y="809977"/>
            <a:ext cx="10608733" cy="5238045"/>
          </a:xfrm>
          <a:prstGeom prst="roundRect">
            <a:avLst>
              <a:gd name="adj" fmla="val 2942"/>
            </a:avLst>
          </a:prstGeom>
          <a:solidFill>
            <a:schemeClr val="bg1"/>
          </a:solidFill>
          <a:ln w="76200">
            <a:solidFill>
              <a:srgbClr val="82D6DD"/>
            </a:solidFill>
          </a:ln>
          <a:effectLst>
            <a:outerShdw blurRad="50800" dist="381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92号-新潮海报体" panose="00000500000000000000" pitchFamily="2" charset="-122"/>
              <a:ea typeface="字魂92号-新潮海报体" panose="00000500000000000000" pitchFamily="2" charset="-122"/>
            </a:endParaRPr>
          </a:p>
        </p:txBody>
      </p:sp>
      <p:pic>
        <p:nvPicPr>
          <p:cNvPr id="5" name="图片 32">
            <a:extLst>
              <a:ext uri="{FF2B5EF4-FFF2-40B4-BE49-F238E27FC236}">
                <a16:creationId xmlns:a16="http://schemas.microsoft.com/office/drawing/2014/main" id="{5E84D00C-9A22-4F90-B407-0CB5BB7C4C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62390">
            <a:off x="9664394" y="-11482"/>
            <a:ext cx="3050419" cy="3050419"/>
          </a:xfrm>
          <a:prstGeom prst="rect">
            <a:avLst/>
          </a:prstGeom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07CF01BE-C90B-46FB-8BA5-59BED7ABCB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9" b="75686"/>
          <a:stretch/>
        </p:blipFill>
        <p:spPr>
          <a:xfrm>
            <a:off x="3373220" y="-912067"/>
            <a:ext cx="4652986" cy="2726227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2B1E17F3-7486-4FBC-8B08-62F955A07A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199" y="359227"/>
            <a:ext cx="1469571" cy="1077686"/>
          </a:xfrm>
          <a:prstGeom prst="rect">
            <a:avLst/>
          </a:prstGeom>
        </p:spPr>
      </p:pic>
      <p:pic>
        <p:nvPicPr>
          <p:cNvPr id="9" name="图片 15">
            <a:extLst>
              <a:ext uri="{FF2B5EF4-FFF2-40B4-BE49-F238E27FC236}">
                <a16:creationId xmlns:a16="http://schemas.microsoft.com/office/drawing/2014/main" id="{8A5F9435-BC49-4666-BBA6-C2252FF7B1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950"/>
          <a:stretch/>
        </p:blipFill>
        <p:spPr>
          <a:xfrm flipH="1">
            <a:off x="11206842" y="3698076"/>
            <a:ext cx="1202872" cy="2928490"/>
          </a:xfrm>
          <a:prstGeom prst="rect">
            <a:avLst/>
          </a:prstGeom>
        </p:spPr>
      </p:pic>
      <p:pic>
        <p:nvPicPr>
          <p:cNvPr id="10" name="图片 16">
            <a:extLst>
              <a:ext uri="{FF2B5EF4-FFF2-40B4-BE49-F238E27FC236}">
                <a16:creationId xmlns:a16="http://schemas.microsoft.com/office/drawing/2014/main" id="{B27C5AAB-683E-48D0-937B-F0B933D040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02770" y="2677886"/>
            <a:ext cx="1187530" cy="870856"/>
          </a:xfrm>
          <a:prstGeom prst="rect">
            <a:avLst/>
          </a:prstGeom>
        </p:spPr>
      </p:pic>
      <p:pic>
        <p:nvPicPr>
          <p:cNvPr id="11" name="图片 27">
            <a:extLst>
              <a:ext uri="{FF2B5EF4-FFF2-40B4-BE49-F238E27FC236}">
                <a16:creationId xmlns:a16="http://schemas.microsoft.com/office/drawing/2014/main" id="{08FDBD42-9E12-4AAC-AEBA-0060A56E5E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104">
            <a:off x="-60166" y="-47995"/>
            <a:ext cx="1685947" cy="1685947"/>
          </a:xfrm>
          <a:prstGeom prst="rect">
            <a:avLst/>
          </a:prstGeom>
        </p:spPr>
      </p:pic>
      <p:pic>
        <p:nvPicPr>
          <p:cNvPr id="12" name="图片 32">
            <a:extLst>
              <a:ext uri="{FF2B5EF4-FFF2-40B4-BE49-F238E27FC236}">
                <a16:creationId xmlns:a16="http://schemas.microsoft.com/office/drawing/2014/main" id="{57DA9833-551C-40D6-844C-EE8B6950A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609" y="-294721"/>
            <a:ext cx="1469571" cy="1077686"/>
          </a:xfrm>
          <a:prstGeom prst="rect">
            <a:avLst/>
          </a:prstGeom>
        </p:spPr>
      </p:pic>
      <p:pic>
        <p:nvPicPr>
          <p:cNvPr id="13" name="图片 34">
            <a:extLst>
              <a:ext uri="{FF2B5EF4-FFF2-40B4-BE49-F238E27FC236}">
                <a16:creationId xmlns:a16="http://schemas.microsoft.com/office/drawing/2014/main" id="{1701CC4E-D53C-4616-9596-712BD5A91F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537" y="5096885"/>
            <a:ext cx="1469571" cy="1077686"/>
          </a:xfrm>
          <a:prstGeom prst="rect">
            <a:avLst/>
          </a:prstGeom>
        </p:spPr>
      </p:pic>
      <p:pic>
        <p:nvPicPr>
          <p:cNvPr id="14" name="图片 36">
            <a:extLst>
              <a:ext uri="{FF2B5EF4-FFF2-40B4-BE49-F238E27FC236}">
                <a16:creationId xmlns:a16="http://schemas.microsoft.com/office/drawing/2014/main" id="{810C63B2-C62E-4180-B415-55660C7F5C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816" y="5369824"/>
            <a:ext cx="1469571" cy="1077686"/>
          </a:xfrm>
          <a:prstGeom prst="rect">
            <a:avLst/>
          </a:prstGeom>
        </p:spPr>
      </p:pic>
      <p:pic>
        <p:nvPicPr>
          <p:cNvPr id="15" name="图片 37">
            <a:extLst>
              <a:ext uri="{FF2B5EF4-FFF2-40B4-BE49-F238E27FC236}">
                <a16:creationId xmlns:a16="http://schemas.microsoft.com/office/drawing/2014/main" id="{E3BD0552-1563-4209-AB0B-DCD78C3F7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11360">
            <a:off x="4362825" y="4316136"/>
            <a:ext cx="2080164" cy="27262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1243" y="294005"/>
            <a:ext cx="7206214" cy="150844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97938" y="1469571"/>
            <a:ext cx="10133219" cy="4302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đặc thù:</a:t>
            </a:r>
          </a:p>
          <a:p>
            <a:pPr algn="just"/>
            <a:r>
              <a:rPr lang="en-US" sz="30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Củng cố nhận biết ác đơn vị đo khối lượng: yến, tạ, tấn; các dơn vị đo diện tích: mi li mét vuông, đề - xi -mét vuông, mét vuông; các đơn vị đo thời gian: giây; thế kỉ.</a:t>
            </a:r>
          </a:p>
          <a:p>
            <a:pPr algn="just"/>
            <a:r>
              <a:rPr lang="en-US" sz="30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Củng cố thực hiện phép đổi, phép tính cộng, trừ, nhân, chia đối với đơn vị đo khối lượng, diện tích, thời gian.</a:t>
            </a:r>
          </a:p>
          <a:p>
            <a:pPr algn="just"/>
            <a:r>
              <a:rPr lang="en-US" sz="30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chung: năng lực tư duy, lập luận toán học, giải quyết vấn đề, giao tiếp hợp tác.</a:t>
            </a:r>
          </a:p>
          <a:p>
            <a:pPr algn="just"/>
            <a:r>
              <a:rPr lang="en-US" sz="30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Phẩm chất: chăm chỉ, trách nhiệm.</a:t>
            </a:r>
          </a:p>
        </p:txBody>
      </p:sp>
    </p:spTree>
    <p:extLst>
      <p:ext uri="{BB962C8B-B14F-4D97-AF65-F5344CB8AC3E}">
        <p14:creationId xmlns:p14="http://schemas.microsoft.com/office/powerpoint/2010/main" val="42882887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4">
            <a:extLst>
              <a:ext uri="{FF2B5EF4-FFF2-40B4-BE49-F238E27FC236}">
                <a16:creationId xmlns:a16="http://schemas.microsoft.com/office/drawing/2014/main" id="{B46E454C-348C-4932-BFCB-1A21B4ABB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6215" y="1317247"/>
            <a:ext cx="4309474" cy="5540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1" r="53334"/>
          <a:stretch/>
        </p:blipFill>
        <p:spPr>
          <a:xfrm>
            <a:off x="940526" y="1330249"/>
            <a:ext cx="3892731" cy="22217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5" r="9105"/>
          <a:stretch/>
        </p:blipFill>
        <p:spPr>
          <a:xfrm>
            <a:off x="3115492" y="3428145"/>
            <a:ext cx="4604657" cy="228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529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37">
            <a:extLst>
              <a:ext uri="{FF2B5EF4-FFF2-40B4-BE49-F238E27FC236}">
                <a16:creationId xmlns:a16="http://schemas.microsoft.com/office/drawing/2014/main" id="{A7A052B7-A5F5-290D-70D1-9C208797CD5E}"/>
              </a:ext>
            </a:extLst>
          </p:cNvPr>
          <p:cNvGrpSpPr/>
          <p:nvPr/>
        </p:nvGrpSpPr>
        <p:grpSpPr>
          <a:xfrm>
            <a:off x="899618" y="789147"/>
            <a:ext cx="10362640" cy="1741916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id="{5A225850-C7AA-23D0-A6E0-7A280443A8FD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" name="Hình tự do: Hình 20">
                <a:extLst>
                  <a:ext uri="{FF2B5EF4-FFF2-40B4-BE49-F238E27FC236}">
                    <a16:creationId xmlns:a16="http://schemas.microsoft.com/office/drawing/2014/main" id="{0093DD5D-1183-7D64-40D0-6C1F807CE8E3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" name="Hình tự do: Hình 21">
                <a:extLst>
                  <a:ext uri="{FF2B5EF4-FFF2-40B4-BE49-F238E27FC236}">
                    <a16:creationId xmlns:a16="http://schemas.microsoft.com/office/drawing/2014/main" id="{45155118-93CE-F5FD-5B19-DC58E04DC087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" name="Hình tự do: Hình 22">
                <a:extLst>
                  <a:ext uri="{FF2B5EF4-FFF2-40B4-BE49-F238E27FC236}">
                    <a16:creationId xmlns:a16="http://schemas.microsoft.com/office/drawing/2014/main" id="{420C31D7-8DCE-C67B-DB4A-B6E8F52A86ED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" name="Hộp Văn bản 23">
              <a:extLst>
                <a:ext uri="{FF2B5EF4-FFF2-40B4-BE49-F238E27FC236}">
                  <a16:creationId xmlns:a16="http://schemas.microsoft.com/office/drawing/2014/main" id="{EEDD4267-A89F-8448-271A-A2ED16DEECC9}"/>
                </a:ext>
              </a:extLst>
            </p:cNvPr>
            <p:cNvSpPr txBox="1"/>
            <p:nvPr/>
          </p:nvSpPr>
          <p:spPr>
            <a:xfrm>
              <a:off x="1114139" y="1192991"/>
              <a:ext cx="9536999" cy="567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1</a:t>
              </a: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36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1000 năm = ….thế kỉ</a:t>
              </a:r>
            </a:p>
          </p:txBody>
        </p:sp>
      </p:grpSp>
      <p:grpSp>
        <p:nvGrpSpPr>
          <p:cNvPr id="8" name="Nhóm 1">
            <a:extLst>
              <a:ext uri="{FF2B5EF4-FFF2-40B4-BE49-F238E27FC236}">
                <a16:creationId xmlns:a16="http://schemas.microsoft.com/office/drawing/2014/main" id="{62DB8E11-419E-A43C-EED0-262F708A0651}"/>
              </a:ext>
            </a:extLst>
          </p:cNvPr>
          <p:cNvGrpSpPr/>
          <p:nvPr/>
        </p:nvGrpSpPr>
        <p:grpSpPr>
          <a:xfrm>
            <a:off x="899618" y="2673772"/>
            <a:ext cx="5009148" cy="1152000"/>
            <a:chOff x="873492" y="2490890"/>
            <a:chExt cx="5009148" cy="1152000"/>
          </a:xfrm>
        </p:grpSpPr>
        <p:grpSp>
          <p:nvGrpSpPr>
            <p:cNvPr id="9" name="Nhóm 2">
              <a:extLst>
                <a:ext uri="{FF2B5EF4-FFF2-40B4-BE49-F238E27FC236}">
                  <a16:creationId xmlns:a16="http://schemas.microsoft.com/office/drawing/2014/main" id="{D8AF4CDD-7A68-BB03-F9E9-56E51A2E48DC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4">
                <a:extLst>
                  <a:ext uri="{FF2B5EF4-FFF2-40B4-BE49-F238E27FC236}">
                    <a16:creationId xmlns:a16="http://schemas.microsoft.com/office/drawing/2014/main" id="{DE25DF4C-B883-5C8C-A3C9-F568AC266350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FF462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2" name="Đồ họa 5">
                <a:extLst>
                  <a:ext uri="{FF2B5EF4-FFF2-40B4-BE49-F238E27FC236}">
                    <a16:creationId xmlns:a16="http://schemas.microsoft.com/office/drawing/2014/main" id="{16255886-0686-8A3F-B7E0-3E20397EF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3">
              <a:extLst>
                <a:ext uri="{FF2B5EF4-FFF2-40B4-BE49-F238E27FC236}">
                  <a16:creationId xmlns:a16="http://schemas.microsoft.com/office/drawing/2014/main" id="{E94ED575-5FF2-57FD-CEF4-59821C47A061}"/>
                </a:ext>
              </a:extLst>
            </p:cNvPr>
            <p:cNvSpPr txBox="1"/>
            <p:nvPr/>
          </p:nvSpPr>
          <p:spPr>
            <a:xfrm>
              <a:off x="2175160" y="2693203"/>
              <a:ext cx="32951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kern="0">
                  <a:solidFill>
                    <a:prstClr val="black"/>
                  </a:solidFill>
                  <a:latin typeface="UTM Avo" panose="02040603050506020204" pitchFamily="18" charset="0"/>
                  <a:ea typeface="Cambria" panose="02040503050406030204" pitchFamily="18" charset="0"/>
                </a:rPr>
                <a:t>1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6">
            <a:extLst>
              <a:ext uri="{FF2B5EF4-FFF2-40B4-BE49-F238E27FC236}">
                <a16:creationId xmlns:a16="http://schemas.microsoft.com/office/drawing/2014/main" id="{3886914E-946F-9E78-DB52-75EC976B7127}"/>
              </a:ext>
            </a:extLst>
          </p:cNvPr>
          <p:cNvGrpSpPr/>
          <p:nvPr/>
        </p:nvGrpSpPr>
        <p:grpSpPr>
          <a:xfrm>
            <a:off x="6335488" y="2664958"/>
            <a:ext cx="4926770" cy="1152000"/>
            <a:chOff x="6309362" y="2482076"/>
            <a:chExt cx="4926770" cy="1152000"/>
          </a:xfrm>
        </p:grpSpPr>
        <p:grpSp>
          <p:nvGrpSpPr>
            <p:cNvPr id="14" name="Nhóm 31">
              <a:extLst>
                <a:ext uri="{FF2B5EF4-FFF2-40B4-BE49-F238E27FC236}">
                  <a16:creationId xmlns:a16="http://schemas.microsoft.com/office/drawing/2014/main" id="{59325CD6-D787-A557-CCE6-D3D20D218B5B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6" name="Hình chữ nhật: Góc Tròn 39">
                <a:extLst>
                  <a:ext uri="{FF2B5EF4-FFF2-40B4-BE49-F238E27FC236}">
                    <a16:creationId xmlns:a16="http://schemas.microsoft.com/office/drawing/2014/main" id="{013F7C9B-A41F-0BD5-EFEE-7B4BD40B9162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FFC91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7" name="Đồ họa 40">
                <a:extLst>
                  <a:ext uri="{FF2B5EF4-FFF2-40B4-BE49-F238E27FC236}">
                    <a16:creationId xmlns:a16="http://schemas.microsoft.com/office/drawing/2014/main" id="{8C8458EE-8507-F166-5706-396A4D27C5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38">
              <a:extLst>
                <a:ext uri="{FF2B5EF4-FFF2-40B4-BE49-F238E27FC236}">
                  <a16:creationId xmlns:a16="http://schemas.microsoft.com/office/drawing/2014/main" id="{CE65AC0C-348F-EBCF-95FE-E29AA50CC901}"/>
                </a:ext>
              </a:extLst>
            </p:cNvPr>
            <p:cNvSpPr txBox="1"/>
            <p:nvPr/>
          </p:nvSpPr>
          <p:spPr>
            <a:xfrm>
              <a:off x="7018646" y="2712947"/>
              <a:ext cx="39480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10</a:t>
              </a:r>
              <a:endPara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41">
            <a:extLst>
              <a:ext uri="{FF2B5EF4-FFF2-40B4-BE49-F238E27FC236}">
                <a16:creationId xmlns:a16="http://schemas.microsoft.com/office/drawing/2014/main" id="{084C21AB-7D0B-6E15-076A-ACC9B00756EB}"/>
              </a:ext>
            </a:extLst>
          </p:cNvPr>
          <p:cNvGrpSpPr/>
          <p:nvPr/>
        </p:nvGrpSpPr>
        <p:grpSpPr>
          <a:xfrm>
            <a:off x="984364" y="4606278"/>
            <a:ext cx="4924401" cy="1152000"/>
            <a:chOff x="958238" y="4423396"/>
            <a:chExt cx="4924401" cy="1152000"/>
          </a:xfrm>
        </p:grpSpPr>
        <p:grpSp>
          <p:nvGrpSpPr>
            <p:cNvPr id="19" name="Nhóm 42">
              <a:extLst>
                <a:ext uri="{FF2B5EF4-FFF2-40B4-BE49-F238E27FC236}">
                  <a16:creationId xmlns:a16="http://schemas.microsoft.com/office/drawing/2014/main" id="{93C7386E-6719-3B0E-B4AB-A0A67B5130CE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44">
                <a:extLst>
                  <a:ext uri="{FF2B5EF4-FFF2-40B4-BE49-F238E27FC236}">
                    <a16:creationId xmlns:a16="http://schemas.microsoft.com/office/drawing/2014/main" id="{075C9BAB-D227-01CF-7DEB-898F09497BE9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B4D84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22" name="Đồ họa 45">
                <a:extLst>
                  <a:ext uri="{FF2B5EF4-FFF2-40B4-BE49-F238E27FC236}">
                    <a16:creationId xmlns:a16="http://schemas.microsoft.com/office/drawing/2014/main" id="{31B2ABD0-2B5B-850D-AFF7-7A75E1F95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43">
              <a:extLst>
                <a:ext uri="{FF2B5EF4-FFF2-40B4-BE49-F238E27FC236}">
                  <a16:creationId xmlns:a16="http://schemas.microsoft.com/office/drawing/2014/main" id="{1C9CB0A0-200C-0B42-D4B5-C57DBDBDDC0E}"/>
                </a:ext>
              </a:extLst>
            </p:cNvPr>
            <p:cNvSpPr txBox="1"/>
            <p:nvPr/>
          </p:nvSpPr>
          <p:spPr>
            <a:xfrm>
              <a:off x="2035427" y="4646547"/>
              <a:ext cx="35745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100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46">
            <a:extLst>
              <a:ext uri="{FF2B5EF4-FFF2-40B4-BE49-F238E27FC236}">
                <a16:creationId xmlns:a16="http://schemas.microsoft.com/office/drawing/2014/main" id="{DF43F926-6653-CBC6-F3E8-99F6E4202C79}"/>
              </a:ext>
            </a:extLst>
          </p:cNvPr>
          <p:cNvGrpSpPr/>
          <p:nvPr/>
        </p:nvGrpSpPr>
        <p:grpSpPr>
          <a:xfrm>
            <a:off x="6335488" y="4636881"/>
            <a:ext cx="4987834" cy="1153269"/>
            <a:chOff x="6309362" y="4453999"/>
            <a:chExt cx="4987834" cy="1153269"/>
          </a:xfrm>
        </p:grpSpPr>
        <p:grpSp>
          <p:nvGrpSpPr>
            <p:cNvPr id="24" name="Nhóm 47">
              <a:extLst>
                <a:ext uri="{FF2B5EF4-FFF2-40B4-BE49-F238E27FC236}">
                  <a16:creationId xmlns:a16="http://schemas.microsoft.com/office/drawing/2014/main" id="{8DC20CD2-12BC-EABE-82B2-C0E7A43C09EB}"/>
                </a:ext>
              </a:extLst>
            </p:cNvPr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26" name="Hình chữ nhật: Góc Tròn 49">
                <a:extLst>
                  <a:ext uri="{FF2B5EF4-FFF2-40B4-BE49-F238E27FC236}">
                    <a16:creationId xmlns:a16="http://schemas.microsoft.com/office/drawing/2014/main" id="{F4FCBD0E-3613-A98C-1571-FBF9E931C5BC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6FD3D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27" name="Đồ họa 50">
                <a:extLst>
                  <a:ext uri="{FF2B5EF4-FFF2-40B4-BE49-F238E27FC236}">
                    <a16:creationId xmlns:a16="http://schemas.microsoft.com/office/drawing/2014/main" id="{47A0F72D-0213-C1E1-88C4-ACC21935C5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48">
              <a:extLst>
                <a:ext uri="{FF2B5EF4-FFF2-40B4-BE49-F238E27FC236}">
                  <a16:creationId xmlns:a16="http://schemas.microsoft.com/office/drawing/2014/main" id="{8360AA65-5513-46B8-37E6-0443393612EE}"/>
                </a:ext>
              </a:extLst>
            </p:cNvPr>
            <p:cNvSpPr txBox="1"/>
            <p:nvPr/>
          </p:nvSpPr>
          <p:spPr>
            <a:xfrm>
              <a:off x="7357689" y="4646547"/>
              <a:ext cx="35745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</a:rPr>
                <a:t>1000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08603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8C6247-3443-58B2-9E99-86894E2AD33A}"/>
              </a:ext>
            </a:extLst>
          </p:cNvPr>
          <p:cNvGrpSpPr/>
          <p:nvPr/>
        </p:nvGrpSpPr>
        <p:grpSpPr>
          <a:xfrm>
            <a:off x="770709" y="809901"/>
            <a:ext cx="10504612" cy="1799540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id="{0C82D9AE-CB81-9428-F9DE-114E59F2F60C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" name="Hình tự do: Hình 53">
                <a:extLst>
                  <a:ext uri="{FF2B5EF4-FFF2-40B4-BE49-F238E27FC236}">
                    <a16:creationId xmlns:a16="http://schemas.microsoft.com/office/drawing/2014/main" id="{75DFF928-6BE8-B94F-113F-E4A57D1DAFD8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3600"/>
              </a:p>
            </p:txBody>
          </p:sp>
          <p:sp>
            <p:nvSpPr>
              <p:cNvPr id="6" name="Hình tự do: Hình 54">
                <a:extLst>
                  <a:ext uri="{FF2B5EF4-FFF2-40B4-BE49-F238E27FC236}">
                    <a16:creationId xmlns:a16="http://schemas.microsoft.com/office/drawing/2014/main" id="{D62D141D-682D-EFC5-F3C3-898AFD766D12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3600"/>
              </a:p>
            </p:txBody>
          </p:sp>
          <p:sp>
            <p:nvSpPr>
              <p:cNvPr id="7" name="Hình tự do: Hình 55">
                <a:extLst>
                  <a:ext uri="{FF2B5EF4-FFF2-40B4-BE49-F238E27FC236}">
                    <a16:creationId xmlns:a16="http://schemas.microsoft.com/office/drawing/2014/main" id="{5B938E54-6F8D-CF57-D5C3-E27ABE896055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3600"/>
              </a:p>
            </p:txBody>
          </p:sp>
        </p:grpSp>
        <p:sp>
          <p:nvSpPr>
            <p:cNvPr id="4" name="Hộp Văn bản 4">
              <a:extLst>
                <a:ext uri="{FF2B5EF4-FFF2-40B4-BE49-F238E27FC236}">
                  <a16:creationId xmlns:a16="http://schemas.microsoft.com/office/drawing/2014/main" id="{EF516165-5B97-E07D-DDF9-46462073D2E8}"/>
                </a:ext>
              </a:extLst>
            </p:cNvPr>
            <p:cNvSpPr txBox="1"/>
            <p:nvPr/>
          </p:nvSpPr>
          <p:spPr>
            <a:xfrm>
              <a:off x="1009839" y="1063656"/>
              <a:ext cx="9807410" cy="1020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600" b="1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6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2</a:t>
              </a:r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: 4 tạ = </a:t>
              </a:r>
              <a:r>
                <a:rPr lang="en-US" sz="3600" b="1">
                  <a:solidFill>
                    <a:schemeClr val="accent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.....</a:t>
              </a:r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 kg</a:t>
              </a:r>
              <a:endParaRPr lang="en-US" sz="3600" b="1" ker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endPara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8" name="Nhóm 1">
            <a:extLst>
              <a:ext uri="{FF2B5EF4-FFF2-40B4-BE49-F238E27FC236}">
                <a16:creationId xmlns:a16="http://schemas.microsoft.com/office/drawing/2014/main" id="{5D919A39-535E-2705-5D44-7D32AF41840A}"/>
              </a:ext>
            </a:extLst>
          </p:cNvPr>
          <p:cNvGrpSpPr/>
          <p:nvPr/>
        </p:nvGrpSpPr>
        <p:grpSpPr>
          <a:xfrm>
            <a:off x="873492" y="3052599"/>
            <a:ext cx="5009148" cy="1152000"/>
            <a:chOff x="873492" y="2490890"/>
            <a:chExt cx="5009148" cy="1152000"/>
          </a:xfrm>
        </p:grpSpPr>
        <p:grpSp>
          <p:nvGrpSpPr>
            <p:cNvPr id="29" name="Nhóm 7">
              <a:extLst>
                <a:ext uri="{FF2B5EF4-FFF2-40B4-BE49-F238E27FC236}">
                  <a16:creationId xmlns:a16="http://schemas.microsoft.com/office/drawing/2014/main" id="{9C25E72F-3347-F5BA-1EF4-814B3861AB22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31" name="Hình chữ nhật: Góc Tròn 8">
                <a:extLst>
                  <a:ext uri="{FF2B5EF4-FFF2-40B4-BE49-F238E27FC236}">
                    <a16:creationId xmlns:a16="http://schemas.microsoft.com/office/drawing/2014/main" id="{E269473F-6A8B-E80D-6775-3AD0F811E809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 dirty="0"/>
              </a:p>
            </p:txBody>
          </p:sp>
          <p:pic>
            <p:nvPicPr>
              <p:cNvPr id="32" name="Đồ họa 9">
                <a:extLst>
                  <a:ext uri="{FF2B5EF4-FFF2-40B4-BE49-F238E27FC236}">
                    <a16:creationId xmlns:a16="http://schemas.microsoft.com/office/drawing/2014/main" id="{2C9DD5BC-4BCB-4B25-466C-AE5BF3D11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30" name="Hộp Văn bản 23">
              <a:extLst>
                <a:ext uri="{FF2B5EF4-FFF2-40B4-BE49-F238E27FC236}">
                  <a16:creationId xmlns:a16="http://schemas.microsoft.com/office/drawing/2014/main" id="{AE8A3198-B922-95C5-0759-8657347CC3AA}"/>
                </a:ext>
              </a:extLst>
            </p:cNvPr>
            <p:cNvSpPr txBox="1"/>
            <p:nvPr/>
          </p:nvSpPr>
          <p:spPr>
            <a:xfrm>
              <a:off x="2505456" y="2696712"/>
              <a:ext cx="26474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>
                  <a:latin typeface="UTM Avo" panose="02040603050506020204" pitchFamily="18" charset="0"/>
                  <a:ea typeface="Cambria" panose="02040503050406030204" pitchFamily="18" charset="0"/>
                </a:rPr>
                <a:t>4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3" name="Nhóm 2">
            <a:extLst>
              <a:ext uri="{FF2B5EF4-FFF2-40B4-BE49-F238E27FC236}">
                <a16:creationId xmlns:a16="http://schemas.microsoft.com/office/drawing/2014/main" id="{B4115996-510D-6A2B-BEBF-1EAD5C80FC98}"/>
              </a:ext>
            </a:extLst>
          </p:cNvPr>
          <p:cNvGrpSpPr/>
          <p:nvPr/>
        </p:nvGrpSpPr>
        <p:grpSpPr>
          <a:xfrm>
            <a:off x="6309362" y="3043785"/>
            <a:ext cx="4926770" cy="1152000"/>
            <a:chOff x="6309362" y="2482076"/>
            <a:chExt cx="4926770" cy="1152000"/>
          </a:xfrm>
        </p:grpSpPr>
        <p:grpSp>
          <p:nvGrpSpPr>
            <p:cNvPr id="34" name="Nhóm 10">
              <a:extLst>
                <a:ext uri="{FF2B5EF4-FFF2-40B4-BE49-F238E27FC236}">
                  <a16:creationId xmlns:a16="http://schemas.microsoft.com/office/drawing/2014/main" id="{175A95D1-2541-C698-5406-BAAB89D892AC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36" name="Hình chữ nhật: Góc Tròn 11">
                <a:extLst>
                  <a:ext uri="{FF2B5EF4-FFF2-40B4-BE49-F238E27FC236}">
                    <a16:creationId xmlns:a16="http://schemas.microsoft.com/office/drawing/2014/main" id="{41570551-CF30-86B0-616C-56C5EF16E020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/>
              </a:p>
            </p:txBody>
          </p:sp>
          <p:pic>
            <p:nvPicPr>
              <p:cNvPr id="37" name="Đồ họa 12">
                <a:extLst>
                  <a:ext uri="{FF2B5EF4-FFF2-40B4-BE49-F238E27FC236}">
                    <a16:creationId xmlns:a16="http://schemas.microsoft.com/office/drawing/2014/main" id="{BF458DFC-396D-4F2C-B38F-9FDE1B366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35" name="Hộp Văn bản 24">
              <a:extLst>
                <a:ext uri="{FF2B5EF4-FFF2-40B4-BE49-F238E27FC236}">
                  <a16:creationId xmlns:a16="http://schemas.microsoft.com/office/drawing/2014/main" id="{709D10A9-E0E4-1F61-B017-5E54D7949015}"/>
                </a:ext>
              </a:extLst>
            </p:cNvPr>
            <p:cNvSpPr txBox="1"/>
            <p:nvPr/>
          </p:nvSpPr>
          <p:spPr>
            <a:xfrm>
              <a:off x="7831616" y="2736290"/>
              <a:ext cx="30654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>
                  <a:latin typeface="UTM Avo" panose="02040603050506020204" pitchFamily="18" charset="0"/>
                  <a:ea typeface="Cambria" panose="02040503050406030204" pitchFamily="18" charset="0"/>
                </a:rPr>
                <a:t>40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8" name="Nhóm 21">
            <a:extLst>
              <a:ext uri="{FF2B5EF4-FFF2-40B4-BE49-F238E27FC236}">
                <a16:creationId xmlns:a16="http://schemas.microsoft.com/office/drawing/2014/main" id="{E1B3EBE0-1A03-71FF-4EF6-BBC720D376FD}"/>
              </a:ext>
            </a:extLst>
          </p:cNvPr>
          <p:cNvGrpSpPr/>
          <p:nvPr/>
        </p:nvGrpSpPr>
        <p:grpSpPr>
          <a:xfrm>
            <a:off x="958238" y="4985105"/>
            <a:ext cx="4924401" cy="1152000"/>
            <a:chOff x="958238" y="4423396"/>
            <a:chExt cx="4924401" cy="1152000"/>
          </a:xfrm>
        </p:grpSpPr>
        <p:grpSp>
          <p:nvGrpSpPr>
            <p:cNvPr id="39" name="Nhóm 16">
              <a:extLst>
                <a:ext uri="{FF2B5EF4-FFF2-40B4-BE49-F238E27FC236}">
                  <a16:creationId xmlns:a16="http://schemas.microsoft.com/office/drawing/2014/main" id="{EC3EFBD6-C519-D613-E5FA-4B964968DFC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41" name="Hình chữ nhật: Góc Tròn 17">
                <a:extLst>
                  <a:ext uri="{FF2B5EF4-FFF2-40B4-BE49-F238E27FC236}">
                    <a16:creationId xmlns:a16="http://schemas.microsoft.com/office/drawing/2014/main" id="{940CE092-43E3-C439-BE96-F2A3F195B5D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 dirty="0"/>
              </a:p>
            </p:txBody>
          </p:sp>
          <p:pic>
            <p:nvPicPr>
              <p:cNvPr id="42" name="Đồ họa 18">
                <a:extLst>
                  <a:ext uri="{FF2B5EF4-FFF2-40B4-BE49-F238E27FC236}">
                    <a16:creationId xmlns:a16="http://schemas.microsoft.com/office/drawing/2014/main" id="{C6821B68-802E-2C33-43DE-528B28C56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40" name="Hộp Văn bản 25">
              <a:extLst>
                <a:ext uri="{FF2B5EF4-FFF2-40B4-BE49-F238E27FC236}">
                  <a16:creationId xmlns:a16="http://schemas.microsoft.com/office/drawing/2014/main" id="{21AB69C4-0A06-7DD8-3B9F-558523C22576}"/>
                </a:ext>
              </a:extLst>
            </p:cNvPr>
            <p:cNvSpPr txBox="1"/>
            <p:nvPr/>
          </p:nvSpPr>
          <p:spPr>
            <a:xfrm>
              <a:off x="2398719" y="4646547"/>
              <a:ext cx="31016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>
                  <a:latin typeface="UTM Avo" panose="02040603050506020204" pitchFamily="18" charset="0"/>
                  <a:ea typeface="Cambria" panose="02040503050406030204" pitchFamily="18" charset="0"/>
                </a:rPr>
                <a:t>400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3" name="Nhóm 22">
            <a:extLst>
              <a:ext uri="{FF2B5EF4-FFF2-40B4-BE49-F238E27FC236}">
                <a16:creationId xmlns:a16="http://schemas.microsoft.com/office/drawing/2014/main" id="{2EB559FE-FECD-11B4-CC5C-F13D7860583D}"/>
              </a:ext>
            </a:extLst>
          </p:cNvPr>
          <p:cNvGrpSpPr/>
          <p:nvPr/>
        </p:nvGrpSpPr>
        <p:grpSpPr>
          <a:xfrm>
            <a:off x="6309362" y="5015708"/>
            <a:ext cx="4987834" cy="1153269"/>
            <a:chOff x="6309362" y="4453999"/>
            <a:chExt cx="4987834" cy="1153269"/>
          </a:xfrm>
        </p:grpSpPr>
        <p:grpSp>
          <p:nvGrpSpPr>
            <p:cNvPr id="44" name="Nhóm 13">
              <a:extLst>
                <a:ext uri="{FF2B5EF4-FFF2-40B4-BE49-F238E27FC236}">
                  <a16:creationId xmlns:a16="http://schemas.microsoft.com/office/drawing/2014/main" id="{20EACA63-A1F6-E8E1-6CDE-EB245D7AB3E6}"/>
                </a:ext>
              </a:extLst>
            </p:cNvPr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46" name="Hình chữ nhật: Góc Tròn 14">
                <a:extLst>
                  <a:ext uri="{FF2B5EF4-FFF2-40B4-BE49-F238E27FC236}">
                    <a16:creationId xmlns:a16="http://schemas.microsoft.com/office/drawing/2014/main" id="{13F08971-0BB0-D010-61C5-D79ECECBE847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 dirty="0"/>
              </a:p>
            </p:txBody>
          </p:sp>
          <p:pic>
            <p:nvPicPr>
              <p:cNvPr id="47" name="Đồ họa 15">
                <a:extLst>
                  <a:ext uri="{FF2B5EF4-FFF2-40B4-BE49-F238E27FC236}">
                    <a16:creationId xmlns:a16="http://schemas.microsoft.com/office/drawing/2014/main" id="{4E32717F-2AB4-DB99-1DF3-404F98DD55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45" name="Hộp Văn bản 26">
              <a:extLst>
                <a:ext uri="{FF2B5EF4-FFF2-40B4-BE49-F238E27FC236}">
                  <a16:creationId xmlns:a16="http://schemas.microsoft.com/office/drawing/2014/main" id="{4F2B5AA1-5E36-362D-4100-84A2F8E87422}"/>
                </a:ext>
              </a:extLst>
            </p:cNvPr>
            <p:cNvSpPr txBox="1"/>
            <p:nvPr/>
          </p:nvSpPr>
          <p:spPr>
            <a:xfrm>
              <a:off x="7484144" y="4614675"/>
              <a:ext cx="35745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>
                  <a:latin typeface="UTM Avo" panose="02040603050506020204" pitchFamily="18" charset="0"/>
                  <a:ea typeface="Cambria" panose="02040503050406030204" pitchFamily="18" charset="0"/>
                </a:rPr>
                <a:t>4000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98306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8C6247-3443-58B2-9E99-86894E2AD33A}"/>
              </a:ext>
            </a:extLst>
          </p:cNvPr>
          <p:cNvGrpSpPr/>
          <p:nvPr/>
        </p:nvGrpSpPr>
        <p:grpSpPr>
          <a:xfrm>
            <a:off x="770709" y="809901"/>
            <a:ext cx="10504612" cy="1799540"/>
            <a:chOff x="873492" y="817645"/>
            <a:chExt cx="10362640" cy="1530535"/>
          </a:xfrm>
        </p:grpSpPr>
        <p:grpSp>
          <p:nvGrpSpPr>
            <p:cNvPr id="3" name="Đồ họa 51">
              <a:extLst>
                <a:ext uri="{FF2B5EF4-FFF2-40B4-BE49-F238E27FC236}">
                  <a16:creationId xmlns:a16="http://schemas.microsoft.com/office/drawing/2014/main" id="{0C82D9AE-CB81-9428-F9DE-114E59F2F60C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" name="Hình tự do: Hình 53">
                <a:extLst>
                  <a:ext uri="{FF2B5EF4-FFF2-40B4-BE49-F238E27FC236}">
                    <a16:creationId xmlns:a16="http://schemas.microsoft.com/office/drawing/2014/main" id="{75DFF928-6BE8-B94F-113F-E4A57D1DAFD8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3600"/>
              </a:p>
            </p:txBody>
          </p:sp>
          <p:sp>
            <p:nvSpPr>
              <p:cNvPr id="6" name="Hình tự do: Hình 54">
                <a:extLst>
                  <a:ext uri="{FF2B5EF4-FFF2-40B4-BE49-F238E27FC236}">
                    <a16:creationId xmlns:a16="http://schemas.microsoft.com/office/drawing/2014/main" id="{D62D141D-682D-EFC5-F3C3-898AFD766D12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3600"/>
              </a:p>
            </p:txBody>
          </p:sp>
          <p:sp>
            <p:nvSpPr>
              <p:cNvPr id="7" name="Hình tự do: Hình 55">
                <a:extLst>
                  <a:ext uri="{FF2B5EF4-FFF2-40B4-BE49-F238E27FC236}">
                    <a16:creationId xmlns:a16="http://schemas.microsoft.com/office/drawing/2014/main" id="{5B938E54-6F8D-CF57-D5C3-E27ABE896055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3600"/>
              </a:p>
            </p:txBody>
          </p:sp>
        </p:grpSp>
        <p:sp>
          <p:nvSpPr>
            <p:cNvPr id="4" name="Hộp Văn bản 4">
              <a:extLst>
                <a:ext uri="{FF2B5EF4-FFF2-40B4-BE49-F238E27FC236}">
                  <a16:creationId xmlns:a16="http://schemas.microsoft.com/office/drawing/2014/main" id="{EF516165-5B97-E07D-DDF9-46462073D2E8}"/>
                </a:ext>
              </a:extLst>
            </p:cNvPr>
            <p:cNvSpPr txBox="1"/>
            <p:nvPr/>
          </p:nvSpPr>
          <p:spPr>
            <a:xfrm>
              <a:off x="1097146" y="1032965"/>
              <a:ext cx="9807410" cy="549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6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3</a:t>
              </a:r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36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 phút 15 giây = …..giây</a:t>
              </a:r>
              <a:endPara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Nhóm 48">
            <a:extLst>
              <a:ext uri="{FF2B5EF4-FFF2-40B4-BE49-F238E27FC236}">
                <a16:creationId xmlns:a16="http://schemas.microsoft.com/office/drawing/2014/main" id="{B3EDD716-564E-DE46-1E80-A76D4E2C1780}"/>
              </a:ext>
            </a:extLst>
          </p:cNvPr>
          <p:cNvGrpSpPr/>
          <p:nvPr/>
        </p:nvGrpSpPr>
        <p:grpSpPr>
          <a:xfrm>
            <a:off x="912681" y="2752150"/>
            <a:ext cx="5009148" cy="1152000"/>
            <a:chOff x="873492" y="2490890"/>
            <a:chExt cx="5009148" cy="1152000"/>
          </a:xfrm>
        </p:grpSpPr>
        <p:grpSp>
          <p:nvGrpSpPr>
            <p:cNvPr id="9" name="Nhóm 21">
              <a:extLst>
                <a:ext uri="{FF2B5EF4-FFF2-40B4-BE49-F238E27FC236}">
                  <a16:creationId xmlns:a16="http://schemas.microsoft.com/office/drawing/2014/main" id="{AF9A0302-C94E-086B-2875-D3116C04992D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1" name="Hình chữ nhật: Góc Tròn 11">
                <a:extLst>
                  <a:ext uri="{FF2B5EF4-FFF2-40B4-BE49-F238E27FC236}">
                    <a16:creationId xmlns:a16="http://schemas.microsoft.com/office/drawing/2014/main" id="{AEDFFEB8-1946-B178-A58A-56FDB8A933E4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 dirty="0"/>
              </a:p>
            </p:txBody>
          </p:sp>
          <p:pic>
            <p:nvPicPr>
              <p:cNvPr id="12" name="Đồ họa 7">
                <a:extLst>
                  <a:ext uri="{FF2B5EF4-FFF2-40B4-BE49-F238E27FC236}">
                    <a16:creationId xmlns:a16="http://schemas.microsoft.com/office/drawing/2014/main" id="{A5849BBD-0199-2C1D-1F87-540060823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0" name="Hộp Văn bản 42">
              <a:extLst>
                <a:ext uri="{FF2B5EF4-FFF2-40B4-BE49-F238E27FC236}">
                  <a16:creationId xmlns:a16="http://schemas.microsoft.com/office/drawing/2014/main" id="{D102B154-E9F8-3C16-D917-551420A441D6}"/>
                </a:ext>
              </a:extLst>
            </p:cNvPr>
            <p:cNvSpPr txBox="1"/>
            <p:nvPr/>
          </p:nvSpPr>
          <p:spPr>
            <a:xfrm>
              <a:off x="2339282" y="2727073"/>
              <a:ext cx="34233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>
                  <a:latin typeface="UTM Avo" panose="02040603050506020204" pitchFamily="18" charset="0"/>
                  <a:ea typeface="Cambria" panose="02040503050406030204" pitchFamily="18" charset="0"/>
                </a:rPr>
                <a:t>215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Nhóm 49">
            <a:extLst>
              <a:ext uri="{FF2B5EF4-FFF2-40B4-BE49-F238E27FC236}">
                <a16:creationId xmlns:a16="http://schemas.microsoft.com/office/drawing/2014/main" id="{57ECC7D7-533B-9476-3867-F9D2A1F680FF}"/>
              </a:ext>
            </a:extLst>
          </p:cNvPr>
          <p:cNvGrpSpPr/>
          <p:nvPr/>
        </p:nvGrpSpPr>
        <p:grpSpPr>
          <a:xfrm>
            <a:off x="6348551" y="2743336"/>
            <a:ext cx="4734694" cy="1152000"/>
            <a:chOff x="6309362" y="2482076"/>
            <a:chExt cx="4734694" cy="1152000"/>
          </a:xfrm>
        </p:grpSpPr>
        <p:grpSp>
          <p:nvGrpSpPr>
            <p:cNvPr id="14" name="Nhóm 22">
              <a:extLst>
                <a:ext uri="{FF2B5EF4-FFF2-40B4-BE49-F238E27FC236}">
                  <a16:creationId xmlns:a16="http://schemas.microsoft.com/office/drawing/2014/main" id="{245FA612-9223-C9D6-CF87-D31CC22FF960}"/>
                </a:ext>
              </a:extLst>
            </p:cNvPr>
            <p:cNvGrpSpPr/>
            <p:nvPr/>
          </p:nvGrpSpPr>
          <p:grpSpPr>
            <a:xfrm>
              <a:off x="6309362" y="2482076"/>
              <a:ext cx="4734694" cy="1152000"/>
              <a:chOff x="6309362" y="2463371"/>
              <a:chExt cx="4734694" cy="1152000"/>
            </a:xfrm>
          </p:grpSpPr>
          <p:sp>
            <p:nvSpPr>
              <p:cNvPr id="16" name="Hình chữ nhật: Góc Tròn 12">
                <a:extLst>
                  <a:ext uri="{FF2B5EF4-FFF2-40B4-BE49-F238E27FC236}">
                    <a16:creationId xmlns:a16="http://schemas.microsoft.com/office/drawing/2014/main" id="{52C72229-1BDB-7197-5BCB-B52287373EDD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355866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/>
              </a:p>
            </p:txBody>
          </p:sp>
          <p:pic>
            <p:nvPicPr>
              <p:cNvPr id="17" name="Đồ họa 14">
                <a:extLst>
                  <a:ext uri="{FF2B5EF4-FFF2-40B4-BE49-F238E27FC236}">
                    <a16:creationId xmlns:a16="http://schemas.microsoft.com/office/drawing/2014/main" id="{A1E4C93E-6BE9-4051-EA64-A6676E0A8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15" name="Hộp Văn bản 43">
              <a:extLst>
                <a:ext uri="{FF2B5EF4-FFF2-40B4-BE49-F238E27FC236}">
                  <a16:creationId xmlns:a16="http://schemas.microsoft.com/office/drawing/2014/main" id="{42784A90-390C-FDE1-57DB-3F2829B7EF40}"/>
                </a:ext>
              </a:extLst>
            </p:cNvPr>
            <p:cNvSpPr txBox="1"/>
            <p:nvPr/>
          </p:nvSpPr>
          <p:spPr>
            <a:xfrm>
              <a:off x="7589520" y="2691401"/>
              <a:ext cx="34545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>
                  <a:latin typeface="UTM Avo" panose="02040603050506020204" pitchFamily="18" charset="0"/>
                  <a:ea typeface="Cambria" panose="02040503050406030204" pitchFamily="18" charset="0"/>
                </a:rPr>
                <a:t>75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8" name="Nhóm 47">
            <a:extLst>
              <a:ext uri="{FF2B5EF4-FFF2-40B4-BE49-F238E27FC236}">
                <a16:creationId xmlns:a16="http://schemas.microsoft.com/office/drawing/2014/main" id="{1DED84F3-4250-F897-F677-DF1337BD280E}"/>
              </a:ext>
            </a:extLst>
          </p:cNvPr>
          <p:cNvGrpSpPr/>
          <p:nvPr/>
        </p:nvGrpSpPr>
        <p:grpSpPr>
          <a:xfrm>
            <a:off x="997427" y="4684656"/>
            <a:ext cx="4924401" cy="1152000"/>
            <a:chOff x="958238" y="4423396"/>
            <a:chExt cx="4924401" cy="1152000"/>
          </a:xfrm>
        </p:grpSpPr>
        <p:grpSp>
          <p:nvGrpSpPr>
            <p:cNvPr id="19" name="Nhóm 23">
              <a:extLst>
                <a:ext uri="{FF2B5EF4-FFF2-40B4-BE49-F238E27FC236}">
                  <a16:creationId xmlns:a16="http://schemas.microsoft.com/office/drawing/2014/main" id="{DD278742-E579-66B0-5492-6F3B021DA17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1" name="Hình chữ nhật: Góc Tròn 19">
                <a:extLst>
                  <a:ext uri="{FF2B5EF4-FFF2-40B4-BE49-F238E27FC236}">
                    <a16:creationId xmlns:a16="http://schemas.microsoft.com/office/drawing/2014/main" id="{EED8C667-9BF5-E569-6EDD-018FD1C214A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 dirty="0"/>
              </a:p>
            </p:txBody>
          </p:sp>
          <p:pic>
            <p:nvPicPr>
              <p:cNvPr id="22" name="Đồ họa 18">
                <a:extLst>
                  <a:ext uri="{FF2B5EF4-FFF2-40B4-BE49-F238E27FC236}">
                    <a16:creationId xmlns:a16="http://schemas.microsoft.com/office/drawing/2014/main" id="{626A8265-4505-8FAA-EF43-313C32116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0" name="Hộp Văn bản 44">
              <a:extLst>
                <a:ext uri="{FF2B5EF4-FFF2-40B4-BE49-F238E27FC236}">
                  <a16:creationId xmlns:a16="http://schemas.microsoft.com/office/drawing/2014/main" id="{DFE3EE9F-D90C-5EBF-9925-55B329C94278}"/>
                </a:ext>
              </a:extLst>
            </p:cNvPr>
            <p:cNvSpPr txBox="1"/>
            <p:nvPr/>
          </p:nvSpPr>
          <p:spPr>
            <a:xfrm>
              <a:off x="2286000" y="4645453"/>
              <a:ext cx="30906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>
                  <a:latin typeface="UTM Avo" panose="02040603050506020204" pitchFamily="18" charset="0"/>
                  <a:ea typeface="Cambria" panose="02040503050406030204" pitchFamily="18" charset="0"/>
                </a:rPr>
                <a:t>115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46">
            <a:extLst>
              <a:ext uri="{FF2B5EF4-FFF2-40B4-BE49-F238E27FC236}">
                <a16:creationId xmlns:a16="http://schemas.microsoft.com/office/drawing/2014/main" id="{3C8FFE18-A1FF-723F-9CA5-6EF41AF72886}"/>
              </a:ext>
            </a:extLst>
          </p:cNvPr>
          <p:cNvGrpSpPr/>
          <p:nvPr/>
        </p:nvGrpSpPr>
        <p:grpSpPr>
          <a:xfrm>
            <a:off x="6348551" y="4715259"/>
            <a:ext cx="4734694" cy="1153269"/>
            <a:chOff x="6309362" y="4453999"/>
            <a:chExt cx="4734694" cy="1153269"/>
          </a:xfrm>
        </p:grpSpPr>
        <p:grpSp>
          <p:nvGrpSpPr>
            <p:cNvPr id="24" name="Nhóm 24">
              <a:extLst>
                <a:ext uri="{FF2B5EF4-FFF2-40B4-BE49-F238E27FC236}">
                  <a16:creationId xmlns:a16="http://schemas.microsoft.com/office/drawing/2014/main" id="{A077D454-59AB-0150-C11E-8134632BB74C}"/>
                </a:ext>
              </a:extLst>
            </p:cNvPr>
            <p:cNvGrpSpPr/>
            <p:nvPr/>
          </p:nvGrpSpPr>
          <p:grpSpPr>
            <a:xfrm>
              <a:off x="6309362" y="4453999"/>
              <a:ext cx="4734694" cy="1153269"/>
              <a:chOff x="6309362" y="4395154"/>
              <a:chExt cx="4734694" cy="1153269"/>
            </a:xfrm>
          </p:grpSpPr>
          <p:sp>
            <p:nvSpPr>
              <p:cNvPr id="26" name="Hình chữ nhật: Góc Tròn 20">
                <a:extLst>
                  <a:ext uri="{FF2B5EF4-FFF2-40B4-BE49-F238E27FC236}">
                    <a16:creationId xmlns:a16="http://schemas.microsoft.com/office/drawing/2014/main" id="{A22AD1BA-7919-2A18-A5E1-094B4F046682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35586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 dirty="0"/>
              </a:p>
            </p:txBody>
          </p:sp>
          <p:pic>
            <p:nvPicPr>
              <p:cNvPr id="27" name="Đồ họa 16">
                <a:extLst>
                  <a:ext uri="{FF2B5EF4-FFF2-40B4-BE49-F238E27FC236}">
                    <a16:creationId xmlns:a16="http://schemas.microsoft.com/office/drawing/2014/main" id="{36A57397-DAC4-545C-A2AD-EA8061FA9E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45">
              <a:extLst>
                <a:ext uri="{FF2B5EF4-FFF2-40B4-BE49-F238E27FC236}">
                  <a16:creationId xmlns:a16="http://schemas.microsoft.com/office/drawing/2014/main" id="{6185C159-9C4B-F935-D927-2D577D6607B3}"/>
                </a:ext>
              </a:extLst>
            </p:cNvPr>
            <p:cNvSpPr txBox="1"/>
            <p:nvPr/>
          </p:nvSpPr>
          <p:spPr>
            <a:xfrm>
              <a:off x="7485017" y="4645453"/>
              <a:ext cx="32683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3600" b="1">
                  <a:latin typeface="UTM Avo" panose="02040603050506020204" pitchFamily="18" charset="0"/>
                  <a:ea typeface="Cambria" panose="02040503050406030204" pitchFamily="18" charset="0"/>
                </a:rPr>
                <a:t>135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56500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1">
            <a:extLst>
              <a:ext uri="{FF2B5EF4-FFF2-40B4-BE49-F238E27FC236}">
                <a16:creationId xmlns:a16="http://schemas.microsoft.com/office/drawing/2014/main" id="{E27CF0EB-D53A-4DC5-A975-9EBF343D7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4443" y="1398278"/>
            <a:ext cx="5119255" cy="5119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258" y="992061"/>
            <a:ext cx="9171763" cy="2420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57639"/>
          <a:stretch/>
        </p:blipFill>
        <p:spPr>
          <a:xfrm>
            <a:off x="4841063" y="3412671"/>
            <a:ext cx="4043537" cy="252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601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37910" y="490887"/>
            <a:ext cx="2746161" cy="1341236"/>
            <a:chOff x="437910" y="490887"/>
            <a:chExt cx="2746161" cy="1341236"/>
          </a:xfrm>
        </p:grpSpPr>
        <p:sp>
          <p:nvSpPr>
            <p:cNvPr id="2" name="Rectangle 1"/>
            <p:cNvSpPr/>
            <p:nvPr/>
          </p:nvSpPr>
          <p:spPr>
            <a:xfrm>
              <a:off x="1590154" y="628681"/>
              <a:ext cx="1593917" cy="769441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>
                  <a:ln w="19050">
                    <a:noFill/>
                    <a:prstDash val="solid"/>
                  </a:ln>
                  <a:solidFill>
                    <a:srgbClr val="D47D95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4400" b="1" i="0" u="none" strike="noStrike" kern="0" cap="none" spc="0" normalizeH="0" noProof="0">
                  <a:ln w="19050">
                    <a:noFill/>
                    <a:prstDash val="solid"/>
                  </a:ln>
                  <a:solidFill>
                    <a:srgbClr val="D47D95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?</a:t>
              </a:r>
              <a:endParaRPr kumimoji="0" lang="en-US" sz="4400" b="1" i="0" u="none" strike="noStrike" kern="0" cap="none" spc="0" normalizeH="0" baseline="0" noProof="0" dirty="0">
                <a:ln w="19050">
                  <a:noFill/>
                  <a:prstDash val="solid"/>
                </a:ln>
                <a:solidFill>
                  <a:srgbClr val="D47D9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910" y="490887"/>
              <a:ext cx="1152244" cy="1341236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787065" y="1701003"/>
            <a:ext cx="11134889" cy="2780573"/>
            <a:chOff x="787065" y="1701003"/>
            <a:chExt cx="11134889" cy="2780573"/>
          </a:xfrm>
        </p:grpSpPr>
        <p:grpSp>
          <p:nvGrpSpPr>
            <p:cNvPr id="6" name="Group 5"/>
            <p:cNvGrpSpPr/>
            <p:nvPr/>
          </p:nvGrpSpPr>
          <p:grpSpPr>
            <a:xfrm>
              <a:off x="787065" y="1783272"/>
              <a:ext cx="5463431" cy="658898"/>
              <a:chOff x="627402" y="1346598"/>
              <a:chExt cx="5463431" cy="658898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627402" y="1346598"/>
                    <a:ext cx="5463431" cy="6588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a) 8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GB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6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GB" sz="36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r>
                      <a:rPr lang="en-US" sz="36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=        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GB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36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𝐝</m:t>
                            </m:r>
                            <m:r>
                              <a:rPr lang="en-GB" sz="36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GB" sz="36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endParaRPr lang="en-US" sz="3600" b="1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mc:Choice>
            <mc:Fallback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402" y="1346598"/>
                    <a:ext cx="5463431" cy="65889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3348" t="-12963" b="-3425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Rounded Rectangle 7"/>
              <p:cNvSpPr/>
              <p:nvPr/>
            </p:nvSpPr>
            <p:spPr>
              <a:xfrm>
                <a:off x="2795641" y="1380383"/>
                <a:ext cx="643347" cy="5878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787065" y="2813769"/>
              <a:ext cx="5463431" cy="658898"/>
              <a:chOff x="627402" y="1346598"/>
              <a:chExt cx="5463431" cy="658898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627402" y="1346598"/>
                    <a:ext cx="5463431" cy="6588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b) 2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GB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𝐝</m:t>
                            </m:r>
                            <m:r>
                              <a:rPr lang="en-GB" sz="36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GB" sz="36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r>
                      <a:rPr lang="en-US" sz="36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=        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GB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6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36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𝐜𝐦</m:t>
                            </m:r>
                          </m:e>
                          <m:sup>
                            <m:r>
                              <a:rPr lang="en-GB" sz="36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endParaRPr lang="en-US" sz="3600" b="1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mc:Choice>
            <mc:Fallback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402" y="1346598"/>
                    <a:ext cx="5463431" cy="65889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348" t="-12963" b="-3425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Rounded Rectangle 11"/>
              <p:cNvSpPr/>
              <p:nvPr/>
            </p:nvSpPr>
            <p:spPr>
              <a:xfrm>
                <a:off x="3199854" y="1374001"/>
                <a:ext cx="561898" cy="5878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787065" y="3795279"/>
              <a:ext cx="5463431" cy="658898"/>
              <a:chOff x="627402" y="1346598"/>
              <a:chExt cx="5463431" cy="658898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627402" y="1346598"/>
                    <a:ext cx="5463431" cy="6588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c) 3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GB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𝐜</m:t>
                            </m:r>
                            <m:r>
                              <a:rPr lang="en-GB" sz="36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GB" sz="36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r>
                      <a:rPr lang="en-US" sz="36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=        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GB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6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36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𝐦𝐦</m:t>
                            </m:r>
                          </m:e>
                          <m:sup>
                            <m:r>
                              <a:rPr lang="en-GB" sz="36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endParaRPr lang="en-US" sz="3600" b="1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mc:Choice>
            <mc:Fallback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402" y="1346598"/>
                    <a:ext cx="5463431" cy="65889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348" t="-12963" b="-3425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Rounded Rectangle 14"/>
              <p:cNvSpPr/>
              <p:nvPr/>
            </p:nvSpPr>
            <p:spPr>
              <a:xfrm>
                <a:off x="3024408" y="1384720"/>
                <a:ext cx="541591" cy="62077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458523" y="1701003"/>
              <a:ext cx="5463431" cy="658898"/>
              <a:chOff x="627402" y="1346598"/>
              <a:chExt cx="5463431" cy="658898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627402" y="1346598"/>
                    <a:ext cx="5463431" cy="6588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800 d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GB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6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GB" sz="36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r>
                      <a:rPr lang="en-US" sz="36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=        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GB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sz="36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GB" sz="36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endParaRPr lang="en-US" sz="3600" b="1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mc:Choice>
            <mc:Fallback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402" y="1346598"/>
                    <a:ext cx="5463431" cy="65889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561" t="-12037" b="-3425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Rounded Rectangle 17"/>
              <p:cNvSpPr/>
              <p:nvPr/>
            </p:nvSpPr>
            <p:spPr>
              <a:xfrm>
                <a:off x="3170853" y="1370709"/>
                <a:ext cx="633742" cy="570243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458522" y="2795516"/>
              <a:ext cx="5463431" cy="658898"/>
              <a:chOff x="627402" y="1346598"/>
              <a:chExt cx="5463431" cy="658898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27402" y="1346598"/>
                    <a:ext cx="5463431" cy="6588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200 c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GB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6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GB" sz="36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r>
                      <a:rPr lang="en-US" sz="36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=        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GB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600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𝐝</m:t>
                            </m:r>
                            <m:r>
                              <a:rPr lang="en-GB" sz="36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GB" sz="36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endParaRPr lang="en-US" sz="3600" b="1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mc:Choice>
            <mc:Fallback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402" y="1346598"/>
                    <a:ext cx="5463431" cy="65889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561" t="-12963" b="-3425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Rounded Rectangle 20"/>
              <p:cNvSpPr/>
              <p:nvPr/>
            </p:nvSpPr>
            <p:spPr>
              <a:xfrm>
                <a:off x="3056650" y="1404009"/>
                <a:ext cx="575685" cy="58058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425864" y="3795279"/>
              <a:ext cx="5463431" cy="686297"/>
              <a:chOff x="627402" y="1346598"/>
              <a:chExt cx="5463431" cy="68629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627402" y="1346598"/>
                    <a:ext cx="5463431" cy="6588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300 m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GB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6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GB" sz="36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r>
                      <a:rPr lang="en-US" sz="3600" b="1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=          c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GB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6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GB" sz="36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a14:m>
                    <a:endParaRPr lang="en-US" sz="3600" b="1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mc:Choice>
            <mc:Fallback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402" y="1346598"/>
                    <a:ext cx="5463431" cy="65889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563" t="-12963" b="-3425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Rounded Rectangle 23"/>
              <p:cNvSpPr/>
              <p:nvPr/>
            </p:nvSpPr>
            <p:spPr>
              <a:xfrm>
                <a:off x="3378059" y="1441348"/>
                <a:ext cx="573867" cy="591547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</p:grpSp>
      <p:sp>
        <p:nvSpPr>
          <p:cNvPr id="28" name="Rounded Rectangle 27"/>
          <p:cNvSpPr/>
          <p:nvPr/>
        </p:nvSpPr>
        <p:spPr>
          <a:xfrm>
            <a:off x="2873155" y="1817057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800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887770" y="1706562"/>
            <a:ext cx="862149" cy="5887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184071" y="2841172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830687" y="2849303"/>
            <a:ext cx="862150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075066" y="3814340"/>
            <a:ext cx="1047169" cy="65889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097502" y="3848263"/>
            <a:ext cx="731904" cy="60591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592090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07" y="369278"/>
            <a:ext cx="3680832" cy="165338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18741" y="1800337"/>
            <a:ext cx="6544464" cy="604168"/>
            <a:chOff x="627402" y="1346598"/>
            <a:chExt cx="6544464" cy="604168"/>
          </a:xfrm>
        </p:grpSpPr>
        <p:sp>
          <p:nvSpPr>
            <p:cNvPr id="10" name="TextBox 9"/>
            <p:cNvSpPr txBox="1"/>
            <p:nvPr/>
          </p:nvSpPr>
          <p:spPr>
            <a:xfrm>
              <a:off x="627402" y="1346598"/>
              <a:ext cx="6544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Cambria" panose="02040503050406030204" pitchFamily="18" charset="0"/>
                  <a:ea typeface="Cambria" panose="02040503050406030204" pitchFamily="18" charset="0"/>
                </a:rPr>
                <a:t>a) 7 yến 3kg =          kg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361344" y="1362938"/>
              <a:ext cx="605335" cy="587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12712" y="1767532"/>
            <a:ext cx="6544464" cy="617579"/>
            <a:chOff x="627402" y="1313794"/>
            <a:chExt cx="6544464" cy="617579"/>
          </a:xfrm>
        </p:grpSpPr>
        <p:sp>
          <p:nvSpPr>
            <p:cNvPr id="13" name="TextBox 12"/>
            <p:cNvSpPr txBox="1"/>
            <p:nvPr/>
          </p:nvSpPr>
          <p:spPr>
            <a:xfrm>
              <a:off x="627402" y="1346598"/>
              <a:ext cx="6544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Cambria" panose="02040503050406030204" pitchFamily="18" charset="0"/>
                  <a:ea typeface="Cambria" panose="02040503050406030204" pitchFamily="18" charset="0"/>
                </a:rPr>
                <a:t>2 yến 5kg =           kg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994155" y="1313794"/>
              <a:ext cx="636760" cy="55486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18741" y="2884479"/>
            <a:ext cx="6544464" cy="627874"/>
            <a:chOff x="627402" y="1328586"/>
            <a:chExt cx="6544464" cy="627874"/>
          </a:xfrm>
        </p:grpSpPr>
        <p:sp>
          <p:nvSpPr>
            <p:cNvPr id="16" name="TextBox 15"/>
            <p:cNvSpPr txBox="1"/>
            <p:nvPr/>
          </p:nvSpPr>
          <p:spPr>
            <a:xfrm>
              <a:off x="627402" y="1346598"/>
              <a:ext cx="6544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Cambria" panose="02040503050406030204" pitchFamily="18" charset="0"/>
                  <a:ea typeface="Cambria" panose="02040503050406030204" pitchFamily="18" charset="0"/>
                </a:rPr>
                <a:t>b) 4 tạ 15kg =             kg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394701" y="1328586"/>
              <a:ext cx="590820" cy="62787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12712" y="2860975"/>
            <a:ext cx="6544464" cy="626290"/>
            <a:chOff x="627402" y="1305083"/>
            <a:chExt cx="6544464" cy="626290"/>
          </a:xfrm>
        </p:grpSpPr>
        <p:sp>
          <p:nvSpPr>
            <p:cNvPr id="19" name="TextBox 18"/>
            <p:cNvSpPr txBox="1"/>
            <p:nvPr/>
          </p:nvSpPr>
          <p:spPr>
            <a:xfrm>
              <a:off x="627402" y="1346598"/>
              <a:ext cx="6544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Cambria" panose="02040503050406030204" pitchFamily="18" charset="0"/>
                  <a:ea typeface="Cambria" panose="02040503050406030204" pitchFamily="18" charset="0"/>
                </a:rPr>
                <a:t>3 tạ 3 yến =          yến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64093" y="1305083"/>
              <a:ext cx="608961" cy="62079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18741" y="3962075"/>
            <a:ext cx="6544464" cy="627443"/>
            <a:chOff x="627402" y="1303930"/>
            <a:chExt cx="6544464" cy="627443"/>
          </a:xfrm>
        </p:grpSpPr>
        <p:sp>
          <p:nvSpPr>
            <p:cNvPr id="22" name="TextBox 21"/>
            <p:cNvSpPr txBox="1"/>
            <p:nvPr/>
          </p:nvSpPr>
          <p:spPr>
            <a:xfrm>
              <a:off x="627402" y="1346598"/>
              <a:ext cx="6544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Cambria" panose="02040503050406030204" pitchFamily="18" charset="0"/>
                  <a:ea typeface="Cambria" panose="02040503050406030204" pitchFamily="18" charset="0"/>
                </a:rPr>
                <a:t>c) 5 tấn =              yến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603526" y="1303930"/>
              <a:ext cx="638381" cy="60880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486132" y="4004742"/>
            <a:ext cx="6544464" cy="584775"/>
            <a:chOff x="627402" y="1346598"/>
            <a:chExt cx="6544464" cy="584775"/>
          </a:xfrm>
        </p:grpSpPr>
        <p:sp>
          <p:nvSpPr>
            <p:cNvPr id="25" name="TextBox 24"/>
            <p:cNvSpPr txBox="1"/>
            <p:nvPr/>
          </p:nvSpPr>
          <p:spPr>
            <a:xfrm>
              <a:off x="627402" y="1346598"/>
              <a:ext cx="6544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Cambria" panose="02040503050406030204" pitchFamily="18" charset="0"/>
                  <a:ea typeface="Cambria" panose="02040503050406030204" pitchFamily="18" charset="0"/>
                </a:rPr>
                <a:t>1 tấn 89kg =               kg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280599" y="1350748"/>
              <a:ext cx="567209" cy="58062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3314651" y="1832190"/>
            <a:ext cx="733599" cy="59549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154479" y="1722806"/>
            <a:ext cx="733599" cy="62275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314651" y="2884478"/>
            <a:ext cx="961459" cy="62079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415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108864" y="2839876"/>
            <a:ext cx="736243" cy="65163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33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505267" y="3979656"/>
            <a:ext cx="1047169" cy="5878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955773" y="3975406"/>
            <a:ext cx="1141128" cy="61411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1089</a:t>
            </a:r>
          </a:p>
        </p:txBody>
      </p:sp>
    </p:spTree>
    <p:extLst>
      <p:ext uri="{BB962C8B-B14F-4D97-AF65-F5344CB8AC3E}">
        <p14:creationId xmlns:p14="http://schemas.microsoft.com/office/powerpoint/2010/main" val="40307256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275</TotalTime>
  <Words>615</Words>
  <Application>Microsoft Office PowerPoint</Application>
  <PresentationFormat>Widescreen</PresentationFormat>
  <Paragraphs>98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Cambria Math</vt:lpstr>
      <vt:lpstr>UTM Avo</vt:lpstr>
      <vt:lpstr>字魂92号-新潮海报体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cp:keywords>MĂNGNON</cp:keywords>
  <dc:description>9Slide.vn</dc:description>
  <cp:lastModifiedBy>Hà Lê</cp:lastModifiedBy>
  <cp:revision>34</cp:revision>
  <dcterms:created xsi:type="dcterms:W3CDTF">2023-09-22T23:07:18Z</dcterms:created>
  <dcterms:modified xsi:type="dcterms:W3CDTF">2023-10-29T14:22:25Z</dcterms:modified>
  <cp:category>9Slide.vn</cp:category>
</cp:coreProperties>
</file>