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257" r:id="rId2"/>
    <p:sldId id="296" r:id="rId3"/>
    <p:sldId id="258" r:id="rId4"/>
    <p:sldId id="299" r:id="rId5"/>
    <p:sldId id="304" r:id="rId6"/>
    <p:sldId id="305" r:id="rId7"/>
    <p:sldId id="306" r:id="rId8"/>
    <p:sldId id="303" r:id="rId9"/>
    <p:sldId id="259" r:id="rId10"/>
    <p:sldId id="263" r:id="rId11"/>
    <p:sldId id="307" r:id="rId12"/>
    <p:sldId id="266" r:id="rId13"/>
    <p:sldId id="268" r:id="rId14"/>
    <p:sldId id="276" r:id="rId15"/>
    <p:sldId id="270" r:id="rId16"/>
    <p:sldId id="260" r:id="rId17"/>
    <p:sldId id="271" r:id="rId18"/>
    <p:sldId id="308" r:id="rId19"/>
    <p:sldId id="310" r:id="rId20"/>
    <p:sldId id="291" r:id="rId21"/>
    <p:sldId id="269" r:id="rId22"/>
    <p:sldId id="286" r:id="rId23"/>
    <p:sldId id="277" r:id="rId24"/>
    <p:sldId id="312" r:id="rId25"/>
    <p:sldId id="313" r:id="rId26"/>
    <p:sldId id="311" r:id="rId27"/>
    <p:sldId id="315" r:id="rId28"/>
    <p:sldId id="287" r:id="rId29"/>
  </p:sldIdLst>
  <p:sldSz cx="12192000" cy="6858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Bahnschrift Condensed" panose="020B0502040204020203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83"/>
    <a:srgbClr val="FFD5A9"/>
    <a:srgbClr val="51A5CE"/>
    <a:srgbClr val="56698F"/>
    <a:srgbClr val="FA5DA3"/>
    <a:srgbClr val="FFA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C3A53-2DBC-447A-AA35-3BE37024BC5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CA657-DEA3-487E-B233-EBF219193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0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rô</a:t>
            </a:r>
            <a:r>
              <a:rPr lang="en-US" baseline="0" dirty="0"/>
              <a:t> </a:t>
            </a:r>
            <a:r>
              <a:rPr lang="en-US" baseline="0" dirty="0" err="1"/>
              <a:t>bốt</a:t>
            </a:r>
            <a:r>
              <a:rPr lang="en-US" baseline="0" dirty="0"/>
              <a:t> </a:t>
            </a:r>
            <a:r>
              <a:rPr lang="en-US" baseline="0" dirty="0" err="1"/>
              <a:t>chèo</a:t>
            </a:r>
            <a:r>
              <a:rPr lang="en-US" baseline="0" dirty="0"/>
              <a:t> </a:t>
            </a:r>
            <a:r>
              <a:rPr lang="en-US" baseline="0" dirty="0" err="1"/>
              <a:t>chở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hóa</a:t>
            </a:r>
            <a:r>
              <a:rPr lang="en-US" baseline="0" dirty="0"/>
              <a:t> </a:t>
            </a:r>
            <a:r>
              <a:rPr lang="en-US" baseline="0" dirty="0" err="1"/>
              <a:t>chợ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ở </a:t>
            </a:r>
            <a:r>
              <a:rPr lang="en-US" baseline="0" dirty="0" err="1"/>
              <a:t>miền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.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buôn</a:t>
            </a:r>
            <a:r>
              <a:rPr lang="en-US" baseline="0" dirty="0"/>
              <a:t> 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, </a:t>
            </a:r>
            <a:r>
              <a:rPr lang="en-US" baseline="0" dirty="0" err="1"/>
              <a:t>ghe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CA657-DEA3-487E-B233-EBF219193C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4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0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0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6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3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号-萌趣果冻体" panose="00000500000000000000" pitchFamily="2" charset="-122"/>
                <a:ea typeface="字魂17号-萌趣果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96" r:id="rId3"/>
    <p:sldLayoutId id="2147483692" r:id="rId4"/>
    <p:sldLayoutId id="2147483662" r:id="rId5"/>
    <p:sldLayoutId id="2147483691" r:id="rId6"/>
    <p:sldLayoutId id="2147483663" r:id="rId7"/>
    <p:sldLayoutId id="2147483664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65" r:id="rId14"/>
    <p:sldLayoutId id="2147483666" r:id="rId15"/>
    <p:sldLayoutId id="2147483667" r:id="rId16"/>
    <p:sldLayoutId id="2147483708" r:id="rId17"/>
    <p:sldLayoutId id="2147483707" r:id="rId18"/>
    <p:sldLayoutId id="2147483706" r:id="rId19"/>
    <p:sldLayoutId id="2147483705" r:id="rId20"/>
    <p:sldLayoutId id="2147483704" r:id="rId21"/>
    <p:sldLayoutId id="2147483702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5" r:id="rId28"/>
    <p:sldLayoutId id="2147483694" r:id="rId29"/>
    <p:sldLayoutId id="2147483693" r:id="rId30"/>
    <p:sldLayoutId id="2147483685" r:id="rId31"/>
    <p:sldLayoutId id="2147483668" r:id="rId32"/>
    <p:sldLayoutId id="2147483669" r:id="rId33"/>
    <p:sldLayoutId id="2147483670" r:id="rId34"/>
    <p:sldLayoutId id="2147483671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9.bin"/><Relationship Id="rId3" Type="http://schemas.openxmlformats.org/officeDocument/2006/relationships/image" Target="../media/image36.png"/><Relationship Id="rId21" Type="http://schemas.microsoft.com/office/2007/relationships/hdphoto" Target="../media/hdphoto2.wdp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17" Type="http://schemas.openxmlformats.org/officeDocument/2006/relationships/image" Target="../media/image44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7.wmf"/><Relationship Id="rId15" Type="http://schemas.openxmlformats.org/officeDocument/2006/relationships/image" Target="../media/image43.png"/><Relationship Id="rId10" Type="http://schemas.openxmlformats.org/officeDocument/2006/relationships/image" Target="../media/image40.wmf"/><Relationship Id="rId19" Type="http://schemas.openxmlformats.org/officeDocument/2006/relationships/image" Target="../media/image45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5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8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0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1.w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3.xml"/><Relationship Id="rId7" Type="http://schemas.openxmlformats.org/officeDocument/2006/relationships/image" Target="../media/image25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14" y="483449"/>
            <a:ext cx="10034886" cy="1457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442" y="1603110"/>
            <a:ext cx="7523116" cy="1201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975" y="2625187"/>
            <a:ext cx="3444539" cy="829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196" y="3415687"/>
            <a:ext cx="3962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669155" y="633283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a) 51 : 3 = 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2139" y="194410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14942" y="2047048"/>
            <a:ext cx="815657" cy="1041192"/>
            <a:chOff x="6096000" y="1051768"/>
            <a:chExt cx="815657" cy="10411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533344" y="193442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535" y="255855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1644" y="255843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821192" y="318496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32305" y="431681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6566" y="3105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5496" y="3105171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7829" y="255560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0454" y="363170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88831" y="427215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37516" y="194744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21192" y="3101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54669" y="1746185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4669" y="2359607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06303" y="3117103"/>
            <a:ext cx="5551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5824" y="4247735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90935" y="5613507"/>
            <a:ext cx="4253946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51 : 3 = 17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400946" y="2029156"/>
            <a:ext cx="3948862" cy="3774138"/>
            <a:chOff x="-1018306" y="2109567"/>
            <a:chExt cx="3948862" cy="3774138"/>
          </a:xfrm>
        </p:grpSpPr>
        <p:grpSp>
          <p:nvGrpSpPr>
            <p:cNvPr id="5" name="Group 4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12" name="图片 11" descr="51miz-E716829-E2595A0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5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34076 0.068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3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38373 0.1074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28" grpId="0"/>
      <p:bldP spid="30" grpId="0"/>
      <p:bldP spid="30" grpId="1"/>
      <p:bldP spid="32" grpId="0"/>
      <p:bldP spid="35" grpId="0"/>
      <p:bldP spid="36" grpId="0"/>
      <p:bldP spid="37" grpId="0"/>
      <p:bldP spid="37" grpId="1"/>
      <p:bldP spid="38" grpId="0"/>
      <p:bldP spid="39" grpId="0"/>
      <p:bldP spid="40" grpId="0"/>
      <p:bldP spid="40" grpId="1"/>
      <p:bldP spid="41" grpId="0"/>
      <p:bldP spid="42" grpId="0"/>
      <p:bldP spid="43" grpId="0"/>
      <p:bldP spid="44" grpId="0"/>
      <p:bldP spid="45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679315" y="626614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74 : 3 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46396" y="1849293"/>
            <a:ext cx="2720242" cy="4223914"/>
            <a:chOff x="1708317" y="1986280"/>
            <a:chExt cx="2720242" cy="4223914"/>
          </a:xfrm>
        </p:grpSpPr>
        <p:pic>
          <p:nvPicPr>
            <p:cNvPr id="12" name="图片 11" descr="51miz-E716829-E2595A0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3735" y="1986280"/>
              <a:ext cx="2421890" cy="182435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150545" y="2451908"/>
              <a:ext cx="19410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Chia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sẻ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cách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chia</a:t>
              </a:r>
            </a:p>
          </p:txBody>
        </p:sp>
        <p:pic>
          <p:nvPicPr>
            <p:cNvPr id="18" name="图片 17" descr="C:\Users\Am'be'r\Desktop\千库网_儿童小孩子手牵手围城一圈_元素编号11860023.png千库网_儿童小孩子手牵手围城一圈_元素编号1186002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8317" y="3489121"/>
              <a:ext cx="2720242" cy="2721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782139" y="194410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14942" y="2047048"/>
            <a:ext cx="815657" cy="1041192"/>
            <a:chOff x="6096000" y="1051768"/>
            <a:chExt cx="815657" cy="10411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533344" y="193442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535" y="255855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1644" y="255843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821192" y="318496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32305" y="4316818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6566" y="310541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5496" y="3105171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7829" y="255560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0454" y="363170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88831" y="427215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2122" y="192717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09524" y="311070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54669" y="1746185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4669" y="2359607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06303" y="3117103"/>
            <a:ext cx="5551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5824" y="4247735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12;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34188" y="5613507"/>
            <a:ext cx="6123625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74 : 3 = 24 (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5586 0.05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27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8242 0.0064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2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28" grpId="0"/>
      <p:bldP spid="30" grpId="0"/>
      <p:bldP spid="30" grpId="1"/>
      <p:bldP spid="32" grpId="0"/>
      <p:bldP spid="35" grpId="0"/>
      <p:bldP spid="36" grpId="0"/>
      <p:bldP spid="37" grpId="0"/>
      <p:bldP spid="37" grpId="1"/>
      <p:bldP spid="38" grpId="0"/>
      <p:bldP spid="39" grpId="0"/>
      <p:bldP spid="40" grpId="0"/>
      <p:bldP spid="40" grpId="1"/>
      <p:bldP spid="41" grpId="0"/>
      <p:bldP spid="42" grpId="0"/>
      <p:bldP spid="43" grpId="0"/>
      <p:bldP spid="44" grpId="0"/>
      <p:bldP spid="45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034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840433" y="2359107"/>
            <a:ext cx="2688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31290" y="-3238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4" r="20"/>
          <a:stretch>
            <a:fillRect/>
          </a:stretch>
        </p:blipFill>
        <p:spPr>
          <a:xfrm>
            <a:off x="1567180" y="3678555"/>
            <a:ext cx="9403715" cy="2294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8623" y="2750924"/>
            <a:ext cx="6255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832977"/>
            <a:ext cx="976663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70282" y="179823"/>
            <a:ext cx="2672080" cy="646331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1.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Tính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7880" y="564203"/>
            <a:ext cx="2250131" cy="4521200"/>
            <a:chOff x="617880" y="564203"/>
            <a:chExt cx="2250131" cy="4521200"/>
          </a:xfrm>
        </p:grpSpPr>
        <p:pic>
          <p:nvPicPr>
            <p:cNvPr id="15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634663"/>
                </p:ext>
              </p:extLst>
            </p:nvPr>
          </p:nvGraphicFramePr>
          <p:xfrm>
            <a:off x="1110112" y="1272937"/>
            <a:ext cx="1439354" cy="3300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82400" imgH="1218960" progId="Equation.3">
                    <p:embed/>
                  </p:oleObj>
                </mc:Choice>
                <mc:Fallback>
                  <p:oleObj name="Equation" r:id="rId4" imgW="482400" imgH="121896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0112" y="1272937"/>
                          <a:ext cx="1439354" cy="33008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36649" y="4514557"/>
            <a:ext cx="2743200" cy="2374900"/>
            <a:chOff x="687501" y="4689475"/>
            <a:chExt cx="2743200" cy="2374900"/>
          </a:xfrm>
        </p:grpSpPr>
        <p:pic>
          <p:nvPicPr>
            <p:cNvPr id="7" name="图片 6" descr="51miz-E847055-D8865CC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4197" y="4689475"/>
              <a:ext cx="1917700" cy="2374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177230">
              <a:off x="687501" y="5033869"/>
              <a:ext cx="2743200" cy="612934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91 : 4 = 22 (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94266" y="567378"/>
            <a:ext cx="2250131" cy="4521200"/>
            <a:chOff x="3294266" y="567378"/>
            <a:chExt cx="2250131" cy="4521200"/>
          </a:xfrm>
        </p:grpSpPr>
        <p:pic>
          <p:nvPicPr>
            <p:cNvPr id="30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266" y="567378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8670554"/>
                </p:ext>
              </p:extLst>
            </p:nvPr>
          </p:nvGraphicFramePr>
          <p:xfrm>
            <a:off x="3869489" y="1368364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80" imgH="736560" progId="Equation.3">
                    <p:embed/>
                  </p:oleObj>
                </mc:Choice>
                <mc:Fallback>
                  <p:oleObj name="Equation" r:id="rId7" imgW="406080" imgH="73656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9489" y="1368364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6275748" y="564203"/>
            <a:ext cx="2250131" cy="4521200"/>
            <a:chOff x="6275748" y="564203"/>
            <a:chExt cx="2250131" cy="4521200"/>
          </a:xfrm>
        </p:grpSpPr>
        <p:pic>
          <p:nvPicPr>
            <p:cNvPr id="33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5748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3263745"/>
                </p:ext>
              </p:extLst>
            </p:nvPr>
          </p:nvGraphicFramePr>
          <p:xfrm>
            <a:off x="6867042" y="1360969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06080" imgH="736560" progId="Equation.3">
                    <p:embed/>
                  </p:oleObj>
                </mc:Choice>
                <mc:Fallback>
                  <p:oleObj name="Equation" r:id="rId9" imgW="406080" imgH="736560" progId="Equation.3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7042" y="1360969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9229440" y="621088"/>
            <a:ext cx="2250131" cy="4521200"/>
            <a:chOff x="6275748" y="564203"/>
            <a:chExt cx="2250131" cy="4521200"/>
          </a:xfrm>
        </p:grpSpPr>
        <p:pic>
          <p:nvPicPr>
            <p:cNvPr id="37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5748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4222274"/>
                </p:ext>
              </p:extLst>
            </p:nvPr>
          </p:nvGraphicFramePr>
          <p:xfrm>
            <a:off x="6867042" y="1360969"/>
            <a:ext cx="1211262" cy="199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06080" imgH="736560" progId="Equation.3">
                    <p:embed/>
                  </p:oleObj>
                </mc:Choice>
                <mc:Fallback>
                  <p:oleObj name="Equation" r:id="rId11" imgW="406080" imgH="736560" progId="Equation.3">
                    <p:embed/>
                    <p:pic>
                      <p:nvPicPr>
                        <p:cNvPr id="3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7042" y="1360969"/>
                          <a:ext cx="1211262" cy="19954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/>
          <p:cNvGrpSpPr/>
          <p:nvPr/>
        </p:nvGrpSpPr>
        <p:grpSpPr>
          <a:xfrm>
            <a:off x="3313062" y="575729"/>
            <a:ext cx="2250131" cy="4521200"/>
            <a:chOff x="712723" y="223520"/>
            <a:chExt cx="2250131" cy="4521200"/>
          </a:xfrm>
        </p:grpSpPr>
        <p:pic>
          <p:nvPicPr>
            <p:cNvPr id="40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23" y="223520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5011949"/>
                </p:ext>
              </p:extLst>
            </p:nvPr>
          </p:nvGraphicFramePr>
          <p:xfrm>
            <a:off x="1212548" y="1309714"/>
            <a:ext cx="1249363" cy="2544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19040" imgH="939600" progId="Equation.3">
                    <p:embed/>
                  </p:oleObj>
                </mc:Choice>
                <mc:Fallback>
                  <p:oleObj name="Equation" r:id="rId13" imgW="419040" imgH="93960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548" y="1309714"/>
                          <a:ext cx="1249363" cy="2544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43"/>
          <p:cNvGrpSpPr/>
          <p:nvPr/>
        </p:nvGrpSpPr>
        <p:grpSpPr>
          <a:xfrm>
            <a:off x="3278141" y="4477193"/>
            <a:ext cx="2072594" cy="2374900"/>
            <a:chOff x="3383127" y="4639887"/>
            <a:chExt cx="2072594" cy="2374900"/>
          </a:xfrm>
        </p:grpSpPr>
        <p:pic>
          <p:nvPicPr>
            <p:cNvPr id="17" name="图片 16" descr="E:\PPT制作\文明礼仪\素材\元素\图片\51miz-E847055-D8865CCF1.png51miz-E847055-D8865CCF1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383127" y="4639887"/>
              <a:ext cx="1604645" cy="23749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 rot="320911">
              <a:off x="3602258" y="4733270"/>
              <a:ext cx="1853463" cy="1021556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53 : 6 = 8 </a:t>
              </a:r>
            </a:p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(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5)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66132" y="555596"/>
            <a:ext cx="2250131" cy="4521200"/>
            <a:chOff x="617880" y="564203"/>
            <a:chExt cx="2250131" cy="4521200"/>
          </a:xfrm>
        </p:grpSpPr>
        <p:pic>
          <p:nvPicPr>
            <p:cNvPr id="52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4225897"/>
                </p:ext>
              </p:extLst>
            </p:nvPr>
          </p:nvGraphicFramePr>
          <p:xfrm>
            <a:off x="1104973" y="1272257"/>
            <a:ext cx="1439863" cy="330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82400" imgH="1218960" progId="Equation.3">
                    <p:embed/>
                  </p:oleObj>
                </mc:Choice>
                <mc:Fallback>
                  <p:oleObj name="Equation" r:id="rId16" imgW="482400" imgH="1218960" progId="Equation.3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973" y="1272257"/>
                          <a:ext cx="1439863" cy="3302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5949190" y="4532303"/>
            <a:ext cx="2743200" cy="2374900"/>
            <a:chOff x="687501" y="4689475"/>
            <a:chExt cx="2743200" cy="2374900"/>
          </a:xfrm>
        </p:grpSpPr>
        <p:pic>
          <p:nvPicPr>
            <p:cNvPr id="46" name="图片 6" descr="51miz-E847055-D8865CC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4197" y="4689475"/>
              <a:ext cx="1917700" cy="23749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21177230">
              <a:off x="687501" y="5033869"/>
              <a:ext cx="2743200" cy="612934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33 : 2 = 16 (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224290" y="653571"/>
            <a:ext cx="2250131" cy="4521200"/>
            <a:chOff x="617880" y="564203"/>
            <a:chExt cx="2250131" cy="4521200"/>
          </a:xfrm>
        </p:grpSpPr>
        <p:pic>
          <p:nvPicPr>
            <p:cNvPr id="58" name="图片 14" descr="51miz-E889010-2323AF0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80" y="564203"/>
              <a:ext cx="2250131" cy="4521200"/>
            </a:xfrm>
            <a:prstGeom prst="rect">
              <a:avLst/>
            </a:prstGeom>
          </p:spPr>
        </p:pic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245378"/>
                </p:ext>
              </p:extLst>
            </p:nvPr>
          </p:nvGraphicFramePr>
          <p:xfrm>
            <a:off x="1114520" y="1214248"/>
            <a:ext cx="1439863" cy="330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82400" imgH="1218960" progId="Equation.3">
                    <p:embed/>
                  </p:oleObj>
                </mc:Choice>
                <mc:Fallback>
                  <p:oleObj name="Equation" r:id="rId18" imgW="482400" imgH="1218960" progId="Equation.3">
                    <p:embed/>
                    <p:pic>
                      <p:nvPicPr>
                        <p:cNvPr id="53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4520" y="1214248"/>
                          <a:ext cx="1439863" cy="3302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0" name="Group 59"/>
          <p:cNvGrpSpPr/>
          <p:nvPr/>
        </p:nvGrpSpPr>
        <p:grpSpPr>
          <a:xfrm>
            <a:off x="9690866" y="4486415"/>
            <a:ext cx="1926733" cy="2374900"/>
            <a:chOff x="3627310" y="4409775"/>
            <a:chExt cx="1926733" cy="2374900"/>
          </a:xfrm>
        </p:grpSpPr>
        <p:pic>
          <p:nvPicPr>
            <p:cNvPr id="61" name="图片 16" descr="E:\PPT制作\文明礼仪\素材\元素\图片\51miz-E847055-D8865CCF1.png51miz-E847055-D8865CCF1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3627310" y="4409775"/>
              <a:ext cx="1604645" cy="237490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 rot="320911">
              <a:off x="3627717" y="4534785"/>
              <a:ext cx="1926326" cy="1021556"/>
            </a:xfrm>
            <a:prstGeom prst="roundRect">
              <a:avLst/>
            </a:prstGeom>
            <a:solidFill>
              <a:srgbClr val="FFD5A9"/>
            </a:solidFill>
          </p:spPr>
          <p:txBody>
            <a:bodyPr wrap="square" lIns="91440" tIns="91440" bIns="91440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79 : 5 = 15</a:t>
              </a:r>
            </a:p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4)</a:t>
              </a: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>
            <a:off x="4483250" y="1303616"/>
            <a:ext cx="2406912" cy="47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82656" y="2401709"/>
            <a:ext cx="250038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phép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dư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41541" y="2086967"/>
            <a:ext cx="291293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luôn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chia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581" y="301407"/>
            <a:ext cx="335918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05361" y="0"/>
            <a:ext cx="10781279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1" name="文本框 11"/>
          <p:cNvSpPr txBox="1"/>
          <p:nvPr/>
        </p:nvSpPr>
        <p:spPr>
          <a:xfrm>
            <a:off x="1565268" y="330294"/>
            <a:ext cx="9061465" cy="19409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2.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Hoa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mang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75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ra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bán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đều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vào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Hỏi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bao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nhiêu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" b="97229" l="993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65" r="19251"/>
          <a:stretch/>
        </p:blipFill>
        <p:spPr>
          <a:xfrm>
            <a:off x="705361" y="2511292"/>
            <a:ext cx="2639028" cy="3023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3499812" y="3847617"/>
            <a:ext cx="2581155" cy="1250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6236390" y="3828728"/>
            <a:ext cx="2581155" cy="1250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8823221" y="3828728"/>
            <a:ext cx="2581155" cy="1250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1" y="2505532"/>
            <a:ext cx="2096889" cy="20968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9" y="2505532"/>
            <a:ext cx="2096889" cy="20968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79" y="2413257"/>
            <a:ext cx="2096889" cy="20968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943261" y="3311856"/>
            <a:ext cx="4763175" cy="3172148"/>
            <a:chOff x="6386790" y="2396167"/>
            <a:chExt cx="4763175" cy="3172148"/>
          </a:xfrm>
        </p:grpSpPr>
        <p:pic>
          <p:nvPicPr>
            <p:cNvPr id="22" name="图片 3" descr="C:\Users\Am'be'r\Desktop\千库网_背着书包的小学生免抠PNG素材_元素编号11791646.png千库网_背着书包的小学生免抠PNG素材_元素编号1179164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915400" y="3333750"/>
              <a:ext cx="2234565" cy="2234565"/>
            </a:xfrm>
            <a:prstGeom prst="rect">
              <a:avLst/>
            </a:prstGeom>
          </p:spPr>
        </p:pic>
        <p:sp>
          <p:nvSpPr>
            <p:cNvPr id="23" name="文本框 5"/>
            <p:cNvSpPr txBox="1"/>
            <p:nvPr/>
          </p:nvSpPr>
          <p:spPr>
            <a:xfrm>
              <a:off x="6581169" y="2676712"/>
              <a:ext cx="2880995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hỏi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24" name="组合 188"/>
            <p:cNvGrpSpPr/>
            <p:nvPr/>
          </p:nvGrpSpPr>
          <p:grpSpPr>
            <a:xfrm rot="21402237">
              <a:off x="6386790" y="2396167"/>
              <a:ext cx="3241906" cy="1626725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32" name="组合 197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14" name="Group 113"/>
          <p:cNvGrpSpPr/>
          <p:nvPr/>
        </p:nvGrpSpPr>
        <p:grpSpPr>
          <a:xfrm>
            <a:off x="291244" y="3092456"/>
            <a:ext cx="4498666" cy="3520862"/>
            <a:chOff x="767273" y="1011949"/>
            <a:chExt cx="4498666" cy="3520862"/>
          </a:xfrm>
        </p:grpSpPr>
        <p:sp>
          <p:nvSpPr>
            <p:cNvPr id="115" name="文本框 2"/>
            <p:cNvSpPr txBox="1"/>
            <p:nvPr/>
          </p:nvSpPr>
          <p:spPr>
            <a:xfrm>
              <a:off x="2436379" y="1218826"/>
              <a:ext cx="2829560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điều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767273" y="1011949"/>
              <a:ext cx="4208048" cy="3520862"/>
              <a:chOff x="767273" y="1011949"/>
              <a:chExt cx="4208048" cy="3520862"/>
            </a:xfrm>
          </p:grpSpPr>
          <p:pic>
            <p:nvPicPr>
              <p:cNvPr id="117" name="图片 13" descr="C:\Users\Am'be'r\Desktop\千库网_卡通跳舞的小女孩_元素编号11974843.png千库网_卡通跳舞的小女孩_元素编号11974843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 flipH="1">
                <a:off x="767273" y="2112826"/>
                <a:ext cx="2419985" cy="2419985"/>
              </a:xfrm>
              <a:prstGeom prst="rect">
                <a:avLst/>
              </a:prstGeom>
            </p:spPr>
          </p:pic>
          <p:grpSp>
            <p:nvGrpSpPr>
              <p:cNvPr id="118" name="组合 15"/>
              <p:cNvGrpSpPr/>
              <p:nvPr/>
            </p:nvGrpSpPr>
            <p:grpSpPr>
              <a:xfrm rot="1049210" flipH="1">
                <a:off x="1974336" y="1011949"/>
                <a:ext cx="3000985" cy="2198643"/>
                <a:chOff x="3246438" y="1068388"/>
                <a:chExt cx="5711825" cy="4678363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19" name="Freeform 5"/>
                <p:cNvSpPr/>
                <p:nvPr/>
              </p:nvSpPr>
              <p:spPr bwMode="auto">
                <a:xfrm>
                  <a:off x="3251202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0" name="Freeform 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1" name="Freeform 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2" name="Freeform 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3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4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5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grpSp>
              <p:nvGrpSpPr>
                <p:cNvPr id="126" name="组合 2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27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28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29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0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1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2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3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4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5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6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7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8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39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0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1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2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3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4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5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6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7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8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49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0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1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2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3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4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5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6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7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8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59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0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1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2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3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4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5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6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7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8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9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0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1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2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3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4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5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6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7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8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9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0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1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2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3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4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5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6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7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8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9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0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1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2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3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4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5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6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7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8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9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0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1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2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3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4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5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6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7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58570" y="0"/>
            <a:ext cx="9674860" cy="6858000"/>
            <a:chOff x="2365" y="0"/>
            <a:chExt cx="15236" cy="10800"/>
          </a:xfrm>
        </p:grpSpPr>
        <p:sp>
          <p:nvSpPr>
            <p:cNvPr id="12" name="矩形 11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365" y="1062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83887" y="2782669"/>
            <a:ext cx="21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2010135" y="3429000"/>
            <a:ext cx="747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75 : 3 = 25 (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746714" y="783491"/>
            <a:ext cx="5721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flipH="1">
            <a:off x="8684557" y="818578"/>
            <a:ext cx="2406912" cy="47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0" grpId="0"/>
      <p:bldP spid="2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5892" y="10795"/>
            <a:ext cx="11440306" cy="6858000"/>
            <a:chOff x="1547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4" name="矩形 5"/>
            <p:cNvSpPr/>
            <p:nvPr/>
          </p:nvSpPr>
          <p:spPr>
            <a:xfrm>
              <a:off x="1547" y="548"/>
              <a:ext cx="16626" cy="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5" name="文本框 11"/>
          <p:cNvSpPr txBox="1"/>
          <p:nvPr/>
        </p:nvSpPr>
        <p:spPr>
          <a:xfrm>
            <a:off x="1687060" y="472388"/>
            <a:ext cx="906146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phép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dư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420" y="1579882"/>
            <a:ext cx="6793160" cy="46521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89657" y="1384674"/>
            <a:ext cx="2575166" cy="1940053"/>
            <a:chOff x="1204756" y="1384674"/>
            <a:chExt cx="2575166" cy="1940053"/>
          </a:xfrm>
        </p:grpSpPr>
        <p:sp>
          <p:nvSpPr>
            <p:cNvPr id="8" name="TextBox 7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43 : 3 = 14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204756" y="1384674"/>
              <a:ext cx="1048329" cy="158668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626078" y="700684"/>
            <a:ext cx="2547144" cy="2201388"/>
            <a:chOff x="1232778" y="1123339"/>
            <a:chExt cx="2547144" cy="2201388"/>
          </a:xfrm>
        </p:grpSpPr>
        <p:sp>
          <p:nvSpPr>
            <p:cNvPr id="11" name="TextBox 10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53 : 5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13395" y="3192199"/>
            <a:ext cx="1595828" cy="1833245"/>
            <a:chOff x="1811723" y="1539265"/>
            <a:chExt cx="1595828" cy="1833245"/>
          </a:xfrm>
        </p:grpSpPr>
        <p:sp>
          <p:nvSpPr>
            <p:cNvPr id="14" name="TextBox 13"/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64 : 4 = 16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931268" y="1539265"/>
              <a:ext cx="981865" cy="14860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713498" y="3046060"/>
            <a:ext cx="1595828" cy="1864337"/>
            <a:chOff x="1811723" y="1508173"/>
            <a:chExt cx="1595828" cy="1864337"/>
          </a:xfrm>
        </p:grpSpPr>
        <p:sp>
          <p:nvSpPr>
            <p:cNvPr id="20" name="TextBox 19"/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5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>
              <a:off x="2126418" y="1508173"/>
              <a:ext cx="981865" cy="148608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010972" y="4295427"/>
            <a:ext cx="2547144" cy="2201388"/>
            <a:chOff x="1232778" y="1123339"/>
            <a:chExt cx="2547144" cy="2201388"/>
          </a:xfrm>
        </p:grpSpPr>
        <p:sp>
          <p:nvSpPr>
            <p:cNvPr id="26" name="TextBox 25"/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73 : 7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420383" y="2971911"/>
            <a:ext cx="2206939" cy="44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hong Dien Floating Market (Can Tho): All You Need to K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204298"/>
            <a:ext cx="1143000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68581" y="2232172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2760" y="1908060"/>
            <a:ext cx="7643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Bahnschrift Condensed" panose="020B0502040204020203" pitchFamily="34" charset="0"/>
                <a:ea typeface="Cambria" panose="02040503050406030204" pitchFamily="18" charset="0"/>
              </a:rPr>
              <a:t>1/  Thực hiện được phép chia số có hai chữ số cho số có một chữ số trong trường hợp: chia có dư</a:t>
            </a:r>
            <a:endParaRPr lang="en-US" sz="3600" dirty="0">
              <a:latin typeface="Bahnschrift Condense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423507" y="3818448"/>
            <a:ext cx="7387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dirty="0">
                <a:solidFill>
                  <a:prstClr val="black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2/ Vận dụng giải các bài toán thực tế liên quan đến phép chia số có hai chữ số cho số có một chữ số</a:t>
            </a:r>
            <a:endParaRPr lang="en-US" sz="3600" dirty="0">
              <a:solidFill>
                <a:prstClr val="black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1150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7" b="64061" l="1273" r="27273">
                        <a14:foregroundMark x1="19697" y1="34727" x2="19697" y2="34727"/>
                        <a14:foregroundMark x1="6667" y1="35212" x2="6667" y2="3521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41" r="71555" b="35481"/>
          <a:stretch/>
        </p:blipFill>
        <p:spPr>
          <a:xfrm>
            <a:off x="7616580" y="1028872"/>
            <a:ext cx="4097397" cy="486565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2525642" y="229415"/>
            <a:ext cx="1422892" cy="283751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1342545" flipH="1">
            <a:off x="3716385" y="513347"/>
            <a:ext cx="1422892" cy="283751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82" b="97030" l="1758" r="1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3" r="81804" b="760"/>
          <a:stretch/>
        </p:blipFill>
        <p:spPr>
          <a:xfrm rot="20257455">
            <a:off x="1557389" y="401500"/>
            <a:ext cx="1422892" cy="283751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2154909"/>
            <a:ext cx="4384475" cy="4384475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2569" y="-704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4892 0.313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56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42865 0.3298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32" y="164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56588 0.3759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969124" y="2667530"/>
            <a:ext cx="18034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567295" y="2113046"/>
            <a:ext cx="3139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VẬN</a:t>
            </a: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63623"/>
              </p:ext>
            </p:extLst>
          </p:nvPr>
        </p:nvGraphicFramePr>
        <p:xfrm>
          <a:off x="5668423" y="2085671"/>
          <a:ext cx="1439354" cy="330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1218960" progId="Equation.3">
                  <p:embed/>
                </p:oleObj>
              </mc:Choice>
              <mc:Fallback>
                <p:oleObj name="Equation" r:id="rId6" imgW="482400" imgH="121896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423" y="2085671"/>
                        <a:ext cx="1439354" cy="330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774" y="2085671"/>
            <a:ext cx="2017951" cy="235326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961105"/>
              </p:ext>
            </p:extLst>
          </p:nvPr>
        </p:nvGraphicFramePr>
        <p:xfrm>
          <a:off x="5619104" y="2337287"/>
          <a:ext cx="1438275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939600" progId="Equation.3">
                  <p:embed/>
                </p:oleObj>
              </mc:Choice>
              <mc:Fallback>
                <p:oleObj name="Equation" r:id="rId6" imgW="482400" imgH="9396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104" y="2337287"/>
                        <a:ext cx="1438275" cy="2543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063" y="2106295"/>
            <a:ext cx="2017951" cy="235326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69574"/>
              </p:ext>
            </p:extLst>
          </p:nvPr>
        </p:nvGraphicFramePr>
        <p:xfrm>
          <a:off x="5668423" y="2085671"/>
          <a:ext cx="1439354" cy="330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1218960" progId="Equation.3">
                  <p:embed/>
                </p:oleObj>
              </mc:Choice>
              <mc:Fallback>
                <p:oleObj name="Equation" r:id="rId6" imgW="482400" imgH="121896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423" y="2085671"/>
                        <a:ext cx="1439354" cy="330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4063" y="2106295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791291"/>
              </p:ext>
            </p:extLst>
          </p:nvPr>
        </p:nvGraphicFramePr>
        <p:xfrm>
          <a:off x="5630863" y="2085975"/>
          <a:ext cx="1514475" cy="330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1218960" progId="Equation.3">
                  <p:embed/>
                </p:oleObj>
              </mc:Choice>
              <mc:Fallback>
                <p:oleObj name="Equation" r:id="rId6" imgW="507960" imgH="121896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2085975"/>
                        <a:ext cx="1514475" cy="3300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2341" y="2072025"/>
            <a:ext cx="2291358" cy="1287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774" y="20856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4AA60170-727C-5260-E11E-113B707689E6}"/>
              </a:ext>
            </a:extLst>
          </p:cNvPr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3" name="矩形 4">
              <a:extLst>
                <a:ext uri="{FF2B5EF4-FFF2-40B4-BE49-F238E27FC236}">
                  <a16:creationId xmlns:a16="http://schemas.microsoft.com/office/drawing/2014/main" id="{9628DC4C-DF36-1CFC-A382-97B36D9390E3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DF97E1B9-59F7-09EF-1BF4-C0FE057F473C}"/>
                </a:ext>
              </a:extLst>
            </p:cNvPr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id="{91355658-623C-72A6-8FA3-966822F01D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68581" y="2232172"/>
            <a:ext cx="4187678" cy="4187678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18371F3E-D63D-70AC-9266-87D67C2FEBC1}"/>
              </a:ext>
            </a:extLst>
          </p:cNvPr>
          <p:cNvSpPr txBox="1"/>
          <p:nvPr/>
        </p:nvSpPr>
        <p:spPr>
          <a:xfrm>
            <a:off x="3252760" y="1908060"/>
            <a:ext cx="7643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Bahnschrift Condensed" panose="020B0502040204020203" pitchFamily="34" charset="0"/>
                <a:ea typeface="Cambria" panose="02040503050406030204" pitchFamily="18" charset="0"/>
              </a:rPr>
              <a:t>1/  Thực hiện được phép chia số có hai chữ số cho số có một chữ số trong trường hợp: chia có dư</a:t>
            </a:r>
            <a:endParaRPr lang="en-US" sz="3600" dirty="0">
              <a:latin typeface="Bahnschrift Condense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E55F59E-5904-22C9-DA2F-8DEEB9E58A40}"/>
              </a:ext>
            </a:extLst>
          </p:cNvPr>
          <p:cNvSpPr txBox="1"/>
          <p:nvPr/>
        </p:nvSpPr>
        <p:spPr>
          <a:xfrm>
            <a:off x="3423507" y="3818448"/>
            <a:ext cx="7387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dirty="0">
                <a:solidFill>
                  <a:prstClr val="black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2/ Vận dụng giải các bài toán thực tế liên quan đến phép chia số có hai chữ số cho số có một chữ số</a:t>
            </a:r>
            <a:endParaRPr lang="en-US" sz="3600" dirty="0">
              <a:solidFill>
                <a:prstClr val="black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D3D27C-408E-6820-6671-D4BFC043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709" y="541739"/>
            <a:ext cx="6358679" cy="156680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976" y="2514600"/>
            <a:ext cx="1786283" cy="265199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746" y="2514600"/>
            <a:ext cx="1786283" cy="2700762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173" y="2511552"/>
            <a:ext cx="1786283" cy="2658086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96" y="2511552"/>
            <a:ext cx="1786283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44"/>
            <a:ext cx="2962913" cy="1603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3428" y="1455332"/>
            <a:ext cx="263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: 4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142744"/>
              </p:ext>
            </p:extLst>
          </p:nvPr>
        </p:nvGraphicFramePr>
        <p:xfrm>
          <a:off x="6812280" y="1597659"/>
          <a:ext cx="1790700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1218960" progId="Equation.3">
                  <p:embed/>
                </p:oleObj>
              </mc:Choice>
              <mc:Fallback>
                <p:oleObj name="Equation" r:id="rId3" imgW="482400" imgH="1218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2280" y="1597659"/>
                        <a:ext cx="1790700" cy="4556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637" y="331280"/>
            <a:ext cx="6108721" cy="1457070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54" b="100000" l="7678" r="2876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1" t="59407" r="71221"/>
          <a:stretch/>
        </p:blipFill>
        <p:spPr>
          <a:xfrm>
            <a:off x="601719" y="3636010"/>
            <a:ext cx="1920240" cy="27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80" y="282691"/>
            <a:ext cx="3231160" cy="160338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54" b="100000" l="28987" r="5011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59555" r="50223" b="-148"/>
          <a:stretch/>
        </p:blipFill>
        <p:spPr>
          <a:xfrm>
            <a:off x="411480" y="3636010"/>
            <a:ext cx="192024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3428" y="1455332"/>
            <a:ext cx="263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: 5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92367"/>
              </p:ext>
            </p:extLst>
          </p:nvPr>
        </p:nvGraphicFramePr>
        <p:xfrm>
          <a:off x="6835775" y="1597025"/>
          <a:ext cx="1743075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1218960" progId="Equation.3">
                  <p:embed/>
                </p:oleObj>
              </mc:Choice>
              <mc:Fallback>
                <p:oleObj name="Equation" r:id="rId6" imgW="469800" imgH="121896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1597025"/>
                        <a:ext cx="1743075" cy="4556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637" y="331280"/>
            <a:ext cx="610872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363" y="259244"/>
            <a:ext cx="3048264" cy="160338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54" b="100000" l="51613" r="7274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59407" r="26892"/>
          <a:stretch/>
        </p:blipFill>
        <p:spPr>
          <a:xfrm>
            <a:off x="9709588" y="3636010"/>
            <a:ext cx="1920240" cy="2783840"/>
          </a:xfrm>
          <a:prstGeom prst="rect">
            <a:avLst/>
          </a:prstGeom>
        </p:spPr>
      </p:pic>
      <p:pic>
        <p:nvPicPr>
          <p:cNvPr id="8" name="Picture 2" descr="Những hình ảnh vỗ tay đẹp cho Powerpoi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38" y="1099231"/>
            <a:ext cx="5178672" cy="517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0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21959" y="3810"/>
            <a:ext cx="7592488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2172" y="1331595"/>
            <a:ext cx="11067656" cy="5088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80" y="270968"/>
            <a:ext cx="3231160" cy="160338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54" b="100000" l="72512" r="9363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08" t="59259" r="5894" b="148"/>
          <a:stretch/>
        </p:blipFill>
        <p:spPr>
          <a:xfrm>
            <a:off x="9709588" y="3636010"/>
            <a:ext cx="1920240" cy="278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542" y="1458856"/>
            <a:ext cx="1051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SVN-Sofia" panose="02040603050506020204" pitchFamily="18" charset="0"/>
              </a:rPr>
              <a:t>Nhẩm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tính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kết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quả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của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phép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tính</a:t>
            </a:r>
            <a:r>
              <a:rPr lang="en-US" sz="4800" dirty="0">
                <a:latin typeface="SVN-Sofia" panose="02040603050506020204" pitchFamily="18" charset="0"/>
              </a:rPr>
              <a:t> </a:t>
            </a:r>
            <a:r>
              <a:rPr lang="en-US" sz="4800" dirty="0" err="1">
                <a:latin typeface="SVN-Sofia" panose="02040603050506020204" pitchFamily="18" charset="0"/>
              </a:rPr>
              <a:t>sau</a:t>
            </a:r>
            <a:r>
              <a:rPr lang="en-US" sz="4800" dirty="0">
                <a:latin typeface="SVN-Sofia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9894" y="2692857"/>
            <a:ext cx="2651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: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9681" y="2692857"/>
            <a:ext cx="2651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</a:t>
            </a:r>
          </a:p>
        </p:txBody>
      </p:sp>
    </p:spTree>
    <p:extLst>
      <p:ext uri="{BB962C8B-B14F-4D97-AF65-F5344CB8AC3E}">
        <p14:creationId xmlns:p14="http://schemas.microsoft.com/office/powerpoint/2010/main" val="34529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14" y="483449"/>
            <a:ext cx="10034886" cy="1457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442" y="1603110"/>
            <a:ext cx="7523116" cy="1201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975" y="2625187"/>
            <a:ext cx="3444539" cy="829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196" y="3415687"/>
            <a:ext cx="396274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962562" y="2756270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0" spc="3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0</a:t>
            </a: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540822" y="2291737"/>
            <a:ext cx="33986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KHÁM</a:t>
            </a: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UVN Thang Vu" panose="03090702030407020404" pitchFamily="66" charset="0"/>
                <a:ea typeface="字魂100号-方方先锋体" panose="00000500000000000000" charset="-122"/>
                <a:cs typeface="+mn-ea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A08A"/>
              </a:solidFill>
              <a:effectLst/>
              <a:uLnTx/>
              <a:uFillTx/>
              <a:latin typeface="UVN Thang Vu" panose="03090702030407020404" pitchFamily="66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406369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606</Words>
  <Application>Microsoft Office PowerPoint</Application>
  <PresentationFormat>Widescreen</PresentationFormat>
  <Paragraphs>95</Paragraphs>
  <Slides>28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SVN-Newton</vt:lpstr>
      <vt:lpstr>UTM Aquarelle</vt:lpstr>
      <vt:lpstr>SVN-Sofia</vt:lpstr>
      <vt:lpstr>字魂17号-萌趣果冻体</vt:lpstr>
      <vt:lpstr>Cambria</vt:lpstr>
      <vt:lpstr>UTM Avo</vt:lpstr>
      <vt:lpstr>Bahnschrift Condensed</vt:lpstr>
      <vt:lpstr>#9Slide07 HoneyCream</vt:lpstr>
      <vt:lpstr>字魂58号-创中黑</vt:lpstr>
      <vt:lpstr>Arial</vt:lpstr>
      <vt:lpstr>Calibri</vt:lpstr>
      <vt:lpstr>Times New Roman</vt:lpstr>
      <vt:lpstr>UVN Thang Vu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Dell</cp:lastModifiedBy>
  <cp:revision>79</cp:revision>
  <dcterms:created xsi:type="dcterms:W3CDTF">2022-10-22T13:40:08Z</dcterms:created>
  <dcterms:modified xsi:type="dcterms:W3CDTF">2022-11-11T16:28:10Z</dcterms:modified>
</cp:coreProperties>
</file>