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712" r:id="rId3"/>
    <p:sldMasterId id="2147483714" r:id="rId4"/>
    <p:sldMasterId id="2147483726" r:id="rId5"/>
    <p:sldMasterId id="2147483751" r:id="rId6"/>
    <p:sldMasterId id="2147483763" r:id="rId7"/>
    <p:sldMasterId id="2147483781" r:id="rId8"/>
  </p:sldMasterIdLst>
  <p:notesMasterIdLst>
    <p:notesMasterId r:id="rId25"/>
  </p:notesMasterIdLst>
  <p:sldIdLst>
    <p:sldId id="257" r:id="rId9"/>
    <p:sldId id="258" r:id="rId10"/>
    <p:sldId id="280" r:id="rId11"/>
    <p:sldId id="295" r:id="rId12"/>
    <p:sldId id="296" r:id="rId13"/>
    <p:sldId id="281" r:id="rId14"/>
    <p:sldId id="297" r:id="rId15"/>
    <p:sldId id="298" r:id="rId16"/>
    <p:sldId id="299" r:id="rId17"/>
    <p:sldId id="300" r:id="rId18"/>
    <p:sldId id="301" r:id="rId19"/>
    <p:sldId id="302" r:id="rId20"/>
    <p:sldId id="303" r:id="rId21"/>
    <p:sldId id="304" r:id="rId22"/>
    <p:sldId id="305" r:id="rId23"/>
    <p:sldId id="28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64" d="100"/>
          <a:sy n="64" d="100"/>
        </p:scale>
        <p:origin x="94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10/4/2022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a:t>
            </a:fld>
            <a:endParaRPr lang="en-US"/>
          </a:p>
        </p:txBody>
      </p:sp>
    </p:spTree>
    <p:extLst>
      <p:ext uri="{BB962C8B-B14F-4D97-AF65-F5344CB8AC3E}">
        <p14:creationId xmlns:p14="http://schemas.microsoft.com/office/powerpoint/2010/main" val="2118659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080E0C2-0D4A-4881-ADBA-8A3F58F5279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t>4</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t>7</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23553"/>
          <p:cNvSpPr>
            <a:spLocks noGrp="1" noRot="1" noChangeAspect="1" noTextEdit="1"/>
          </p:cNvSpPr>
          <p:nvPr>
            <p:ph type="sldImg"/>
          </p:nvPr>
        </p:nvSpPr>
        <p:spPr/>
      </p:sp>
      <p:sp>
        <p:nvSpPr>
          <p:cNvPr id="21507" name="文本占位符 2355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21508"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8</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p:sp>
      <p:sp>
        <p:nvSpPr>
          <p:cNvPr id="24579" name="Rectangle 3"/>
          <p:cNvSpPr>
            <a:spLocks noGrp="1"/>
          </p:cNvSpPr>
          <p:nvPr>
            <p:ph type="body" idx="1"/>
          </p:nvPr>
        </p:nvSpPr>
        <p:spPr/>
        <p:txBody>
          <a:bodyPr wrap="square" lIns="91440" tIns="45720" rIns="91440" bIns="45720" anchor="t" anchorCtr="0"/>
          <a:lstStyle/>
          <a:p>
            <a:pPr lvl="0" eaLnBrk="1" hangingPunct="1"/>
            <a:r>
              <a:rPr dirty="0"/>
              <a:t>Cách chơi: Bấm vào thân hộp quà -&gt; Xuất hiện câu hỏi, nhấp chuột để xuất hiện câu trả lời. Nhấp vào nắp hộp quà để tặng con một tràng vỗ tay. Bấm “Go home” để trờ về hộp quà tiếp theo và làm tương tự như trên.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56321"/>
          <p:cNvSpPr>
            <a:spLocks noGrp="1" noRot="1" noChangeAspect="1" noTextEdit="1"/>
          </p:cNvSpPr>
          <p:nvPr>
            <p:ph type="sldImg"/>
          </p:nvPr>
        </p:nvSpPr>
        <p:spPr/>
      </p:sp>
      <p:sp>
        <p:nvSpPr>
          <p:cNvPr id="34819" name="文本占位符 56322"/>
          <p:cNvSpPr>
            <a:spLocks noGrp="1"/>
          </p:cNvSpPr>
          <p:nvPr>
            <p:ph type="body" idx="1"/>
          </p:nvPr>
        </p:nvSpPr>
        <p:spPr/>
        <p:txBody>
          <a:bodyPr wrap="square" lIns="91440" tIns="45720" rIns="91440" bIns="45720" anchor="t" anchorCtr="0"/>
          <a:lstStyle/>
          <a:p>
            <a:pPr lvl="0" eaLnBrk="1" hangingPunct="1"/>
            <a:endParaRPr dirty="0"/>
          </a:p>
        </p:txBody>
      </p:sp>
      <p:sp>
        <p:nvSpPr>
          <p:cNvPr id="34820"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14</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15</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02AEFD-FEDB-4542-BE9E-D4DED9AFC90C}" type="slidenum">
              <a:rPr lang="en-US" smtClean="0"/>
              <a:t>16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9"/>
            <a:ext cx="105156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831851" y="4589464"/>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6332DFF-139B-4A56-89CE-268933A5BF12}" type="datetimeFigureOut">
              <a:rPr lang="zh-CN" altLang="en-US" smtClean="0"/>
              <a:t>2022/10/4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6"/>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6332DFF-139B-4A56-89CE-268933A5BF12}" type="datetimeFigureOut">
              <a:rPr lang="zh-CN" altLang="en-US" smtClean="0"/>
              <a:t>2022/10/4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6332DFF-139B-4A56-89CE-268933A5BF12}" type="datetimeFigureOut">
              <a:rPr lang="zh-CN" altLang="en-US" smtClean="0"/>
              <a:t>2022/10/4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6332DFF-139B-4A56-89CE-268933A5BF12}" type="datetimeFigureOut">
              <a:rPr lang="zh-CN" altLang="en-US" smtClean="0"/>
              <a:t>2022/10/4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12192000" cy="685125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A6332DFF-139B-4A56-89CE-268933A5BF12}" type="datetimeFigureOut">
              <a:rPr lang="zh-CN" altLang="en-US" smtClean="0"/>
              <a:t>2022/10/4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2022/10/4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2022/10/4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2022/10/4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2022/10/4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2022/10/4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2022/10/4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10/4/2022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t>10/4/2022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10/4/2022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10/4/2022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10/4/2022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t>10/4/2022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10/4/2022</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t>10/4/2022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10/4/2022</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t>10/4/2022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10/4/2022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10/4/2022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2.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4.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0.xml"/><Relationship Id="rId7" Type="http://schemas.openxmlformats.org/officeDocument/2006/relationships/image" Target="../media/image5.jpeg"/><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theme" Target="../theme/theme7.xml"/><Relationship Id="rId5" Type="http://schemas.openxmlformats.org/officeDocument/2006/relationships/slideLayout" Target="../slideLayouts/slideLayout62.xml"/><Relationship Id="rId4"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9.jpe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8.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268BB-C1B0-4A07-841E-B140DAEE97CE}" type="datetimeFigureOut">
              <a:rPr lang="en-US" smtClean="0"/>
              <a:t>10/4/2022</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B716F-5A96-4A9A-BE33-5D9C969214D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6332DFF-139B-4A56-89CE-268933A5BF12}" type="datetimeFigureOut">
              <a:rPr lang="zh-CN" altLang="en-US" smtClean="0"/>
              <a:t>2022/10/4</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D158A4B-13F8-4102-82ED-E8F16841985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3"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2022/10/4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10/4/2022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40.GIF"/><Relationship Id="rId13" Type="http://schemas.openxmlformats.org/officeDocument/2006/relationships/image" Target="../media/image45.GIF"/><Relationship Id="rId3" Type="http://schemas.openxmlformats.org/officeDocument/2006/relationships/audio" Target="../media/audio4.wav"/><Relationship Id="rId7" Type="http://schemas.openxmlformats.org/officeDocument/2006/relationships/image" Target="../media/image39.jpeg"/><Relationship Id="rId12" Type="http://schemas.openxmlformats.org/officeDocument/2006/relationships/image" Target="../media/image44.GIF"/><Relationship Id="rId2" Type="http://schemas.openxmlformats.org/officeDocument/2006/relationships/audio" Target="../media/audio1.wav"/><Relationship Id="rId1" Type="http://schemas.openxmlformats.org/officeDocument/2006/relationships/slideLayout" Target="../slideLayouts/slideLayout69.xml"/><Relationship Id="rId6" Type="http://schemas.openxmlformats.org/officeDocument/2006/relationships/image" Target="../media/image30.png"/><Relationship Id="rId11" Type="http://schemas.openxmlformats.org/officeDocument/2006/relationships/image" Target="../media/image43.GIF"/><Relationship Id="rId5" Type="http://schemas.openxmlformats.org/officeDocument/2006/relationships/image" Target="../media/image29.png"/><Relationship Id="rId15" Type="http://schemas.openxmlformats.org/officeDocument/2006/relationships/slide" Target="slide9.xml"/><Relationship Id="rId10" Type="http://schemas.openxmlformats.org/officeDocument/2006/relationships/image" Target="../media/image42.GIF"/><Relationship Id="rId4" Type="http://schemas.openxmlformats.org/officeDocument/2006/relationships/image" Target="../media/image38.GIF"/><Relationship Id="rId9" Type="http://schemas.openxmlformats.org/officeDocument/2006/relationships/image" Target="../media/image41.png"/><Relationship Id="rId14" Type="http://schemas.openxmlformats.org/officeDocument/2006/relationships/image" Target="../media/image46.GIF"/></Relationships>
</file>

<file path=ppt/slides/_rels/slide11.xml.rels><?xml version="1.0" encoding="UTF-8" standalone="yes"?>
<Relationships xmlns="http://schemas.openxmlformats.org/package/2006/relationships"><Relationship Id="rId8" Type="http://schemas.openxmlformats.org/officeDocument/2006/relationships/image" Target="../media/image40.GIF"/><Relationship Id="rId13" Type="http://schemas.openxmlformats.org/officeDocument/2006/relationships/image" Target="../media/image45.GIF"/><Relationship Id="rId3" Type="http://schemas.openxmlformats.org/officeDocument/2006/relationships/audio" Target="../media/audio4.wav"/><Relationship Id="rId7" Type="http://schemas.openxmlformats.org/officeDocument/2006/relationships/image" Target="../media/image39.jpeg"/><Relationship Id="rId12" Type="http://schemas.openxmlformats.org/officeDocument/2006/relationships/image" Target="../media/image44.GIF"/><Relationship Id="rId2" Type="http://schemas.openxmlformats.org/officeDocument/2006/relationships/audio" Target="../media/audio1.wav"/><Relationship Id="rId1" Type="http://schemas.openxmlformats.org/officeDocument/2006/relationships/slideLayout" Target="../slideLayouts/slideLayout69.xml"/><Relationship Id="rId6" Type="http://schemas.openxmlformats.org/officeDocument/2006/relationships/image" Target="../media/image32.png"/><Relationship Id="rId11" Type="http://schemas.openxmlformats.org/officeDocument/2006/relationships/image" Target="../media/image43.GIF"/><Relationship Id="rId5" Type="http://schemas.openxmlformats.org/officeDocument/2006/relationships/image" Target="../media/image31.png"/><Relationship Id="rId15" Type="http://schemas.openxmlformats.org/officeDocument/2006/relationships/slide" Target="slide8.xml"/><Relationship Id="rId10" Type="http://schemas.openxmlformats.org/officeDocument/2006/relationships/image" Target="../media/image42.GIF"/><Relationship Id="rId4" Type="http://schemas.openxmlformats.org/officeDocument/2006/relationships/image" Target="../media/image38.GIF"/><Relationship Id="rId9" Type="http://schemas.openxmlformats.org/officeDocument/2006/relationships/image" Target="../media/image41.png"/><Relationship Id="rId14" Type="http://schemas.openxmlformats.org/officeDocument/2006/relationships/image" Target="../media/image46.GIF"/></Relationships>
</file>

<file path=ppt/slides/_rels/slide12.xml.rels><?xml version="1.0" encoding="UTF-8" standalone="yes"?>
<Relationships xmlns="http://schemas.openxmlformats.org/package/2006/relationships"><Relationship Id="rId8" Type="http://schemas.openxmlformats.org/officeDocument/2006/relationships/image" Target="../media/image40.GIF"/><Relationship Id="rId13" Type="http://schemas.openxmlformats.org/officeDocument/2006/relationships/image" Target="../media/image45.GIF"/><Relationship Id="rId3" Type="http://schemas.openxmlformats.org/officeDocument/2006/relationships/audio" Target="../media/audio4.wav"/><Relationship Id="rId7" Type="http://schemas.openxmlformats.org/officeDocument/2006/relationships/image" Target="../media/image39.jpeg"/><Relationship Id="rId12" Type="http://schemas.openxmlformats.org/officeDocument/2006/relationships/image" Target="../media/image44.GIF"/><Relationship Id="rId2" Type="http://schemas.openxmlformats.org/officeDocument/2006/relationships/audio" Target="../media/audio1.wav"/><Relationship Id="rId1" Type="http://schemas.openxmlformats.org/officeDocument/2006/relationships/slideLayout" Target="../slideLayouts/slideLayout69.xml"/><Relationship Id="rId6" Type="http://schemas.openxmlformats.org/officeDocument/2006/relationships/image" Target="../media/image34.png"/><Relationship Id="rId11" Type="http://schemas.openxmlformats.org/officeDocument/2006/relationships/image" Target="../media/image43.GIF"/><Relationship Id="rId5" Type="http://schemas.openxmlformats.org/officeDocument/2006/relationships/image" Target="../media/image33.png"/><Relationship Id="rId15" Type="http://schemas.openxmlformats.org/officeDocument/2006/relationships/slide" Target="slide9.xml"/><Relationship Id="rId10" Type="http://schemas.openxmlformats.org/officeDocument/2006/relationships/image" Target="../media/image42.GIF"/><Relationship Id="rId4" Type="http://schemas.openxmlformats.org/officeDocument/2006/relationships/image" Target="../media/image38.GIF"/><Relationship Id="rId9" Type="http://schemas.openxmlformats.org/officeDocument/2006/relationships/image" Target="../media/image47.png"/><Relationship Id="rId14" Type="http://schemas.openxmlformats.org/officeDocument/2006/relationships/image" Target="../media/image46.GIF"/></Relationships>
</file>

<file path=ppt/slides/_rels/slide13.xml.rels><?xml version="1.0" encoding="UTF-8" standalone="yes"?>
<Relationships xmlns="http://schemas.openxmlformats.org/package/2006/relationships"><Relationship Id="rId8" Type="http://schemas.openxmlformats.org/officeDocument/2006/relationships/image" Target="../media/image40.GIF"/><Relationship Id="rId13" Type="http://schemas.openxmlformats.org/officeDocument/2006/relationships/image" Target="../media/image45.GIF"/><Relationship Id="rId3" Type="http://schemas.openxmlformats.org/officeDocument/2006/relationships/audio" Target="../media/audio4.wav"/><Relationship Id="rId7" Type="http://schemas.openxmlformats.org/officeDocument/2006/relationships/image" Target="../media/image39.jpeg"/><Relationship Id="rId12" Type="http://schemas.openxmlformats.org/officeDocument/2006/relationships/image" Target="../media/image44.GIF"/><Relationship Id="rId2" Type="http://schemas.openxmlformats.org/officeDocument/2006/relationships/audio" Target="../media/audio1.wav"/><Relationship Id="rId1" Type="http://schemas.openxmlformats.org/officeDocument/2006/relationships/slideLayout" Target="../slideLayouts/slideLayout69.xml"/><Relationship Id="rId6" Type="http://schemas.openxmlformats.org/officeDocument/2006/relationships/image" Target="../media/image36.png"/><Relationship Id="rId11" Type="http://schemas.openxmlformats.org/officeDocument/2006/relationships/image" Target="../media/image43.GIF"/><Relationship Id="rId5" Type="http://schemas.openxmlformats.org/officeDocument/2006/relationships/image" Target="../media/image35.png"/><Relationship Id="rId15" Type="http://schemas.openxmlformats.org/officeDocument/2006/relationships/slide" Target="slide9.xml"/><Relationship Id="rId10" Type="http://schemas.openxmlformats.org/officeDocument/2006/relationships/image" Target="../media/image42.GIF"/><Relationship Id="rId4" Type="http://schemas.openxmlformats.org/officeDocument/2006/relationships/image" Target="../media/image38.GIF"/><Relationship Id="rId9" Type="http://schemas.openxmlformats.org/officeDocument/2006/relationships/image" Target="../media/image41.png"/><Relationship Id="rId14" Type="http://schemas.openxmlformats.org/officeDocument/2006/relationships/image" Target="../media/image46.GIF"/></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6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69.xml"/><Relationship Id="rId5" Type="http://schemas.openxmlformats.org/officeDocument/2006/relationships/image" Target="../media/image51.png"/><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37.xml"/><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16.emf"/><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1.xml"/><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emf"/></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61.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69.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image" Target="../media/image34.png"/><Relationship Id="rId18" Type="http://schemas.openxmlformats.org/officeDocument/2006/relationships/audio" Target="../media/audio3.wav"/><Relationship Id="rId3" Type="http://schemas.openxmlformats.org/officeDocument/2006/relationships/image" Target="../media/image28.jpeg"/><Relationship Id="rId7" Type="http://schemas.openxmlformats.org/officeDocument/2006/relationships/image" Target="../media/image30.png"/><Relationship Id="rId12" Type="http://schemas.openxmlformats.org/officeDocument/2006/relationships/image" Target="../media/image33.png"/><Relationship Id="rId17" Type="http://schemas.openxmlformats.org/officeDocument/2006/relationships/image" Target="../media/image37.GIF"/><Relationship Id="rId2" Type="http://schemas.openxmlformats.org/officeDocument/2006/relationships/notesSlide" Target="../notesSlides/notesSlide6.xml"/><Relationship Id="rId16" Type="http://schemas.openxmlformats.org/officeDocument/2006/relationships/image" Target="../media/image36.png"/><Relationship Id="rId1" Type="http://schemas.openxmlformats.org/officeDocument/2006/relationships/slideLayout" Target="../slideLayouts/slideLayout69.xml"/><Relationship Id="rId6" Type="http://schemas.openxmlformats.org/officeDocument/2006/relationships/image" Target="../media/image29.png"/><Relationship Id="rId11" Type="http://schemas.openxmlformats.org/officeDocument/2006/relationships/slide" Target="slide12.xml"/><Relationship Id="rId5" Type="http://schemas.openxmlformats.org/officeDocument/2006/relationships/audio" Target="../media/audio1.wav"/><Relationship Id="rId15" Type="http://schemas.openxmlformats.org/officeDocument/2006/relationships/image" Target="../media/image35.png"/><Relationship Id="rId10" Type="http://schemas.openxmlformats.org/officeDocument/2006/relationships/image" Target="../media/image32.png"/><Relationship Id="rId4" Type="http://schemas.openxmlformats.org/officeDocument/2006/relationships/slide" Target="slide10.xml"/><Relationship Id="rId9" Type="http://schemas.openxmlformats.org/officeDocument/2006/relationships/image" Target="../media/image31.png"/><Relationship Id="rId14" Type="http://schemas.openxmlformats.org/officeDocument/2006/relationships/slide" Target="slide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0"/>
            <a:ext cx="12192000" cy="6858000"/>
          </a:xfrm>
          <a:prstGeom prst="rect">
            <a:avLst/>
          </a:prstGeom>
        </p:spPr>
      </p:pic>
      <p:sp>
        <p:nvSpPr>
          <p:cNvPr id="2" name="Title 1"/>
          <p:cNvSpPr>
            <a:spLocks noGrp="1"/>
          </p:cNvSpPr>
          <p:nvPr>
            <p:ph type="ctrTitle"/>
          </p:nvPr>
        </p:nvSpPr>
        <p:spPr>
          <a:xfrm>
            <a:off x="2405470" y="1337218"/>
            <a:ext cx="7381060" cy="1445623"/>
          </a:xfrm>
        </p:spPr>
        <p:txBody>
          <a:bodyPr>
            <a:normAutofit/>
          </a:bodyPr>
          <a:lstStyle/>
          <a:p>
            <a:r>
              <a:rPr lang="en-US" sz="4800" b="1" dirty="0" err="1">
                <a:solidFill>
                  <a:srgbClr val="0070C0"/>
                </a:solidFill>
                <a:latin typeface="Arial-Rounded" panose="020B0500000000000000" charset="0"/>
                <a:cs typeface="Arial-Rounded" panose="020B0500000000000000" charset="0"/>
                <a:sym typeface="+mn-ea"/>
              </a:rPr>
              <a:t>Chào</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mừng</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các</a:t>
            </a:r>
            <a:r>
              <a:rPr lang="en-US" sz="4800" b="1" dirty="0">
                <a:solidFill>
                  <a:srgbClr val="0070C0"/>
                </a:solidFill>
                <a:latin typeface="Arial-Rounded" panose="020B0500000000000000" charset="0"/>
                <a:cs typeface="Arial-Rounded" panose="020B0500000000000000" charset="0"/>
                <a:sym typeface="+mn-ea"/>
              </a:rPr>
              <a:t> em </a:t>
            </a:r>
            <a:r>
              <a:rPr lang="en-US" sz="4800" b="1" dirty="0" err="1">
                <a:solidFill>
                  <a:srgbClr val="0070C0"/>
                </a:solidFill>
                <a:latin typeface="Arial-Rounded" panose="020B0500000000000000" charset="0"/>
                <a:cs typeface="Arial-Rounded" panose="020B0500000000000000" charset="0"/>
                <a:sym typeface="+mn-ea"/>
              </a:rPr>
              <a:t>đến</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với</a:t>
            </a:r>
            <a:r>
              <a:rPr lang="en-US" sz="4800" b="1" dirty="0">
                <a:solidFill>
                  <a:srgbClr val="0070C0"/>
                </a:solidFill>
                <a:latin typeface="Arial-Rounded" panose="020B0500000000000000" charset="0"/>
                <a:cs typeface="Arial-Rounded" panose="020B0500000000000000" charset="0"/>
                <a:sym typeface="+mn-ea"/>
              </a:rPr>
              <a:t> </a:t>
            </a:r>
            <a:r>
              <a:rPr lang="vi-VN" sz="4800" b="1" dirty="0">
                <a:solidFill>
                  <a:srgbClr val="0070C0"/>
                </a:solidFill>
                <a:latin typeface="Arial-Rounded" panose="020B0500000000000000" charset="0"/>
                <a:cs typeface="Arial-Rounded" panose="020B0500000000000000" charset="0"/>
                <a:sym typeface="+mn-ea"/>
              </a:rPr>
              <a:t>tiết</a:t>
            </a:r>
            <a:r>
              <a:rPr lang="en-US" altLang="vi-VN" sz="4800" b="1" dirty="0">
                <a:solidFill>
                  <a:srgbClr val="0070C0"/>
                </a:solidFill>
                <a:latin typeface="Arial-Rounded" panose="020B0500000000000000" charset="0"/>
                <a:cs typeface="Arial-Rounded" panose="020B0500000000000000" charset="0"/>
                <a:sym typeface="+mn-ea"/>
              </a:rPr>
              <a:t> Tiếng Việt - Lớp 2</a:t>
            </a:r>
          </a:p>
        </p:txBody>
      </p:sp>
      <p:pic>
        <p:nvPicPr>
          <p:cNvPr id="5" name="Picture 4"/>
          <p:cNvPicPr>
            <a:picLocks noChangeAspect="1"/>
          </p:cNvPicPr>
          <p:nvPr/>
        </p:nvPicPr>
        <p:blipFill>
          <a:blip r:embed="rId4"/>
          <a:stretch>
            <a:fillRect/>
          </a:stretch>
        </p:blipFill>
        <p:spPr>
          <a:xfrm>
            <a:off x="4442460" y="2948940"/>
            <a:ext cx="3286125" cy="3909060"/>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5603"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56800" y="3937000"/>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1865" b="1"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You are given 3 candies </a:t>
            </a:r>
            <a:endParaRPr kumimoji="0" sz="1865"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mn-cs"/>
            </a:endParaRPr>
          </a:p>
        </p:txBody>
      </p:sp>
      <p:sp>
        <p:nvSpPr>
          <p:cNvPr id="27" name="Rectangle: Folded Corner 26"/>
          <p:cNvSpPr/>
          <p:nvPr/>
        </p:nvSpPr>
        <p:spPr>
          <a:xfrm>
            <a:off x="0" y="0"/>
            <a:ext cx="11988800" cy="12954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Vì sao cậu bé Vũ Duệ không được đi học?</a:t>
            </a:r>
            <a:endPar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8" name="Rectangle: Folded Corner 27"/>
          <p:cNvSpPr/>
          <p:nvPr/>
        </p:nvSpPr>
        <p:spPr>
          <a:xfrm>
            <a:off x="0" y="1498600"/>
            <a:ext cx="11988800" cy="1532467"/>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altLang="vi-VN" sz="3200" dirty="0">
                <a:solidFill>
                  <a:srgbClr val="002060"/>
                </a:solidFill>
                <a:latin typeface="UTM Avo" panose="02040603050506020204" pitchFamily="18" charset="0"/>
                <a:ea typeface="Tahoma" panose="020B0604030504040204" pitchFamily="34" charset="0"/>
                <a:cs typeface="UTM Avo" panose="02040603050506020204" pitchFamily="18" charset="0"/>
              </a:rPr>
              <a:t>Vì Vũ Duệ là con nhà nghèo, bố mẹ không có tiền cho đi học, phải ở nhà trông em.</a:t>
            </a:r>
            <a:endParaRPr kumimoji="0" lang="en-US" altLang="vi-VN" sz="32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5608"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25610"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5611" name="Flowchart: Summing Junction 35"/>
          <p:cNvGrpSpPr/>
          <p:nvPr/>
        </p:nvGrpSpPr>
        <p:grpSpPr>
          <a:xfrm>
            <a:off x="4011084" y="4182533"/>
            <a:ext cx="184149" cy="177800"/>
            <a:chOff x="2527" y="2634"/>
            <a:chExt cx="115" cy="112"/>
          </a:xfrm>
        </p:grpSpPr>
        <p:pic>
          <p:nvPicPr>
            <p:cNvPr id="25618" name="Flowchart: Summing Junction 35"/>
            <p:cNvPicPr/>
            <p:nvPr/>
          </p:nvPicPr>
          <p:blipFill>
            <a:blip r:embed="rId9"/>
            <a:stretch>
              <a:fillRect/>
            </a:stretch>
          </p:blipFill>
          <p:spPr>
            <a:xfrm>
              <a:off x="2527" y="2634"/>
              <a:ext cx="115" cy="112"/>
            </a:xfrm>
            <a:prstGeom prst="rect">
              <a:avLst/>
            </a:prstGeom>
            <a:noFill/>
            <a:ln w="9525">
              <a:noFill/>
            </a:ln>
          </p:spPr>
        </p:pic>
        <p:sp>
          <p:nvSpPr>
            <p:cNvPr id="25619"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grpSp>
      <p:pic>
        <p:nvPicPr>
          <p:cNvPr id="25612"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5613"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5614"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5615"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2"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GO HOME</a:t>
            </a:r>
            <a:endParaRPr kumimoji="0"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3"/>
          <p:cNvPicPr>
            <a:picLocks noChangeAspect="1"/>
          </p:cNvPicPr>
          <p:nvPr/>
        </p:nvPicPr>
        <p:blipFill>
          <a:blip r:embed="rId4"/>
          <a:stretch>
            <a:fillRect/>
          </a:stretch>
        </p:blipFill>
        <p:spPr>
          <a:xfrm>
            <a:off x="5892800" y="-127000"/>
            <a:ext cx="1940984" cy="1858433"/>
          </a:xfrm>
          <a:prstGeom prst="rect">
            <a:avLst/>
          </a:prstGeom>
          <a:noFill/>
          <a:ln w="9525">
            <a:noFill/>
          </a:ln>
        </p:spPr>
      </p:pic>
      <p:pic>
        <p:nvPicPr>
          <p:cNvPr id="26627"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1865" b="1" i="0" u="none" strike="noStrike" kern="1200" cap="none" spc="0" normalizeH="0" baseline="0" noProof="0" dirty="0">
                <a:ln>
                  <a:noFill/>
                </a:ln>
                <a:solidFill>
                  <a:srgbClr val="000000"/>
                </a:solidFill>
                <a:effectLst/>
                <a:uLnTx/>
                <a:uFillTx/>
                <a:latin typeface="Tahoma" panose="020B0604030504040204" pitchFamily="34" charset="0"/>
                <a:ea typeface="+mn-ea"/>
                <a:cs typeface="Tahoma" panose="020B0604030504040204" pitchFamily="34" charset="0"/>
              </a:rPr>
              <a:t>You are given 5 candies </a:t>
            </a:r>
            <a:endParaRPr kumimoji="0" sz="1865"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mn-cs"/>
            </a:endParaRPr>
          </a:p>
        </p:txBody>
      </p:sp>
      <p:sp>
        <p:nvSpPr>
          <p:cNvPr id="27" name="Rectangle: Folded Corner 26"/>
          <p:cNvSpPr/>
          <p:nvPr/>
        </p:nvSpPr>
        <p:spPr>
          <a:xfrm>
            <a:off x="774700" y="-14816"/>
            <a:ext cx="10621433"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sz="3600">
                <a:solidFill>
                  <a:srgbClr val="002060"/>
                </a:solidFill>
                <a:latin typeface="UTM Avo" panose="02040603050506020204" pitchFamily="18" charset="0"/>
                <a:ea typeface="Tahoma" panose="020B0604030504040204" pitchFamily="34" charset="0"/>
                <a:cs typeface="UTM Avo" panose="02040603050506020204" pitchFamily="18" charset="0"/>
              </a:rPr>
              <a:t>Buổi sáng Vũ Duệ thường cõng em đi đâu?</a:t>
            </a:r>
            <a:endParaRPr kumimoji="0" lang="en-US" sz="36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8" name="Rectangle: Folded Corner 27"/>
          <p:cNvSpPr/>
          <p:nvPr/>
        </p:nvSpPr>
        <p:spPr>
          <a:xfrm>
            <a:off x="350520" y="1815465"/>
            <a:ext cx="11414125" cy="2167043"/>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altLang="vi-VN" sz="2800">
                <a:solidFill>
                  <a:srgbClr val="002060"/>
                </a:solidFill>
                <a:latin typeface="UTM Avo" panose="02040603050506020204" pitchFamily="18" charset="0"/>
                <a:ea typeface="Tahoma" panose="020B0604030504040204" pitchFamily="34" charset="0"/>
                <a:cs typeface="UTM Avo" panose="02040603050506020204" pitchFamily="18" charset="0"/>
              </a:rPr>
              <a:t>Vũ Duệ đứng ngoài cửa ngóng vào, nghe thầy giảng bài.</a:t>
            </a:r>
            <a:endParaRPr kumimoji="0" lang="en-US" altLang="vi-VN" sz="28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6632"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26634"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6635" name="Flowchart: Summing Junction 35"/>
          <p:cNvGrpSpPr/>
          <p:nvPr/>
        </p:nvGrpSpPr>
        <p:grpSpPr>
          <a:xfrm>
            <a:off x="4011084" y="4182533"/>
            <a:ext cx="184149" cy="177800"/>
            <a:chOff x="2527" y="2634"/>
            <a:chExt cx="115" cy="112"/>
          </a:xfrm>
        </p:grpSpPr>
        <p:pic>
          <p:nvPicPr>
            <p:cNvPr id="26642" name="Flowchart: Summing Junction 35"/>
            <p:cNvPicPr/>
            <p:nvPr/>
          </p:nvPicPr>
          <p:blipFill>
            <a:blip r:embed="rId9"/>
            <a:stretch>
              <a:fillRect/>
            </a:stretch>
          </p:blipFill>
          <p:spPr>
            <a:xfrm>
              <a:off x="2527" y="2634"/>
              <a:ext cx="115" cy="112"/>
            </a:xfrm>
            <a:prstGeom prst="rect">
              <a:avLst/>
            </a:prstGeom>
            <a:noFill/>
            <a:ln w="9525">
              <a:noFill/>
            </a:ln>
          </p:spPr>
        </p:pic>
        <p:sp>
          <p:nvSpPr>
            <p:cNvPr id="26643"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grpSp>
      <p:pic>
        <p:nvPicPr>
          <p:cNvPr id="26636"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6637"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6638" name="Picture 48"/>
          <p:cNvPicPr>
            <a:picLocks noChangeAspect="1"/>
          </p:cNvPicPr>
          <p:nvPr/>
        </p:nvPicPr>
        <p:blipFill>
          <a:blip r:embed="rId11"/>
          <a:stretch>
            <a:fillRect/>
          </a:stretch>
        </p:blipFill>
        <p:spPr>
          <a:xfrm>
            <a:off x="3009900" y="3437467"/>
            <a:ext cx="778933" cy="770467"/>
          </a:xfrm>
          <a:prstGeom prst="rect">
            <a:avLst/>
          </a:prstGeom>
          <a:noFill/>
          <a:ln w="9525">
            <a:noFill/>
          </a:ln>
        </p:spPr>
      </p:pic>
      <p:pic>
        <p:nvPicPr>
          <p:cNvPr id="26639"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GO HOME</a:t>
            </a:r>
            <a:endParaRPr kumimoji="0"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7651"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1865" b="1" i="0" u="none" strike="noStrike" kern="1200" cap="none" spc="0" normalizeH="0" baseline="0" noProof="0" dirty="0">
                <a:ln>
                  <a:noFill/>
                </a:ln>
                <a:solidFill>
                  <a:srgbClr val="000000"/>
                </a:solidFill>
                <a:effectLst/>
                <a:uLnTx/>
                <a:uFillTx/>
                <a:latin typeface="Tahoma" panose="020B0604030504040204" pitchFamily="34" charset="0"/>
                <a:ea typeface="+mn-ea"/>
                <a:cs typeface="Tahoma" panose="020B0604030504040204" pitchFamily="34" charset="0"/>
              </a:rPr>
              <a:t>You are given 7 candies </a:t>
            </a:r>
            <a:endParaRPr kumimoji="0" sz="1865"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mn-cs"/>
            </a:endParaRPr>
          </a:p>
        </p:txBody>
      </p:sp>
      <p:sp>
        <p:nvSpPr>
          <p:cNvPr id="27" name="Rectangle: Folded Corner 26"/>
          <p:cNvSpPr/>
          <p:nvPr/>
        </p:nvSpPr>
        <p:spPr>
          <a:xfrm>
            <a:off x="683684" y="381000"/>
            <a:ext cx="10742083" cy="1229783"/>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sz="3600">
                <a:solidFill>
                  <a:srgbClr val="002060"/>
                </a:solidFill>
                <a:latin typeface="UTM Avo" panose="02040603050506020204" pitchFamily="18" charset="0"/>
                <a:ea typeface="Tahoma" panose="020B0604030504040204" pitchFamily="34" charset="0"/>
                <a:cs typeface="UTM Avo" panose="02040603050506020204" pitchFamily="18" charset="0"/>
                <a:sym typeface="+mn-ea"/>
              </a:rPr>
              <a:t>Vì sao Vũ Duệ được thầy khen?</a:t>
            </a:r>
            <a:endParaRPr kumimoji="0" sz="3600" b="0"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mn-cs"/>
            </a:endParaRPr>
          </a:p>
        </p:txBody>
      </p:sp>
      <p:sp>
        <p:nvSpPr>
          <p:cNvPr id="28" name="Rectangle: Folded Corner 27"/>
          <p:cNvSpPr/>
          <p:nvPr/>
        </p:nvSpPr>
        <p:spPr>
          <a:xfrm>
            <a:off x="679451" y="1885951"/>
            <a:ext cx="10769600" cy="148378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571500" lvl="0" indent="-571500" algn="ctr" defTabSz="685800">
              <a:buFontTx/>
              <a:buChar char="-"/>
              <a:defRPr/>
            </a:pPr>
            <a:r>
              <a:rPr lang="en-US" altLang="vi-VN" sz="2800">
                <a:solidFill>
                  <a:srgbClr val="002060"/>
                </a:solidFill>
                <a:latin typeface="UTM Avo" panose="02040603050506020204" pitchFamily="18" charset="0"/>
                <a:ea typeface="Tahoma" panose="020B0604030504040204" pitchFamily="34" charset="0"/>
                <a:cs typeface="UTM Avo" panose="02040603050506020204" pitchFamily="18" charset="0"/>
              </a:rPr>
              <a:t>Vì Vũ Duệ có tinh thần chăm học</a:t>
            </a:r>
            <a:endParaRPr kumimoji="0" lang="en-US" altLang="vi-VN" sz="28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7656" name="Rectangle 32"/>
          <p:cNvSpPr/>
          <p:nvPr/>
        </p:nvSpPr>
        <p:spPr>
          <a:xfrm rot="5600923">
            <a:off x="3160184" y="4940300"/>
            <a:ext cx="1447800" cy="251884"/>
          </a:xfrm>
          <a:prstGeom prst="rect">
            <a:avLst/>
          </a:prstGeom>
          <a:blipFill rotWithShape="1">
            <a:blip r:embed="rId7"/>
          </a:blipFill>
          <a:ln w="12700">
            <a:noFill/>
          </a:ln>
        </p:spPr>
        <p:txBody>
          <a:bodyPr rot="10800000" vert="eaVert"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27658"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7659" name="Flowchart: Summing Junction 35"/>
          <p:cNvGrpSpPr/>
          <p:nvPr/>
        </p:nvGrpSpPr>
        <p:grpSpPr>
          <a:xfrm>
            <a:off x="2590800" y="4944533"/>
            <a:ext cx="182033" cy="182033"/>
            <a:chOff x="1632" y="3114"/>
            <a:chExt cx="115" cy="115"/>
          </a:xfrm>
        </p:grpSpPr>
        <p:pic>
          <p:nvPicPr>
            <p:cNvPr id="27666" name="Flowchart: Summing Junction 35"/>
            <p:cNvPicPr/>
            <p:nvPr/>
          </p:nvPicPr>
          <p:blipFill>
            <a:blip r:embed="rId9"/>
            <a:stretch>
              <a:fillRect/>
            </a:stretch>
          </p:blipFill>
          <p:spPr>
            <a:xfrm>
              <a:off x="1632" y="3114"/>
              <a:ext cx="115" cy="115"/>
            </a:xfrm>
            <a:prstGeom prst="rect">
              <a:avLst/>
            </a:prstGeom>
            <a:noFill/>
            <a:ln w="9525">
              <a:noFill/>
            </a:ln>
          </p:spPr>
        </p:pic>
        <p:sp>
          <p:nvSpPr>
            <p:cNvPr id="27667" name="Text Box 13"/>
            <p:cNvSpPr txBox="1"/>
            <p:nvPr/>
          </p:nvSpPr>
          <p:spPr>
            <a:xfrm>
              <a:off x="1655" y="3138"/>
              <a:ext cx="69" cy="68"/>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grpSp>
      <p:pic>
        <p:nvPicPr>
          <p:cNvPr id="27660"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7661"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7662" name="Picture 48"/>
          <p:cNvPicPr>
            <a:picLocks noChangeAspect="1"/>
          </p:cNvPicPr>
          <p:nvPr/>
        </p:nvPicPr>
        <p:blipFill>
          <a:blip r:embed="rId11"/>
          <a:stretch>
            <a:fillRect/>
          </a:stretch>
        </p:blipFill>
        <p:spPr>
          <a:xfrm>
            <a:off x="1610784" y="4480984"/>
            <a:ext cx="778933" cy="768349"/>
          </a:xfrm>
          <a:prstGeom prst="rect">
            <a:avLst/>
          </a:prstGeom>
          <a:noFill/>
          <a:ln w="9525">
            <a:noFill/>
          </a:ln>
        </p:spPr>
      </p:pic>
      <p:pic>
        <p:nvPicPr>
          <p:cNvPr id="27663" name="Picture 50"/>
          <p:cNvPicPr>
            <a:picLocks noChangeAspect="1"/>
          </p:cNvPicPr>
          <p:nvPr/>
        </p:nvPicPr>
        <p:blipFill>
          <a:blip r:embed="rId12"/>
          <a:stretch>
            <a:fillRect/>
          </a:stretch>
        </p:blipFill>
        <p:spPr>
          <a:xfrm flipH="1">
            <a:off x="3018367" y="4614333"/>
            <a:ext cx="878417" cy="844551"/>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GO HOME</a:t>
            </a:r>
            <a:endParaRPr kumimoji="0"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8675"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1865" b="1" i="0" u="none" strike="noStrike" kern="1200" cap="none" spc="0" normalizeH="0" baseline="0" noProof="0" dirty="0">
                <a:ln>
                  <a:noFill/>
                </a:ln>
                <a:solidFill>
                  <a:srgbClr val="000000"/>
                </a:solidFill>
                <a:effectLst/>
                <a:uLnTx/>
                <a:uFillTx/>
                <a:latin typeface="UTM Avo" panose="02040603050506020204" pitchFamily="18" charset="0"/>
                <a:ea typeface="+mn-ea"/>
                <a:cs typeface="UTM Avo" panose="02040603050506020204" pitchFamily="18" charset="0"/>
              </a:rPr>
              <a:t>You are given 2 candies </a:t>
            </a:r>
            <a:endParaRPr kumimoji="0" sz="1865" b="1" i="0" u="none" strike="noStrike" kern="1200" cap="none" spc="0" normalizeH="0" baseline="0" noProof="0" dirty="0">
              <a:ln>
                <a:noFill/>
              </a:ln>
              <a:solidFill>
                <a:srgbClr val="00000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7" name="Rectangle: Folded Corner 26"/>
          <p:cNvSpPr/>
          <p:nvPr/>
        </p:nvSpPr>
        <p:spPr>
          <a:xfrm>
            <a:off x="508000" y="277284"/>
            <a:ext cx="10987617"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sz="3200">
                <a:solidFill>
                  <a:srgbClr val="002060"/>
                </a:solidFill>
                <a:latin typeface="UTM Avo" panose="02040603050506020204" pitchFamily="18" charset="0"/>
                <a:ea typeface="Tahoma" panose="020B0604030504040204" pitchFamily="34" charset="0"/>
                <a:cs typeface="UTM Avo" panose="02040603050506020204" pitchFamily="18" charset="0"/>
                <a:sym typeface="+mn-ea"/>
              </a:rPr>
              <a:t>Vì sao Vũ Duệ được đi học?</a:t>
            </a:r>
            <a:endParaRPr kumimoji="0" lang="en-US" sz="32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endParaRPr>
          </a:p>
        </p:txBody>
      </p:sp>
      <p:sp>
        <p:nvSpPr>
          <p:cNvPr id="28" name="Rectangle: Folded Corner 27"/>
          <p:cNvSpPr/>
          <p:nvPr/>
        </p:nvSpPr>
        <p:spPr>
          <a:xfrm>
            <a:off x="508000" y="2131695"/>
            <a:ext cx="11110595" cy="1923415"/>
          </a:xfrm>
          <a:prstGeom prst="foldedCorner">
            <a:avLst>
              <a:gd name="adj" fmla="val 16667"/>
            </a:avLst>
          </a:prstGeom>
          <a:solidFill>
            <a:schemeClr val="bg1">
              <a:alpha val="90195"/>
            </a:schemeClr>
          </a:solidFill>
          <a:ln w="12700">
            <a:noFill/>
          </a:ln>
        </p:spPr>
        <p:txBody>
          <a:bodyPr lIns="91440" tIns="45720" rIns="91440" bIns="45720" anchor="ctr" anchorCtr="0"/>
          <a:lstStyle/>
          <a:p>
            <a:pPr marL="571500" lvl="0" indent="-571500" algn="ctr" defTabSz="685800">
              <a:buFontTx/>
              <a:buChar char="-"/>
              <a:defRPr/>
            </a:pPr>
            <a:r>
              <a:rPr lang="en-US" altLang="vi-VN" sz="2800">
                <a:solidFill>
                  <a:srgbClr val="002060"/>
                </a:solidFill>
                <a:latin typeface="UTM Avo" panose="02040603050506020204" pitchFamily="18" charset="0"/>
                <a:ea typeface="Tahoma" panose="020B0604030504040204" pitchFamily="34" charset="0"/>
                <a:cs typeface="UTM Avo" panose="02040603050506020204" pitchFamily="18" charset="0"/>
              </a:rPr>
              <a:t>Thầy đồ thương hoàn cảnh khó khăn và sự ham học của Vũ Duệ nên cho Vũ Duệ vào học.</a:t>
            </a:r>
            <a:endParaRPr kumimoji="0" lang="en-US" altLang="vi-VN" sz="28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8680"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pic>
        <p:nvPicPr>
          <p:cNvPr id="28682"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8683" name="Flowchart: Summing Junction 35"/>
          <p:cNvGrpSpPr/>
          <p:nvPr/>
        </p:nvGrpSpPr>
        <p:grpSpPr>
          <a:xfrm>
            <a:off x="4011084" y="4182533"/>
            <a:ext cx="184149" cy="177800"/>
            <a:chOff x="2527" y="2634"/>
            <a:chExt cx="115" cy="112"/>
          </a:xfrm>
        </p:grpSpPr>
        <p:pic>
          <p:nvPicPr>
            <p:cNvPr id="28690" name="Flowchart: Summing Junction 35"/>
            <p:cNvPicPr/>
            <p:nvPr/>
          </p:nvPicPr>
          <p:blipFill>
            <a:blip r:embed="rId9"/>
            <a:stretch>
              <a:fillRect/>
            </a:stretch>
          </p:blipFill>
          <p:spPr>
            <a:xfrm>
              <a:off x="2527" y="2634"/>
              <a:ext cx="115" cy="112"/>
            </a:xfrm>
            <a:prstGeom prst="rect">
              <a:avLst/>
            </a:prstGeom>
            <a:noFill/>
            <a:ln w="9525">
              <a:noFill/>
            </a:ln>
          </p:spPr>
        </p:pic>
        <p:sp>
          <p:nvSpPr>
            <p:cNvPr id="28691"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grpSp>
      <p:pic>
        <p:nvPicPr>
          <p:cNvPr id="28684"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8685"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8686"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8687"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GO HOME</a:t>
            </a:r>
            <a:endParaRPr kumimoji="0"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6" name="图片 41995" descr="13"/>
          <p:cNvPicPr>
            <a:picLocks noChangeAspect="1"/>
          </p:cNvPicPr>
          <p:nvPr/>
        </p:nvPicPr>
        <p:blipFill>
          <a:blip r:embed="rId4"/>
          <a:stretch>
            <a:fillRect/>
          </a:stretch>
        </p:blipFill>
        <p:spPr>
          <a:xfrm>
            <a:off x="7010400" y="685800"/>
            <a:ext cx="4656667" cy="3862917"/>
          </a:xfrm>
          <a:prstGeom prst="rect">
            <a:avLst/>
          </a:prstGeom>
          <a:noFill/>
          <a:ln w="9525">
            <a:noFill/>
          </a:ln>
        </p:spPr>
      </p:pic>
      <p:pic>
        <p:nvPicPr>
          <p:cNvPr id="41997" name="图片 41996" descr="14"/>
          <p:cNvPicPr>
            <a:picLocks noChangeAspect="1"/>
          </p:cNvPicPr>
          <p:nvPr/>
        </p:nvPicPr>
        <p:blipFill>
          <a:blip r:embed="rId5"/>
          <a:stretch>
            <a:fillRect/>
          </a:stretch>
        </p:blipFill>
        <p:spPr>
          <a:xfrm>
            <a:off x="0" y="177800"/>
            <a:ext cx="7272867" cy="6182784"/>
          </a:xfrm>
          <a:prstGeom prst="rect">
            <a:avLst/>
          </a:prstGeom>
          <a:noFill/>
          <a:ln w="9525">
            <a:noFill/>
          </a:ln>
        </p:spPr>
      </p:pic>
      <p:pic>
        <p:nvPicPr>
          <p:cNvPr id="33796" name="图片 41997" descr="1"/>
          <p:cNvPicPr>
            <a:picLocks noChangeAspect="1"/>
          </p:cNvPicPr>
          <p:nvPr/>
        </p:nvPicPr>
        <p:blipFill>
          <a:blip r:embed="rId6"/>
          <a:stretch>
            <a:fillRect/>
          </a:stretch>
        </p:blipFill>
        <p:spPr>
          <a:xfrm>
            <a:off x="0" y="5617633"/>
            <a:ext cx="12192000" cy="1240367"/>
          </a:xfrm>
          <a:prstGeom prst="rect">
            <a:avLst/>
          </a:prstGeom>
          <a:noFill/>
          <a:ln w="9525">
            <a:noFill/>
          </a:ln>
        </p:spPr>
      </p:pic>
      <p:sp>
        <p:nvSpPr>
          <p:cNvPr id="33797" name="Text Box 5"/>
          <p:cNvSpPr txBox="1"/>
          <p:nvPr/>
        </p:nvSpPr>
        <p:spPr>
          <a:xfrm>
            <a:off x="1930400" y="3429000"/>
            <a:ext cx="3556000" cy="46037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3798" name="Text Box 6"/>
          <p:cNvSpPr txBox="1"/>
          <p:nvPr/>
        </p:nvSpPr>
        <p:spPr>
          <a:xfrm>
            <a:off x="711200" y="3429000"/>
            <a:ext cx="5994400" cy="152844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sz="3735" b="0" i="0" u="none" strike="noStrike" kern="1200" cap="none" spc="0" normalizeH="0" baseline="0" noProof="0" dirty="0">
                <a:ln>
                  <a:noFill/>
                </a:ln>
                <a:solidFill>
                  <a:srgbClr val="FF0000"/>
                </a:solidFill>
                <a:effectLst/>
                <a:uLnTx/>
                <a:uFillTx/>
                <a:latin typeface=".VnAvant" panose="020B7200000000000000" pitchFamily="34" charset="0"/>
                <a:ea typeface="+mn-ea"/>
                <a:cs typeface="+mn-cs"/>
              </a:rPr>
              <a:t>Cïng b¹n kÓ </a:t>
            </a:r>
          </a:p>
          <a:p>
            <a:pPr marL="0" marR="0" lvl="0" indent="0" algn="ctr" defTabSz="914400" rtl="0" eaLnBrk="1" fontAlgn="auto" latinLnBrk="0" hangingPunct="1">
              <a:lnSpc>
                <a:spcPct val="100000"/>
              </a:lnSpc>
              <a:spcBef>
                <a:spcPct val="50000"/>
              </a:spcBef>
              <a:spcAft>
                <a:spcPts val="0"/>
              </a:spcAft>
              <a:buClrTx/>
              <a:buSzTx/>
              <a:buFontTx/>
              <a:buNone/>
              <a:defRPr/>
            </a:pPr>
            <a:r>
              <a:rPr kumimoji="0" sz="3735" b="0" i="0" u="none" strike="noStrike" kern="1200" cap="none" spc="0" normalizeH="0" baseline="0" noProof="0" dirty="0">
                <a:ln>
                  <a:noFill/>
                </a:ln>
                <a:solidFill>
                  <a:srgbClr val="FF0000"/>
                </a:solidFill>
                <a:effectLst/>
                <a:uLnTx/>
                <a:uFillTx/>
                <a:latin typeface=".VnAvant" panose="020B7200000000000000" pitchFamily="34" charset="0"/>
                <a:ea typeface="+mn-ea"/>
                <a:cs typeface="+mn-cs"/>
              </a:rPr>
              <a:t>trong nhãm</a:t>
            </a:r>
            <a:r>
              <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rPr>
              <a:t> </a:t>
            </a:r>
          </a:p>
        </p:txBody>
      </p:sp>
      <p:sp>
        <p:nvSpPr>
          <p:cNvPr id="55303" name="Text Box 7"/>
          <p:cNvSpPr txBox="1"/>
          <p:nvPr/>
        </p:nvSpPr>
        <p:spPr>
          <a:xfrm>
            <a:off x="7416800" y="2819400"/>
            <a:ext cx="2540000" cy="58356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sz="3200" b="0" i="0" u="none" strike="noStrike" kern="1200" cap="none" spc="0" normalizeH="0" baseline="0" noProof="0" dirty="0">
                <a:ln>
                  <a:noFill/>
                </a:ln>
                <a:solidFill>
                  <a:srgbClr val="FF0000"/>
                </a:solidFill>
                <a:effectLst/>
                <a:uLnTx/>
                <a:uFillTx/>
                <a:latin typeface=".VnAvant" panose="020B7200000000000000" pitchFamily="34" charset="0"/>
                <a:ea typeface="+mn-ea"/>
                <a:cs typeface="+mn-cs"/>
              </a:rPr>
              <a:t>Thêi gian 5’</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1997"/>
                                        </p:tgtEl>
                                        <p:attrNameLst>
                                          <p:attrName>style.visibility</p:attrName>
                                        </p:attrNameLst>
                                      </p:cBhvr>
                                      <p:to>
                                        <p:strVal val="visible"/>
                                      </p:to>
                                    </p:set>
                                    <p:animEffect transition="in" filter="barn(outVertical)">
                                      <p:cBhvr>
                                        <p:cTn id="7" dur="500"/>
                                        <p:tgtEl>
                                          <p:spTgt spid="4199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41996"/>
                                        </p:tgtEl>
                                        <p:attrNameLst>
                                          <p:attrName>style.visibility</p:attrName>
                                        </p:attrNameLst>
                                      </p:cBhvr>
                                      <p:to>
                                        <p:strVal val="visible"/>
                                      </p:to>
                                    </p:set>
                                    <p:anim calcmode="lin" valueType="num">
                                      <p:cBhvr>
                                        <p:cTn id="12" dur="1000" fill="hold"/>
                                        <p:tgtEl>
                                          <p:spTgt spid="41996"/>
                                        </p:tgtEl>
                                        <p:attrNameLst>
                                          <p:attrName>ppt_w</p:attrName>
                                        </p:attrNameLst>
                                      </p:cBhvr>
                                      <p:tavLst>
                                        <p:tav tm="0">
                                          <p:val>
                                            <p:fltVal val="0"/>
                                          </p:val>
                                        </p:tav>
                                        <p:tav tm="100000">
                                          <p:val>
                                            <p:strVal val="#ppt_w"/>
                                          </p:val>
                                        </p:tav>
                                      </p:tavLst>
                                    </p:anim>
                                    <p:anim calcmode="lin" valueType="num">
                                      <p:cBhvr>
                                        <p:cTn id="13" dur="1000" fill="hold"/>
                                        <p:tgtEl>
                                          <p:spTgt spid="41996"/>
                                        </p:tgtEl>
                                        <p:attrNameLst>
                                          <p:attrName>ppt_h</p:attrName>
                                        </p:attrNameLst>
                                      </p:cBhvr>
                                      <p:tavLst>
                                        <p:tav tm="0">
                                          <p:val>
                                            <p:fltVal val="0"/>
                                          </p:val>
                                        </p:tav>
                                        <p:tav tm="100000">
                                          <p:val>
                                            <p:strVal val="#ppt_h"/>
                                          </p:val>
                                        </p:tav>
                                      </p:tavLst>
                                    </p:anim>
                                    <p:anim calcmode="lin" valueType="num">
                                      <p:cBhvr>
                                        <p:cTn id="14" dur="1000" fill="hold"/>
                                        <p:tgtEl>
                                          <p:spTgt spid="4199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1996"/>
                                        </p:tgtEl>
                                        <p:attrNameLst>
                                          <p:attrName>ppt_y</p:attrName>
                                        </p:attrNameLst>
                                      </p:cBhvr>
                                      <p:tavLst>
                                        <p:tav tm="0" fmla="#ppt_y+(sin(-2*pi*(1-$))*-#ppt_x+cos(-2*pi*(1-$))*(1-#ppt_y))*(1-$)">
                                          <p:val>
                                            <p:fltVal val="0"/>
                                          </p:val>
                                        </p:tav>
                                        <p:tav tm="100000">
                                          <p:val>
                                            <p:fltVal val="1"/>
                                          </p:val>
                                        </p:tav>
                                      </p:tavLst>
                                    </p:anim>
                                  </p:childTnLst>
                                </p:cTn>
                              </p:par>
                              <p:par>
                                <p:cTn id="16" presetID="2" presetClass="entr" presetSubtype="2" fill="hold" grpId="0" nodeType="withEffect">
                                  <p:stCondLst>
                                    <p:cond delay="0"/>
                                  </p:stCondLst>
                                  <p:childTnLst>
                                    <p:set>
                                      <p:cBhvr>
                                        <p:cTn id="17" dur="1" fill="hold">
                                          <p:stCondLst>
                                            <p:cond delay="0"/>
                                          </p:stCondLst>
                                        </p:cTn>
                                        <p:tgtEl>
                                          <p:spTgt spid="55303"/>
                                        </p:tgtEl>
                                        <p:attrNameLst>
                                          <p:attrName>style.visibility</p:attrName>
                                        </p:attrNameLst>
                                      </p:cBhvr>
                                      <p:to>
                                        <p:strVal val="visible"/>
                                      </p:to>
                                    </p:set>
                                    <p:anim calcmode="lin" valueType="num">
                                      <p:cBhvr additive="base">
                                        <p:cTn id="18" dur="500" fill="hold"/>
                                        <p:tgtEl>
                                          <p:spTgt spid="55303"/>
                                        </p:tgtEl>
                                        <p:attrNameLst>
                                          <p:attrName>ppt_x</p:attrName>
                                        </p:attrNameLst>
                                      </p:cBhvr>
                                      <p:tavLst>
                                        <p:tav tm="0">
                                          <p:val>
                                            <p:strVal val="1+#ppt_w/2"/>
                                          </p:val>
                                        </p:tav>
                                        <p:tav tm="100000">
                                          <p:val>
                                            <p:strVal val="#ppt_x"/>
                                          </p:val>
                                        </p:tav>
                                      </p:tavLst>
                                    </p:anim>
                                    <p:anim calcmode="lin" valueType="num">
                                      <p:cBhvr additive="base">
                                        <p:cTn id="19" dur="500" fill="hold"/>
                                        <p:tgtEl>
                                          <p:spTgt spid="553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5"/>
          <a:stretch>
            <a:fillRect/>
          </a:stretch>
        </p:blipFill>
        <p:spPr>
          <a:xfrm>
            <a:off x="-101600" y="-450849"/>
            <a:ext cx="12187767" cy="6849533"/>
          </a:xfrm>
          <a:prstGeom prst="rect">
            <a:avLst/>
          </a:prstGeom>
          <a:noFill/>
          <a:ln w="9525">
            <a:noFill/>
          </a:ln>
        </p:spPr>
      </p:pic>
      <p:sp>
        <p:nvSpPr>
          <p:cNvPr id="53252" name="Rectangle 4"/>
          <p:cNvSpPr/>
          <p:nvPr/>
        </p:nvSpPr>
        <p:spPr>
          <a:xfrm>
            <a:off x="2844800" y="584200"/>
            <a:ext cx="7112000" cy="1404620"/>
          </a:xfrm>
          <a:prstGeom prst="rect">
            <a:avLst/>
          </a:prstGeom>
          <a:noFill/>
          <a:ln w="9525">
            <a:noFill/>
          </a:ln>
        </p:spPr>
        <p:txBody>
          <a:bodyPr>
            <a:spAutoFit/>
          </a:bodyPr>
          <a:lstStyle/>
          <a:p>
            <a:pPr lvl="0" algn="ctr">
              <a:defRPr/>
            </a:pPr>
            <a:r>
              <a:rPr lang="vi-VN" sz="4265">
                <a:solidFill>
                  <a:prstClr val="black"/>
                </a:solidFill>
                <a:latin typeface="UTM Avo" panose="02040603050506020204" pitchFamily="18" charset="0"/>
                <a:cs typeface="UTM Avo" panose="02040603050506020204" pitchFamily="18" charset="0"/>
              </a:rPr>
              <a:t>Qua câu chuyện, em học được điều gì?</a:t>
            </a:r>
            <a:endParaRPr lang="vi-VN" sz="4265" dirty="0">
              <a:solidFill>
                <a:prstClr val="black"/>
              </a:solidFill>
              <a:latin typeface="UTM Avo" panose="02040603050506020204" pitchFamily="18" charset="0"/>
              <a:cs typeface="UTM Avo" panose="02040603050506020204" pitchFamily="18" charset="0"/>
            </a:endParaRPr>
          </a:p>
        </p:txBody>
      </p:sp>
      <p:sp>
        <p:nvSpPr>
          <p:cNvPr id="53253" name="Text Box 5"/>
          <p:cNvSpPr txBox="1"/>
          <p:nvPr/>
        </p:nvSpPr>
        <p:spPr>
          <a:xfrm>
            <a:off x="1443567" y="2057400"/>
            <a:ext cx="9347200" cy="66611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53254" name="Text Box 6"/>
          <p:cNvSpPr txBox="1"/>
          <p:nvPr/>
        </p:nvSpPr>
        <p:spPr>
          <a:xfrm>
            <a:off x="1361017" y="3530600"/>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3252"/>
                                        </p:tgtEl>
                                        <p:attrNameLst>
                                          <p:attrName>style.visibility</p:attrName>
                                        </p:attrNameLst>
                                      </p:cBhvr>
                                      <p:to>
                                        <p:strVal val="visible"/>
                                      </p:to>
                                    </p:set>
                                    <p:anim calcmode="lin" valueType="num">
                                      <p:cBhvr additive="base">
                                        <p:cTn id="12" dur="500" fill="hold"/>
                                        <p:tgtEl>
                                          <p:spTgt spid="53252"/>
                                        </p:tgtEl>
                                        <p:attrNameLst>
                                          <p:attrName>ppt_x</p:attrName>
                                        </p:attrNameLst>
                                      </p:cBhvr>
                                      <p:tavLst>
                                        <p:tav tm="0">
                                          <p:val>
                                            <p:strVal val="0-#ppt_w/2"/>
                                          </p:val>
                                        </p:tav>
                                        <p:tav tm="100000">
                                          <p:val>
                                            <p:strVal val="#ppt_x"/>
                                          </p:val>
                                        </p:tav>
                                      </p:tavLst>
                                    </p:anim>
                                    <p:anim calcmode="lin" valueType="num">
                                      <p:cBhvr additive="base">
                                        <p:cTn id="13" dur="500" fill="hold"/>
                                        <p:tgtEl>
                                          <p:spTgt spid="532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3253"/>
                                        </p:tgtEl>
                                        <p:attrNameLst>
                                          <p:attrName>style.visibility</p:attrName>
                                        </p:attrNameLst>
                                      </p:cBhvr>
                                      <p:to>
                                        <p:strVal val="visible"/>
                                      </p:to>
                                    </p:set>
                                    <p:animEffect transition="in" filter="blinds(horizontal)">
                                      <p:cBhvr>
                                        <p:cTn id="18" dur="500"/>
                                        <p:tgtEl>
                                          <p:spTgt spid="53253"/>
                                        </p:tgtEl>
                                      </p:cBhvr>
                                    </p:animEffec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3254"/>
                                        </p:tgtEl>
                                        <p:attrNameLst>
                                          <p:attrName>style.visibility</p:attrName>
                                        </p:attrNameLst>
                                      </p:cBhvr>
                                      <p:to>
                                        <p:strVal val="visible"/>
                                      </p:to>
                                    </p:set>
                                    <p:animEffect transition="in" filter="blinds(horizontal)">
                                      <p:cBhvr>
                                        <p:cTn id="23" dur="500"/>
                                        <p:tgtEl>
                                          <p:spTgt spid="53254"/>
                                        </p:tgtEl>
                                      </p:cBhvr>
                                    </p:animEffect>
                                  </p:childTnLst>
                                  <p:subTnLst>
                                    <p:audio>
                                      <p:cMediaNode>
                                        <p:cTn display="0" masterRel="sameClick">
                                          <p:stCondLst>
                                            <p:cond evt="begin" delay="0">
                                              <p:tn val="21"/>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3" grpId="0"/>
      <p:bldP spid="5325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algn="ctr"/>
            <a:r>
              <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2" name="Content Placeholder 1"/>
          <p:cNvSpPr>
            <a:spLocks noGrp="1"/>
          </p:cNvSpPr>
          <p:nvPr>
            <p:ph sz="half" idx="1"/>
          </p:nvPr>
        </p:nvSpPr>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524000" y="614362"/>
            <a:ext cx="9144000" cy="7150712"/>
          </a:xfrm>
          <a:prstGeom prst="rect">
            <a:avLst/>
          </a:prstGeom>
        </p:spPr>
      </p:pic>
      <p:pic>
        <p:nvPicPr>
          <p:cNvPr id="3" name="图片 2"/>
          <p:cNvPicPr>
            <a:picLocks noChangeAspect="1"/>
          </p:cNvPicPr>
          <p:nvPr/>
        </p:nvPicPr>
        <p:blipFill>
          <a:blip r:embed="rId4"/>
          <a:stretch>
            <a:fillRect/>
          </a:stretch>
        </p:blipFill>
        <p:spPr>
          <a:xfrm>
            <a:off x="2096850" y="1509713"/>
            <a:ext cx="7942501" cy="3981451"/>
          </a:xfrm>
          <a:prstGeom prst="rect">
            <a:avLst/>
          </a:prstGeom>
        </p:spPr>
      </p:pic>
      <p:pic>
        <p:nvPicPr>
          <p:cNvPr id="4" name="图片 3"/>
          <p:cNvPicPr>
            <a:picLocks noChangeAspect="1"/>
          </p:cNvPicPr>
          <p:nvPr/>
        </p:nvPicPr>
        <p:blipFill>
          <a:blip r:embed="rId5"/>
          <a:stretch>
            <a:fillRect/>
          </a:stretch>
        </p:blipFill>
        <p:spPr>
          <a:xfrm>
            <a:off x="1784132" y="995364"/>
            <a:ext cx="1911029" cy="2062609"/>
          </a:xfrm>
          <a:prstGeom prst="rect">
            <a:avLst/>
          </a:prstGeom>
        </p:spPr>
      </p:pic>
      <p:pic>
        <p:nvPicPr>
          <p:cNvPr id="5" name="图片 4"/>
          <p:cNvPicPr>
            <a:picLocks noChangeAspect="1"/>
          </p:cNvPicPr>
          <p:nvPr/>
        </p:nvPicPr>
        <p:blipFill>
          <a:blip r:embed="rId6"/>
          <a:stretch>
            <a:fillRect/>
          </a:stretch>
        </p:blipFill>
        <p:spPr>
          <a:xfrm>
            <a:off x="8776053" y="905902"/>
            <a:ext cx="1482494" cy="1830855"/>
          </a:xfrm>
          <a:prstGeom prst="rect">
            <a:avLst/>
          </a:prstGeom>
        </p:spPr>
      </p:pic>
      <p:pic>
        <p:nvPicPr>
          <p:cNvPr id="6" name="图片 5"/>
          <p:cNvPicPr>
            <a:picLocks noChangeAspect="1"/>
          </p:cNvPicPr>
          <p:nvPr/>
        </p:nvPicPr>
        <p:blipFill>
          <a:blip r:embed="rId7"/>
          <a:stretch>
            <a:fillRect/>
          </a:stretch>
        </p:blipFill>
        <p:spPr>
          <a:xfrm>
            <a:off x="2827021" y="4215766"/>
            <a:ext cx="6151721" cy="1510665"/>
          </a:xfrm>
          <a:prstGeom prst="rect">
            <a:avLst/>
          </a:prstGeom>
        </p:spPr>
      </p:pic>
      <p:grpSp>
        <p:nvGrpSpPr>
          <p:cNvPr id="11" name="组合 10"/>
          <p:cNvGrpSpPr/>
          <p:nvPr/>
        </p:nvGrpSpPr>
        <p:grpSpPr>
          <a:xfrm rot="6329695" flipH="1">
            <a:off x="7886001" y="2918103"/>
            <a:ext cx="1267341" cy="865607"/>
            <a:chOff x="9015984" y="2528554"/>
            <a:chExt cx="2157344" cy="1473489"/>
          </a:xfrm>
        </p:grpSpPr>
        <p:sp>
          <p:nvSpPr>
            <p:cNvPr id="23" name="Freeform 166"/>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24" name="Freeform 167"/>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25" name="Freeform 168"/>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26" name="Freeform 169"/>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dirty="0">
                <a:solidFill>
                  <a:srgbClr val="5FA080"/>
                </a:solidFill>
                <a:latin typeface="等线"/>
                <a:ea typeface="等线" panose="02010600030101010101" pitchFamily="2" charset="-122"/>
              </a:endParaRPr>
            </a:p>
          </p:txBody>
        </p:sp>
        <p:sp>
          <p:nvSpPr>
            <p:cNvPr id="27" name="Freeform 170"/>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28" name="Freeform 175"/>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29" name="Freeform 176"/>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30" name="Freeform 177"/>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31" name="Freeform 178"/>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32" name="Freeform 179"/>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grpSp>
      <p:sp>
        <p:nvSpPr>
          <p:cNvPr id="33" name="文本框 32"/>
          <p:cNvSpPr txBox="1"/>
          <p:nvPr/>
        </p:nvSpPr>
        <p:spPr>
          <a:xfrm>
            <a:off x="3432167" y="2598372"/>
            <a:ext cx="4693090" cy="1420495"/>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457200">
              <a:defRPr/>
            </a:pPr>
            <a:r>
              <a:rPr lang="en-US" altLang="zh-CN" sz="7200" b="1" dirty="0" err="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Khởi động</a:t>
            </a:r>
            <a:endParaRPr lang="en-US" altLang="zh-CN" sz="7200" b="1"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2000" fill="hold">
                                          <p:stCondLst>
                                            <p:cond delay="0"/>
                                          </p:stCondLst>
                                        </p:cTn>
                                        <p:tgtEl>
                                          <p:spTgt spid="33"/>
                                        </p:tgtEl>
                                        <p:attrNameLst>
                                          <p:attrName>style.visibility</p:attrName>
                                        </p:attrNameLst>
                                      </p:cBhvr>
                                      <p:to>
                                        <p:strVal val="visible"/>
                                      </p:to>
                                    </p:set>
                                    <p:anim calcmode="lin" valueType="num">
                                      <p:cBhvr>
                                        <p:cTn id="35" dur="2000" fill="hold"/>
                                        <p:tgtEl>
                                          <p:spTgt spid="33"/>
                                        </p:tgtEl>
                                        <p:attrNameLst>
                                          <p:attrName>ppt_w</p:attrName>
                                        </p:attrNameLst>
                                      </p:cBhvr>
                                      <p:tavLst>
                                        <p:tav tm="0">
                                          <p:val>
                                            <p:fltVal val="0"/>
                                          </p:val>
                                        </p:tav>
                                        <p:tav tm="100000">
                                          <p:val>
                                            <p:strVal val="#ppt_w"/>
                                          </p:val>
                                        </p:tav>
                                      </p:tavLst>
                                    </p:anim>
                                    <p:anim calcmode="lin" valueType="num">
                                      <p:cBhvr>
                                        <p:cTn id="36" dur="2000" fill="hold"/>
                                        <p:tgtEl>
                                          <p:spTgt spid="33"/>
                                        </p:tgtEl>
                                        <p:attrNameLst>
                                          <p:attrName>ppt_h</p:attrName>
                                        </p:attrNameLst>
                                      </p:cBhvr>
                                      <p:tavLst>
                                        <p:tav tm="0">
                                          <p:val>
                                            <p:fltVal val="0"/>
                                          </p:val>
                                        </p:tav>
                                        <p:tav tm="100000">
                                          <p:val>
                                            <p:strVal val="#ppt_h"/>
                                          </p:val>
                                        </p:tav>
                                      </p:tavLst>
                                    </p:anim>
                                    <p:animEffect transition="in" filter="fade">
                                      <p:cBhvr>
                                        <p:cTn id="3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8840" y="1614805"/>
            <a:ext cx="7257415" cy="362839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7295679" y="3248812"/>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Nói và nghe</a:t>
            </a:r>
          </a:p>
        </p:txBody>
      </p:sp>
    </p:spTree>
  </p:cSld>
  <p:clrMapOvr>
    <a:masterClrMapping/>
  </p:clrMapOvr>
  <p:transition advClick="0">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743200" y="2921000"/>
            <a:ext cx="6604000" cy="1105535"/>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defRPr/>
            </a:pPr>
            <a:r>
              <a:rPr kumimoji="0" lang="en-US" altLang="en-US" sz="6400" b="0" i="0" u="none" strike="noStrike" kern="1200" cap="none" spc="0" normalizeH="0" baseline="0" noProof="0" dirty="0">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Nghe kể chuyện</a:t>
            </a: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ideoplayback">
            <a:hlinkClick r:id="" action="ppaction://media"/>
            <a:extLst>
              <a:ext uri="{FF2B5EF4-FFF2-40B4-BE49-F238E27FC236}">
                <a16:creationId xmlns:a16="http://schemas.microsoft.com/office/drawing/2014/main" id="{F6136797-1AE7-696C-E36A-AEDBA1267CC8}"/>
              </a:ext>
            </a:extLst>
          </p:cNvPr>
          <p:cNvPicPr>
            <a:picLocks noChangeAspect="1"/>
          </p:cNvPicPr>
          <p:nvPr>
            <a:videoFile r:link="rId2"/>
            <p:extLst>
              <p:ext uri="{DAA4B4D4-6D71-4841-9C94-3DE7FCFB9230}">
                <p14:media xmlns:p14="http://schemas.microsoft.com/office/powerpoint/2010/main" r:embed="rId1"/>
              </p:ext>
            </p:extLst>
          </p:nvPr>
        </p:nvPicPr>
        <p:blipFill>
          <a:blip r:embed="rId4">
            <a:lum contrast="20000"/>
          </a:blip>
          <a:stretch>
            <a:fillRect/>
          </a:stretch>
        </p:blipFill>
        <p:spPr>
          <a:xfrm>
            <a:off x="98424" y="98424"/>
            <a:ext cx="12093575" cy="68239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5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10281636" y="4648835"/>
            <a:ext cx="1715737" cy="1962272"/>
            <a:chOff x="8194080" y="3408873"/>
            <a:chExt cx="2724693" cy="3182549"/>
          </a:xfrm>
        </p:grpSpPr>
        <p:pic>
          <p:nvPicPr>
            <p:cNvPr id="18" name="图片 17"/>
            <p:cNvPicPr>
              <a:picLocks noChangeAspect="1"/>
            </p:cNvPicPr>
            <p:nvPr/>
          </p:nvPicPr>
          <p:blipFill rotWithShape="1">
            <a:blip r:embed="rId2"/>
            <a:srcRect b="19213"/>
            <a:stretch>
              <a:fillRect/>
            </a:stretch>
          </p:blipFill>
          <p:spPr>
            <a:xfrm>
              <a:off x="8194080" y="4487627"/>
              <a:ext cx="2477043" cy="2103795"/>
            </a:xfrm>
            <a:prstGeom prst="rect">
              <a:avLst/>
            </a:prstGeom>
          </p:spPr>
        </p:pic>
        <p:pic>
          <p:nvPicPr>
            <p:cNvPr id="17" name="图片 16"/>
            <p:cNvPicPr>
              <a:picLocks noChangeAspect="1"/>
            </p:cNvPicPr>
            <p:nvPr/>
          </p:nvPicPr>
          <p:blipFill>
            <a:blip r:embed="rId3"/>
            <a:stretch>
              <a:fillRect/>
            </a:stretch>
          </p:blipFill>
          <p:spPr>
            <a:xfrm>
              <a:off x="9445250" y="3408873"/>
              <a:ext cx="1473523" cy="1473563"/>
            </a:xfrm>
            <a:prstGeom prst="rect">
              <a:avLst/>
            </a:prstGeom>
          </p:spPr>
        </p:pic>
      </p:grpSp>
      <p:pic>
        <p:nvPicPr>
          <p:cNvPr id="10" name="图片 9"/>
          <p:cNvPicPr>
            <a:picLocks noChangeAspect="1"/>
          </p:cNvPicPr>
          <p:nvPr/>
        </p:nvPicPr>
        <p:blipFill rotWithShape="1">
          <a:blip r:embed="rId4"/>
          <a:srcRect l="46256" t="-41660" r="-22977" b="41660"/>
          <a:stretch>
            <a:fillRect/>
          </a:stretch>
        </p:blipFill>
        <p:spPr>
          <a:xfrm>
            <a:off x="247650" y="5041900"/>
            <a:ext cx="1512570" cy="1569085"/>
          </a:xfrm>
          <a:prstGeom prst="rect">
            <a:avLst/>
          </a:prstGeom>
        </p:spPr>
      </p:pic>
      <p:pic>
        <p:nvPicPr>
          <p:cNvPr id="11" name="Content Placeholder 10" descr="logo"/>
          <p:cNvPicPr>
            <a:picLocks noGrp="1" noChangeAspect="1"/>
          </p:cNvPicPr>
          <p:nvPr>
            <p:ph sz="half" idx="2"/>
          </p:nvPr>
        </p:nvPicPr>
        <p:blipFill>
          <a:blip r:embed="rId5"/>
          <a:stretch>
            <a:fillRect/>
          </a:stretch>
        </p:blipFill>
        <p:spPr>
          <a:xfrm>
            <a:off x="10654665" y="-182880"/>
            <a:ext cx="1656080" cy="1691640"/>
          </a:xfrm>
          <a:prstGeom prst="rect">
            <a:avLst/>
          </a:prstGeom>
        </p:spPr>
      </p:pic>
      <p:pic>
        <p:nvPicPr>
          <p:cNvPr id="3" name="Picture 2"/>
          <p:cNvPicPr>
            <a:picLocks noChangeAspect="1"/>
          </p:cNvPicPr>
          <p:nvPr/>
        </p:nvPicPr>
        <p:blipFill>
          <a:blip r:embed="rId6"/>
          <a:stretch>
            <a:fillRect/>
          </a:stretch>
        </p:blipFill>
        <p:spPr>
          <a:xfrm>
            <a:off x="2339340" y="215900"/>
            <a:ext cx="7430135" cy="63950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743200" y="2921000"/>
            <a:ext cx="6604000" cy="2090420"/>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defRPr/>
            </a:pPr>
            <a:r>
              <a:rPr kumimoji="0" lang="en-US" altLang="en-US" sz="6400" b="0" i="0" u="none" strike="noStrike" kern="1200" cap="none" spc="0" normalizeH="0" baseline="0" noProof="0" dirty="0">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Kể lại chuyện theo tranh</a:t>
            </a: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图片 8196" descr="20"/>
          <p:cNvPicPr>
            <a:picLocks noChangeAspect="1"/>
          </p:cNvPicPr>
          <p:nvPr/>
        </p:nvPicPr>
        <p:blipFill>
          <a:blip r:embed="rId4"/>
          <a:stretch>
            <a:fillRect/>
          </a:stretch>
        </p:blipFill>
        <p:spPr>
          <a:xfrm>
            <a:off x="0" y="160867"/>
            <a:ext cx="11432117" cy="6697133"/>
          </a:xfrm>
          <a:prstGeom prst="rect">
            <a:avLst/>
          </a:prstGeom>
          <a:noFill/>
          <a:ln w="9525">
            <a:noFill/>
          </a:ln>
        </p:spPr>
      </p:pic>
      <p:sp>
        <p:nvSpPr>
          <p:cNvPr id="8198" name="文本框 8197"/>
          <p:cNvSpPr txBox="1"/>
          <p:nvPr/>
        </p:nvSpPr>
        <p:spPr>
          <a:xfrm>
            <a:off x="5283200" y="2514600"/>
            <a:ext cx="5181600" cy="1543050"/>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charset="0"/>
                <a:ea typeface="SimSun" panose="02010600030101010101" pitchFamily="2" charset="-122"/>
                <a:cs typeface="Arial-Rounded" panose="020B0500000000000000" charset="0"/>
              </a:rPr>
              <a:t>Trả lời câu hỏi kể chuyện theo tranh qua trò chơi “Hộp quà bí ẩn”</a:t>
            </a:r>
          </a:p>
        </p:txBody>
      </p:sp>
      <p:sp>
        <p:nvSpPr>
          <p:cNvPr id="8200" name="文本框 8199"/>
          <p:cNvSpPr txBox="1"/>
          <p:nvPr/>
        </p:nvSpPr>
        <p:spPr>
          <a:xfrm>
            <a:off x="406400" y="2209800"/>
            <a:ext cx="3352800" cy="640715"/>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defRPr/>
            </a:pPr>
            <a:r>
              <a:rPr kumimoji="0" lang="en-US" altLang="zh-CN" sz="3735" b="0" i="0" u="none" strike="noStrike" kern="1200" cap="none" spc="0" normalizeH="0" baseline="0" noProof="0" dirty="0">
                <a:ln>
                  <a:noFill/>
                </a:ln>
                <a:solidFill>
                  <a:prstClr val="black"/>
                </a:solidFill>
                <a:effectLst/>
                <a:uLnTx/>
                <a:uFillTx/>
                <a:latin typeface="Arial-Rounded" panose="020B0500000000000000" charset="0"/>
                <a:ea typeface="SimSun" panose="02010600030101010101" pitchFamily="2" charset="-122"/>
                <a:cs typeface="Arial-Rounded" panose="020B0500000000000000" charset="0"/>
              </a:rPr>
              <a:t>Cùng bạn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p:cTn id="7" dur="1000" fill="hold"/>
                                        <p:tgtEl>
                                          <p:spTgt spid="8197"/>
                                        </p:tgtEl>
                                        <p:attrNameLst>
                                          <p:attrName>ppt_w</p:attrName>
                                        </p:attrNameLst>
                                      </p:cBhvr>
                                      <p:tavLst>
                                        <p:tav tm="0">
                                          <p:val>
                                            <p:fltVal val="0"/>
                                          </p:val>
                                        </p:tav>
                                        <p:tav tm="100000">
                                          <p:val>
                                            <p:strVal val="#ppt_w"/>
                                          </p:val>
                                        </p:tav>
                                      </p:tavLst>
                                    </p:anim>
                                    <p:anim calcmode="lin" valueType="num">
                                      <p:cBhvr>
                                        <p:cTn id="8" dur="1000" fill="hold"/>
                                        <p:tgtEl>
                                          <p:spTgt spid="8197"/>
                                        </p:tgtEl>
                                        <p:attrNameLst>
                                          <p:attrName>ppt_h</p:attrName>
                                        </p:attrNameLst>
                                      </p:cBhvr>
                                      <p:tavLst>
                                        <p:tav tm="0">
                                          <p:val>
                                            <p:fltVal val="0"/>
                                          </p:val>
                                        </p:tav>
                                        <p:tav tm="100000">
                                          <p:val>
                                            <p:strVal val="#ppt_h"/>
                                          </p:val>
                                        </p:tav>
                                      </p:tavLst>
                                    </p:anim>
                                    <p:anim calcmode="lin" valueType="num">
                                      <p:cBhvr>
                                        <p:cTn id="9" dur="1000" fill="hold"/>
                                        <p:tgtEl>
                                          <p:spTgt spid="81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7"/>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par>
                          <p:cTn id="11" fill="hold">
                            <p:stCondLst>
                              <p:cond delay="10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8200">
                                            <p:txEl>
                                              <p:pRg st="0" end="0"/>
                                            </p:txEl>
                                          </p:spTgt>
                                        </p:tgtEl>
                                        <p:attrNameLst>
                                          <p:attrName>style.visibility</p:attrName>
                                        </p:attrNameLst>
                                      </p:cBhvr>
                                      <p:to>
                                        <p:strVal val="visible"/>
                                      </p:to>
                                    </p:set>
                                    <p:anim calcmode="discrete" valueType="clr">
                                      <p:cBhvr override="childStyle">
                                        <p:cTn id="14" dur="80"/>
                                        <p:tgtEl>
                                          <p:spTgt spid="820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200">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8200">
                                            <p:txEl>
                                              <p:pRg st="0" end="0"/>
                                            </p:txEl>
                                          </p:spTgt>
                                        </p:tgtEl>
                                        <p:attrNameLst>
                                          <p:attrName>fill.type</p:attrName>
                                        </p:attrNameLst>
                                      </p:cBhvr>
                                      <p:to>
                                        <p:strVal val="solid"/>
                                      </p:to>
                                    </p:set>
                                  </p:childTnLst>
                                </p:cTn>
                              </p:par>
                            </p:childTnLst>
                          </p:cTn>
                        </p:par>
                        <p:par>
                          <p:cTn id="17" fill="hold">
                            <p:stCondLst>
                              <p:cond delay="1360"/>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8198">
                                            <p:txEl>
                                              <p:pRg st="0" end="0"/>
                                            </p:txEl>
                                          </p:spTgt>
                                        </p:tgtEl>
                                        <p:attrNameLst>
                                          <p:attrName>style.visibility</p:attrName>
                                        </p:attrNameLst>
                                      </p:cBhvr>
                                      <p:to>
                                        <p:strVal val="visible"/>
                                      </p:to>
                                    </p:set>
                                    <p:anim calcmode="discrete" valueType="clr">
                                      <p:cBhvr override="childStyle">
                                        <p:cTn id="20" dur="80"/>
                                        <p:tgtEl>
                                          <p:spTgt spid="819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8198">
                                            <p:txEl>
                                              <p:pRg st="0" end="0"/>
                                            </p:txEl>
                                          </p:spTgt>
                                        </p:tgtEl>
                                        <p:attrNameLst>
                                          <p:attrName>fillcolor</p:attrName>
                                        </p:attrNameLst>
                                      </p:cBhvr>
                                      <p:tavLst>
                                        <p:tav tm="0">
                                          <p:val>
                                            <p:clrVal>
                                              <a:schemeClr val="accent2"/>
                                            </p:clrVal>
                                          </p:val>
                                        </p:tav>
                                        <p:tav tm="50000">
                                          <p:val>
                                            <p:clrVal>
                                              <a:schemeClr val="hlink"/>
                                            </p:clrVal>
                                          </p:val>
                                        </p:tav>
                                      </p:tavLst>
                                    </p:anim>
                                    <p:set>
                                      <p:cBhvr>
                                        <p:cTn id="22" dur="80"/>
                                        <p:tgtEl>
                                          <p:spTgt spid="819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allAtOnce"/>
      <p:bldP spid="8200"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0"/>
          <p:cNvSpPr/>
          <p:nvPr/>
        </p:nvSpPr>
        <p:spPr>
          <a:xfrm>
            <a:off x="0" y="1839384"/>
            <a:ext cx="12192000" cy="1143000"/>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55" name="Rectangle 29"/>
          <p:cNvSpPr/>
          <p:nvPr/>
        </p:nvSpPr>
        <p:spPr>
          <a:xfrm>
            <a:off x="0" y="5156200"/>
            <a:ext cx="12192000" cy="1140884"/>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a:hlinkClick r:id="rId4" action="ppaction://hlinksldjump">
              <a:snd r:embed="rId5" name="chimes.wav"/>
            </a:hlinkClick>
          </p:cNvPr>
          <p:cNvPicPr>
            <a:picLocks noChangeAspect="1"/>
          </p:cNvPicPr>
          <p:nvPr/>
        </p:nvPicPr>
        <p:blipFill>
          <a:blip r:embed="rId6"/>
          <a:stretch>
            <a:fillRect/>
          </a:stretch>
        </p:blipFill>
        <p:spPr>
          <a:xfrm>
            <a:off x="410845" y="889000"/>
            <a:ext cx="1968500" cy="1744133"/>
          </a:xfrm>
          <a:prstGeom prst="rect">
            <a:avLst/>
          </a:prstGeom>
          <a:noFill/>
          <a:ln w="9525">
            <a:noFill/>
          </a:ln>
        </p:spPr>
      </p:pic>
      <p:pic>
        <p:nvPicPr>
          <p:cNvPr id="9" name="Picture 8"/>
          <p:cNvPicPr>
            <a:picLocks noChangeAspect="1"/>
          </p:cNvPicPr>
          <p:nvPr/>
        </p:nvPicPr>
        <p:blipFill>
          <a:blip r:embed="rId7"/>
          <a:stretch>
            <a:fillRect/>
          </a:stretch>
        </p:blipFill>
        <p:spPr>
          <a:xfrm>
            <a:off x="410633" y="419100"/>
            <a:ext cx="2059517" cy="1382184"/>
          </a:xfrm>
          <a:prstGeom prst="rect">
            <a:avLst/>
          </a:prstGeom>
          <a:noFill/>
          <a:ln w="9525">
            <a:noFill/>
          </a:ln>
        </p:spPr>
      </p:pic>
      <p:pic>
        <p:nvPicPr>
          <p:cNvPr id="10" name="Picture 9">
            <a:hlinkClick r:id="rId8" action="ppaction://hlinksldjump">
              <a:snd r:embed="rId5" name="chimes.wav"/>
            </a:hlinkClick>
          </p:cNvPr>
          <p:cNvPicPr>
            <a:picLocks noChangeAspect="1"/>
          </p:cNvPicPr>
          <p:nvPr/>
        </p:nvPicPr>
        <p:blipFill>
          <a:blip r:embed="rId9"/>
          <a:stretch>
            <a:fillRect/>
          </a:stretch>
        </p:blipFill>
        <p:spPr>
          <a:xfrm>
            <a:off x="2734733" y="931333"/>
            <a:ext cx="1968500" cy="1744133"/>
          </a:xfrm>
          <a:prstGeom prst="rect">
            <a:avLst/>
          </a:prstGeom>
          <a:noFill/>
          <a:ln w="9525">
            <a:noFill/>
          </a:ln>
        </p:spPr>
      </p:pic>
      <p:pic>
        <p:nvPicPr>
          <p:cNvPr id="11" name="Picture 10"/>
          <p:cNvPicPr>
            <a:picLocks noChangeAspect="1"/>
          </p:cNvPicPr>
          <p:nvPr/>
        </p:nvPicPr>
        <p:blipFill>
          <a:blip r:embed="rId10"/>
          <a:stretch>
            <a:fillRect/>
          </a:stretch>
        </p:blipFill>
        <p:spPr>
          <a:xfrm>
            <a:off x="2743200" y="381000"/>
            <a:ext cx="2059517" cy="1382184"/>
          </a:xfrm>
          <a:prstGeom prst="rect">
            <a:avLst/>
          </a:prstGeom>
          <a:noFill/>
          <a:ln w="9525">
            <a:noFill/>
          </a:ln>
        </p:spPr>
      </p:pic>
      <p:pic>
        <p:nvPicPr>
          <p:cNvPr id="12" name="Picture 11">
            <a:hlinkClick r:id="rId11" action="ppaction://hlinksldjump">
              <a:snd r:embed="rId5" name="chimes.wav"/>
            </a:hlinkClick>
          </p:cNvPr>
          <p:cNvPicPr>
            <a:picLocks noChangeAspect="1"/>
          </p:cNvPicPr>
          <p:nvPr/>
        </p:nvPicPr>
        <p:blipFill>
          <a:blip r:embed="rId12"/>
          <a:stretch>
            <a:fillRect/>
          </a:stretch>
        </p:blipFill>
        <p:spPr>
          <a:xfrm>
            <a:off x="4978612" y="931333"/>
            <a:ext cx="1970617" cy="1744133"/>
          </a:xfrm>
          <a:prstGeom prst="rect">
            <a:avLst/>
          </a:prstGeom>
          <a:noFill/>
          <a:ln w="9525">
            <a:noFill/>
          </a:ln>
        </p:spPr>
      </p:pic>
      <p:pic>
        <p:nvPicPr>
          <p:cNvPr id="13" name="Picture 12"/>
          <p:cNvPicPr>
            <a:picLocks noChangeAspect="1"/>
          </p:cNvPicPr>
          <p:nvPr/>
        </p:nvPicPr>
        <p:blipFill>
          <a:blip r:embed="rId13"/>
          <a:stretch>
            <a:fillRect/>
          </a:stretch>
        </p:blipFill>
        <p:spPr>
          <a:xfrm>
            <a:off x="4965700" y="419100"/>
            <a:ext cx="2061633" cy="1382184"/>
          </a:xfrm>
          <a:prstGeom prst="rect">
            <a:avLst/>
          </a:prstGeom>
          <a:noFill/>
          <a:ln w="9525">
            <a:noFill/>
          </a:ln>
        </p:spPr>
      </p:pic>
      <p:pic>
        <p:nvPicPr>
          <p:cNvPr id="14" name="Picture 13">
            <a:hlinkClick r:id="rId14" action="ppaction://hlinksldjump">
              <a:snd r:embed="rId5" name="chimes.wav"/>
            </a:hlinkClick>
          </p:cNvPr>
          <p:cNvPicPr>
            <a:picLocks noChangeAspect="1"/>
          </p:cNvPicPr>
          <p:nvPr/>
        </p:nvPicPr>
        <p:blipFill>
          <a:blip r:embed="rId15"/>
          <a:stretch>
            <a:fillRect/>
          </a:stretch>
        </p:blipFill>
        <p:spPr>
          <a:xfrm>
            <a:off x="7315200" y="889000"/>
            <a:ext cx="1970617" cy="1744133"/>
          </a:xfrm>
          <a:prstGeom prst="rect">
            <a:avLst/>
          </a:prstGeom>
          <a:noFill/>
          <a:ln w="9525">
            <a:noFill/>
          </a:ln>
        </p:spPr>
      </p:pic>
      <p:pic>
        <p:nvPicPr>
          <p:cNvPr id="15" name="Picture 14"/>
          <p:cNvPicPr>
            <a:picLocks noChangeAspect="1"/>
          </p:cNvPicPr>
          <p:nvPr/>
        </p:nvPicPr>
        <p:blipFill>
          <a:blip r:embed="rId16"/>
          <a:stretch>
            <a:fillRect/>
          </a:stretch>
        </p:blipFill>
        <p:spPr>
          <a:xfrm>
            <a:off x="7291917" y="419100"/>
            <a:ext cx="2059516" cy="1382184"/>
          </a:xfrm>
          <a:prstGeom prst="rect">
            <a:avLst/>
          </a:prstGeom>
          <a:noFill/>
          <a:ln w="9525">
            <a:noFill/>
          </a:ln>
        </p:spPr>
      </p:pic>
      <p:pic>
        <p:nvPicPr>
          <p:cNvPr id="23568" name="Picture 36"/>
          <p:cNvPicPr>
            <a:picLocks noChangeAspect="1"/>
          </p:cNvPicPr>
          <p:nvPr/>
        </p:nvPicPr>
        <p:blipFill>
          <a:blip r:embed="rId17"/>
          <a:stretch>
            <a:fillRect/>
          </a:stretch>
        </p:blipFill>
        <p:spPr>
          <a:xfrm>
            <a:off x="0" y="6309784"/>
            <a:ext cx="6096000" cy="334433"/>
          </a:xfrm>
          <a:prstGeom prst="rect">
            <a:avLst/>
          </a:prstGeom>
          <a:noFill/>
          <a:ln w="9525">
            <a:noFill/>
          </a:ln>
        </p:spPr>
      </p:pic>
      <p:pic>
        <p:nvPicPr>
          <p:cNvPr id="23569" name="Picture 37"/>
          <p:cNvPicPr>
            <a:picLocks noChangeAspect="1"/>
          </p:cNvPicPr>
          <p:nvPr/>
        </p:nvPicPr>
        <p:blipFill>
          <a:blip r:embed="rId17"/>
          <a:stretch>
            <a:fillRect/>
          </a:stretch>
        </p:blipFill>
        <p:spPr>
          <a:xfrm>
            <a:off x="6096000" y="6309784"/>
            <a:ext cx="6096000" cy="334433"/>
          </a:xfrm>
          <a:prstGeom prst="rect">
            <a:avLst/>
          </a:prstGeom>
          <a:noFill/>
          <a:ln w="9525">
            <a:noFill/>
          </a:ln>
        </p:spPr>
      </p:pic>
      <p:pic>
        <p:nvPicPr>
          <p:cNvPr id="23570" name="Picture 38"/>
          <p:cNvPicPr>
            <a:picLocks noChangeAspect="1"/>
          </p:cNvPicPr>
          <p:nvPr/>
        </p:nvPicPr>
        <p:blipFill>
          <a:blip r:embed="rId17"/>
          <a:stretch>
            <a:fillRect/>
          </a:stretch>
        </p:blipFill>
        <p:spPr>
          <a:xfrm>
            <a:off x="609600" y="3124200"/>
            <a:ext cx="6096000" cy="334433"/>
          </a:xfrm>
          <a:prstGeom prst="rect">
            <a:avLst/>
          </a:prstGeom>
          <a:noFill/>
          <a:ln w="9525">
            <a:noFill/>
          </a:ln>
        </p:spPr>
      </p:pic>
      <p:pic>
        <p:nvPicPr>
          <p:cNvPr id="23571" name="Picture 39"/>
          <p:cNvPicPr>
            <a:picLocks noChangeAspect="1"/>
          </p:cNvPicPr>
          <p:nvPr/>
        </p:nvPicPr>
        <p:blipFill>
          <a:blip r:embed="rId17"/>
          <a:stretch>
            <a:fillRect/>
          </a:stretch>
        </p:blipFill>
        <p:spPr>
          <a:xfrm>
            <a:off x="6096000" y="2976033"/>
            <a:ext cx="6096000" cy="334433"/>
          </a:xfrm>
          <a:prstGeom prst="rect">
            <a:avLst/>
          </a:prstGeom>
          <a:noFill/>
          <a:ln w="9525">
            <a:noFill/>
          </a:ln>
        </p:spPr>
      </p:pic>
      <p:sp>
        <p:nvSpPr>
          <p:cNvPr id="23572" name="Flowchart: Summing Junction 41">
            <a:hlinkClick r:id="" action="ppaction://noaction"/>
          </p:cNvPr>
          <p:cNvSpPr/>
          <p:nvPr/>
        </p:nvSpPr>
        <p:spPr>
          <a:xfrm>
            <a:off x="11398251" y="6115051"/>
            <a:ext cx="649816" cy="649816"/>
          </a:xfrm>
          <a:prstGeom prst="flowChartSummingJunction">
            <a:avLst/>
          </a:prstGeom>
          <a:solidFill>
            <a:srgbClr val="FF0000"/>
          </a:solidFill>
          <a:ln w="38100" cap="flat" cmpd="sng">
            <a:solidFill>
              <a:srgbClr val="FFFF00"/>
            </a:solidFill>
            <a:prstDash val="solid"/>
            <a:miter/>
            <a:headEnd type="none" w="med" len="med"/>
            <a:tailEnd type="none" w="med" len="med"/>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73" name="AutoShape 21">
            <a:hlinkClick r:id="" action="ppaction://hlinkshowjump?jump=nextslide">
              <a:snd r:embed="rId18" name="camera.wav"/>
            </a:hlinkClick>
          </p:cNvPr>
          <p:cNvSpPr/>
          <p:nvPr/>
        </p:nvSpPr>
        <p:spPr>
          <a:xfrm>
            <a:off x="10566400" y="5562600"/>
            <a:ext cx="1261533" cy="383117"/>
          </a:xfrm>
          <a:prstGeom prst="rightArrow">
            <a:avLst>
              <a:gd name="adj1" fmla="val 50000"/>
              <a:gd name="adj2" fmla="val 82320"/>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288</Words>
  <Application>Microsoft Office PowerPoint</Application>
  <PresentationFormat>Widescreen</PresentationFormat>
  <Paragraphs>39</Paragraphs>
  <Slides>16</Slides>
  <Notes>9</Notes>
  <HiddenSlides>0</HiddenSlides>
  <MMClips>1</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16</vt:i4>
      </vt:variant>
    </vt:vector>
  </HeadingPairs>
  <TitlesOfParts>
    <vt:vector size="33" baseType="lpstr">
      <vt:lpstr>等线</vt:lpstr>
      <vt:lpstr>.VnAvant</vt:lpstr>
      <vt:lpstr>Arial</vt:lpstr>
      <vt:lpstr>Arial-Rounded</vt:lpstr>
      <vt:lpstr>Calibri</vt:lpstr>
      <vt:lpstr>Calibri Light</vt:lpstr>
      <vt:lpstr>Tahoma</vt:lpstr>
      <vt:lpstr>Times New Roman</vt:lpstr>
      <vt:lpstr>UTM Avo</vt:lpstr>
      <vt:lpstr>1_Office Theme</vt:lpstr>
      <vt:lpstr>1_Office 主题​​</vt:lpstr>
      <vt:lpstr>4_Office Theme</vt:lpstr>
      <vt:lpstr>2_Office 主题​​</vt:lpstr>
      <vt:lpstr>1_Office Theme</vt:lpstr>
      <vt:lpstr>7_Office Theme</vt:lpstr>
      <vt:lpstr>Office 主题</vt:lpstr>
      <vt:lpstr>2_Office Theme</vt:lpstr>
      <vt:lpstr>Chào mừng các em đến với tiết Tiếng Việt - Lớp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Tiếng Việt - Lớp 2</dc:title>
  <dc:creator>Le Hang</dc:creator>
  <cp:lastModifiedBy>Le Hang</cp:lastModifiedBy>
  <cp:revision>7</cp:revision>
  <dcterms:created xsi:type="dcterms:W3CDTF">2021-05-24T04:43:32Z</dcterms:created>
  <dcterms:modified xsi:type="dcterms:W3CDTF">2022-10-04T02:20:52Z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