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2" r:id="rId4"/>
    <p:sldId id="263" r:id="rId5"/>
    <p:sldId id="291" r:id="rId6"/>
    <p:sldId id="292" r:id="rId7"/>
    <p:sldId id="293" r:id="rId8"/>
    <p:sldId id="267" r:id="rId9"/>
    <p:sldId id="268" r:id="rId10"/>
    <p:sldId id="269" r:id="rId11"/>
    <p:sldId id="272" r:id="rId12"/>
    <p:sldId id="273" r:id="rId13"/>
    <p:sldId id="274" r:id="rId14"/>
    <p:sldId id="275" r:id="rId15"/>
    <p:sldId id="277" r:id="rId16"/>
    <p:sldId id="278" r:id="rId17"/>
    <p:sldId id="281" r:id="rId18"/>
    <p:sldId id="282" r:id="rId19"/>
    <p:sldId id="284" r:id="rId20"/>
    <p:sldId id="290" r:id="rId21"/>
    <p:sldId id="294" r:id="rId22"/>
    <p:sldId id="258" r:id="rId23"/>
    <p:sldId id="259" r:id="rId24"/>
    <p:sldId id="260" r:id="rId25"/>
    <p:sldId id="261" r:id="rId26"/>
    <p:sldId id="266" r:id="rId27"/>
    <p:sldId id="271" r:id="rId28"/>
  </p:sldIdLst>
  <p:sldSz cx="18288000" cy="10287000"/>
  <p:notesSz cx="6858000" cy="9144000"/>
  <p:embeddedFontLst>
    <p:embeddedFont>
      <p:font typeface="#9Slide07 IcielKoni Heavy" panose="020B0604020202020204" charset="0"/>
      <p:regular r:id="rId30"/>
    </p:embeddedFont>
    <p:embeddedFont>
      <p:font typeface="Cabin" panose="020B0604020202020204" charset="0"/>
      <p:regular r:id="rId31"/>
    </p:embeddedFont>
    <p:embeddedFont>
      <p:font typeface="Cabin Bold" panose="020B0604020202020204" charset="0"/>
      <p:regular r:id="rId32"/>
    </p:embeddedFont>
    <p:embeddedFont>
      <p:font typeface="Cabin Italics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416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EEB-8359-4C46-96E5-70211C570DC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BCCBF-154D-4E77-AE14-EAF118529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Cách 1 </a:t>
            </a:r>
            <a:r>
              <a:rPr lang="en-US" sz="12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 trong mỗi nhóm các từ có nghĩa giống nhau (để loại ra từ có nghĩa khác với từ còn lại).</a:t>
            </a:r>
          </a:p>
          <a:p>
            <a:r>
              <a:rPr lang="en-US"/>
              <a:t>Cách 2: </a:t>
            </a:r>
            <a:r>
              <a:rPr lang="en-US" sz="12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Tìm từ có nghĩa khác với các từ trong nhóm.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BCCBF-154D-4E77-AE14-EAF1185295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9CE05BB-6722-4F2C-BFE9-34A28EA23BE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3.svg"/><Relationship Id="rId4" Type="http://schemas.openxmlformats.org/officeDocument/2006/relationships/image" Target="../media/image20.sv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7.png"/><Relationship Id="rId1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47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image" Target="../media/image2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5.png"/><Relationship Id="rId5" Type="http://schemas.openxmlformats.org/officeDocument/2006/relationships/image" Target="../media/image45.png"/><Relationship Id="rId15" Type="http://schemas.openxmlformats.org/officeDocument/2006/relationships/image" Target="../media/image39.pn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8.svg"/><Relationship Id="rId5" Type="http://schemas.openxmlformats.org/officeDocument/2006/relationships/image" Target="../media/image53.svg"/><Relationship Id="rId15" Type="http://schemas.openxmlformats.org/officeDocument/2006/relationships/image" Target="../media/image59.png"/><Relationship Id="rId10" Type="http://schemas.openxmlformats.org/officeDocument/2006/relationships/image" Target="../media/image47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6.png"/><Relationship Id="rId3" Type="http://schemas.openxmlformats.org/officeDocument/2006/relationships/image" Target="../media/image3.svg"/><Relationship Id="rId21" Type="http://schemas.openxmlformats.org/officeDocument/2006/relationships/image" Target="../media/image69.pn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17" Type="http://schemas.openxmlformats.org/officeDocument/2006/relationships/image" Target="../media/image65.svg"/><Relationship Id="rId2" Type="http://schemas.openxmlformats.org/officeDocument/2006/relationships/image" Target="../media/image2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1.svg"/><Relationship Id="rId5" Type="http://schemas.openxmlformats.org/officeDocument/2006/relationships/image" Target="../media/image11.svg"/><Relationship Id="rId15" Type="http://schemas.openxmlformats.org/officeDocument/2006/relationships/image" Target="../media/image63.sv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4" Type="http://schemas.openxmlformats.org/officeDocument/2006/relationships/image" Target="../media/image10.png"/><Relationship Id="rId9" Type="http://schemas.openxmlformats.org/officeDocument/2006/relationships/image" Target="../media/image53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1.svg"/><Relationship Id="rId5" Type="http://schemas.openxmlformats.org/officeDocument/2006/relationships/image" Target="../media/image22.svg"/><Relationship Id="rId10" Type="http://schemas.openxmlformats.org/officeDocument/2006/relationships/image" Target="../media/image70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3.svg"/><Relationship Id="rId5" Type="http://schemas.openxmlformats.org/officeDocument/2006/relationships/image" Target="../media/image22.svg"/><Relationship Id="rId10" Type="http://schemas.openxmlformats.org/officeDocument/2006/relationships/image" Target="../media/image72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74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8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7.png"/><Relationship Id="rId2" Type="http://schemas.openxmlformats.org/officeDocument/2006/relationships/image" Target="../media/image1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6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3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svg"/><Relationship Id="rId7" Type="http://schemas.openxmlformats.org/officeDocument/2006/relationships/image" Target="../media/image7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3.svg"/><Relationship Id="rId10" Type="http://schemas.openxmlformats.org/officeDocument/2006/relationships/image" Target="../media/image78.png"/><Relationship Id="rId4" Type="http://schemas.openxmlformats.org/officeDocument/2006/relationships/image" Target="../media/image5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78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17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5.svg"/><Relationship Id="rId5" Type="http://schemas.openxmlformats.org/officeDocument/2006/relationships/image" Target="../media/image11.svg"/><Relationship Id="rId15" Type="http://schemas.openxmlformats.org/officeDocument/2006/relationships/image" Target="../media/image50.svg"/><Relationship Id="rId10" Type="http://schemas.openxmlformats.org/officeDocument/2006/relationships/image" Target="../media/image54.png"/><Relationship Id="rId4" Type="http://schemas.openxmlformats.org/officeDocument/2006/relationships/image" Target="../media/image10.png"/><Relationship Id="rId9" Type="http://schemas.openxmlformats.org/officeDocument/2006/relationships/image" Target="../media/image53.sv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83.png"/><Relationship Id="rId4" Type="http://schemas.openxmlformats.org/officeDocument/2006/relationships/image" Target="../media/image10.png"/><Relationship Id="rId9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6.png"/><Relationship Id="rId5" Type="http://schemas.openxmlformats.org/officeDocument/2006/relationships/image" Target="../media/image11.svg"/><Relationship Id="rId10" Type="http://schemas.openxmlformats.org/officeDocument/2006/relationships/image" Target="../media/image85.png"/><Relationship Id="rId4" Type="http://schemas.openxmlformats.org/officeDocument/2006/relationships/image" Target="../media/image10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7.png"/><Relationship Id="rId5" Type="http://schemas.openxmlformats.org/officeDocument/2006/relationships/image" Target="../media/image11.svg"/><Relationship Id="rId10" Type="http://schemas.openxmlformats.org/officeDocument/2006/relationships/image" Target="../media/image7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3.svg"/><Relationship Id="rId4" Type="http://schemas.openxmlformats.org/officeDocument/2006/relationships/image" Target="../media/image20.sv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1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3.svg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7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image" Target="../media/image19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22.sv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1.png"/><Relationship Id="rId9" Type="http://schemas.openxmlformats.org/officeDocument/2006/relationships/image" Target="../media/image3.svg"/><Relationship Id="rId1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4676" y="-550658"/>
            <a:ext cx="21642676" cy="113883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3244" y="466108"/>
            <a:ext cx="1388838" cy="1388838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48750" y="72237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Tìm trong mỗi nhóm từ dưới đây những từ có nghĩa giống nhau.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8750" y="3058271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chăm chỉ, cần cù, sắt đá, siêng năng, chịu khó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48750" y="4731376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sông, đất nước, núi non, giang sơn, quốc gia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8750" y="6741778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yên bình, tĩnh lặng, thanh bình, bình tĩnh, yên tĩnh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341833" y="3532934"/>
            <a:ext cx="4007089" cy="6953734"/>
          </a:xfrm>
          <a:custGeom>
            <a:avLst/>
            <a:gdLst/>
            <a:ahLst/>
            <a:cxnLst/>
            <a:rect l="l" t="t" r="r" b="b"/>
            <a:pathLst>
              <a:path w="4007089" h="6953734">
                <a:moveTo>
                  <a:pt x="4007089" y="0"/>
                </a:moveTo>
                <a:lnTo>
                  <a:pt x="0" y="0"/>
                </a:lnTo>
                <a:lnTo>
                  <a:pt x="0" y="6953734"/>
                </a:lnTo>
                <a:lnTo>
                  <a:pt x="4007089" y="6953734"/>
                </a:lnTo>
                <a:lnTo>
                  <a:pt x="4007089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86914" y="6735262"/>
            <a:ext cx="9071599" cy="5046077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27104" y="8281732"/>
            <a:ext cx="3349410" cy="2535783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957444" y="40214"/>
            <a:ext cx="4383573" cy="2925887"/>
            <a:chOff x="0" y="0"/>
            <a:chExt cx="5844764" cy="3901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07919" y="965996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khuân, tha, vác, nhấc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66726" y="40214"/>
            <a:ext cx="4383573" cy="2925887"/>
            <a:chOff x="0" y="0"/>
            <a:chExt cx="5844764" cy="39011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12700" y="978995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48616" y="2966101"/>
            <a:ext cx="4744112" cy="3166535"/>
            <a:chOff x="0" y="0"/>
            <a:chExt cx="6325483" cy="42220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chăm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chỉ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cù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siêng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năng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chịu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khó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71944" y="2966101"/>
            <a:ext cx="4744112" cy="3166535"/>
            <a:chOff x="0" y="0"/>
            <a:chExt cx="6325483" cy="422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non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đất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nước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sơn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quốc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57175" y="2806701"/>
            <a:ext cx="4744112" cy="3166535"/>
            <a:chOff x="0" y="0"/>
            <a:chExt cx="6325483" cy="422204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lặng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05931" y="6941180"/>
            <a:ext cx="11076137" cy="2608443"/>
            <a:chOff x="3605931" y="6941180"/>
            <a:chExt cx="11076137" cy="2608443"/>
          </a:xfrm>
        </p:grpSpPr>
        <p:grpSp>
          <p:nvGrpSpPr>
            <p:cNvPr id="37" name="Group 37"/>
            <p:cNvGrpSpPr/>
            <p:nvPr/>
          </p:nvGrpSpPr>
          <p:grpSpPr>
            <a:xfrm>
              <a:off x="3605931" y="6941180"/>
              <a:ext cx="11076137" cy="2608443"/>
              <a:chOff x="0" y="0"/>
              <a:chExt cx="2917172" cy="686997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917172" cy="686997"/>
              </a:xfrm>
              <a:custGeom>
                <a:avLst/>
                <a:gdLst/>
                <a:ahLst/>
                <a:cxnLst/>
                <a:rect l="l" t="t" r="r" b="b"/>
                <a:pathLst>
                  <a:path w="2917172" h="686997">
                    <a:moveTo>
                      <a:pt x="35648" y="0"/>
                    </a:moveTo>
                    <a:lnTo>
                      <a:pt x="2881524" y="0"/>
                    </a:lnTo>
                    <a:cubicBezTo>
                      <a:pt x="2890979" y="0"/>
                      <a:pt x="2900046" y="3756"/>
                      <a:pt x="2906731" y="10441"/>
                    </a:cubicBezTo>
                    <a:cubicBezTo>
                      <a:pt x="2913416" y="17126"/>
                      <a:pt x="2917172" y="26193"/>
                      <a:pt x="2917172" y="35648"/>
                    </a:cubicBezTo>
                    <a:lnTo>
                      <a:pt x="2917172" y="651350"/>
                    </a:lnTo>
                    <a:cubicBezTo>
                      <a:pt x="2917172" y="660804"/>
                      <a:pt x="2913416" y="669871"/>
                      <a:pt x="2906731" y="676556"/>
                    </a:cubicBezTo>
                    <a:cubicBezTo>
                      <a:pt x="2900046" y="683242"/>
                      <a:pt x="2890979" y="686997"/>
                      <a:pt x="2881524" y="686997"/>
                    </a:cubicBezTo>
                    <a:lnTo>
                      <a:pt x="35648" y="686997"/>
                    </a:lnTo>
                    <a:cubicBezTo>
                      <a:pt x="26193" y="686997"/>
                      <a:pt x="17126" y="683242"/>
                      <a:pt x="10441" y="676556"/>
                    </a:cubicBezTo>
                    <a:cubicBezTo>
                      <a:pt x="3756" y="669871"/>
                      <a:pt x="0" y="660804"/>
                      <a:pt x="0" y="651350"/>
                    </a:cubicBezTo>
                    <a:lnTo>
                      <a:pt x="0" y="35648"/>
                    </a:lnTo>
                    <a:cubicBezTo>
                      <a:pt x="0" y="26193"/>
                      <a:pt x="3756" y="17126"/>
                      <a:pt x="10441" y="10441"/>
                    </a:cubicBezTo>
                    <a:cubicBezTo>
                      <a:pt x="17126" y="3756"/>
                      <a:pt x="26193" y="0"/>
                      <a:pt x="35648" y="0"/>
                    </a:cubicBezTo>
                    <a:close/>
                  </a:path>
                </a:pathLst>
              </a:custGeom>
              <a:solidFill>
                <a:srgbClr val="C94117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917172" cy="7250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0905" y="7216319"/>
              <a:ext cx="10432686" cy="178796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83908" y="9258300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28721" y="7983439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60303" y="8920468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60" y="0"/>
                </a:lnTo>
                <a:lnTo>
                  <a:pt x="5343260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310791" y="3985365"/>
            <a:ext cx="12087580" cy="5494756"/>
            <a:chOff x="0" y="0"/>
            <a:chExt cx="3183560" cy="14471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3560" cy="1447179"/>
            </a:xfrm>
            <a:custGeom>
              <a:avLst/>
              <a:gdLst/>
              <a:ahLst/>
              <a:cxnLst/>
              <a:rect l="l" t="t" r="r" b="b"/>
              <a:pathLst>
                <a:path w="3183560" h="1447179">
                  <a:moveTo>
                    <a:pt x="32665" y="0"/>
                  </a:moveTo>
                  <a:lnTo>
                    <a:pt x="3150895" y="0"/>
                  </a:lnTo>
                  <a:cubicBezTo>
                    <a:pt x="3168936" y="0"/>
                    <a:pt x="3183560" y="14625"/>
                    <a:pt x="3183560" y="32665"/>
                  </a:cubicBezTo>
                  <a:lnTo>
                    <a:pt x="3183560" y="1414514"/>
                  </a:lnTo>
                  <a:cubicBezTo>
                    <a:pt x="3183560" y="1432554"/>
                    <a:pt x="3168936" y="1447179"/>
                    <a:pt x="3150895" y="1447179"/>
                  </a:cubicBezTo>
                  <a:lnTo>
                    <a:pt x="32665" y="1447179"/>
                  </a:lnTo>
                  <a:cubicBezTo>
                    <a:pt x="24002" y="1447179"/>
                    <a:pt x="15693" y="1443737"/>
                    <a:pt x="9567" y="1437611"/>
                  </a:cubicBezTo>
                  <a:cubicBezTo>
                    <a:pt x="3441" y="1431485"/>
                    <a:pt x="0" y="1423177"/>
                    <a:pt x="0" y="1414514"/>
                  </a:cubicBezTo>
                  <a:lnTo>
                    <a:pt x="0" y="32665"/>
                  </a:lnTo>
                  <a:cubicBezTo>
                    <a:pt x="0" y="14625"/>
                    <a:pt x="14625" y="0"/>
                    <a:pt x="32665" y="0"/>
                  </a:cubicBezTo>
                  <a:close/>
                </a:path>
              </a:pathLst>
            </a:custGeom>
            <a:solidFill>
              <a:srgbClr val="94480A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83560" cy="1485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679391" y="3111353"/>
            <a:ext cx="3848342" cy="6918368"/>
          </a:xfrm>
          <a:custGeom>
            <a:avLst/>
            <a:gdLst/>
            <a:ahLst/>
            <a:cxnLst/>
            <a:rect l="l" t="t" r="r" b="b"/>
            <a:pathLst>
              <a:path w="3848342" h="6918368">
                <a:moveTo>
                  <a:pt x="0" y="0"/>
                </a:moveTo>
                <a:lnTo>
                  <a:pt x="3848343" y="0"/>
                </a:lnTo>
                <a:lnTo>
                  <a:pt x="3848343" y="6918368"/>
                </a:lnTo>
                <a:lnTo>
                  <a:pt x="0" y="6918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38297" y="4524490"/>
            <a:ext cx="11454592" cy="439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bố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cha,...)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xơi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chén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,...).</a:t>
            </a:r>
          </a:p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lựa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phù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ý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200" y="1163510"/>
            <a:ext cx="8614395" cy="32311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160406" y="0"/>
            <a:ext cx="11039686" cy="10055597"/>
          </a:xfrm>
          <a:custGeom>
            <a:avLst/>
            <a:gdLst/>
            <a:ahLst/>
            <a:cxnLst/>
            <a:rect l="l" t="t" r="r" b="b"/>
            <a:pathLst>
              <a:path w="11039686" h="10055597">
                <a:moveTo>
                  <a:pt x="0" y="0"/>
                </a:moveTo>
                <a:lnTo>
                  <a:pt x="11039687" y="0"/>
                </a:lnTo>
                <a:lnTo>
                  <a:pt x="11039687" y="10055597"/>
                </a:lnTo>
                <a:lnTo>
                  <a:pt x="0" y="10055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861300" y="8000813"/>
            <a:ext cx="7574716" cy="2286187"/>
          </a:xfrm>
          <a:custGeom>
            <a:avLst/>
            <a:gdLst/>
            <a:ahLst/>
            <a:cxnLst/>
            <a:rect l="l" t="t" r="r" b="b"/>
            <a:pathLst>
              <a:path w="7574716" h="2286187">
                <a:moveTo>
                  <a:pt x="0" y="0"/>
                </a:moveTo>
                <a:lnTo>
                  <a:pt x="7574716" y="0"/>
                </a:lnTo>
                <a:lnTo>
                  <a:pt x="7574716" y="2286187"/>
                </a:lnTo>
                <a:lnTo>
                  <a:pt x="0" y="2286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789106" y="7587525"/>
            <a:ext cx="9747001" cy="2887549"/>
          </a:xfrm>
          <a:custGeom>
            <a:avLst/>
            <a:gdLst/>
            <a:ahLst/>
            <a:cxnLst/>
            <a:rect l="l" t="t" r="r" b="b"/>
            <a:pathLst>
              <a:path w="9747001" h="2887549">
                <a:moveTo>
                  <a:pt x="0" y="0"/>
                </a:moveTo>
                <a:lnTo>
                  <a:pt x="9747001" y="0"/>
                </a:lnTo>
                <a:lnTo>
                  <a:pt x="9747001" y="2887549"/>
                </a:lnTo>
                <a:lnTo>
                  <a:pt x="0" y="28875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961561" y="7300029"/>
            <a:ext cx="4323722" cy="2986971"/>
          </a:xfrm>
          <a:custGeom>
            <a:avLst/>
            <a:gdLst/>
            <a:ahLst/>
            <a:cxnLst/>
            <a:rect l="l" t="t" r="r" b="b"/>
            <a:pathLst>
              <a:path w="4323722" h="2986971">
                <a:moveTo>
                  <a:pt x="0" y="0"/>
                </a:moveTo>
                <a:lnTo>
                  <a:pt x="4323722" y="0"/>
                </a:lnTo>
                <a:lnTo>
                  <a:pt x="4323722" y="2986971"/>
                </a:lnTo>
                <a:lnTo>
                  <a:pt x="0" y="2986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78327" y="8726051"/>
            <a:ext cx="4456111" cy="1749023"/>
          </a:xfrm>
          <a:custGeom>
            <a:avLst/>
            <a:gdLst/>
            <a:ahLst/>
            <a:cxnLst/>
            <a:rect l="l" t="t" r="r" b="b"/>
            <a:pathLst>
              <a:path w="4456111" h="1749023">
                <a:moveTo>
                  <a:pt x="0" y="0"/>
                </a:moveTo>
                <a:lnTo>
                  <a:pt x="4456111" y="0"/>
                </a:lnTo>
                <a:lnTo>
                  <a:pt x="4456111" y="1749023"/>
                </a:lnTo>
                <a:lnTo>
                  <a:pt x="0" y="17490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3155638" y="6177431"/>
            <a:ext cx="4723642" cy="4109569"/>
          </a:xfrm>
          <a:custGeom>
            <a:avLst/>
            <a:gdLst/>
            <a:ahLst/>
            <a:cxnLst/>
            <a:rect l="l" t="t" r="r" b="b"/>
            <a:pathLst>
              <a:path w="4723642" h="4109569">
                <a:moveTo>
                  <a:pt x="4723643" y="0"/>
                </a:moveTo>
                <a:lnTo>
                  <a:pt x="0" y="0"/>
                </a:lnTo>
                <a:lnTo>
                  <a:pt x="0" y="4109569"/>
                </a:lnTo>
                <a:lnTo>
                  <a:pt x="4723643" y="4109569"/>
                </a:lnTo>
                <a:lnTo>
                  <a:pt x="4723643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37635" y="1370232"/>
            <a:ext cx="7529213" cy="64501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4428" y="532881"/>
            <a:ext cx="1524519" cy="1524519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ngữ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71041" y="2603025"/>
            <a:ext cx="7203051" cy="1309321"/>
            <a:chOff x="0" y="0"/>
            <a:chExt cx="9604067" cy="174576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Chân yếu tay mềm  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43622" y="2603025"/>
            <a:ext cx="7609009" cy="1309321"/>
            <a:chOff x="0" y="0"/>
            <a:chExt cx="10145346" cy="174576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Thức khuya dậy sớm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4171966"/>
            <a:ext cx="7203051" cy="1309321"/>
            <a:chOff x="0" y="0"/>
            <a:chExt cx="9604067" cy="174576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Đầu voi đuôi chuột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43622" y="4171966"/>
            <a:ext cx="7609009" cy="1309321"/>
            <a:chOff x="0" y="0"/>
            <a:chExt cx="10145346" cy="174576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Một nắng hai sương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71041" y="5862495"/>
            <a:ext cx="7203051" cy="1309321"/>
            <a:chOff x="0" y="0"/>
            <a:chExt cx="9604067" cy="174576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Ngăn sông cấm chợ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443622" y="5862495"/>
            <a:ext cx="7609009" cy="1309321"/>
            <a:chOff x="0" y="0"/>
            <a:chExt cx="10145346" cy="17457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389431" y="2411754"/>
            <a:ext cx="7203051" cy="1309321"/>
            <a:chOff x="0" y="0"/>
            <a:chExt cx="9604067" cy="174576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62012" y="2411754"/>
            <a:ext cx="7609009" cy="1309321"/>
            <a:chOff x="0" y="0"/>
            <a:chExt cx="10145346" cy="17457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509190" y="4471463"/>
            <a:ext cx="4489506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ngăn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cấm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881370" y="4280424"/>
            <a:ext cx="4489506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thay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dạng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4473" y="947191"/>
            <a:ext cx="1314212" cy="1314212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5962731"/>
            <a:ext cx="16230600" cy="4324269"/>
          </a:xfrm>
          <a:custGeom>
            <a:avLst/>
            <a:gdLst/>
            <a:ahLst/>
            <a:cxnLst/>
            <a:rect l="l" t="t" r="r" b="b"/>
            <a:pathLst>
              <a:path w="16230600" h="4324269">
                <a:moveTo>
                  <a:pt x="0" y="0"/>
                </a:moveTo>
                <a:lnTo>
                  <a:pt x="16230600" y="0"/>
                </a:lnTo>
                <a:lnTo>
                  <a:pt x="16230600" y="4324269"/>
                </a:lnTo>
                <a:lnTo>
                  <a:pt x="0" y="4324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01385" y="2612482"/>
            <a:ext cx="15851246" cy="396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8"/>
              </a:lnSpc>
              <a:spcBef>
                <a:spcPct val="0"/>
              </a:spcBef>
            </a:pP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Ba,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Tây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Trường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(1)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khai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đâu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cỏ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(2)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tốt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tắn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Phía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trước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vùng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(3) (no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đủ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sống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sung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sướng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bù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thời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gian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(4)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khát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rách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cứ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theo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luật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lệ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r">
              <a:lnSpc>
                <a:spcPts val="4668"/>
              </a:lnSpc>
              <a:spcBef>
                <a:spcPct val="0"/>
              </a:spcBef>
            </a:pP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Vũ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Hùng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hoàn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thiện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5862495"/>
            <a:ext cx="16230600" cy="4424505"/>
          </a:xfrm>
          <a:custGeom>
            <a:avLst/>
            <a:gdLst/>
            <a:ahLst/>
            <a:cxnLst/>
            <a:rect l="l" t="t" r="r" b="b"/>
            <a:pathLst>
              <a:path w="16230600" h="4424505">
                <a:moveTo>
                  <a:pt x="0" y="0"/>
                </a:moveTo>
                <a:lnTo>
                  <a:pt x="16230600" y="0"/>
                </a:lnTo>
                <a:lnTo>
                  <a:pt x="16230600" y="4424505"/>
                </a:lnTo>
                <a:lnTo>
                  <a:pt x="0" y="4424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64473" y="725972"/>
            <a:ext cx="15345918" cy="568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Tháng Ba, tháng Tư, Tây Trường Sơn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bắt đầu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mùa mưa. Mưa tới đâu, cỏ lá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tốt tươi 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 đó. Phía trước bầy voi luôn luôn là những vùng đất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no đủ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nơi chúng có thể sống những ngày sung sướng bù lại thời gian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đói khát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của mùa thu. Vì thế, bầy voi cứ theo sau những cơn mưa mà đi. Đó là luật lệ của rừng.</a:t>
            </a:r>
          </a:p>
          <a:p>
            <a:pPr algn="r">
              <a:lnSpc>
                <a:spcPts val="5280"/>
              </a:lnSpc>
              <a:spcBef>
                <a:spcPct val="0"/>
              </a:spcBef>
            </a:pPr>
            <a:r>
              <a:rPr lang="en-US" sz="400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Vũ Hùng)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71041" y="687534"/>
            <a:ext cx="3218351" cy="2148141"/>
            <a:chOff x="0" y="0"/>
            <a:chExt cx="4291135" cy="28641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khai mạc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1041" y="2995359"/>
            <a:ext cx="3218351" cy="2148141"/>
            <a:chOff x="0" y="0"/>
            <a:chExt cx="4291135" cy="28641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tươi tắn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5367870"/>
            <a:ext cx="3218351" cy="2148141"/>
            <a:chOff x="0" y="0"/>
            <a:chExt cx="4291135" cy="286418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 nê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71041" y="7675695"/>
            <a:ext cx="3218351" cy="2148141"/>
            <a:chOff x="0" y="0"/>
            <a:chExt cx="4291135" cy="286418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519743" y="1025690"/>
              <a:ext cx="3251648" cy="77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đói rách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032034" y="830562"/>
            <a:ext cx="11065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/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mở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lễ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16794" y="3269919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ánh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niềm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vui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” 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nụ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cười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84094" y="5820196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no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nê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bữa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no.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84094" y="8081145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cảnh</a:t>
            </a:r>
            <a:r>
              <a:rPr lang="en-US" sz="4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sống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cực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mặc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65611" y="8162130"/>
            <a:ext cx="4359390" cy="2139503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0" y="0"/>
                </a:moveTo>
                <a:lnTo>
                  <a:pt x="6898012" y="0"/>
                </a:lnTo>
                <a:lnTo>
                  <a:pt x="6898012" y="3837019"/>
                </a:lnTo>
                <a:lnTo>
                  <a:pt x="0" y="3837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1059568" y="8420099"/>
            <a:ext cx="3189831" cy="1877763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6898012" y="0"/>
                </a:moveTo>
                <a:lnTo>
                  <a:pt x="0" y="0"/>
                </a:lnTo>
                <a:lnTo>
                  <a:pt x="0" y="3837020"/>
                </a:lnTo>
                <a:lnTo>
                  <a:pt x="6898012" y="3837020"/>
                </a:lnTo>
                <a:lnTo>
                  <a:pt x="6898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5005" y="1409700"/>
            <a:ext cx="8397990" cy="2174055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FFB657AF-D861-4949-9616-B3020ECDF6AE}"/>
              </a:ext>
            </a:extLst>
          </p:cNvPr>
          <p:cNvSpPr txBox="1"/>
          <p:nvPr/>
        </p:nvSpPr>
        <p:spPr>
          <a:xfrm>
            <a:off x="4781460" y="4166566"/>
            <a:ext cx="9487081" cy="1639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000" b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Hãy nói cảm xúc của em về tiết học trong đó có sử dụng từ đồng nghĩa. </a:t>
            </a:r>
            <a:endParaRPr lang="en-US" sz="4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D0DA38A-C9C2-4EE2-A038-64C16D1D7F6A}"/>
              </a:ext>
            </a:extLst>
          </p:cNvPr>
          <p:cNvSpPr/>
          <p:nvPr/>
        </p:nvSpPr>
        <p:spPr>
          <a:xfrm>
            <a:off x="14099908" y="4152907"/>
            <a:ext cx="3651435" cy="6336547"/>
          </a:xfrm>
          <a:custGeom>
            <a:avLst/>
            <a:gdLst/>
            <a:ahLst/>
            <a:cxnLst/>
            <a:rect l="l" t="t" r="r" b="b"/>
            <a:pathLst>
              <a:path w="3651435" h="6336547">
                <a:moveTo>
                  <a:pt x="0" y="0"/>
                </a:moveTo>
                <a:lnTo>
                  <a:pt x="3651436" y="0"/>
                </a:lnTo>
                <a:lnTo>
                  <a:pt x="3651436" y="6336547"/>
                </a:lnTo>
                <a:lnTo>
                  <a:pt x="0" y="63365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4029C2D-8C26-4D5A-8737-946B105BB6B9}"/>
              </a:ext>
            </a:extLst>
          </p:cNvPr>
          <p:cNvSpPr/>
          <p:nvPr/>
        </p:nvSpPr>
        <p:spPr>
          <a:xfrm>
            <a:off x="400484" y="3912346"/>
            <a:ext cx="2992414" cy="6154065"/>
          </a:xfrm>
          <a:custGeom>
            <a:avLst/>
            <a:gdLst/>
            <a:ahLst/>
            <a:cxnLst/>
            <a:rect l="l" t="t" r="r" b="b"/>
            <a:pathLst>
              <a:path w="2992414" h="6154065">
                <a:moveTo>
                  <a:pt x="0" y="0"/>
                </a:moveTo>
                <a:lnTo>
                  <a:pt x="2992414" y="0"/>
                </a:lnTo>
                <a:lnTo>
                  <a:pt x="2992414" y="6154065"/>
                </a:lnTo>
                <a:lnTo>
                  <a:pt x="0" y="6154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98464" y="7471499"/>
            <a:ext cx="12548581" cy="3278317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54200" y="7471498"/>
            <a:ext cx="2813943" cy="3078301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304800" y="7886699"/>
            <a:ext cx="2593664" cy="2431143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86555" y="7471499"/>
            <a:ext cx="2006822" cy="2815501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1412962"/>
            <a:ext cx="7348459" cy="1770979"/>
          </a:xfrm>
          <a:prstGeom prst="rect">
            <a:avLst/>
          </a:prstGeom>
        </p:spPr>
      </p:pic>
      <p:sp>
        <p:nvSpPr>
          <p:cNvPr id="14" name="TextBox 32">
            <a:extLst>
              <a:ext uri="{FF2B5EF4-FFF2-40B4-BE49-F238E27FC236}">
                <a16:creationId xmlns:a16="http://schemas.microsoft.com/office/drawing/2014/main" id="{B6BF7D0C-3D27-4E20-AFBE-59A114224CF4}"/>
              </a:ext>
            </a:extLst>
          </p:cNvPr>
          <p:cNvSpPr txBox="1"/>
          <p:nvPr/>
        </p:nvSpPr>
        <p:spPr>
          <a:xfrm>
            <a:off x="2438400" y="4042217"/>
            <a:ext cx="13944600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Hãy đặt câu trong đó có sử dụng đại từ? 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32772" y="202878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28314" y="514350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95975" y="9140749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140788" y="7865888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472370" y="8802917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9944" y="2060731"/>
            <a:ext cx="11833362" cy="6358679"/>
          </a:xfrm>
          <a:prstGeom prst="rect">
            <a:avLst/>
          </a:prstGeom>
        </p:spPr>
      </p:pic>
      <p:sp>
        <p:nvSpPr>
          <p:cNvPr id="15" name="Freeform 7"/>
          <p:cNvSpPr/>
          <p:nvPr/>
        </p:nvSpPr>
        <p:spPr>
          <a:xfrm>
            <a:off x="13551194" y="5011520"/>
            <a:ext cx="3109716" cy="5396470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/>
          <p:cNvSpPr/>
          <p:nvPr/>
        </p:nvSpPr>
        <p:spPr>
          <a:xfrm>
            <a:off x="2018705" y="4857988"/>
            <a:ext cx="2548466" cy="524106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99908" y="4152907"/>
            <a:ext cx="3651435" cy="6336547"/>
          </a:xfrm>
          <a:custGeom>
            <a:avLst/>
            <a:gdLst/>
            <a:ahLst/>
            <a:cxnLst/>
            <a:rect l="l" t="t" r="r" b="b"/>
            <a:pathLst>
              <a:path w="3651435" h="6336547">
                <a:moveTo>
                  <a:pt x="0" y="0"/>
                </a:moveTo>
                <a:lnTo>
                  <a:pt x="3651436" y="0"/>
                </a:lnTo>
                <a:lnTo>
                  <a:pt x="3651436" y="6336547"/>
                </a:lnTo>
                <a:lnTo>
                  <a:pt x="0" y="6336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0484" y="3912346"/>
            <a:ext cx="2992414" cy="6154065"/>
          </a:xfrm>
          <a:custGeom>
            <a:avLst/>
            <a:gdLst/>
            <a:ahLst/>
            <a:cxnLst/>
            <a:rect l="l" t="t" r="r" b="b"/>
            <a:pathLst>
              <a:path w="2992414" h="6154065">
                <a:moveTo>
                  <a:pt x="0" y="0"/>
                </a:moveTo>
                <a:lnTo>
                  <a:pt x="2992414" y="0"/>
                </a:lnTo>
                <a:lnTo>
                  <a:pt x="2992414" y="6154065"/>
                </a:lnTo>
                <a:lnTo>
                  <a:pt x="0" y="61540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90519" y="1049400"/>
            <a:ext cx="15049886" cy="575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Tìm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đồng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nghĩa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mỗi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in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đậm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ca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dưới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đây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tép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cà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quả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ăn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măng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hổ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trăn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mang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(Ca </a:t>
            </a:r>
            <a:r>
              <a:rPr lang="en-US" sz="4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036995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8792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01798" y="5076825"/>
            <a:ext cx="8311539" cy="378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mải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mê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ốc</a:t>
            </a:r>
            <a:endParaRPr lang="en-US" sz="5690" dirty="0">
              <a:solidFill>
                <a:schemeClr val="tx2">
                  <a:lumMod val="50000"/>
                </a:schemeClr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Chui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giữa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lách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lau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cánh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endParaRPr lang="en-US" sz="5690" dirty="0">
              <a:solidFill>
                <a:schemeClr val="tx2">
                  <a:lumMod val="50000"/>
                </a:schemeClr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>
              <a:lnSpc>
                <a:spcPts val="7511"/>
              </a:lnSpc>
            </a:pP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Bị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lấm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đầy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bùn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47761" y="5076825"/>
            <a:ext cx="8311539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biết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ở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endParaRPr lang="en-US" sz="5690" dirty="0">
              <a:solidFill>
                <a:schemeClr val="tx2">
                  <a:lumMod val="50000"/>
                </a:schemeClr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vã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bước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ra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endParaRPr lang="en-US" sz="5690" dirty="0">
              <a:solidFill>
                <a:schemeClr val="tx2">
                  <a:lumMod val="50000"/>
                </a:schemeClr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tắm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gội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bong</a:t>
            </a: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tung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bay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toát</a:t>
            </a:r>
            <a:r>
              <a:rPr lang="en-US" sz="569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  <a:p>
            <a:pPr marL="0" lvl="0" indent="0" algn="r">
              <a:lnSpc>
                <a:spcPts val="7511"/>
              </a:lnSpc>
            </a:pPr>
            <a:r>
              <a:rPr lang="en-US" sz="500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500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Võ</a:t>
            </a:r>
            <a:r>
              <a:rPr lang="en-US" sz="500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Quảng</a:t>
            </a:r>
            <a:r>
              <a:rPr lang="en-US" sz="5000" dirty="0">
                <a:solidFill>
                  <a:schemeClr val="tx2">
                    <a:lumMod val="50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7373" y="1586591"/>
            <a:ext cx="15491927" cy="93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1"/>
              </a:lnSpc>
            </a:pP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294" y="2554825"/>
            <a:ext cx="9815411" cy="18411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9763" y="2845970"/>
            <a:ext cx="7433758" cy="4952742"/>
          </a:xfrm>
          <a:custGeom>
            <a:avLst/>
            <a:gdLst/>
            <a:ahLst/>
            <a:cxnLst/>
            <a:rect l="l" t="t" r="r" b="b"/>
            <a:pathLst>
              <a:path w="7433758" h="4952742">
                <a:moveTo>
                  <a:pt x="0" y="0"/>
                </a:moveTo>
                <a:lnTo>
                  <a:pt x="7433759" y="0"/>
                </a:lnTo>
                <a:lnTo>
                  <a:pt x="7433759" y="4952741"/>
                </a:lnTo>
                <a:lnTo>
                  <a:pt x="0" y="4952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4878292"/>
            <a:ext cx="7535284" cy="5020383"/>
          </a:xfrm>
          <a:custGeom>
            <a:avLst/>
            <a:gdLst/>
            <a:ahLst/>
            <a:cxnLst/>
            <a:rect l="l" t="t" r="r" b="b"/>
            <a:pathLst>
              <a:path w="7535284" h="5020383">
                <a:moveTo>
                  <a:pt x="0" y="0"/>
                </a:moveTo>
                <a:lnTo>
                  <a:pt x="7535284" y="0"/>
                </a:lnTo>
                <a:lnTo>
                  <a:pt x="7535284" y="5020383"/>
                </a:lnTo>
                <a:lnTo>
                  <a:pt x="0" y="50203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957" y="2086155"/>
            <a:ext cx="7807783" cy="341691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327359" y="3081060"/>
            <a:ext cx="6732701" cy="318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mải mê nhặt ốc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giữa lách với lau.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 cánh cò trắng phau</a:t>
            </a:r>
          </a:p>
          <a:p>
            <a:pPr marL="0" lvl="0" indent="0"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 lấm đầy bùn đất!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71384" y="6332133"/>
            <a:ext cx="6587916" cy="398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 cò biết ở sạch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 vã bước ra sông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tắm gội sạch bong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 tung bay trắng toát!</a:t>
            </a:r>
          </a:p>
          <a:p>
            <a:pPr marL="0" lvl="0" indent="0" algn="r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(Võ Quảng)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97300" y="987939"/>
            <a:ext cx="15491927" cy="93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1"/>
              </a:lnSpc>
            </a:pP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2409" y="1851121"/>
            <a:ext cx="6435090" cy="12070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91821" y="3916056"/>
            <a:ext cx="6332418" cy="6370944"/>
            <a:chOff x="1991821" y="3916056"/>
            <a:chExt cx="6332418" cy="6370944"/>
          </a:xfrm>
        </p:grpSpPr>
        <p:grpSp>
          <p:nvGrpSpPr>
            <p:cNvPr id="6" name="Group 6"/>
            <p:cNvGrpSpPr/>
            <p:nvPr/>
          </p:nvGrpSpPr>
          <p:grpSpPr>
            <a:xfrm>
              <a:off x="1991821" y="4844515"/>
              <a:ext cx="6332418" cy="5442485"/>
              <a:chOff x="0" y="0"/>
              <a:chExt cx="8443225" cy="725664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495923" y="0"/>
                <a:ext cx="4947302" cy="7248258"/>
              </a:xfrm>
              <a:custGeom>
                <a:avLst/>
                <a:gdLst/>
                <a:ahLst/>
                <a:cxnLst/>
                <a:rect l="l" t="t" r="r" b="b"/>
                <a:pathLst>
                  <a:path w="4947302" h="7248258">
                    <a:moveTo>
                      <a:pt x="0" y="0"/>
                    </a:moveTo>
                    <a:lnTo>
                      <a:pt x="4947302" y="0"/>
                    </a:lnTo>
                    <a:lnTo>
                      <a:pt x="4947302" y="7248258"/>
                    </a:lnTo>
                    <a:lnTo>
                      <a:pt x="0" y="72482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825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174065"/>
                <a:ext cx="3682452" cy="7082582"/>
              </a:xfrm>
              <a:custGeom>
                <a:avLst/>
                <a:gdLst/>
                <a:ahLst/>
                <a:cxnLst/>
                <a:rect l="l" t="t" r="r" b="b"/>
                <a:pathLst>
                  <a:path w="3682452" h="7082582">
                    <a:moveTo>
                      <a:pt x="0" y="0"/>
                    </a:moveTo>
                    <a:lnTo>
                      <a:pt x="3682452" y="0"/>
                    </a:lnTo>
                    <a:lnTo>
                      <a:pt x="3682452" y="7082582"/>
                    </a:lnTo>
                    <a:lnTo>
                      <a:pt x="0" y="7082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r="-13242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44473" y="3916056"/>
              <a:ext cx="5700254" cy="99373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12943" y="2398216"/>
            <a:ext cx="7152079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mải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mê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ốc</a:t>
            </a:r>
            <a:endParaRPr lang="en-US" sz="4999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599"/>
              </a:lnSpc>
            </a:pP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giữa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lách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lau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cánh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endParaRPr lang="en-US" sz="4999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lấm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đầy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bùn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2943" y="6055417"/>
            <a:ext cx="6168537" cy="411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 cò biết ở sạch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 vã bước ra sông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tắm gội sạch bong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 tung bay trắng toát!</a:t>
            </a:r>
          </a:p>
          <a:p>
            <a:pPr marL="0" lvl="0" indent="0" algn="r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(Võ Quảng)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6127" y="1708597"/>
            <a:ext cx="6168537" cy="7931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</a:pP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toát</a:t>
            </a:r>
            <a:endParaRPr lang="en-US" sz="4999" spc="-184" dirty="0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059663" y="2723205"/>
            <a:ext cx="4783158" cy="7931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</a:pP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bong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390" y="1049854"/>
            <a:ext cx="6435090" cy="12070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02735" y="3516307"/>
            <a:ext cx="5055104" cy="6668818"/>
            <a:chOff x="8502735" y="3516307"/>
            <a:chExt cx="5055104" cy="6668818"/>
          </a:xfrm>
        </p:grpSpPr>
        <p:grpSp>
          <p:nvGrpSpPr>
            <p:cNvPr id="9" name="Group 9"/>
            <p:cNvGrpSpPr/>
            <p:nvPr/>
          </p:nvGrpSpPr>
          <p:grpSpPr>
            <a:xfrm>
              <a:off x="8502735" y="4756113"/>
              <a:ext cx="5055104" cy="5429012"/>
              <a:chOff x="0" y="0"/>
              <a:chExt cx="6740138" cy="72386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2593850" y="43388"/>
                <a:ext cx="4146288" cy="7195294"/>
              </a:xfrm>
              <a:custGeom>
                <a:avLst/>
                <a:gdLst/>
                <a:ahLst/>
                <a:cxnLst/>
                <a:rect l="l" t="t" r="r" b="b"/>
                <a:pathLst>
                  <a:path w="4146288" h="7195294">
                    <a:moveTo>
                      <a:pt x="0" y="0"/>
                    </a:moveTo>
                    <a:lnTo>
                      <a:pt x="4146288" y="0"/>
                    </a:lnTo>
                    <a:lnTo>
                      <a:pt x="4146288" y="7195294"/>
                    </a:lnTo>
                    <a:lnTo>
                      <a:pt x="0" y="71952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3397955" cy="6988082"/>
              </a:xfrm>
              <a:custGeom>
                <a:avLst/>
                <a:gdLst/>
                <a:ahLst/>
                <a:cxnLst/>
                <a:rect l="l" t="t" r="r" b="b"/>
                <a:pathLst>
                  <a:path w="3397955" h="6988082">
                    <a:moveTo>
                      <a:pt x="0" y="0"/>
                    </a:moveTo>
                    <a:lnTo>
                      <a:pt x="3397955" y="0"/>
                    </a:lnTo>
                    <a:lnTo>
                      <a:pt x="3397955" y="6988082"/>
                    </a:lnTo>
                    <a:lnTo>
                      <a:pt x="0" y="69880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51162" y="3516307"/>
              <a:ext cx="4800080" cy="120170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25328" y="1028700"/>
            <a:ext cx="4476776" cy="1704617"/>
            <a:chOff x="0" y="0"/>
            <a:chExt cx="1179068" cy="4489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5328" y="3288554"/>
            <a:ext cx="4476776" cy="1704617"/>
            <a:chOff x="0" y="0"/>
            <a:chExt cx="1179068" cy="4489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5328" y="5545621"/>
            <a:ext cx="4476776" cy="1704617"/>
            <a:chOff x="0" y="0"/>
            <a:chExt cx="1179068" cy="4489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25328" y="7802688"/>
            <a:ext cx="4476776" cy="1704617"/>
            <a:chOff x="0" y="0"/>
            <a:chExt cx="1179068" cy="4489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124111" y="1236774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24111" y="3438417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24111" y="5698021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6797" y="7993188"/>
            <a:ext cx="4535307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610953" y="891626"/>
            <a:ext cx="8206006" cy="1926641"/>
            <a:chOff x="0" y="0"/>
            <a:chExt cx="2161253" cy="5074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610953" y="3093269"/>
            <a:ext cx="8206006" cy="1926641"/>
            <a:chOff x="0" y="0"/>
            <a:chExt cx="2161253" cy="5074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610953" y="5419960"/>
            <a:ext cx="8206006" cy="1926641"/>
            <a:chOff x="0" y="0"/>
            <a:chExt cx="2161253" cy="50742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863039" y="1042808"/>
            <a:ext cx="770183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81925" y="3618439"/>
            <a:ext cx="726406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610953" y="7668401"/>
            <a:ext cx="8206006" cy="1926641"/>
            <a:chOff x="0" y="0"/>
            <a:chExt cx="2161253" cy="50742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8972482" y="5945130"/>
            <a:ext cx="748294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99723" y="7827452"/>
            <a:ext cx="7628467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102104" y="1866900"/>
            <a:ext cx="2508849" cy="45049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09469" y="4063530"/>
            <a:ext cx="2501484" cy="466080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210109" y="2057400"/>
            <a:ext cx="2328085" cy="436243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164116" y="4338454"/>
            <a:ext cx="2381443" cy="445310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96691" y="412750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96691" y="1380284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non,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quốc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6691" y="2348659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61603"/>
              </p:ext>
            </p:extLst>
          </p:nvPr>
        </p:nvGraphicFramePr>
        <p:xfrm>
          <a:off x="3092065" y="3558472"/>
          <a:ext cx="12192000" cy="603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735">
                  <a:extLst>
                    <a:ext uri="{9D8B030D-6E8A-4147-A177-3AD203B41FA5}">
                      <a16:colId xmlns:a16="http://schemas.microsoft.com/office/drawing/2014/main" val="2787997923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1868075480"/>
                    </a:ext>
                  </a:extLst>
                </a:gridCol>
                <a:gridCol w="3625465">
                  <a:extLst>
                    <a:ext uri="{9D8B030D-6E8A-4147-A177-3AD203B41FA5}">
                      <a16:colId xmlns:a16="http://schemas.microsoft.com/office/drawing/2014/main" val="1324750597"/>
                    </a:ext>
                  </a:extLst>
                </a:gridCol>
              </a:tblGrid>
              <a:tr h="150792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Nhóm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có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nghĩa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giống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nhau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không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cùng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72553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25130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213507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2290"/>
                  </a:ext>
                </a:extLst>
              </a:tr>
            </a:tbl>
          </a:graphicData>
        </a:graphic>
      </p:graphicFrame>
      <p:sp>
        <p:nvSpPr>
          <p:cNvPr id="14" name="TextBox 10"/>
          <p:cNvSpPr txBox="1"/>
          <p:nvPr/>
        </p:nvSpPr>
        <p:spPr>
          <a:xfrm>
            <a:off x="3955002" y="525020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a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5471070" y="514350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12594025" y="5331253"/>
            <a:ext cx="175595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đá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3955002" y="676487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b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5471070" y="665817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500" dirty="0">
                <a:latin typeface="Cabin"/>
                <a:ea typeface="Cabin"/>
                <a:cs typeface="Cabin"/>
                <a:sym typeface="Cabin"/>
              </a:rPr>
              <a:t>non sông, đất nước, núi non, giang sơn, quốc gia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12437177" y="6903356"/>
            <a:ext cx="198958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non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3962288" y="8245282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c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5478356" y="8138573"/>
            <a:ext cx="62498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8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12329111" y="8460412"/>
            <a:ext cx="241453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4683" y="4703047"/>
            <a:ext cx="18233317" cy="5583953"/>
          </a:xfrm>
          <a:custGeom>
            <a:avLst/>
            <a:gdLst/>
            <a:ahLst/>
            <a:cxnLst/>
            <a:rect l="l" t="t" r="r" b="b"/>
            <a:pathLst>
              <a:path w="18233317" h="5583953">
                <a:moveTo>
                  <a:pt x="0" y="0"/>
                </a:moveTo>
                <a:lnTo>
                  <a:pt x="18233317" y="0"/>
                </a:lnTo>
                <a:lnTo>
                  <a:pt x="18233317" y="5583953"/>
                </a:lnTo>
                <a:lnTo>
                  <a:pt x="0" y="5583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98751" y="4818371"/>
            <a:ext cx="5896096" cy="5468629"/>
          </a:xfrm>
          <a:custGeom>
            <a:avLst/>
            <a:gdLst/>
            <a:ahLst/>
            <a:cxnLst/>
            <a:rect l="l" t="t" r="r" b="b"/>
            <a:pathLst>
              <a:path w="5896096" h="5468629">
                <a:moveTo>
                  <a:pt x="0" y="0"/>
                </a:moveTo>
                <a:lnTo>
                  <a:pt x="5896096" y="0"/>
                </a:lnTo>
                <a:lnTo>
                  <a:pt x="5896096" y="5468629"/>
                </a:lnTo>
                <a:lnTo>
                  <a:pt x="0" y="5468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644" y="5143500"/>
            <a:ext cx="4608207" cy="3012616"/>
          </a:xfrm>
          <a:custGeom>
            <a:avLst/>
            <a:gdLst/>
            <a:ahLst/>
            <a:cxnLst/>
            <a:rect l="l" t="t" r="r" b="b"/>
            <a:pathLst>
              <a:path w="4608207" h="3012616">
                <a:moveTo>
                  <a:pt x="0" y="0"/>
                </a:moveTo>
                <a:lnTo>
                  <a:pt x="4608208" y="0"/>
                </a:lnTo>
                <a:lnTo>
                  <a:pt x="4608208" y="3012616"/>
                </a:lnTo>
                <a:lnTo>
                  <a:pt x="0" y="301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421191" y="4530922"/>
            <a:ext cx="2590812" cy="2633608"/>
          </a:xfrm>
          <a:custGeom>
            <a:avLst/>
            <a:gdLst/>
            <a:ahLst/>
            <a:cxnLst/>
            <a:rect l="l" t="t" r="r" b="b"/>
            <a:pathLst>
              <a:path w="2590812" h="2633608">
                <a:moveTo>
                  <a:pt x="0" y="0"/>
                </a:moveTo>
                <a:lnTo>
                  <a:pt x="2590812" y="0"/>
                </a:lnTo>
                <a:lnTo>
                  <a:pt x="2590812" y="2633608"/>
                </a:lnTo>
                <a:lnTo>
                  <a:pt x="0" y="2633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6941" y="2127009"/>
            <a:ext cx="12186960" cy="26337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60485" y="319821"/>
            <a:ext cx="17068800" cy="10514051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1975" y="275191"/>
            <a:ext cx="1207714" cy="1207714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87271" y="1540242"/>
            <a:ext cx="15861692" cy="2951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3600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3600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3600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36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										(</a:t>
            </a:r>
            <a:r>
              <a:rPr lang="en-US" sz="36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36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14207" y="393643"/>
            <a:ext cx="10704465" cy="7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35"/>
              </a:lnSpc>
            </a:pPr>
            <a:r>
              <a:rPr lang="en-US" sz="360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Đọc 2 đoạn văn sau và trả lời câu hỏi.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49727" y="4996057"/>
            <a:ext cx="15490317" cy="296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36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Một chú ve kéo đàn. Tiếng đàn ngân lên phá tan bầu không khí tĩnh lặng của buổi </a:t>
            </a:r>
            <a:r>
              <a:rPr lang="en-US" sz="360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mai</a:t>
            </a:r>
            <a:r>
              <a:rPr lang="en-US" sz="36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Rồi chú thứ hai, thứ ba, thứ tư cùng hoà vào khúc tấu. Từ </a:t>
            </a:r>
            <a:r>
              <a:rPr lang="en-US" sz="360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 sớm</a:t>
            </a:r>
            <a:r>
              <a:rPr lang="en-US" sz="36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khi mặt trời mới ló rạng, tiếng ve đã át tiếng chim.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36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360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36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Hữu Vi)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1477936" y="7827148"/>
            <a:ext cx="15490317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  <a:p>
            <a:pPr marL="0" lvl="0" indent="0" algn="just">
              <a:lnSpc>
                <a:spcPts val="5939"/>
              </a:lnSpc>
            </a:pP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b)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Nêu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giữa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6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chúng</a:t>
            </a:r>
            <a:r>
              <a:rPr lang="en-US" sz="36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98563" y="634901"/>
            <a:ext cx="6925707" cy="2440091"/>
            <a:chOff x="0" y="0"/>
            <a:chExt cx="1824054" cy="6426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98563" y="787279"/>
            <a:ext cx="6709664" cy="2139726"/>
            <a:chOff x="0" y="0"/>
            <a:chExt cx="1767154" cy="5635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85083"/>
            <a:ext cx="2139726" cy="21397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42507" y="653178"/>
            <a:ext cx="6925707" cy="2440091"/>
            <a:chOff x="0" y="0"/>
            <a:chExt cx="1824054" cy="6426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42507" y="805557"/>
            <a:ext cx="6709664" cy="2139726"/>
            <a:chOff x="0" y="0"/>
            <a:chExt cx="1767154" cy="5635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72644" y="803361"/>
            <a:ext cx="2139726" cy="21397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7911646" y="4980793"/>
            <a:ext cx="4574804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 sớm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92786" y="530114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 dirty="0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36731" y="659316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b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04775" y="952385"/>
            <a:ext cx="4313283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 giống nhau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12370" y="881329"/>
            <a:ext cx="5044432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</a:t>
            </a:r>
          </a:p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gần giống nhau</a:t>
            </a:r>
          </a:p>
        </p:txBody>
      </p:sp>
      <p:sp>
        <p:nvSpPr>
          <p:cNvPr id="39" name="Freeform 39"/>
          <p:cNvSpPr/>
          <p:nvPr/>
        </p:nvSpPr>
        <p:spPr>
          <a:xfrm>
            <a:off x="14298925" y="3912346"/>
            <a:ext cx="3790058" cy="6577108"/>
          </a:xfrm>
          <a:custGeom>
            <a:avLst/>
            <a:gdLst/>
            <a:ahLst/>
            <a:cxnLst/>
            <a:rect l="l" t="t" r="r" b="b"/>
            <a:pathLst>
              <a:path w="3790058" h="6577108">
                <a:moveTo>
                  <a:pt x="0" y="0"/>
                </a:moveTo>
                <a:lnTo>
                  <a:pt x="3790058" y="0"/>
                </a:lnTo>
                <a:lnTo>
                  <a:pt x="3790058" y="6577108"/>
                </a:lnTo>
                <a:lnTo>
                  <a:pt x="0" y="6577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32">
            <a:extLst>
              <a:ext uri="{FF2B5EF4-FFF2-40B4-BE49-F238E27FC236}">
                <a16:creationId xmlns:a16="http://schemas.microsoft.com/office/drawing/2014/main" id="{7F72F5C6-3DB6-41E4-86E3-75D7F63D2428}"/>
              </a:ext>
            </a:extLst>
          </p:cNvPr>
          <p:cNvSpPr txBox="1"/>
          <p:nvPr/>
        </p:nvSpPr>
        <p:spPr>
          <a:xfrm>
            <a:off x="1672792" y="4980793"/>
            <a:ext cx="343730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45" name="TextBox 32">
            <a:extLst>
              <a:ext uri="{FF2B5EF4-FFF2-40B4-BE49-F238E27FC236}">
                <a16:creationId xmlns:a16="http://schemas.microsoft.com/office/drawing/2014/main" id="{463E5D88-4B0F-4C7F-AE7C-2550377D91A8}"/>
              </a:ext>
            </a:extLst>
          </p:cNvPr>
          <p:cNvSpPr txBox="1"/>
          <p:nvPr/>
        </p:nvSpPr>
        <p:spPr>
          <a:xfrm>
            <a:off x="5453395" y="4994031"/>
            <a:ext cx="2458251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</a:p>
        </p:txBody>
      </p:sp>
      <p:sp>
        <p:nvSpPr>
          <p:cNvPr id="46" name="TextBox 32">
            <a:extLst>
              <a:ext uri="{FF2B5EF4-FFF2-40B4-BE49-F238E27FC236}">
                <a16:creationId xmlns:a16="http://schemas.microsoft.com/office/drawing/2014/main" id="{9EC7D257-AC50-4251-8EA9-EDBADCCE26BA}"/>
              </a:ext>
            </a:extLst>
          </p:cNvPr>
          <p:cNvSpPr txBox="1"/>
          <p:nvPr/>
        </p:nvSpPr>
        <p:spPr>
          <a:xfrm>
            <a:off x="3939837" y="7120947"/>
            <a:ext cx="2033553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47" name="TextBox 32">
            <a:extLst>
              <a:ext uri="{FF2B5EF4-FFF2-40B4-BE49-F238E27FC236}">
                <a16:creationId xmlns:a16="http://schemas.microsoft.com/office/drawing/2014/main" id="{538CFEE7-F5FF-4259-A4D3-AD5D5900491D}"/>
              </a:ext>
            </a:extLst>
          </p:cNvPr>
          <p:cNvSpPr txBox="1"/>
          <p:nvPr/>
        </p:nvSpPr>
        <p:spPr>
          <a:xfrm>
            <a:off x="11394728" y="7176522"/>
            <a:ext cx="2033553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D1003100-456B-4D73-B62C-532B58271699}"/>
              </a:ext>
            </a:extLst>
          </p:cNvPr>
          <p:cNvSpPr txBox="1"/>
          <p:nvPr/>
        </p:nvSpPr>
        <p:spPr>
          <a:xfrm>
            <a:off x="6480382" y="7212009"/>
            <a:ext cx="3654218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mai</a:t>
            </a:r>
          </a:p>
        </p:txBody>
      </p:sp>
    </p:spTree>
    <p:extLst>
      <p:ext uri="{BB962C8B-B14F-4D97-AF65-F5344CB8AC3E}">
        <p14:creationId xmlns:p14="http://schemas.microsoft.com/office/powerpoint/2010/main" val="13559975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98563" y="634901"/>
            <a:ext cx="6925707" cy="2440091"/>
            <a:chOff x="0" y="0"/>
            <a:chExt cx="1824054" cy="6426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98563" y="787279"/>
            <a:ext cx="6709664" cy="2139726"/>
            <a:chOff x="0" y="0"/>
            <a:chExt cx="1767154" cy="5635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85083"/>
            <a:ext cx="2139726" cy="21397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42507" y="653178"/>
            <a:ext cx="6925707" cy="2440091"/>
            <a:chOff x="0" y="0"/>
            <a:chExt cx="1824054" cy="6426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42507" y="805557"/>
            <a:ext cx="6709664" cy="2139726"/>
            <a:chOff x="0" y="0"/>
            <a:chExt cx="1767154" cy="5635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72644" y="803361"/>
            <a:ext cx="2139726" cy="21397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029126" y="4157514"/>
            <a:ext cx="4574804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 sớm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92786" y="530114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 dirty="0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36731" y="659316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b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04775" y="952385"/>
            <a:ext cx="4313283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 giống nhau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12370" y="881329"/>
            <a:ext cx="5044432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</a:t>
            </a:r>
          </a:p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gần giống nhau</a:t>
            </a:r>
          </a:p>
        </p:txBody>
      </p:sp>
      <p:sp>
        <p:nvSpPr>
          <p:cNvPr id="39" name="Freeform 39"/>
          <p:cNvSpPr/>
          <p:nvPr/>
        </p:nvSpPr>
        <p:spPr>
          <a:xfrm>
            <a:off x="14298925" y="3912346"/>
            <a:ext cx="3790058" cy="6577108"/>
          </a:xfrm>
          <a:custGeom>
            <a:avLst/>
            <a:gdLst/>
            <a:ahLst/>
            <a:cxnLst/>
            <a:rect l="l" t="t" r="r" b="b"/>
            <a:pathLst>
              <a:path w="3790058" h="6577108">
                <a:moveTo>
                  <a:pt x="0" y="0"/>
                </a:moveTo>
                <a:lnTo>
                  <a:pt x="3790058" y="0"/>
                </a:lnTo>
                <a:lnTo>
                  <a:pt x="3790058" y="6577108"/>
                </a:lnTo>
                <a:lnTo>
                  <a:pt x="0" y="6577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32">
            <a:extLst>
              <a:ext uri="{FF2B5EF4-FFF2-40B4-BE49-F238E27FC236}">
                <a16:creationId xmlns:a16="http://schemas.microsoft.com/office/drawing/2014/main" id="{7F72F5C6-3DB6-41E4-86E3-75D7F63D2428}"/>
              </a:ext>
            </a:extLst>
          </p:cNvPr>
          <p:cNvSpPr txBox="1"/>
          <p:nvPr/>
        </p:nvSpPr>
        <p:spPr>
          <a:xfrm>
            <a:off x="11066702" y="3688976"/>
            <a:ext cx="343730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45" name="TextBox 32">
            <a:extLst>
              <a:ext uri="{FF2B5EF4-FFF2-40B4-BE49-F238E27FC236}">
                <a16:creationId xmlns:a16="http://schemas.microsoft.com/office/drawing/2014/main" id="{463E5D88-4B0F-4C7F-AE7C-2550377D91A8}"/>
              </a:ext>
            </a:extLst>
          </p:cNvPr>
          <p:cNvSpPr txBox="1"/>
          <p:nvPr/>
        </p:nvSpPr>
        <p:spPr>
          <a:xfrm>
            <a:off x="11485672" y="5008111"/>
            <a:ext cx="2458251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</a:p>
        </p:txBody>
      </p:sp>
      <p:sp>
        <p:nvSpPr>
          <p:cNvPr id="46" name="TextBox 32">
            <a:extLst>
              <a:ext uri="{FF2B5EF4-FFF2-40B4-BE49-F238E27FC236}">
                <a16:creationId xmlns:a16="http://schemas.microsoft.com/office/drawing/2014/main" id="{9EC7D257-AC50-4251-8EA9-EDBADCCE26BA}"/>
              </a:ext>
            </a:extLst>
          </p:cNvPr>
          <p:cNvSpPr txBox="1"/>
          <p:nvPr/>
        </p:nvSpPr>
        <p:spPr>
          <a:xfrm>
            <a:off x="11751022" y="6171352"/>
            <a:ext cx="2033553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47" name="TextBox 32">
            <a:extLst>
              <a:ext uri="{FF2B5EF4-FFF2-40B4-BE49-F238E27FC236}">
                <a16:creationId xmlns:a16="http://schemas.microsoft.com/office/drawing/2014/main" id="{538CFEE7-F5FF-4259-A4D3-AD5D5900491D}"/>
              </a:ext>
            </a:extLst>
          </p:cNvPr>
          <p:cNvSpPr txBox="1"/>
          <p:nvPr/>
        </p:nvSpPr>
        <p:spPr>
          <a:xfrm>
            <a:off x="11821341" y="7334593"/>
            <a:ext cx="2033553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D1003100-456B-4D73-B62C-532B58271699}"/>
              </a:ext>
            </a:extLst>
          </p:cNvPr>
          <p:cNvSpPr txBox="1"/>
          <p:nvPr/>
        </p:nvSpPr>
        <p:spPr>
          <a:xfrm>
            <a:off x="3453091" y="5690067"/>
            <a:ext cx="3654218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mai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7D7AE458-E010-440B-BE40-D0CB4C6160FC}"/>
              </a:ext>
            </a:extLst>
          </p:cNvPr>
          <p:cNvSpPr txBox="1"/>
          <p:nvPr/>
        </p:nvSpPr>
        <p:spPr>
          <a:xfrm>
            <a:off x="-6025927" y="4408958"/>
            <a:ext cx="4574804" cy="19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Nêu nét nghĩa  khác nhau.</a:t>
            </a:r>
          </a:p>
        </p:txBody>
      </p:sp>
    </p:spTree>
    <p:extLst>
      <p:ext uri="{BB962C8B-B14F-4D97-AF65-F5344CB8AC3E}">
        <p14:creationId xmlns:p14="http://schemas.microsoft.com/office/powerpoint/2010/main" val="2709705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0342507" y="653178"/>
            <a:ext cx="6925707" cy="2440091"/>
            <a:chOff x="0" y="0"/>
            <a:chExt cx="1824054" cy="6426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42507" y="805557"/>
            <a:ext cx="6709664" cy="2139726"/>
            <a:chOff x="0" y="0"/>
            <a:chExt cx="1767154" cy="5635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72644" y="803361"/>
            <a:ext cx="2139726" cy="21397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172613" y="10931068"/>
            <a:ext cx="4574804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 sớm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36731" y="659316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b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B55328-6B99-4B34-A77D-2EDB7BFD6690}"/>
              </a:ext>
            </a:extLst>
          </p:cNvPr>
          <p:cNvGrpSpPr/>
          <p:nvPr/>
        </p:nvGrpSpPr>
        <p:grpSpPr>
          <a:xfrm>
            <a:off x="1277074" y="13948697"/>
            <a:ext cx="7995570" cy="2544878"/>
            <a:chOff x="1028700" y="530114"/>
            <a:chExt cx="7995570" cy="2544878"/>
          </a:xfrm>
        </p:grpSpPr>
        <p:grpSp>
          <p:nvGrpSpPr>
            <p:cNvPr id="9" name="Group 9"/>
            <p:cNvGrpSpPr/>
            <p:nvPr/>
          </p:nvGrpSpPr>
          <p:grpSpPr>
            <a:xfrm>
              <a:off x="2098563" y="634901"/>
              <a:ext cx="6925707" cy="2440091"/>
              <a:chOff x="0" y="0"/>
              <a:chExt cx="1824054" cy="64265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24054" cy="642658"/>
              </a:xfrm>
              <a:custGeom>
                <a:avLst/>
                <a:gdLst/>
                <a:ahLst/>
                <a:cxnLst/>
                <a:rect l="l" t="t" r="r" b="b"/>
                <a:pathLst>
                  <a:path w="1824054" h="642658">
                    <a:moveTo>
                      <a:pt x="57010" y="0"/>
                    </a:moveTo>
                    <a:lnTo>
                      <a:pt x="1767044" y="0"/>
                    </a:lnTo>
                    <a:cubicBezTo>
                      <a:pt x="1798530" y="0"/>
                      <a:pt x="1824054" y="25524"/>
                      <a:pt x="1824054" y="57010"/>
                    </a:cubicBezTo>
                    <a:lnTo>
                      <a:pt x="1824054" y="585647"/>
                    </a:lnTo>
                    <a:cubicBezTo>
                      <a:pt x="1824054" y="617133"/>
                      <a:pt x="1798530" y="642658"/>
                      <a:pt x="1767044" y="642658"/>
                    </a:cubicBezTo>
                    <a:lnTo>
                      <a:pt x="57010" y="642658"/>
                    </a:lnTo>
                    <a:cubicBezTo>
                      <a:pt x="41890" y="642658"/>
                      <a:pt x="27390" y="636651"/>
                      <a:pt x="16698" y="625960"/>
                    </a:cubicBezTo>
                    <a:cubicBezTo>
                      <a:pt x="6006" y="615268"/>
                      <a:pt x="0" y="600767"/>
                      <a:pt x="0" y="585647"/>
                    </a:cubicBezTo>
                    <a:lnTo>
                      <a:pt x="0" y="57010"/>
                    </a:lnTo>
                    <a:cubicBezTo>
                      <a:pt x="0" y="25524"/>
                      <a:pt x="25524" y="0"/>
                      <a:pt x="57010" y="0"/>
                    </a:cubicBezTo>
                    <a:close/>
                  </a:path>
                </a:pathLst>
              </a:custGeom>
              <a:solidFill>
                <a:srgbClr val="FEE7B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24054" cy="6807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098563" y="787279"/>
              <a:ext cx="6709664" cy="2139726"/>
              <a:chOff x="0" y="0"/>
              <a:chExt cx="1767154" cy="56354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67154" cy="563549"/>
              </a:xfrm>
              <a:custGeom>
                <a:avLst/>
                <a:gdLst/>
                <a:ahLst/>
                <a:cxnLst/>
                <a:rect l="l" t="t" r="r" b="b"/>
                <a:pathLst>
                  <a:path w="1767154" h="563549">
                    <a:moveTo>
                      <a:pt x="58846" y="0"/>
                    </a:moveTo>
                    <a:lnTo>
                      <a:pt x="1708308" y="0"/>
                    </a:lnTo>
                    <a:cubicBezTo>
                      <a:pt x="1740808" y="0"/>
                      <a:pt x="1767154" y="26346"/>
                      <a:pt x="1767154" y="58846"/>
                    </a:cubicBezTo>
                    <a:lnTo>
                      <a:pt x="1767154" y="504703"/>
                    </a:lnTo>
                    <a:cubicBezTo>
                      <a:pt x="1767154" y="537203"/>
                      <a:pt x="1740808" y="563549"/>
                      <a:pt x="1708308" y="563549"/>
                    </a:cubicBezTo>
                    <a:lnTo>
                      <a:pt x="58846" y="563549"/>
                    </a:lnTo>
                    <a:cubicBezTo>
                      <a:pt x="43239" y="563549"/>
                      <a:pt x="28271" y="557349"/>
                      <a:pt x="17236" y="546314"/>
                    </a:cubicBezTo>
                    <a:cubicBezTo>
                      <a:pt x="6200" y="535278"/>
                      <a:pt x="0" y="520310"/>
                      <a:pt x="0" y="504703"/>
                    </a:cubicBezTo>
                    <a:lnTo>
                      <a:pt x="0" y="58846"/>
                    </a:lnTo>
                    <a:cubicBezTo>
                      <a:pt x="0" y="26346"/>
                      <a:pt x="26346" y="0"/>
                      <a:pt x="58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4AC78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767154" cy="6016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28700" y="785083"/>
              <a:ext cx="2139726" cy="2139726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E7BE"/>
              </a:solidFill>
              <a:ln w="47625" cap="sq">
                <a:solidFill>
                  <a:srgbClr val="F4AC78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592786" y="530114"/>
              <a:ext cx="1011553" cy="24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88"/>
                </a:lnSpc>
              </a:pPr>
              <a:r>
                <a:rPr lang="en-US" sz="13348" dirty="0">
                  <a:solidFill>
                    <a:srgbClr val="6B452F"/>
                  </a:solidFill>
                  <a:latin typeface="#9Slide07 IcielKoni Heavy"/>
                  <a:ea typeface="#9Slide07 IcielKoni Heavy"/>
                  <a:cs typeface="#9Slide07 IcielKoni Heavy"/>
                  <a:sym typeface="#9Slide07 IcielKoni Heavy"/>
                </a:rPr>
                <a:t>a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404775" y="952385"/>
              <a:ext cx="4313283" cy="1884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11"/>
                </a:lnSpc>
                <a:spcBef>
                  <a:spcPct val="0"/>
                </a:spcBef>
              </a:pPr>
              <a:r>
                <a:rPr lang="en-US" sz="5690">
                  <a:solidFill>
                    <a:srgbClr val="6B452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có nghĩa giống nhau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412370" y="881329"/>
            <a:ext cx="5044432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</a:t>
            </a:r>
          </a:p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gần giống nhau</a:t>
            </a:r>
          </a:p>
        </p:txBody>
      </p:sp>
      <p:sp>
        <p:nvSpPr>
          <p:cNvPr id="39" name="Freeform 39"/>
          <p:cNvSpPr/>
          <p:nvPr/>
        </p:nvSpPr>
        <p:spPr>
          <a:xfrm>
            <a:off x="14298925" y="3912346"/>
            <a:ext cx="3790058" cy="6577108"/>
          </a:xfrm>
          <a:custGeom>
            <a:avLst/>
            <a:gdLst/>
            <a:ahLst/>
            <a:cxnLst/>
            <a:rect l="l" t="t" r="r" b="b"/>
            <a:pathLst>
              <a:path w="3790058" h="6577108">
                <a:moveTo>
                  <a:pt x="0" y="0"/>
                </a:moveTo>
                <a:lnTo>
                  <a:pt x="3790058" y="0"/>
                </a:lnTo>
                <a:lnTo>
                  <a:pt x="3790058" y="6577108"/>
                </a:lnTo>
                <a:lnTo>
                  <a:pt x="0" y="6577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32">
            <a:extLst>
              <a:ext uri="{FF2B5EF4-FFF2-40B4-BE49-F238E27FC236}">
                <a16:creationId xmlns:a16="http://schemas.microsoft.com/office/drawing/2014/main" id="{7F72F5C6-3DB6-41E4-86E3-75D7F63D2428}"/>
              </a:ext>
            </a:extLst>
          </p:cNvPr>
          <p:cNvSpPr txBox="1"/>
          <p:nvPr/>
        </p:nvSpPr>
        <p:spPr>
          <a:xfrm>
            <a:off x="11066702" y="3688976"/>
            <a:ext cx="343730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45" name="TextBox 32">
            <a:extLst>
              <a:ext uri="{FF2B5EF4-FFF2-40B4-BE49-F238E27FC236}">
                <a16:creationId xmlns:a16="http://schemas.microsoft.com/office/drawing/2014/main" id="{463E5D88-4B0F-4C7F-AE7C-2550377D91A8}"/>
              </a:ext>
            </a:extLst>
          </p:cNvPr>
          <p:cNvSpPr txBox="1"/>
          <p:nvPr/>
        </p:nvSpPr>
        <p:spPr>
          <a:xfrm>
            <a:off x="11485672" y="5008111"/>
            <a:ext cx="2458251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</a:p>
        </p:txBody>
      </p:sp>
      <p:sp>
        <p:nvSpPr>
          <p:cNvPr id="46" name="TextBox 32">
            <a:extLst>
              <a:ext uri="{FF2B5EF4-FFF2-40B4-BE49-F238E27FC236}">
                <a16:creationId xmlns:a16="http://schemas.microsoft.com/office/drawing/2014/main" id="{9EC7D257-AC50-4251-8EA9-EDBADCCE26BA}"/>
              </a:ext>
            </a:extLst>
          </p:cNvPr>
          <p:cNvSpPr txBox="1"/>
          <p:nvPr/>
        </p:nvSpPr>
        <p:spPr>
          <a:xfrm>
            <a:off x="11751022" y="6171352"/>
            <a:ext cx="2033553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47" name="TextBox 32">
            <a:extLst>
              <a:ext uri="{FF2B5EF4-FFF2-40B4-BE49-F238E27FC236}">
                <a16:creationId xmlns:a16="http://schemas.microsoft.com/office/drawing/2014/main" id="{538CFEE7-F5FF-4259-A4D3-AD5D5900491D}"/>
              </a:ext>
            </a:extLst>
          </p:cNvPr>
          <p:cNvSpPr txBox="1"/>
          <p:nvPr/>
        </p:nvSpPr>
        <p:spPr>
          <a:xfrm>
            <a:off x="11821341" y="7334593"/>
            <a:ext cx="2033553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D1003100-456B-4D73-B62C-532B58271699}"/>
              </a:ext>
            </a:extLst>
          </p:cNvPr>
          <p:cNvSpPr txBox="1"/>
          <p:nvPr/>
        </p:nvSpPr>
        <p:spPr>
          <a:xfrm>
            <a:off x="3396753" y="11681212"/>
            <a:ext cx="3654218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mai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F690A03C-C0E0-4FDB-B84F-B63AA15CCAD6}"/>
              </a:ext>
            </a:extLst>
          </p:cNvPr>
          <p:cNvSpPr/>
          <p:nvPr/>
        </p:nvSpPr>
        <p:spPr>
          <a:xfrm>
            <a:off x="9501863" y="3756612"/>
            <a:ext cx="894002" cy="4402622"/>
          </a:xfrm>
          <a:prstGeom prst="leftBrace">
            <a:avLst>
              <a:gd name="adj1" fmla="val 2263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F49CDA64-4910-46E2-9E7C-5B1EEC26D617}"/>
              </a:ext>
            </a:extLst>
          </p:cNvPr>
          <p:cNvSpPr txBox="1"/>
          <p:nvPr/>
        </p:nvSpPr>
        <p:spPr>
          <a:xfrm>
            <a:off x="3571902" y="5189897"/>
            <a:ext cx="4574804" cy="19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</a:pPr>
            <a:r>
              <a:rPr lang="en-US" sz="59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Nêu nét nghĩa  khác nhau.</a:t>
            </a:r>
          </a:p>
        </p:txBody>
      </p:sp>
    </p:spTree>
    <p:extLst>
      <p:ext uri="{BB962C8B-B14F-4D97-AF65-F5344CB8AC3E}">
        <p14:creationId xmlns:p14="http://schemas.microsoft.com/office/powerpoint/2010/main" val="3825969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5143500"/>
            <a:ext cx="2990035" cy="2040498"/>
          </a:xfrm>
          <a:custGeom>
            <a:avLst/>
            <a:gdLst/>
            <a:ahLst/>
            <a:cxnLst/>
            <a:rect l="l" t="t" r="r" b="b"/>
            <a:pathLst>
              <a:path w="2990035" h="2040498">
                <a:moveTo>
                  <a:pt x="0" y="0"/>
                </a:moveTo>
                <a:lnTo>
                  <a:pt x="2990035" y="0"/>
                </a:lnTo>
                <a:lnTo>
                  <a:pt x="2990035" y="2040498"/>
                </a:lnTo>
                <a:lnTo>
                  <a:pt x="0" y="2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210" b="-32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859411" y="7392117"/>
            <a:ext cx="2767348" cy="2653195"/>
          </a:xfrm>
          <a:custGeom>
            <a:avLst/>
            <a:gdLst/>
            <a:ahLst/>
            <a:cxnLst/>
            <a:rect l="l" t="t" r="r" b="b"/>
            <a:pathLst>
              <a:path w="2767348" h="2653195">
                <a:moveTo>
                  <a:pt x="0" y="0"/>
                </a:moveTo>
                <a:lnTo>
                  <a:pt x="2767348" y="0"/>
                </a:lnTo>
                <a:lnTo>
                  <a:pt x="2767348" y="2653195"/>
                </a:lnTo>
                <a:lnTo>
                  <a:pt x="0" y="2653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36971" y="7392117"/>
            <a:ext cx="2823257" cy="2777379"/>
          </a:xfrm>
          <a:custGeom>
            <a:avLst/>
            <a:gdLst/>
            <a:ahLst/>
            <a:cxnLst/>
            <a:rect l="l" t="t" r="r" b="b"/>
            <a:pathLst>
              <a:path w="2823257" h="2777379">
                <a:moveTo>
                  <a:pt x="0" y="0"/>
                </a:moveTo>
                <a:lnTo>
                  <a:pt x="2823257" y="0"/>
                </a:lnTo>
                <a:lnTo>
                  <a:pt x="2823257" y="2777379"/>
                </a:lnTo>
                <a:lnTo>
                  <a:pt x="0" y="2777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36971" y="4592831"/>
            <a:ext cx="2506954" cy="2591167"/>
          </a:xfrm>
          <a:custGeom>
            <a:avLst/>
            <a:gdLst/>
            <a:ahLst/>
            <a:cxnLst/>
            <a:rect l="l" t="t" r="r" b="b"/>
            <a:pathLst>
              <a:path w="2506954" h="2591167">
                <a:moveTo>
                  <a:pt x="0" y="0"/>
                </a:moveTo>
                <a:lnTo>
                  <a:pt x="2506954" y="0"/>
                </a:lnTo>
                <a:lnTo>
                  <a:pt x="2506954" y="2591167"/>
                </a:lnTo>
                <a:lnTo>
                  <a:pt x="0" y="25911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23936" y="535305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02422" y="4554486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23479" y="7595028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39670" y="4705350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5302" y="7610118"/>
            <a:ext cx="31044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0228" y="5660922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0228" y="8238207"/>
            <a:ext cx="4316988" cy="19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72801" y="5660922"/>
            <a:ext cx="4544158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20837" y="8725147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71041" y="7063649"/>
            <a:ext cx="8206006" cy="2731238"/>
            <a:chOff x="0" y="0"/>
            <a:chExt cx="10941341" cy="36416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941341" cy="3641651"/>
              <a:chOff x="0" y="0"/>
              <a:chExt cx="2161253" cy="71933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61253" cy="719338"/>
              </a:xfrm>
              <a:custGeom>
                <a:avLst/>
                <a:gdLst/>
                <a:ahLst/>
                <a:cxnLst/>
                <a:rect l="l" t="t" r="r" b="b"/>
                <a:pathLst>
                  <a:path w="2161253" h="719338">
                    <a:moveTo>
                      <a:pt x="28303" y="0"/>
                    </a:moveTo>
                    <a:lnTo>
                      <a:pt x="2132949" y="0"/>
                    </a:lnTo>
                    <a:cubicBezTo>
                      <a:pt x="2148581" y="0"/>
                      <a:pt x="2161253" y="12672"/>
                      <a:pt x="2161253" y="28303"/>
                    </a:cubicBezTo>
                    <a:lnTo>
                      <a:pt x="2161253" y="691035"/>
                    </a:lnTo>
                    <a:cubicBezTo>
                      <a:pt x="2161253" y="706667"/>
                      <a:pt x="2148581" y="719338"/>
                      <a:pt x="2132949" y="719338"/>
                    </a:cubicBezTo>
                    <a:lnTo>
                      <a:pt x="28303" y="719338"/>
                    </a:lnTo>
                    <a:cubicBezTo>
                      <a:pt x="12672" y="719338"/>
                      <a:pt x="0" y="706667"/>
                      <a:pt x="0" y="691035"/>
                    </a:cubicBezTo>
                    <a:lnTo>
                      <a:pt x="0" y="28303"/>
                    </a:lnTo>
                    <a:cubicBezTo>
                      <a:pt x="0" y="12672"/>
                      <a:pt x="12672" y="0"/>
                      <a:pt x="28303" y="0"/>
                    </a:cubicBezTo>
                    <a:close/>
                  </a:path>
                </a:pathLst>
              </a:custGeom>
              <a:solidFill>
                <a:srgbClr val="E85A28"/>
              </a:solidFill>
              <a:ln w="666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161253" cy="757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44187" y="138075"/>
              <a:ext cx="10652967" cy="330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</a:t>
              </a:r>
              <a:r>
                <a:rPr lang="en-US" sz="500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ói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về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điểm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bắt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đầu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buổi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mặt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sắp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nhô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lên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khỏi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đường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endParaRPr lang="en-US" sz="500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9991372" y="5313077"/>
            <a:ext cx="6726920" cy="4481810"/>
          </a:xfrm>
          <a:custGeom>
            <a:avLst/>
            <a:gdLst/>
            <a:ahLst/>
            <a:cxnLst/>
            <a:rect l="l" t="t" r="r" b="b"/>
            <a:pathLst>
              <a:path w="6726920" h="4481810">
                <a:moveTo>
                  <a:pt x="0" y="0"/>
                </a:moveTo>
                <a:lnTo>
                  <a:pt x="6726920" y="0"/>
                </a:lnTo>
                <a:lnTo>
                  <a:pt x="6726920" y="4481810"/>
                </a:lnTo>
                <a:lnTo>
                  <a:pt x="0" y="4481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326642" y="731323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kéo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phá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tan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buổi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hoà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khúc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tấu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sớm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trời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mới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ló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rạng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át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chim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Hữu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Vi)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044752" y="3729087"/>
            <a:ext cx="5058583" cy="3376433"/>
            <a:chOff x="0" y="0"/>
            <a:chExt cx="6744777" cy="4501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67774" cy="4501911"/>
            </a:xfrm>
            <a:custGeom>
              <a:avLst/>
              <a:gdLst/>
              <a:ahLst/>
              <a:cxnLst/>
              <a:rect l="l" t="t" r="r" b="b"/>
              <a:pathLst>
                <a:path w="6567774" h="4501911">
                  <a:moveTo>
                    <a:pt x="0" y="0"/>
                  </a:moveTo>
                  <a:lnTo>
                    <a:pt x="6567774" y="0"/>
                  </a:lnTo>
                  <a:lnTo>
                    <a:pt x="6567774" y="4501911"/>
                  </a:lnTo>
                  <a:lnTo>
                    <a:pt x="0" y="450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02162" y="138573"/>
              <a:ext cx="6163449" cy="4224764"/>
            </a:xfrm>
            <a:custGeom>
              <a:avLst/>
              <a:gdLst/>
              <a:ahLst/>
              <a:cxnLst/>
              <a:rect l="l" t="t" r="r" b="b"/>
              <a:pathLst>
                <a:path w="6163449" h="4224764">
                  <a:moveTo>
                    <a:pt x="0" y="0"/>
                  </a:moveTo>
                  <a:lnTo>
                    <a:pt x="6163450" y="0"/>
                  </a:lnTo>
                  <a:lnTo>
                    <a:pt x="6163450" y="4224764"/>
                  </a:lnTo>
                  <a:lnTo>
                    <a:pt x="0" y="4224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flipH="1">
              <a:off x="5190856" y="3021482"/>
              <a:ext cx="1553921" cy="1203582"/>
            </a:xfrm>
            <a:custGeom>
              <a:avLst/>
              <a:gdLst/>
              <a:ahLst/>
              <a:cxnLst/>
              <a:rect l="l" t="t" r="r" b="b"/>
              <a:pathLst>
                <a:path w="1553921" h="1203582">
                  <a:moveTo>
                    <a:pt x="1553921" y="0"/>
                  </a:moveTo>
                  <a:lnTo>
                    <a:pt x="0" y="0"/>
                  </a:lnTo>
                  <a:lnTo>
                    <a:pt x="0" y="1203583"/>
                  </a:lnTo>
                  <a:lnTo>
                    <a:pt x="1553921" y="1203583"/>
                  </a:lnTo>
                  <a:lnTo>
                    <a:pt x="1553921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847289">
              <a:off x="118371" y="693576"/>
              <a:ext cx="1015248" cy="1096084"/>
            </a:xfrm>
            <a:custGeom>
              <a:avLst/>
              <a:gdLst/>
              <a:ahLst/>
              <a:cxnLst/>
              <a:rect l="l" t="t" r="r" b="b"/>
              <a:pathLst>
                <a:path w="1015248" h="1096084">
                  <a:moveTo>
                    <a:pt x="0" y="0"/>
                  </a:moveTo>
                  <a:lnTo>
                    <a:pt x="1015248" y="0"/>
                  </a:lnTo>
                  <a:lnTo>
                    <a:pt x="1015248" y="1096084"/>
                  </a:lnTo>
                  <a:lnTo>
                    <a:pt x="0" y="1096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37845" y="1127555"/>
              <a:ext cx="5110919" cy="218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</TotalTime>
  <Words>1458</Words>
  <Application>Microsoft Office PowerPoint</Application>
  <PresentationFormat>Custom</PresentationFormat>
  <Paragraphs>158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Arial</vt:lpstr>
      <vt:lpstr>Aptos</vt:lpstr>
      <vt:lpstr>Cabin</vt:lpstr>
      <vt:lpstr>#9Slide07 IcielKoni Heavy</vt:lpstr>
      <vt:lpstr>Cabin Bold</vt:lpstr>
      <vt:lpstr>Cabin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T5_LTVC_TuDongNghia_MNT</dc:title>
  <dc:subject>9Slide.vn</dc:subject>
  <dc:creator>Ms-Oanh</dc:creator>
  <dc:description>9Slide.vn</dc:description>
  <cp:lastModifiedBy>9Slide</cp:lastModifiedBy>
  <cp:revision>11</cp:revision>
  <dcterms:created xsi:type="dcterms:W3CDTF">2006-08-16T00:00:00Z</dcterms:created>
  <dcterms:modified xsi:type="dcterms:W3CDTF">2024-10-07T16:03:06Z</dcterms:modified>
  <cp:category>9Slide.vn</cp:category>
  <dc:identifier>DAGOmN-36es</dc:identifier>
</cp:coreProperties>
</file>