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87" r:id="rId3"/>
    <p:sldMasterId id="2147483699" r:id="rId4"/>
    <p:sldMasterId id="2147483712" r:id="rId5"/>
  </p:sldMasterIdLst>
  <p:notesMasterIdLst>
    <p:notesMasterId r:id="rId34"/>
  </p:notesMasterIdLst>
  <p:sldIdLst>
    <p:sldId id="396" r:id="rId6"/>
    <p:sldId id="257" r:id="rId7"/>
    <p:sldId id="397" r:id="rId8"/>
    <p:sldId id="330" r:id="rId9"/>
    <p:sldId id="333" r:id="rId10"/>
    <p:sldId id="426" r:id="rId11"/>
    <p:sldId id="427" r:id="rId12"/>
    <p:sldId id="428" r:id="rId13"/>
    <p:sldId id="429" r:id="rId14"/>
    <p:sldId id="430" r:id="rId15"/>
    <p:sldId id="431" r:id="rId16"/>
    <p:sldId id="326" r:id="rId17"/>
    <p:sldId id="352" r:id="rId18"/>
    <p:sldId id="353" r:id="rId19"/>
    <p:sldId id="267" r:id="rId20"/>
    <p:sldId id="258" r:id="rId21"/>
    <p:sldId id="259" r:id="rId22"/>
    <p:sldId id="260" r:id="rId23"/>
    <p:sldId id="261" r:id="rId24"/>
    <p:sldId id="425" r:id="rId25"/>
    <p:sldId id="394" r:id="rId26"/>
    <p:sldId id="328" r:id="rId27"/>
    <p:sldId id="419" r:id="rId28"/>
    <p:sldId id="420" r:id="rId29"/>
    <p:sldId id="421" r:id="rId30"/>
    <p:sldId id="422" r:id="rId31"/>
    <p:sldId id="423" r:id="rId32"/>
    <p:sldId id="42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218" autoAdjust="0"/>
  </p:normalViewPr>
  <p:slideViewPr>
    <p:cSldViewPr snapToGrid="0">
      <p:cViewPr varScale="1">
        <p:scale>
          <a:sx n="63" d="100"/>
          <a:sy n="63" d="100"/>
        </p:scale>
        <p:origin x="89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207143-3974-4C59-900A-5552DF965C70}"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22FAFB-E050-48E6-BAE6-2D9599AFB14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so.gov.vn/dan-s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so.gov.vn/dan-so/" TargetMode="External"/><Relationship Id="rId7" Type="http://schemas.openxmlformats.org/officeDocument/2006/relationships/hyperlink" Target="https://vi.wikipedia.org/wiki/%C4%90%C6%A1n_v%E1%BB%8B_h%C3%A0nh_ch%C3%ADnh_c%E1%BA%A5p_x%C3%A3_(Vi%E1%BB%87t_Nam)"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vi.wikipedia.org/wiki/%C4%90%C6%A1n_v%E1%BB%8B_h%C3%A0nh_ch%C3%ADnh" TargetMode="External"/><Relationship Id="rId5" Type="http://schemas.openxmlformats.org/officeDocument/2006/relationships/hyperlink" Target="https://vi.wikipedia.org/wiki/Vi%E1%BB%87t_Nam" TargetMode="External"/><Relationship Id="rId4" Type="http://schemas.openxmlformats.org/officeDocument/2006/relationships/hyperlink" Target="https://vi.wikipedia.org/wiki/T%C3%A2y_B%E1%BA%AFc_B%E1%BB%9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5</a:t>
            </a:fld>
            <a:endParaRPr lang="en-US"/>
          </a:p>
        </p:txBody>
      </p:sp>
    </p:spTree>
    <p:extLst>
      <p:ext uri="{BB962C8B-B14F-4D97-AF65-F5344CB8AC3E}">
        <p14:creationId xmlns:p14="http://schemas.microsoft.com/office/powerpoint/2010/main" val="256606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33333"/>
                </a:solidFill>
                <a:effectLst/>
                <a:highlight>
                  <a:srgbClr val="FFFFFF"/>
                </a:highlight>
                <a:latin typeface="small arial"/>
              </a:rPr>
              <a:t>Theo số liệu thống kê </a:t>
            </a:r>
            <a:r>
              <a:rPr lang="en-US" b="0" i="0" dirty="0">
                <a:solidFill>
                  <a:srgbClr val="333333"/>
                </a:solidFill>
                <a:effectLst/>
                <a:highlight>
                  <a:srgbClr val="FFFFFF"/>
                </a:highlight>
                <a:latin typeface="small arial"/>
              </a:rPr>
              <a:t>- </a:t>
            </a:r>
            <a:r>
              <a:rPr lang="vi-VN" b="0" i="0" dirty="0">
                <a:solidFill>
                  <a:srgbClr val="333333"/>
                </a:solidFill>
                <a:effectLst/>
                <a:highlight>
                  <a:srgbClr val="FFFFFF"/>
                </a:highlight>
                <a:latin typeface="small arial"/>
              </a:rPr>
              <a:t>dân số </a:t>
            </a:r>
            <a:r>
              <a:rPr lang="en-US" b="0" i="0" dirty="0">
                <a:solidFill>
                  <a:srgbClr val="333333"/>
                </a:solidFill>
                <a:effectLst/>
                <a:highlight>
                  <a:srgbClr val="FFFFFF"/>
                </a:highlight>
                <a:latin typeface="small arial"/>
              </a:rPr>
              <a:t>TP </a:t>
            </a:r>
            <a:r>
              <a:rPr lang="vi-VN" b="0" i="0" dirty="0">
                <a:solidFill>
                  <a:srgbClr val="333333"/>
                </a:solidFill>
                <a:effectLst/>
                <a:highlight>
                  <a:srgbClr val="FFFFFF"/>
                </a:highlight>
                <a:latin typeface="small arial"/>
              </a:rPr>
              <a:t>Hà Nội năm 2024 là</a:t>
            </a:r>
            <a:r>
              <a:rPr lang="vi-VN" b="0" i="0" dirty="0">
                <a:solidFill>
                  <a:srgbClr val="333333"/>
                </a:solidFill>
                <a:effectLst/>
                <a:highlight>
                  <a:srgbClr val="FFFF00"/>
                </a:highlight>
                <a:latin typeface="small arial"/>
              </a:rPr>
              <a:t> </a:t>
            </a:r>
            <a:r>
              <a:rPr lang="vi-VN" b="1" i="0" dirty="0">
                <a:solidFill>
                  <a:srgbClr val="333333"/>
                </a:solidFill>
                <a:effectLst/>
                <a:highlight>
                  <a:srgbClr val="FFFF00"/>
                </a:highlight>
                <a:latin typeface="small arial"/>
              </a:rPr>
              <a:t>khoảng 8,5 triệu người</a:t>
            </a:r>
            <a:r>
              <a:rPr lang="en-US" b="0" i="0" dirty="0">
                <a:solidFill>
                  <a:srgbClr val="333333"/>
                </a:solidFill>
                <a:effectLst/>
                <a:highlight>
                  <a:srgbClr val="FFFF00"/>
                </a:highlight>
                <a:latin typeface="small arial"/>
              </a:rPr>
              <a:t>, </a:t>
            </a:r>
            <a:r>
              <a:rPr lang="vi-VN" b="0" i="0" dirty="0">
                <a:solidFill>
                  <a:srgbClr val="333333"/>
                </a:solidFill>
                <a:effectLst/>
                <a:highlight>
                  <a:srgbClr val="FFFFFF"/>
                </a:highlight>
                <a:latin typeface="small arial"/>
              </a:rPr>
              <a:t>dân số </a:t>
            </a:r>
            <a:r>
              <a:rPr lang="en-US" b="0" i="0" dirty="0">
                <a:solidFill>
                  <a:srgbClr val="333333"/>
                </a:solidFill>
                <a:effectLst/>
                <a:highlight>
                  <a:srgbClr val="FFFFFF"/>
                </a:highlight>
                <a:latin typeface="small arial"/>
              </a:rPr>
              <a:t>TP </a:t>
            </a:r>
            <a:r>
              <a:rPr lang="vi-VN" b="0" i="0" dirty="0">
                <a:solidFill>
                  <a:srgbClr val="333333"/>
                </a:solidFill>
                <a:effectLst/>
                <a:highlight>
                  <a:srgbClr val="FFFFFF"/>
                </a:highlight>
                <a:latin typeface="small arial"/>
              </a:rPr>
              <a:t>Hà Nội là đông thứ hai của cả nước và có mật độ dân số cao thứ hai trong 63 tỉnh, thành phố trực thuộc Trung ương. Với mật độ dân số là 2.398 người/km</a:t>
            </a:r>
            <a:r>
              <a:rPr lang="en-US" b="0" i="0" baseline="30000" dirty="0">
                <a:solidFill>
                  <a:srgbClr val="333333"/>
                </a:solidFill>
                <a:effectLst/>
                <a:highlight>
                  <a:srgbClr val="FFFFFF"/>
                </a:highlight>
                <a:latin typeface="small arial"/>
              </a:rPr>
              <a:t>2</a:t>
            </a:r>
            <a:r>
              <a:rPr lang="vi-VN" b="0" i="0" dirty="0">
                <a:solidFill>
                  <a:srgbClr val="333333"/>
                </a:solidFill>
                <a:effectLst/>
                <a:highlight>
                  <a:srgbClr val="FFFFFF"/>
                </a:highlight>
                <a:latin typeface="small arial"/>
              </a:rPr>
              <a:t>, cao gấp 8,2 lần so với mật độ dân số cả nước.</a:t>
            </a:r>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6</a:t>
            </a:fld>
            <a:endParaRPr lang="en-US"/>
          </a:p>
        </p:txBody>
      </p:sp>
    </p:spTree>
    <p:extLst>
      <p:ext uri="{BB962C8B-B14F-4D97-AF65-F5344CB8AC3E}">
        <p14:creationId xmlns:p14="http://schemas.microsoft.com/office/powerpoint/2010/main" val="254362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highlight>
                  <a:srgbClr val="FFFFFF"/>
                </a:highlight>
                <a:latin typeface="Arial" panose="020B0604020202020204" pitchFamily="34" charset="0"/>
              </a:rPr>
              <a:t>T</a:t>
            </a:r>
            <a:r>
              <a:rPr lang="vi-VN" b="0" i="0" dirty="0">
                <a:solidFill>
                  <a:srgbClr val="000000"/>
                </a:solidFill>
                <a:effectLst/>
                <a:highlight>
                  <a:srgbClr val="FFFFFF"/>
                </a:highlight>
                <a:latin typeface="Arial" panose="020B0604020202020204" pitchFamily="34" charset="0"/>
              </a:rPr>
              <a:t>ính đến tháng 1/2023, thì dân số Thành phố Hồ Chí Minh đạt 9,320,866 người.</a:t>
            </a:r>
            <a:r>
              <a:rPr lang="en-US" b="0" i="0" dirty="0">
                <a:solidFill>
                  <a:srgbClr val="000000"/>
                </a:solidFill>
                <a:effectLst/>
                <a:highlight>
                  <a:srgbClr val="FFFFFF"/>
                </a:highlight>
                <a:latin typeface="Arial" panose="020B0604020202020204" pitchFamily="34" charset="0"/>
              </a:rPr>
              <a:t> </a:t>
            </a:r>
            <a:r>
              <a:rPr lang="vi-VN" b="0" i="0" dirty="0">
                <a:solidFill>
                  <a:srgbClr val="444B59"/>
                </a:solidFill>
                <a:effectLst/>
                <a:highlight>
                  <a:srgbClr val="FFFFFF"/>
                </a:highlight>
                <a:latin typeface="Roboto" panose="02000000000000000000" pitchFamily="2" charset="0"/>
              </a:rPr>
              <a:t>TPHCM phân chia thành 19 quận và 5 huyện ngoại thành. Diện tích của TPHCM là 2.061km</a:t>
            </a:r>
            <a:r>
              <a:rPr lang="en-US" b="0" i="0" baseline="30000" dirty="0">
                <a:solidFill>
                  <a:srgbClr val="444B59"/>
                </a:solidFill>
                <a:effectLst/>
                <a:highlight>
                  <a:srgbClr val="FFFFFF"/>
                </a:highlight>
                <a:latin typeface="Roboto" panose="02000000000000000000" pitchFamily="2" charset="0"/>
              </a:rPr>
              <a:t>2</a:t>
            </a:r>
            <a:r>
              <a:rPr lang="vi-VN" b="0" i="0" dirty="0">
                <a:solidFill>
                  <a:srgbClr val="444B59"/>
                </a:solidFill>
                <a:effectLst/>
                <a:highlight>
                  <a:srgbClr val="FFFFFF"/>
                </a:highlight>
                <a:latin typeface="Roboto" panose="02000000000000000000" pitchFamily="2" charset="0"/>
              </a:rPr>
              <a:t>. </a:t>
            </a:r>
            <a:r>
              <a:rPr lang="vi-VN" b="1" i="0" dirty="0">
                <a:solidFill>
                  <a:srgbClr val="444B59"/>
                </a:solidFill>
                <a:effectLst/>
                <a:highlight>
                  <a:srgbClr val="FFFFFF"/>
                </a:highlight>
                <a:latin typeface="Roboto" panose="02000000000000000000" pitchFamily="2" charset="0"/>
              </a:rPr>
              <a:t>Mật độ dân số TPHCM tính đến thời điểm hiện tại là 9.271.351.</a:t>
            </a:r>
            <a:r>
              <a:rPr lang="vi-VN" b="0" i="0" dirty="0">
                <a:solidFill>
                  <a:srgbClr val="444B59"/>
                </a:solidFill>
                <a:effectLst/>
                <a:highlight>
                  <a:srgbClr val="FFFFFF"/>
                </a:highlight>
                <a:latin typeface="Roboto" panose="02000000000000000000" pitchFamily="2" charset="0"/>
              </a:rPr>
              <a:t> Theo thống kê, </a:t>
            </a:r>
            <a:r>
              <a:rPr lang="en-US" b="0" i="0" dirty="0">
                <a:solidFill>
                  <a:srgbClr val="444B59"/>
                </a:solidFill>
                <a:effectLst/>
                <a:highlight>
                  <a:srgbClr val="FFFFFF"/>
                </a:highlight>
                <a:latin typeface="Roboto" panose="02000000000000000000" pitchFamily="2" charset="0"/>
              </a:rPr>
              <a:t>HCM </a:t>
            </a:r>
            <a:r>
              <a:rPr lang="vi-VN" b="0" i="0" dirty="0">
                <a:solidFill>
                  <a:srgbClr val="444B59"/>
                </a:solidFill>
                <a:effectLst/>
                <a:highlight>
                  <a:srgbClr val="FFFFFF"/>
                </a:highlight>
                <a:latin typeface="Roboto" panose="02000000000000000000" pitchFamily="2" charset="0"/>
              </a:rPr>
              <a:t>là một trong những </a:t>
            </a:r>
            <a:r>
              <a:rPr lang="en-US" b="0" i="0" dirty="0">
                <a:solidFill>
                  <a:srgbClr val="444B59"/>
                </a:solidFill>
                <a:effectLst/>
                <a:highlight>
                  <a:srgbClr val="FFFFFF"/>
                </a:highlight>
                <a:latin typeface="Roboto" panose="02000000000000000000" pitchFamily="2" charset="0"/>
              </a:rPr>
              <a:t>TP </a:t>
            </a:r>
            <a:r>
              <a:rPr lang="vi-VN" b="0" i="0" dirty="0">
                <a:solidFill>
                  <a:srgbClr val="444B59"/>
                </a:solidFill>
                <a:effectLst/>
                <a:highlight>
                  <a:srgbClr val="FFFFFF"/>
                </a:highlight>
                <a:latin typeface="Roboto" panose="02000000000000000000" pitchFamily="2" charset="0"/>
              </a:rPr>
              <a:t>có mật độ dân số đông nhất toàn tỉnh, cao hơn cả Hà Nội.</a:t>
            </a:r>
            <a:r>
              <a:rPr lang="en-US" b="0" i="0" dirty="0">
                <a:solidFill>
                  <a:srgbClr val="444B59"/>
                </a:solidFill>
                <a:effectLst/>
                <a:highlight>
                  <a:srgbClr val="FFFFFF"/>
                </a:highlight>
                <a:latin typeface="Roboto" panose="02000000000000000000" pitchFamily="2" charset="0"/>
              </a:rPr>
              <a:t> M</a:t>
            </a:r>
            <a:r>
              <a:rPr lang="vi-VN" b="0" i="0" dirty="0">
                <a:solidFill>
                  <a:srgbClr val="444B59"/>
                </a:solidFill>
                <a:effectLst/>
                <a:highlight>
                  <a:srgbClr val="FFFFFF"/>
                </a:highlight>
                <a:latin typeface="Roboto" panose="02000000000000000000" pitchFamily="2" charset="0"/>
              </a:rPr>
              <a:t>ật độ dân số của </a:t>
            </a:r>
            <a:r>
              <a:rPr lang="en-US" b="0" i="0" dirty="0">
                <a:solidFill>
                  <a:srgbClr val="444B59"/>
                </a:solidFill>
                <a:effectLst/>
                <a:highlight>
                  <a:srgbClr val="FFFFFF"/>
                </a:highlight>
                <a:latin typeface="Roboto" panose="02000000000000000000" pitchFamily="2" charset="0"/>
              </a:rPr>
              <a:t>TP </a:t>
            </a:r>
            <a:r>
              <a:rPr lang="vi-VN" b="0" i="0" dirty="0">
                <a:solidFill>
                  <a:srgbClr val="444B59"/>
                </a:solidFill>
                <a:effectLst/>
                <a:highlight>
                  <a:srgbClr val="FFFFFF"/>
                </a:highlight>
                <a:latin typeface="Roboto" panose="02000000000000000000" pitchFamily="2" charset="0"/>
              </a:rPr>
              <a:t>Hồ Chí Minh là 4.292 người/km²</a:t>
            </a:r>
            <a:endParaRPr lang="en-US" dirty="0"/>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7</a:t>
            </a:fld>
            <a:endParaRPr lang="en-US"/>
          </a:p>
        </p:txBody>
      </p:sp>
    </p:spTree>
    <p:extLst>
      <p:ext uri="{BB962C8B-B14F-4D97-AF65-F5344CB8AC3E}">
        <p14:creationId xmlns:p14="http://schemas.microsoft.com/office/powerpoint/2010/main" val="168143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333333"/>
                </a:solidFill>
                <a:effectLst/>
                <a:highlight>
                  <a:srgbClr val="FFFFFF"/>
                </a:highlight>
                <a:latin typeface="Roboto" panose="02000000000000000000" pitchFamily="2" charset="0"/>
              </a:rPr>
              <a:t>Dân số Hải Phòng là 2.088.020</a:t>
            </a:r>
            <a:r>
              <a:rPr lang="vi-VN" b="0" i="0" dirty="0">
                <a:solidFill>
                  <a:srgbClr val="333333"/>
                </a:solidFill>
                <a:effectLst/>
                <a:highlight>
                  <a:srgbClr val="FFFFFF"/>
                </a:highlight>
                <a:latin typeface="Roboto" panose="02000000000000000000" pitchFamily="2" charset="0"/>
              </a:rPr>
              <a:t> </a:t>
            </a:r>
            <a:r>
              <a:rPr lang="vi-VN" b="1" i="0" dirty="0">
                <a:solidFill>
                  <a:srgbClr val="333333"/>
                </a:solidFill>
                <a:effectLst/>
                <a:highlight>
                  <a:srgbClr val="FFFFFF"/>
                </a:highlight>
                <a:latin typeface="Roboto" panose="02000000000000000000" pitchFamily="2" charset="0"/>
              </a:rPr>
              <a:t>người tính đến năm 2022 theo ước tính trung bình của </a:t>
            </a:r>
            <a:r>
              <a:rPr lang="vi-VN" b="1" i="0" u="sng" dirty="0">
                <a:solidFill>
                  <a:srgbClr val="1E73BE"/>
                </a:solidFill>
                <a:effectLst/>
                <a:highlight>
                  <a:srgbClr val="FFFFFF"/>
                </a:highlight>
                <a:latin typeface="Roboto" panose="02000000000000000000" pitchFamily="2" charset="0"/>
                <a:hlinkClick r:id="rId3"/>
              </a:rPr>
              <a:t>Tổng cục Thống kê Việt Nam</a:t>
            </a:r>
            <a:r>
              <a:rPr lang="vi-VN" b="0" i="0" dirty="0">
                <a:solidFill>
                  <a:srgbClr val="333333"/>
                </a:solidFill>
                <a:effectLst/>
                <a:highlight>
                  <a:srgbClr val="FFFFFF"/>
                </a:highlight>
                <a:latin typeface="Roboto" panose="02000000000000000000" pitchFamily="2" charset="0"/>
              </a:rPr>
              <a:t>,</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Mật độ dân số 1368</a:t>
            </a:r>
            <a:r>
              <a:rPr lang="en-US" b="0" i="0" dirty="0">
                <a:solidFill>
                  <a:srgbClr val="333333"/>
                </a:solidFill>
                <a:effectLst/>
                <a:highlight>
                  <a:srgbClr val="FFFFFF"/>
                </a:highlight>
                <a:latin typeface="Roboto" panose="02000000000000000000" pitchFamily="2" charset="0"/>
              </a:rPr>
              <a:t> n</a:t>
            </a:r>
            <a:r>
              <a:rPr lang="vi-VN" b="0" i="0" dirty="0">
                <a:solidFill>
                  <a:srgbClr val="333333"/>
                </a:solidFill>
                <a:effectLst/>
                <a:highlight>
                  <a:srgbClr val="FFFFFF"/>
                </a:highlight>
                <a:latin typeface="Roboto" panose="02000000000000000000" pitchFamily="2" charset="0"/>
              </a:rPr>
              <a:t>gười/</a:t>
            </a:r>
            <a:r>
              <a:rPr lang="en-US" b="0" i="0" dirty="0">
                <a:solidFill>
                  <a:srgbClr val="333333"/>
                </a:solidFill>
                <a:effectLst/>
                <a:highlight>
                  <a:srgbClr val="FFFFFF"/>
                </a:highlight>
                <a:latin typeface="Roboto" panose="02000000000000000000" pitchFamily="2" charset="0"/>
              </a:rPr>
              <a:t>k</a:t>
            </a:r>
            <a:r>
              <a:rPr lang="vi-VN" b="0" i="0" dirty="0">
                <a:solidFill>
                  <a:srgbClr val="333333"/>
                </a:solidFill>
                <a:effectLst/>
                <a:highlight>
                  <a:srgbClr val="FFFFFF"/>
                </a:highlight>
                <a:latin typeface="Roboto" panose="02000000000000000000" pitchFamily="2" charset="0"/>
              </a:rPr>
              <a:t>m</a:t>
            </a:r>
            <a:r>
              <a:rPr lang="en-US" b="0" i="0" baseline="30000" dirty="0">
                <a:solidFill>
                  <a:srgbClr val="333333"/>
                </a:solidFill>
                <a:effectLst/>
                <a:highlight>
                  <a:srgbClr val="FFFFFF"/>
                </a:highlight>
                <a:latin typeface="Roboto" panose="02000000000000000000" pitchFamily="2" charset="0"/>
              </a:rPr>
              <a:t>2</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8</a:t>
            </a:fld>
            <a:endParaRPr lang="en-US"/>
          </a:p>
        </p:txBody>
      </p:sp>
    </p:spTree>
    <p:extLst>
      <p:ext uri="{BB962C8B-B14F-4D97-AF65-F5344CB8AC3E}">
        <p14:creationId xmlns:p14="http://schemas.microsoft.com/office/powerpoint/2010/main" val="1972612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highlight>
                  <a:srgbClr val="FFFFFF"/>
                </a:highlight>
                <a:latin typeface="Times New Roman" panose="02020603050405020304" pitchFamily="18" charset="0"/>
              </a:rPr>
              <a:t>Tỉnh </a:t>
            </a:r>
            <a:r>
              <a:rPr lang="vi-VN" b="1" i="0" dirty="0">
                <a:solidFill>
                  <a:srgbClr val="000000"/>
                </a:solidFill>
                <a:effectLst/>
                <a:highlight>
                  <a:srgbClr val="FFFFFF"/>
                </a:highlight>
                <a:latin typeface="Times New Roman" panose="02020603050405020304" pitchFamily="18" charset="0"/>
              </a:rPr>
              <a:t>Lai Châu là địa phương có mật</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độ</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dân</a:t>
            </a:r>
            <a:r>
              <a:rPr lang="en-US" b="1" i="0" dirty="0">
                <a:solidFill>
                  <a:srgbClr val="000000"/>
                </a:solidFill>
                <a:effectLst/>
                <a:highlight>
                  <a:srgbClr val="FFFFFF"/>
                </a:highlight>
                <a:latin typeface="Times New Roman" panose="02020603050405020304" pitchFamily="18" charset="0"/>
              </a:rPr>
              <a:t> </a:t>
            </a:r>
            <a:r>
              <a:rPr lang="en-US" b="1" i="0" dirty="0" err="1">
                <a:solidFill>
                  <a:srgbClr val="000000"/>
                </a:solidFill>
                <a:effectLst/>
                <a:highlight>
                  <a:srgbClr val="FFFFFF"/>
                </a:highlight>
                <a:latin typeface="Times New Roman" panose="02020603050405020304" pitchFamily="18" charset="0"/>
              </a:rPr>
              <a:t>số</a:t>
            </a:r>
            <a:r>
              <a:rPr lang="en-US" b="1" i="0" dirty="0">
                <a:solidFill>
                  <a:srgbClr val="000000"/>
                </a:solidFill>
                <a:effectLst/>
                <a:highlight>
                  <a:srgbClr val="FFFFFF"/>
                </a:highlight>
                <a:latin typeface="Times New Roman" panose="02020603050405020304" pitchFamily="18" charset="0"/>
              </a:rPr>
              <a:t> </a:t>
            </a:r>
            <a:r>
              <a:rPr lang="vi-VN" b="1" i="0" dirty="0">
                <a:solidFill>
                  <a:srgbClr val="000000"/>
                </a:solidFill>
                <a:effectLst/>
                <a:highlight>
                  <a:srgbClr val="FFFFFF"/>
                </a:highlight>
                <a:latin typeface="Times New Roman" panose="02020603050405020304" pitchFamily="18" charset="0"/>
              </a:rPr>
              <a:t>thấp nhất</a:t>
            </a:r>
            <a:r>
              <a:rPr lang="en-US" b="1" i="0" dirty="0">
                <a:solidFill>
                  <a:srgbClr val="000000"/>
                </a:solidFill>
                <a:effectLst/>
                <a:highlight>
                  <a:srgbClr val="FFFFFF"/>
                </a:highlight>
                <a:latin typeface="Times New Roman" panose="02020603050405020304" pitchFamily="18" charset="0"/>
              </a:rPr>
              <a:t>:</a:t>
            </a:r>
            <a:r>
              <a:rPr lang="vi-VN" b="0" i="0" dirty="0">
                <a:solidFill>
                  <a:srgbClr val="000000"/>
                </a:solidFill>
                <a:effectLst/>
                <a:highlight>
                  <a:srgbClr val="FFFFFF"/>
                </a:highlight>
                <a:latin typeface="Times New Roman" panose="02020603050405020304" pitchFamily="18" charset="0"/>
              </a:rPr>
              <a:t> 53 người/km</a:t>
            </a:r>
            <a:r>
              <a:rPr lang="en-US" b="0" i="0" baseline="30000" dirty="0">
                <a:solidFill>
                  <a:srgbClr val="000000"/>
                </a:solidFill>
                <a:effectLst/>
                <a:highlight>
                  <a:srgbClr val="FFFFFF"/>
                </a:highlight>
                <a:latin typeface="Times New Roman" panose="02020603050405020304" pitchFamily="18" charset="0"/>
              </a:rPr>
              <a:t>2</a:t>
            </a:r>
            <a:r>
              <a:rPr lang="vi-VN" b="0" i="0" dirty="0">
                <a:solidFill>
                  <a:srgbClr val="000000"/>
                </a:solidFill>
                <a:effectLst/>
                <a:highlight>
                  <a:srgbClr val="FFFFFF"/>
                </a:highlight>
                <a:latin typeface="Times New Roman" panose="02020603050405020304" pitchFamily="18" charset="0"/>
              </a:rPr>
              <a:t> (diện tích hơn 9.068 km</a:t>
            </a:r>
            <a:r>
              <a:rPr lang="en-US" b="0" i="0" baseline="30000" dirty="0">
                <a:solidFill>
                  <a:srgbClr val="000000"/>
                </a:solidFill>
                <a:effectLst/>
                <a:highlight>
                  <a:srgbClr val="FFFFFF"/>
                </a:highlight>
                <a:latin typeface="Times New Roman" panose="02020603050405020304" pitchFamily="18" charset="0"/>
              </a:rPr>
              <a:t>2</a:t>
            </a:r>
            <a:r>
              <a:rPr lang="vi-VN" b="0" i="0" dirty="0">
                <a:solidFill>
                  <a:srgbClr val="000000"/>
                </a:solidFill>
                <a:effectLst/>
                <a:highlight>
                  <a:srgbClr val="FFFFFF"/>
                </a:highlight>
                <a:latin typeface="Times New Roman" panose="02020603050405020304" pitchFamily="18" charset="0"/>
              </a:rPr>
              <a:t>; dân số 478,4 nghìn người)</a:t>
            </a:r>
            <a:r>
              <a:rPr lang="en-US" b="0" i="0" dirty="0">
                <a:solidFill>
                  <a:srgbClr val="000000"/>
                </a:solidFill>
                <a:effectLst/>
                <a:highlight>
                  <a:srgbClr val="FFFFFF"/>
                </a:highlight>
                <a:latin typeface="Times New Roman" panose="02020603050405020304" pitchFamily="18" charset="0"/>
              </a:rPr>
              <a:t>. </a:t>
            </a:r>
            <a:r>
              <a:rPr lang="vi-VN" b="0" i="0" dirty="0">
                <a:solidFill>
                  <a:srgbClr val="000000"/>
                </a:solidFill>
                <a:effectLst/>
                <a:highlight>
                  <a:srgbClr val="FFFFFF"/>
                </a:highlight>
                <a:latin typeface="Times New Roman" panose="02020603050405020304" pitchFamily="18" charset="0"/>
              </a:rPr>
              <a:t>Tầm nhìn đến năm 2050, Lai Châu là tỉnh biên giới xanh, văn minh, giàu bản sắc văn hoá, phát triển toàn diện, bền vững; kết cấu hạ tầng nông thôn được hiện đại hóa, đạt đầy đủ các tiêu chí của nông thôn mới, trở thành tỉnh thuộc nhóm phát triển khá của vùng Trung du và miền núi Bắc Bộ.</a:t>
            </a:r>
            <a:r>
              <a:rPr lang="vi-VN" b="1" i="0" dirty="0">
                <a:solidFill>
                  <a:srgbClr val="000000"/>
                </a:solidFill>
                <a:effectLst/>
                <a:highlight>
                  <a:srgbClr val="FFFFFF"/>
                </a:highligh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9</a:t>
            </a:fld>
            <a:endParaRPr lang="en-US"/>
          </a:p>
        </p:txBody>
      </p:sp>
    </p:spTree>
    <p:extLst>
      <p:ext uri="{BB962C8B-B14F-4D97-AF65-F5344CB8AC3E}">
        <p14:creationId xmlns:p14="http://schemas.microsoft.com/office/powerpoint/2010/main" val="675782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444545"/>
                </a:solidFill>
                <a:effectLst/>
                <a:highlight>
                  <a:srgbClr val="FFFFFF"/>
                </a:highlight>
                <a:latin typeface="arial" panose="020B0604020202020204" pitchFamily="34" charset="0"/>
              </a:rPr>
              <a:t>Điện Biên là tỉnh miền núi thuộc vùng Tây Bắc Bộ của Việt Nam. Tỉnh được thành lập vào ngày 1 tháng 1 năm 2004, tách ra từ một nửa diện tích phía tây và nam của tỉnh Lai Châu</a:t>
            </a:r>
            <a:r>
              <a:rPr lang="en-US" b="0" i="0" dirty="0">
                <a:solidFill>
                  <a:srgbClr val="444545"/>
                </a:solidFill>
                <a:effectLst/>
                <a:highlight>
                  <a:srgbClr val="FFFFFF"/>
                </a:highlight>
                <a:latin typeface="arial" panose="020B0604020202020204" pitchFamily="34" charset="0"/>
              </a:rPr>
              <a:t>. </a:t>
            </a:r>
            <a:r>
              <a:rPr lang="vi-VN" b="0" i="0" dirty="0">
                <a:solidFill>
                  <a:srgbClr val="202122"/>
                </a:solidFill>
                <a:effectLst/>
                <a:highlight>
                  <a:srgbClr val="FFFFFF"/>
                </a:highlight>
                <a:latin typeface="Arial" panose="020B0604020202020204" pitchFamily="34" charset="0"/>
              </a:rPr>
              <a:t>Tỉnh Điện Biên có 10 đơn vị hành chính cấp huyện, bao gồm 1 thành phố, 1 thị xã và 8 huyện với 129 đơn vị hành chính cấp xã, bao gồm 9 phường, 5 thị trấn và 115 xã</a:t>
            </a:r>
            <a:r>
              <a:rPr lang="en-US" b="0" i="0" dirty="0">
                <a:solidFill>
                  <a:srgbClr val="202122"/>
                </a:solidFill>
                <a:effectLst/>
                <a:highlight>
                  <a:srgbClr val="FFFFFF"/>
                </a:highlight>
                <a:latin typeface="Arial" panose="020B0604020202020204" pitchFamily="34" charset="0"/>
              </a:rPr>
              <a:t>. </a:t>
            </a:r>
            <a:r>
              <a:rPr lang="vi-VN" b="0" i="0" dirty="0">
                <a:solidFill>
                  <a:srgbClr val="313131"/>
                </a:solidFill>
                <a:effectLst/>
                <a:highlight>
                  <a:srgbClr val="FFFFFF"/>
                </a:highlight>
                <a:latin typeface="Source Serif Pro" panose="020F0502020204030204" pitchFamily="18" charset="0"/>
              </a:rPr>
              <a:t>Theo Tổng cục thống kê, năm 2021, dân số tỉnh Điện Biên khoảng 0,63 triệu người, mật độ dân số là 66 người/km</a:t>
            </a:r>
            <a:r>
              <a:rPr lang="en-US" b="0" i="0" baseline="30000" dirty="0">
                <a:solidFill>
                  <a:srgbClr val="313131"/>
                </a:solidFill>
                <a:effectLst/>
                <a:highlight>
                  <a:srgbClr val="FFFFFF"/>
                </a:highlight>
                <a:latin typeface="Source Serif Pro" panose="020F0502020204030204" pitchFamily="18" charset="0"/>
              </a:rPr>
              <a:t>2</a:t>
            </a:r>
            <a:r>
              <a:rPr lang="vi-VN" b="0" i="0" dirty="0">
                <a:solidFill>
                  <a:srgbClr val="313131"/>
                </a:solidFill>
                <a:effectLst/>
                <a:highlight>
                  <a:srgbClr val="FFFFFF"/>
                </a:highlight>
                <a:latin typeface="Source Serif Pro" panose="020F0502020204030204" pitchFamily="18" charset="0"/>
              </a:rPr>
              <a:t>, diện tích 9.539,92 km</a:t>
            </a:r>
            <a:r>
              <a:rPr lang="en-US" b="0" i="0" baseline="30000" dirty="0">
                <a:solidFill>
                  <a:srgbClr val="313131"/>
                </a:solidFill>
                <a:effectLst/>
                <a:highlight>
                  <a:srgbClr val="FFFFFF"/>
                </a:highlight>
                <a:latin typeface="Source Serif Pro" panose="020F0502020204030204" pitchFamily="18" charset="0"/>
              </a:rPr>
              <a:t>2</a:t>
            </a:r>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10</a:t>
            </a:fld>
            <a:endParaRPr lang="en-US"/>
          </a:p>
        </p:txBody>
      </p:sp>
    </p:spTree>
    <p:extLst>
      <p:ext uri="{BB962C8B-B14F-4D97-AF65-F5344CB8AC3E}">
        <p14:creationId xmlns:p14="http://schemas.microsoft.com/office/powerpoint/2010/main" val="4079974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333333"/>
                </a:solidFill>
                <a:effectLst/>
                <a:highlight>
                  <a:srgbClr val="FFFFFF"/>
                </a:highlight>
                <a:latin typeface="Roboto" panose="02000000000000000000" pitchFamily="2" charset="0"/>
              </a:rPr>
              <a:t>Dân số Sơn La là 1.300.130</a:t>
            </a:r>
            <a:r>
              <a:rPr lang="vi-VN" b="0" i="0" dirty="0">
                <a:solidFill>
                  <a:srgbClr val="333333"/>
                </a:solidFill>
                <a:effectLst/>
                <a:highlight>
                  <a:srgbClr val="FFFFFF"/>
                </a:highlight>
                <a:latin typeface="Roboto" panose="02000000000000000000" pitchFamily="2" charset="0"/>
              </a:rPr>
              <a:t> </a:t>
            </a:r>
            <a:r>
              <a:rPr lang="vi-VN" b="1" i="0" dirty="0">
                <a:solidFill>
                  <a:srgbClr val="333333"/>
                </a:solidFill>
                <a:effectLst/>
                <a:highlight>
                  <a:srgbClr val="FFFFFF"/>
                </a:highlight>
                <a:latin typeface="Roboto" panose="02000000000000000000" pitchFamily="2" charset="0"/>
              </a:rPr>
              <a:t>người tính đến năm 2022 theo ước tính trung bình của </a:t>
            </a:r>
            <a:r>
              <a:rPr lang="vi-VN" b="1" i="0" u="none" strike="noStrike" dirty="0">
                <a:solidFill>
                  <a:srgbClr val="1E73BE"/>
                </a:solidFill>
                <a:effectLst/>
                <a:highlight>
                  <a:srgbClr val="FFFFFF"/>
                </a:highlight>
                <a:latin typeface="Roboto" panose="02000000000000000000" pitchFamily="2" charset="0"/>
                <a:hlinkClick r:id="rId3"/>
              </a:rPr>
              <a:t>Tổng cục Thống kê Việt Nam</a:t>
            </a:r>
            <a:r>
              <a:rPr lang="vi-VN" b="0" i="0" dirty="0">
                <a:solidFill>
                  <a:srgbClr val="333333"/>
                </a:solidFill>
                <a:effectLst/>
                <a:highlight>
                  <a:srgbClr val="FFFFFF"/>
                </a:highlight>
                <a:latin typeface="Roboto" panose="02000000000000000000" pitchFamily="2" charset="0"/>
              </a:rPr>
              <a:t>,</a:t>
            </a:r>
            <a:r>
              <a:rPr lang="vi-VN" b="1" i="0" dirty="0">
                <a:solidFill>
                  <a:srgbClr val="333333"/>
                </a:solidFill>
                <a:effectLst/>
                <a:highlight>
                  <a:srgbClr val="FFFFFF"/>
                </a:highlight>
                <a:latin typeface="Roboto" panose="02000000000000000000" pitchFamily="2" charset="0"/>
              </a:rPr>
              <a:t> đứng thứ 27 cả nước</a:t>
            </a:r>
            <a:r>
              <a:rPr lang="en-US" b="1"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Diện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tích</a:t>
            </a:r>
            <a:r>
              <a:rPr lang="en-US" b="0" i="0" dirty="0">
                <a:solidFill>
                  <a:srgbClr val="333333"/>
                </a:solidFill>
                <a:effectLst/>
                <a:highlight>
                  <a:srgbClr val="FFFFFF"/>
                </a:highlight>
                <a:latin typeface="Roboto" panose="02000000000000000000" pitchFamily="2" charset="0"/>
              </a:rPr>
              <a:t> 14.110 km</a:t>
            </a:r>
            <a:r>
              <a:rPr lang="en-US" b="0" i="0" baseline="30000" dirty="0">
                <a:solidFill>
                  <a:srgbClr val="333333"/>
                </a:solidFill>
                <a:effectLst/>
                <a:highlight>
                  <a:srgbClr val="FFFFFF"/>
                </a:highlight>
                <a:latin typeface="Roboto" panose="02000000000000000000" pitchFamily="2" charset="0"/>
              </a:rPr>
              <a:t>2</a:t>
            </a:r>
            <a:r>
              <a:rPr lang="en-US" b="0" i="0" baseline="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Mật độ dân số </a:t>
            </a:r>
            <a:r>
              <a:rPr lang="en-US" b="0" i="0" dirty="0">
                <a:solidFill>
                  <a:srgbClr val="333333"/>
                </a:solidFill>
                <a:effectLst/>
                <a:highlight>
                  <a:srgbClr val="FFFFFF"/>
                </a:highlight>
                <a:latin typeface="Roboto" panose="02000000000000000000" pitchFamily="2" charset="0"/>
              </a:rPr>
              <a:t>92 n</a:t>
            </a:r>
            <a:r>
              <a:rPr lang="vi-VN" b="0" i="0" dirty="0">
                <a:solidFill>
                  <a:srgbClr val="333333"/>
                </a:solidFill>
                <a:effectLst/>
                <a:highlight>
                  <a:srgbClr val="FFFFFF"/>
                </a:highlight>
                <a:latin typeface="Roboto" panose="02000000000000000000" pitchFamily="2" charset="0"/>
              </a:rPr>
              <a:t>gười/</a:t>
            </a:r>
            <a:r>
              <a:rPr lang="en-US" b="0" i="0" dirty="0">
                <a:solidFill>
                  <a:srgbClr val="333333"/>
                </a:solidFill>
                <a:effectLst/>
                <a:highlight>
                  <a:srgbClr val="FFFFFF"/>
                </a:highlight>
                <a:latin typeface="Roboto" panose="02000000000000000000" pitchFamily="2" charset="0"/>
              </a:rPr>
              <a:t>k</a:t>
            </a:r>
            <a:r>
              <a:rPr lang="vi-VN" b="0" i="0" dirty="0">
                <a:solidFill>
                  <a:srgbClr val="333333"/>
                </a:solidFill>
                <a:effectLst/>
                <a:highlight>
                  <a:srgbClr val="FFFFFF"/>
                </a:highlight>
                <a:latin typeface="Roboto" panose="02000000000000000000" pitchFamily="2" charset="0"/>
              </a:rPr>
              <a:t>m</a:t>
            </a:r>
            <a:r>
              <a:rPr lang="en-US" b="0" i="0" baseline="30000" dirty="0">
                <a:solidFill>
                  <a:srgbClr val="333333"/>
                </a:solidFill>
                <a:effectLst/>
                <a:highlight>
                  <a:srgbClr val="FFFFFF"/>
                </a:highlight>
                <a:latin typeface="Roboto" panose="02000000000000000000" pitchFamily="2" charset="0"/>
              </a:rPr>
              <a:t>2</a:t>
            </a:r>
            <a:endParaRPr lang="vi-VN" b="0" i="0" dirty="0">
              <a:solidFill>
                <a:srgbClr val="333333"/>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1" i="0" dirty="0">
                <a:solidFill>
                  <a:srgbClr val="202122"/>
                </a:solidFill>
                <a:effectLst/>
                <a:highlight>
                  <a:srgbClr val="FFFFFF"/>
                </a:highlight>
                <a:latin typeface="Arial" panose="020B0604020202020204" pitchFamily="34" charset="0"/>
              </a:rPr>
              <a:t>Sơn La</a:t>
            </a:r>
            <a:r>
              <a:rPr lang="vi-VN" b="0" i="0" dirty="0">
                <a:solidFill>
                  <a:srgbClr val="202122"/>
                </a:solidFill>
                <a:effectLst/>
                <a:highlight>
                  <a:srgbClr val="FFFFFF"/>
                </a:highlight>
                <a:latin typeface="Arial" panose="020B0604020202020204" pitchFamily="34" charset="0"/>
              </a:rPr>
              <a:t> là một tỉnh miền núi, vùng cao, nằm ở </a:t>
            </a:r>
            <a:r>
              <a:rPr lang="vi-VN" b="0" i="0" u="none" strike="noStrike" dirty="0">
                <a:effectLst/>
                <a:highlight>
                  <a:srgbClr val="FFFFFF"/>
                </a:highlight>
                <a:latin typeface="Arial" panose="020B0604020202020204" pitchFamily="34" charset="0"/>
                <a:hlinkClick r:id="rId4" tooltip="Tây Bắc Bộ"/>
              </a:rPr>
              <a:t>vùng Tây Bắc</a:t>
            </a:r>
            <a:r>
              <a:rPr lang="vi-VN" b="0" i="0" dirty="0">
                <a:solidFill>
                  <a:srgbClr val="202122"/>
                </a:solidFill>
                <a:effectLst/>
                <a:highlight>
                  <a:srgbClr val="FFFFFF"/>
                </a:highlight>
                <a:latin typeface="Arial" panose="020B0604020202020204" pitchFamily="34" charset="0"/>
              </a:rPr>
              <a:t> </a:t>
            </a:r>
            <a:r>
              <a:rPr lang="vi-VN" b="0" i="0" u="none" strike="noStrike" dirty="0">
                <a:effectLst/>
                <a:highlight>
                  <a:srgbClr val="FFFFFF"/>
                </a:highlight>
                <a:latin typeface="Arial" panose="020B0604020202020204" pitchFamily="34" charset="0"/>
                <a:hlinkClick r:id="rId5" tooltip="Việt Nam"/>
              </a:rPr>
              <a:t>Việt Nam</a:t>
            </a:r>
            <a:r>
              <a:rPr lang="en-US" b="0" i="0" u="none" strike="noStrike" dirty="0">
                <a:effectLst/>
                <a:highlight>
                  <a:srgbClr val="FFFFFF"/>
                </a:highlight>
                <a:latin typeface="Arial" panose="020B0604020202020204" pitchFamily="34" charset="0"/>
              </a:rPr>
              <a:t>. </a:t>
            </a:r>
            <a:r>
              <a:rPr lang="vi-VN" b="0" i="0" dirty="0">
                <a:solidFill>
                  <a:srgbClr val="202122"/>
                </a:solidFill>
                <a:effectLst/>
                <a:highlight>
                  <a:srgbClr val="FFFFFF"/>
                </a:highlight>
                <a:latin typeface="Arial" panose="020B0604020202020204" pitchFamily="34" charset="0"/>
              </a:rPr>
              <a:t>Tỉnh Sơn La có 12 </a:t>
            </a:r>
            <a:r>
              <a:rPr lang="vi-VN" b="0" i="0" u="none" strike="noStrike" dirty="0">
                <a:effectLst/>
                <a:highlight>
                  <a:srgbClr val="FFFFFF"/>
                </a:highlight>
                <a:latin typeface="Arial" panose="020B0604020202020204" pitchFamily="34" charset="0"/>
                <a:hlinkClick r:id="rId6" tooltip="Đơn vị hành chính"/>
              </a:rPr>
              <a:t>đơn vị hành chính</a:t>
            </a:r>
            <a:r>
              <a:rPr lang="vi-VN" b="0" i="0" dirty="0">
                <a:solidFill>
                  <a:srgbClr val="202122"/>
                </a:solidFill>
                <a:effectLst/>
                <a:highlight>
                  <a:srgbClr val="FFFFFF"/>
                </a:highlight>
                <a:latin typeface="Arial" panose="020B0604020202020204" pitchFamily="34" charset="0"/>
              </a:rPr>
              <a:t> trực thuộc, bao gồm 1 thành phố và 11 huyện; 204 </a:t>
            </a:r>
            <a:r>
              <a:rPr lang="vi-VN" b="0" i="0" u="none" strike="noStrike" dirty="0">
                <a:effectLst/>
                <a:highlight>
                  <a:srgbClr val="FFFFFF"/>
                </a:highlight>
                <a:latin typeface="Arial" panose="020B0604020202020204" pitchFamily="34" charset="0"/>
                <a:hlinkClick r:id="rId7" tooltip="Đơn vị hành chính cấp xã (Việt Nam)"/>
              </a:rPr>
              <a:t>đơn vị hành chính cấp xã</a:t>
            </a:r>
            <a:r>
              <a:rPr lang="vi-VN" b="0" i="0" dirty="0">
                <a:solidFill>
                  <a:srgbClr val="202122"/>
                </a:solidFill>
                <a:effectLst/>
                <a:highlight>
                  <a:srgbClr val="FFFFFF"/>
                </a:highlight>
                <a:latin typeface="Arial" panose="020B0604020202020204" pitchFamily="34" charset="0"/>
              </a:rPr>
              <a:t>, bao gồm 188 xã, 7 phường và 9 thị trấn</a:t>
            </a:r>
            <a:r>
              <a:rPr lang="en-US" b="0" i="0" dirty="0">
                <a:solidFill>
                  <a:srgbClr val="202122"/>
                </a:solidFill>
                <a:effectLst/>
                <a:highlight>
                  <a:srgbClr val="FFFFFF"/>
                </a:highlight>
                <a:latin typeface="Arial" panose="020B0604020202020204" pitchFamily="34" charset="0"/>
              </a:rPr>
              <a:t>.</a:t>
            </a:r>
            <a:endParaRPr lang="en-US" b="0" i="0" dirty="0">
              <a:solidFill>
                <a:srgbClr val="333333"/>
              </a:solidFill>
              <a:effectLst/>
              <a:highlight>
                <a:srgbClr val="FFFFFF"/>
              </a:highligh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5E22FAFB-E050-48E6-BAE6-2D9599AFB146}" type="slidenum">
              <a:rPr lang="en-US" smtClean="0"/>
              <a:t>11</a:t>
            </a:fld>
            <a:endParaRPr lang="en-US"/>
          </a:p>
        </p:txBody>
      </p:sp>
    </p:spTree>
    <p:extLst>
      <p:ext uri="{BB962C8B-B14F-4D97-AF65-F5344CB8AC3E}">
        <p14:creationId xmlns:p14="http://schemas.microsoft.com/office/powerpoint/2010/main" val="384722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clich</a:t>
            </a:r>
            <a:r>
              <a:rPr lang="en-US" baseline="0" dirty="0"/>
              <a:t> </a:t>
            </a:r>
            <a:r>
              <a:rPr lang="en-US" baseline="0" dirty="0" err="1"/>
              <a:t>hình</a:t>
            </a:r>
            <a:r>
              <a:rPr lang="en-US" baseline="0" dirty="0"/>
              <a:t> </a:t>
            </a:r>
            <a:r>
              <a:rPr lang="en-US" baseline="0" dirty="0" err="1"/>
              <a:t>trên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thả</a:t>
            </a:r>
            <a:r>
              <a:rPr lang="en-US" baseline="0" dirty="0"/>
              <a:t> </a:t>
            </a:r>
            <a:r>
              <a:rPr lang="en-US" baseline="0" dirty="0" err="1"/>
              <a:t>lúa</a:t>
            </a:r>
            <a:r>
              <a:rPr lang="en-US" baseline="0" dirty="0"/>
              <a:t> </a:t>
            </a:r>
            <a:r>
              <a:rPr lang="en-US" baseline="0" dirty="0" err="1"/>
              <a:t>và</a:t>
            </a:r>
            <a:r>
              <a:rPr lang="en-US" baseline="0" dirty="0"/>
              <a:t> </a:t>
            </a:r>
            <a:r>
              <a:rPr lang="en-US" baseline="0" dirty="0" err="1"/>
              <a:t>vật</a:t>
            </a:r>
            <a:r>
              <a:rPr lang="en-US" baseline="0" dirty="0"/>
              <a:t> </a:t>
            </a:r>
            <a:r>
              <a:rPr lang="en-US" baseline="0" dirty="0" err="1"/>
              <a:t>nuôi</a:t>
            </a:r>
            <a:r>
              <a:rPr lang="en-US" baseline="0" dirty="0"/>
              <a:t> </a:t>
            </a:r>
            <a:r>
              <a:rPr lang="en-US" baseline="0" dirty="0" err="1"/>
              <a:t>xuống</a:t>
            </a:r>
            <a:r>
              <a:rPr lang="en-US" baseline="0" dirty="0"/>
              <a:t> </a:t>
            </a:r>
            <a:r>
              <a:rPr lang="en-US" baseline="0" dirty="0" err="1"/>
              <a:t>trang</a:t>
            </a:r>
            <a:r>
              <a:rPr lang="en-US" baseline="0" dirty="0"/>
              <a:t> </a:t>
            </a:r>
            <a:r>
              <a:rPr lang="en-US" baseline="0" dirty="0" err="1"/>
              <a:t>trại</a:t>
            </a:r>
            <a:r>
              <a:rPr lang="en-US" baseline="0" dirty="0"/>
              <a:t>.</a:t>
            </a:r>
          </a:p>
          <a:p>
            <a:r>
              <a:rPr lang="en-US" baseline="0" dirty="0"/>
              <a:t>Click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ra</a:t>
            </a:r>
            <a:r>
              <a:rPr lang="en-US" baseline="0" dirty="0"/>
              <a:t> </a:t>
            </a:r>
            <a:r>
              <a:rPr lang="en-US" baseline="0" dirty="0" err="1"/>
              <a:t>chữ</a:t>
            </a:r>
            <a:r>
              <a:rPr lang="en-US" baseline="0" dirty="0"/>
              <a:t> win.</a:t>
            </a:r>
          </a:p>
          <a:p>
            <a:r>
              <a:rPr lang="en-US" baseline="0" dirty="0"/>
              <a:t>Click </a:t>
            </a:r>
            <a:r>
              <a:rPr lang="en-US" baseline="0" dirty="0" err="1"/>
              <a:t>chữ</a:t>
            </a:r>
            <a:r>
              <a:rPr lang="en-US" baseline="0" dirty="0"/>
              <a:t> win </a:t>
            </a:r>
            <a:r>
              <a:rPr lang="en-US" baseline="0" dirty="0" err="1"/>
              <a:t>để</a:t>
            </a:r>
            <a:r>
              <a:rPr lang="en-US" baseline="0" dirty="0"/>
              <a:t> </a:t>
            </a:r>
            <a:r>
              <a:rPr lang="en-US" baseline="0" dirty="0" err="1"/>
              <a:t>đến</a:t>
            </a:r>
            <a:r>
              <a:rPr lang="en-US" baseline="0" dirty="0"/>
              <a:t> </a:t>
            </a:r>
            <a:r>
              <a:rPr lang="en-US" baseline="0" dirty="0" err="1"/>
              <a:t>phần</a:t>
            </a:r>
            <a:r>
              <a:rPr lang="en-US" baseline="0" dirty="0"/>
              <a:t> </a:t>
            </a:r>
            <a:r>
              <a:rPr lang="en-US" baseline="0" dirty="0" err="1"/>
              <a:t>tiếp</a:t>
            </a:r>
            <a:r>
              <a:rPr lang="en-US" baseline="0" dirty="0"/>
              <a:t> </a:t>
            </a:r>
            <a:r>
              <a:rPr lang="en-US" baseline="0" dirty="0" err="1"/>
              <a:t>theo</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đáp</a:t>
            </a:r>
            <a:r>
              <a:rPr lang="en-US" baseline="0" dirty="0"/>
              <a:t> </a:t>
            </a:r>
            <a:r>
              <a:rPr lang="en-US" baseline="0" dirty="0" err="1"/>
              <a:t>án</a:t>
            </a:r>
            <a:r>
              <a:rPr lang="en-US" baseline="0" dirty="0"/>
              <a:t>.</a:t>
            </a:r>
          </a:p>
          <a:p>
            <a:r>
              <a:rPr lang="en-US" baseline="0" dirty="0"/>
              <a:t>Click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nông</a:t>
            </a:r>
            <a:r>
              <a:rPr lang="en-US" baseline="0" dirty="0"/>
              <a:t> </a:t>
            </a:r>
            <a:r>
              <a:rPr lang="en-US" baseline="0" dirty="0" err="1"/>
              <a:t>trại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2024/10/11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10/11/2024</a:t>
            </a:fld>
            <a:endParaRPr lang="en-US"/>
          </a:p>
        </p:txBody>
      </p:sp>
      <p:pic>
        <p:nvPicPr>
          <p:cNvPr id="7" name="Picture 2" descr="Pink Sky With Clouds Valentines Cartoon Background Bright Illustration For  Design Stock Illustration - Download Image Now - iStock"/>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Box 8"/>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20170" y="0"/>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9" y="2612857"/>
            <a:ext cx="12190992" cy="4307484"/>
          </a:xfrm>
          <a:prstGeom prst="rect">
            <a:avLst/>
          </a:prstGeom>
        </p:spPr>
      </p:pic>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pic>
        <p:nvPicPr>
          <p:cNvPr id="5"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691701" y="-447604"/>
            <a:ext cx="1524424" cy="1524424"/>
          </a:xfrm>
          <a:prstGeom prst="rect">
            <a:avLst/>
          </a:prstGeom>
        </p:spPr>
      </p:pic>
      <p:pic>
        <p:nvPicPr>
          <p:cNvPr id="6" name="Content Placeholder 12" descr="cdc42615100be655bf1a"/>
          <p:cNvPicPr>
            <a:picLocks noChangeAspect="1"/>
          </p:cNvPicPr>
          <p:nvPr userDrawn="1"/>
        </p:nvPicPr>
        <p:blipFill>
          <a:blip r:embed="rId2">
            <a:clrChange>
              <a:clrFrom>
                <a:srgbClr val="FFE1E3">
                  <a:alpha val="100000"/>
                </a:srgbClr>
              </a:clrFrom>
              <a:clrTo>
                <a:srgbClr val="FFE1E3">
                  <a:alpha val="100000"/>
                  <a:alpha val="0"/>
                </a:srgbClr>
              </a:clrTo>
            </a:clrChange>
          </a:blip>
          <a:stretch>
            <a:fillRect/>
          </a:stretch>
        </p:blipFill>
        <p:spPr>
          <a:xfrm>
            <a:off x="-1814427" y="1039349"/>
            <a:ext cx="1524424" cy="1524424"/>
          </a:xfrm>
          <a:prstGeom prst="rect">
            <a:avLst/>
          </a:prstGeom>
          <a:effectLst>
            <a:softEdge rad="1270000"/>
          </a:effectLst>
        </p:spPr>
      </p:pic>
    </p:spTree>
  </p:cSld>
  <p:clrMapOvr>
    <a:masterClrMapping/>
  </p:clrMapOvr>
  <p:transition spd="med" advClick="0" advTm="0">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2024/10/11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69E5B3-FA30-438A-B60F-2CAEF6B816D0}" type="datetimeFigureOut">
              <a:rPr lang="en-US" smtClean="0"/>
              <a:t>10/11/2024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60B0705-DE6A-43FB-843C-81BD7F07A91C}"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10/11/2024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9.jpe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7B7A6C7B-3EF6-6BED-CF9B-42394501440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C13132E-3EEF-10DD-C464-DFECECFCC98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5007574-4C70-B5EB-88AC-DA3361B551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E81BD43-FDFE-8263-B6E1-C749B40689C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2024/10/11</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spd="med" advClick="0" advTm="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ABC4F6D-A8FF-C149-1816-F9D34B23F90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6.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4.wdp"/><Relationship Id="rId18" Type="http://schemas.openxmlformats.org/officeDocument/2006/relationships/image" Target="../media/image47.GIF"/><Relationship Id="rId3" Type="http://schemas.openxmlformats.org/officeDocument/2006/relationships/audio" Target="../media/media1.mp3"/><Relationship Id="rId21" Type="http://schemas.openxmlformats.org/officeDocument/2006/relationships/image" Target="../media/image50.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6.GIF"/><Relationship Id="rId2" Type="http://schemas.microsoft.com/office/2007/relationships/media" Target="../media/media1.mp3"/><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5.xml"/><Relationship Id="rId6" Type="http://schemas.openxmlformats.org/officeDocument/2006/relationships/image" Target="../media/image38.png"/><Relationship Id="rId11" Type="http://schemas.microsoft.com/office/2007/relationships/hdphoto" Target="../media/hdphoto3.wdp"/><Relationship Id="rId5" Type="http://schemas.openxmlformats.org/officeDocument/2006/relationships/image" Target="../media/image37.png"/><Relationship Id="rId15" Type="http://schemas.microsoft.com/office/2007/relationships/hdphoto" Target="../media/hdphoto5.wdp"/><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slideLayout" Target="../slideLayouts/slideLayout44.xml"/><Relationship Id="rId9" Type="http://schemas.openxmlformats.org/officeDocument/2006/relationships/image" Target="../media/image41.pn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8.png"/><Relationship Id="rId11" Type="http://schemas.openxmlformats.org/officeDocument/2006/relationships/image" Target="../media/image54.GIF"/><Relationship Id="rId5" Type="http://schemas.openxmlformats.org/officeDocument/2006/relationships/image" Target="../media/image39.png"/><Relationship Id="rId10" Type="http://schemas.openxmlformats.org/officeDocument/2006/relationships/image" Target="../media/image53.png"/><Relationship Id="rId4" Type="http://schemas.openxmlformats.org/officeDocument/2006/relationships/image" Target="../media/image3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5.GIF"/></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6.GIF"/></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7.GIF"/></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67.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57.GIF"/></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9.xml"/><Relationship Id="rId7" Type="http://schemas.openxmlformats.org/officeDocument/2006/relationships/slide" Target="slide3.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6.wdp"/><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61.jpeg"/><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13" Type="http://schemas.microsoft.com/office/2007/relationships/hdphoto" Target="../media/hdphoto11.wdp"/><Relationship Id="rId18" Type="http://schemas.openxmlformats.org/officeDocument/2006/relationships/image" Target="../media/image73.png"/><Relationship Id="rId26" Type="http://schemas.openxmlformats.org/officeDocument/2006/relationships/image" Target="../media/image77.png"/><Relationship Id="rId39" Type="http://schemas.openxmlformats.org/officeDocument/2006/relationships/slide" Target="slide5.xml"/><Relationship Id="rId21" Type="http://schemas.microsoft.com/office/2007/relationships/hdphoto" Target="../media/hdphoto15.wdp"/><Relationship Id="rId34" Type="http://schemas.openxmlformats.org/officeDocument/2006/relationships/image" Target="../media/image82.png"/><Relationship Id="rId42" Type="http://schemas.openxmlformats.org/officeDocument/2006/relationships/slide" Target="slide12.xml"/><Relationship Id="rId47" Type="http://schemas.microsoft.com/office/2007/relationships/hdphoto" Target="../media/hdphoto25.wdp"/><Relationship Id="rId50" Type="http://schemas.openxmlformats.org/officeDocument/2006/relationships/image" Target="../media/image88.png"/><Relationship Id="rId7" Type="http://schemas.openxmlformats.org/officeDocument/2006/relationships/image" Target="../media/image67.svg"/><Relationship Id="rId2" Type="http://schemas.openxmlformats.org/officeDocument/2006/relationships/notesSlide" Target="../notesSlides/notesSlide8.xml"/><Relationship Id="rId16" Type="http://schemas.openxmlformats.org/officeDocument/2006/relationships/image" Target="../media/image72.png"/><Relationship Id="rId29" Type="http://schemas.openxmlformats.org/officeDocument/2006/relationships/image" Target="../media/image79.png"/><Relationship Id="rId11" Type="http://schemas.microsoft.com/office/2007/relationships/hdphoto" Target="../media/hdphoto10.wdp"/><Relationship Id="rId24" Type="http://schemas.openxmlformats.org/officeDocument/2006/relationships/image" Target="../media/image76.png"/><Relationship Id="rId32" Type="http://schemas.microsoft.com/office/2007/relationships/hdphoto" Target="../media/hdphoto20.wdp"/><Relationship Id="rId37" Type="http://schemas.openxmlformats.org/officeDocument/2006/relationships/image" Target="../media/image83.png"/><Relationship Id="rId40" Type="http://schemas.openxmlformats.org/officeDocument/2006/relationships/image" Target="../media/image84.png"/><Relationship Id="rId45" Type="http://schemas.openxmlformats.org/officeDocument/2006/relationships/slide" Target="slide13.xml"/><Relationship Id="rId5" Type="http://schemas.microsoft.com/office/2007/relationships/hdphoto" Target="../media/hdphoto8.wdp"/><Relationship Id="rId15" Type="http://schemas.microsoft.com/office/2007/relationships/hdphoto" Target="../media/hdphoto12.wdp"/><Relationship Id="rId23" Type="http://schemas.microsoft.com/office/2007/relationships/hdphoto" Target="../media/hdphoto16.wdp"/><Relationship Id="rId28" Type="http://schemas.openxmlformats.org/officeDocument/2006/relationships/image" Target="../media/image78.png"/><Relationship Id="rId36" Type="http://schemas.openxmlformats.org/officeDocument/2006/relationships/slide" Target="slide4.xml"/><Relationship Id="rId49" Type="http://schemas.openxmlformats.org/officeDocument/2006/relationships/image" Target="../media/image87.png"/><Relationship Id="rId10" Type="http://schemas.openxmlformats.org/officeDocument/2006/relationships/image" Target="../media/image69.png"/><Relationship Id="rId19" Type="http://schemas.microsoft.com/office/2007/relationships/hdphoto" Target="../media/hdphoto14.wdp"/><Relationship Id="rId31" Type="http://schemas.openxmlformats.org/officeDocument/2006/relationships/image" Target="../media/image80.png"/><Relationship Id="rId44" Type="http://schemas.microsoft.com/office/2007/relationships/hdphoto" Target="../media/hdphoto24.wdp"/><Relationship Id="rId4" Type="http://schemas.openxmlformats.org/officeDocument/2006/relationships/image" Target="../media/image65.png"/><Relationship Id="rId9" Type="http://schemas.microsoft.com/office/2007/relationships/hdphoto" Target="../media/hdphoto9.wdp"/><Relationship Id="rId14" Type="http://schemas.openxmlformats.org/officeDocument/2006/relationships/image" Target="../media/image71.png"/><Relationship Id="rId22" Type="http://schemas.openxmlformats.org/officeDocument/2006/relationships/image" Target="../media/image75.png"/><Relationship Id="rId27" Type="http://schemas.microsoft.com/office/2007/relationships/hdphoto" Target="../media/hdphoto18.wdp"/><Relationship Id="rId30" Type="http://schemas.microsoft.com/office/2007/relationships/hdphoto" Target="../media/hdphoto19.wdp"/><Relationship Id="rId35" Type="http://schemas.microsoft.com/office/2007/relationships/hdphoto" Target="../media/hdphoto21.wdp"/><Relationship Id="rId43" Type="http://schemas.openxmlformats.org/officeDocument/2006/relationships/image" Target="../media/image85.png"/><Relationship Id="rId48" Type="http://schemas.openxmlformats.org/officeDocument/2006/relationships/slide" Target="slide14.xml"/><Relationship Id="rId8" Type="http://schemas.openxmlformats.org/officeDocument/2006/relationships/image" Target="../media/image68.png"/><Relationship Id="rId3" Type="http://schemas.openxmlformats.org/officeDocument/2006/relationships/audio" Target="../media/audio3.wav"/><Relationship Id="rId12" Type="http://schemas.openxmlformats.org/officeDocument/2006/relationships/image" Target="../media/image70.png"/><Relationship Id="rId17" Type="http://schemas.microsoft.com/office/2007/relationships/hdphoto" Target="../media/hdphoto13.wdp"/><Relationship Id="rId25" Type="http://schemas.microsoft.com/office/2007/relationships/hdphoto" Target="../media/hdphoto17.wdp"/><Relationship Id="rId33" Type="http://schemas.openxmlformats.org/officeDocument/2006/relationships/image" Target="../media/image81.png"/><Relationship Id="rId38" Type="http://schemas.microsoft.com/office/2007/relationships/hdphoto" Target="../media/hdphoto22.wdp"/><Relationship Id="rId46" Type="http://schemas.openxmlformats.org/officeDocument/2006/relationships/image" Target="../media/image86.png"/><Relationship Id="rId20" Type="http://schemas.openxmlformats.org/officeDocument/2006/relationships/image" Target="../media/image74.png"/><Relationship Id="rId41" Type="http://schemas.microsoft.com/office/2007/relationships/hdphoto" Target="../media/hdphoto23.wdp"/><Relationship Id="rId1" Type="http://schemas.openxmlformats.org/officeDocument/2006/relationships/slideLayout" Target="../slideLayouts/slideLayout49.xml"/><Relationship Id="rId6"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slide" Target="slide3.xml"/><Relationship Id="rId12"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90.png"/><Relationship Id="rId11" Type="http://schemas.microsoft.com/office/2007/relationships/hdphoto" Target="../media/hdphoto27.wdp"/><Relationship Id="rId5" Type="http://schemas.openxmlformats.org/officeDocument/2006/relationships/image" Target="../media/image89.jpeg"/><Relationship Id="rId10" Type="http://schemas.openxmlformats.org/officeDocument/2006/relationships/image" Target="../media/image92.png"/><Relationship Id="rId4" Type="http://schemas.openxmlformats.org/officeDocument/2006/relationships/audio" Target="../media/audio5.wav"/><Relationship Id="rId9" Type="http://schemas.microsoft.com/office/2007/relationships/hdphoto" Target="../media/hdphoto26.wdp"/></Relationships>
</file>

<file path=ppt/slides/_rels/slide26.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audio" Target="../media/audio5.wav"/><Relationship Id="rId7" Type="http://schemas.openxmlformats.org/officeDocument/2006/relationships/image" Target="../media/image91.png"/><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3.xml"/><Relationship Id="rId11" Type="http://schemas.openxmlformats.org/officeDocument/2006/relationships/image" Target="../media/image93.png"/><Relationship Id="rId5" Type="http://schemas.openxmlformats.org/officeDocument/2006/relationships/image" Target="../media/image90.png"/><Relationship Id="rId10" Type="http://schemas.microsoft.com/office/2007/relationships/hdphoto" Target="../media/hdphoto27.wdp"/><Relationship Id="rId4" Type="http://schemas.openxmlformats.org/officeDocument/2006/relationships/image" Target="../media/image89.jpe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audio" Target="../media/audio5.wav"/><Relationship Id="rId7" Type="http://schemas.openxmlformats.org/officeDocument/2006/relationships/image" Target="../media/image91.png"/><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3.xml"/><Relationship Id="rId11" Type="http://schemas.openxmlformats.org/officeDocument/2006/relationships/image" Target="../media/image93.png"/><Relationship Id="rId5" Type="http://schemas.openxmlformats.org/officeDocument/2006/relationships/image" Target="../media/image90.png"/><Relationship Id="rId10" Type="http://schemas.microsoft.com/office/2007/relationships/hdphoto" Target="../media/hdphoto27.wdp"/><Relationship Id="rId4" Type="http://schemas.openxmlformats.org/officeDocument/2006/relationships/image" Target="../media/image89.jpe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audio" Target="../media/audio5.wav"/><Relationship Id="rId7" Type="http://schemas.openxmlformats.org/officeDocument/2006/relationships/image" Target="../media/image91.png"/><Relationship Id="rId2" Type="http://schemas.openxmlformats.org/officeDocument/2006/relationships/audio" Target="../media/audio4.wav"/><Relationship Id="rId1" Type="http://schemas.openxmlformats.org/officeDocument/2006/relationships/slideLayout" Target="../slideLayouts/slideLayout49.xml"/><Relationship Id="rId6" Type="http://schemas.openxmlformats.org/officeDocument/2006/relationships/slide" Target="slide3.xml"/><Relationship Id="rId11" Type="http://schemas.openxmlformats.org/officeDocument/2006/relationships/image" Target="../media/image94.png"/><Relationship Id="rId5" Type="http://schemas.openxmlformats.org/officeDocument/2006/relationships/image" Target="../media/image90.png"/><Relationship Id="rId10" Type="http://schemas.microsoft.com/office/2007/relationships/hdphoto" Target="../media/hdphoto27.wdp"/><Relationship Id="rId4" Type="http://schemas.openxmlformats.org/officeDocument/2006/relationships/image" Target="../media/image89.jpe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5" name="Picture 4" descr="A red and green text on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7800" y="83579"/>
            <a:ext cx="7200000" cy="554784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DAC04-89C6-A303-4359-D4A82108F657}"/>
              </a:ext>
            </a:extLst>
          </p:cNvPr>
          <p:cNvPicPr>
            <a:picLocks noChangeAspect="1"/>
          </p:cNvPicPr>
          <p:nvPr/>
        </p:nvPicPr>
        <p:blipFill>
          <a:blip r:embed="rId3"/>
          <a:stretch>
            <a:fillRect/>
          </a:stretch>
        </p:blipFill>
        <p:spPr>
          <a:xfrm>
            <a:off x="322089" y="819852"/>
            <a:ext cx="8345065" cy="49060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623F72AA-98FF-DABC-1901-6FD5C31CF714}"/>
              </a:ext>
            </a:extLst>
          </p:cNvPr>
          <p:cNvSpPr txBox="1"/>
          <p:nvPr/>
        </p:nvSpPr>
        <p:spPr>
          <a:xfrm>
            <a:off x="8767406" y="1475793"/>
            <a:ext cx="2843562" cy="1077218"/>
          </a:xfrm>
          <a:prstGeom prst="rect">
            <a:avLst/>
          </a:prstGeom>
          <a:noFill/>
        </p:spPr>
        <p:txBody>
          <a:bodyPr wrap="square" rtlCol="0">
            <a:spAutoFit/>
          </a:bodyPr>
          <a:lstStyle/>
          <a:p>
            <a:pPr algn="ctr"/>
            <a:r>
              <a:rPr lang="en-US" sz="3200" dirty="0">
                <a:solidFill>
                  <a:srgbClr val="FF0000"/>
                </a:solidFill>
                <a:latin typeface="#9Slide01 Noi dung ngan" panose="00000600000000000000" pitchFamily="2" charset="0"/>
              </a:rPr>
              <a:t>TỈNH</a:t>
            </a:r>
          </a:p>
          <a:p>
            <a:pPr algn="ctr"/>
            <a:r>
              <a:rPr lang="en-US" sz="3200" dirty="0">
                <a:solidFill>
                  <a:srgbClr val="FF0000"/>
                </a:solidFill>
                <a:latin typeface="#9Slide01 Noi dung ngan" panose="00000600000000000000" pitchFamily="2" charset="0"/>
              </a:rPr>
              <a:t>ĐIỆN BIÊN</a:t>
            </a:r>
          </a:p>
        </p:txBody>
      </p:sp>
      <p:pic>
        <p:nvPicPr>
          <p:cNvPr id="4100" name="Picture 4" descr="Điện Biên: Nằm trong 6 địa phương có dân số thấp nhất - Đài Phát thanh và  Truyền hình Điện Biên">
            <a:extLst>
              <a:ext uri="{FF2B5EF4-FFF2-40B4-BE49-F238E27FC236}">
                <a16:creationId xmlns:a16="http://schemas.microsoft.com/office/drawing/2014/main" id="{F54770B8-B2FB-24CA-A9D1-1B9CF49727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154" y="3005253"/>
            <a:ext cx="3044067" cy="20256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809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C9A4-85FE-46D5-6529-4507F7BA743B}"/>
              </a:ext>
            </a:extLst>
          </p:cNvPr>
          <p:cNvPicPr>
            <a:picLocks noChangeAspect="1"/>
          </p:cNvPicPr>
          <p:nvPr/>
        </p:nvPicPr>
        <p:blipFill>
          <a:blip r:embed="rId3"/>
          <a:stretch>
            <a:fillRect/>
          </a:stretch>
        </p:blipFill>
        <p:spPr>
          <a:xfrm>
            <a:off x="6602412" y="1101995"/>
            <a:ext cx="4933728" cy="3449678"/>
          </a:xfrm>
          <a:prstGeom prst="rect">
            <a:avLst/>
          </a:prstGeom>
        </p:spPr>
      </p:pic>
      <p:pic>
        <p:nvPicPr>
          <p:cNvPr id="6146" name="Picture 2" descr="Thủ tướng Chính phủ phê duyệt Quy hoạch tỉnh Sơn La">
            <a:extLst>
              <a:ext uri="{FF2B5EF4-FFF2-40B4-BE49-F238E27FC236}">
                <a16:creationId xmlns:a16="http://schemas.microsoft.com/office/drawing/2014/main" id="{F59F94B4-4B0C-D0A0-D8E9-B40301057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33" y="831347"/>
            <a:ext cx="6000750" cy="39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FDABA3-7C83-8C9B-D036-91FE243EF4CA}"/>
              </a:ext>
            </a:extLst>
          </p:cNvPr>
          <p:cNvSpPr txBox="1"/>
          <p:nvPr/>
        </p:nvSpPr>
        <p:spPr>
          <a:xfrm>
            <a:off x="3095625" y="5283972"/>
            <a:ext cx="6000750" cy="584775"/>
          </a:xfrm>
          <a:prstGeom prst="rect">
            <a:avLst/>
          </a:prstGeom>
          <a:noFill/>
        </p:spPr>
        <p:txBody>
          <a:bodyPr wrap="square" rtlCol="0">
            <a:spAutoFit/>
          </a:bodyPr>
          <a:lstStyle/>
          <a:p>
            <a:pPr algn="ctr"/>
            <a:r>
              <a:rPr lang="en-US" sz="3200" dirty="0">
                <a:solidFill>
                  <a:srgbClr val="FF0000"/>
                </a:solidFill>
              </a:rPr>
              <a:t>TỈNH SƠN LA</a:t>
            </a:r>
          </a:p>
        </p:txBody>
      </p:sp>
    </p:spTree>
    <p:extLst>
      <p:ext uri="{BB962C8B-B14F-4D97-AF65-F5344CB8AC3E}">
        <p14:creationId xmlns:p14="http://schemas.microsoft.com/office/powerpoint/2010/main" val="2848518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a:fillRect/>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3" name="Picture 2"/>
          <p:cNvPicPr>
            <a:picLocks noChangeAspect="1"/>
          </p:cNvPicPr>
          <p:nvPr/>
        </p:nvPicPr>
        <p:blipFill>
          <a:blip r:embed="rId7"/>
          <a:stretch>
            <a:fillRect/>
          </a:stretch>
        </p:blipFill>
        <p:spPr>
          <a:xfrm>
            <a:off x="4641925" y="131724"/>
            <a:ext cx="7395089" cy="604166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868" y="1657721"/>
            <a:ext cx="7959852" cy="4560937"/>
          </a:xfrm>
          <a:prstGeom prst="rect">
            <a:avLst/>
          </a:prstGeom>
        </p:spPr>
      </p:pic>
      <p:sp>
        <p:nvSpPr>
          <p:cNvPr id="5" name="TextBox 4"/>
          <p:cNvSpPr txBox="1"/>
          <p:nvPr/>
        </p:nvSpPr>
        <p:spPr>
          <a:xfrm>
            <a:off x="1137684" y="749322"/>
            <a:ext cx="978195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Tìm hiểu và viết đoạn văn ngắn (5 – 7 câu) về một dân tộc ở nước ta (tên, nơi sinh sống, trang phục, lễ hội,...) và chia sẻ với các bạn.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80755" y="276448"/>
            <a:ext cx="6645347" cy="620941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Dân tộc Tày đã có mặt ở Việt Nam từ rất sớm, họ cư trú chủ yếu ở thung lũng các tỉnh Ðông Bắc. Nhà ở truyền thống của người Tày gồm ba dạng cơ bản: nhà sàn, nhà nửa sàn nửa đất và nhà phòng thủ. Trang phục của họ chủ yếu được làm bằng vải chàm đen, ít trang trí hoa văn. Lương thực chính người Tày sử dụng để nấu ăn hằng ngày là gạo tẻ. Ngoài ra, họ còn sử dụng gạo tẻ và gạo nếp để nấu cháo, cơm lam, bún, cốm và rất nhiều món ăn đặc sắc khác.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8" name="Picture 4" descr="Dân tộc Tày -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3654" y="1637415"/>
            <a:ext cx="4198830" cy="3928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5"/>
          <a:srcRect l="22126" t="8696" r="20544" b="7807"/>
          <a:stretch>
            <a:fillRect/>
          </a:stretch>
        </p:blipFill>
        <p:spPr>
          <a:xfrm>
            <a:off x="0" y="0"/>
            <a:ext cx="12192000" cy="6858000"/>
          </a:xfrm>
          <a:prstGeom prst="rect">
            <a:avLst/>
          </a:prstGeom>
        </p:spPr>
      </p:pic>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8883105" y="2336016"/>
            <a:ext cx="3196671" cy="2574602"/>
          </a:xfrm>
          <a:prstGeom prst="rect">
            <a:avLst/>
          </a:prstGeom>
        </p:spPr>
      </p:pic>
      <p:pic>
        <p:nvPicPr>
          <p:cNvPr id="5" name="Picture 4"/>
          <p:cNvPicPr>
            <a:picLocks noChangeAspect="1"/>
          </p:cNvPicPr>
          <p:nvPr/>
        </p:nvPicPr>
        <p:blipFill>
          <a:blip r:embed="rId7">
            <a:clrChange>
              <a:clrFrom>
                <a:srgbClr val="FFFFFF"/>
              </a:clrFrom>
              <a:clrTo>
                <a:srgbClr val="FFFFFF">
                  <a:alpha val="0"/>
                </a:srgbClr>
              </a:clrTo>
            </a:clrChange>
          </a:blip>
          <a:stretch>
            <a:fillRect/>
          </a:stretch>
        </p:blipFill>
        <p:spPr>
          <a:xfrm>
            <a:off x="2683388" y="231901"/>
            <a:ext cx="6143898" cy="3968327"/>
          </a:xfrm>
          <a:prstGeom prst="rect">
            <a:avLst/>
          </a:prstGeom>
        </p:spPr>
      </p:pic>
      <p:pic>
        <p:nvPicPr>
          <p:cNvPr id="61" name="22 NK PowerSkills"/>
          <p:cNvPicPr>
            <a:picLocks noChangeAspect="1"/>
          </p:cNvPicPr>
          <p:nvPr/>
        </p:nvPicPr>
        <p:blipFill>
          <a:blip r:embed="rId8">
            <a:clrChange>
              <a:clrFrom>
                <a:srgbClr val="FFFFFF"/>
              </a:clrFrom>
              <a:clrTo>
                <a:srgbClr val="FFFFFF">
                  <a:alpha val="0"/>
                </a:srgbClr>
              </a:clrTo>
            </a:clrChange>
          </a:blip>
          <a:stretch>
            <a:fillRect/>
          </a:stretch>
        </p:blipFill>
        <p:spPr>
          <a:xfrm rot="754922">
            <a:off x="8128989" y="244374"/>
            <a:ext cx="4552937" cy="1678262"/>
          </a:xfrm>
          <a:prstGeom prst="rect">
            <a:avLst/>
          </a:prstGeom>
        </p:spPr>
      </p:pic>
      <p:pic>
        <p:nvPicPr>
          <p:cNvPr id="77" name="21 NK PowerSkills"/>
          <p:cNvPicPr>
            <a:picLocks noChangeAspect="1"/>
          </p:cNvPicPr>
          <p:nvPr/>
        </p:nvPicPr>
        <p:blipFill>
          <a:blip r:embed="rId9">
            <a:clrChange>
              <a:clrFrom>
                <a:srgbClr val="FFFFFF"/>
              </a:clrFrom>
              <a:clrTo>
                <a:srgbClr val="FFFFFF">
                  <a:alpha val="0"/>
                </a:srgbClr>
              </a:clrTo>
            </a:clrChange>
          </a:blip>
          <a:stretch>
            <a:fillRect/>
          </a:stretch>
        </p:blipFill>
        <p:spPr>
          <a:xfrm rot="21031306">
            <a:off x="-59616" y="383011"/>
            <a:ext cx="3499012" cy="1479220"/>
          </a:xfrm>
          <a:prstGeom prst="rect">
            <a:avLst/>
          </a:prstGeom>
        </p:spPr>
      </p:pic>
      <p:pic>
        <p:nvPicPr>
          <p:cNvPr id="102" name="j"/>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a:fillRect/>
          </a:stretch>
        </p:blipFill>
        <p:spPr>
          <a:xfrm>
            <a:off x="508633" y="2484876"/>
            <a:ext cx="2911020" cy="3143902"/>
          </a:xfrm>
          <a:prstGeom prst="rect">
            <a:avLst/>
          </a:prstGeom>
        </p:spPr>
      </p:pic>
      <p:pic>
        <p:nvPicPr>
          <p:cNvPr id="103" name="g"/>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a:xfrm flipH="1">
            <a:off x="1920841" y="2406281"/>
            <a:ext cx="2911020" cy="3140990"/>
          </a:xfrm>
          <a:prstGeom prst="rect">
            <a:avLst/>
          </a:prstGeom>
        </p:spPr>
      </p:pic>
      <p:pic>
        <p:nvPicPr>
          <p:cNvPr id="104" name="Picture 10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125" b="82125" l="16552" r="90728"/>
                    </a14:imgEffect>
                    <a14:imgEffect>
                      <a14:saturation sat="300000"/>
                    </a14:imgEffect>
                  </a14:imgLayer>
                </a14:imgProps>
              </a:ext>
              <a:ext uri="{28A0092B-C50C-407E-A947-70E740481C1C}">
                <a14:useLocalDpi xmlns:a14="http://schemas.microsoft.com/office/drawing/2010/main" val="0"/>
              </a:ext>
            </a:extLst>
          </a:blip>
          <a:srcRect l="17300" t="10000" r="10161" b="18611"/>
          <a:stretch>
            <a:fillRect/>
          </a:stretch>
        </p:blipFill>
        <p:spPr>
          <a:xfrm flipH="1">
            <a:off x="-411633" y="3104861"/>
            <a:ext cx="2275170" cy="2418227"/>
          </a:xfrm>
          <a:prstGeom prst="rect">
            <a:avLst/>
          </a:prstGeom>
        </p:spPr>
      </p:pic>
      <p:pic>
        <p:nvPicPr>
          <p:cNvPr id="35" name="Picture 34"/>
          <p:cNvPicPr>
            <a:picLocks noChangeAspect="1"/>
          </p:cNvPicPr>
          <p:nvPr/>
        </p:nvPicPr>
        <p:blipFill rotWithShape="1">
          <a:blip r:embed="rId16">
            <a:extLst>
              <a:ext uri="{28A0092B-C50C-407E-A947-70E740481C1C}">
                <a14:useLocalDpi xmlns:a14="http://schemas.microsoft.com/office/drawing/2010/main" val="0"/>
              </a:ext>
            </a:extLst>
          </a:blip>
          <a:srcRect b="55621"/>
          <a:stretch>
            <a:fillRect/>
          </a:stretch>
        </p:blipFill>
        <p:spPr>
          <a:xfrm>
            <a:off x="-157528" y="5326706"/>
            <a:ext cx="12192000" cy="1494262"/>
          </a:xfrm>
          <a:prstGeom prst="rect">
            <a:avLst/>
          </a:prstGeom>
        </p:spPr>
      </p:pic>
      <p:pic>
        <p:nvPicPr>
          <p:cNvPr id="4" name="Picture 2"/>
          <p:cNvPicPr>
            <a:picLocks noChangeAspect="1"/>
          </p:cNvPicPr>
          <p:nvPr/>
        </p:nvPicPr>
        <p:blipFill>
          <a:blip r:embed="rId17"/>
          <a:srcRect/>
          <a:stretch>
            <a:fillRect/>
          </a:stretch>
        </p:blipFill>
        <p:spPr>
          <a:xfrm>
            <a:off x="647700" y="1"/>
            <a:ext cx="2257044" cy="2893646"/>
          </a:xfrm>
          <a:prstGeom prst="rect">
            <a:avLst/>
          </a:prstGeom>
        </p:spPr>
      </p:pic>
      <p:pic>
        <p:nvPicPr>
          <p:cNvPr id="6" name="Picture 2"/>
          <p:cNvPicPr>
            <a:picLocks noChangeAspect="1"/>
          </p:cNvPicPr>
          <p:nvPr/>
        </p:nvPicPr>
        <p:blipFill>
          <a:blip r:embed="rId18"/>
          <a:srcRect/>
          <a:stretch>
            <a:fillRect/>
          </a:stretch>
        </p:blipFill>
        <p:spPr>
          <a:xfrm>
            <a:off x="10372725" y="142876"/>
            <a:ext cx="1819275" cy="1691926"/>
          </a:xfrm>
          <a:prstGeom prst="rect">
            <a:avLst/>
          </a:prstGeom>
        </p:spPr>
      </p:pic>
      <p:pic>
        <p:nvPicPr>
          <p:cNvPr id="12" name="Pictur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87584" y="1457325"/>
            <a:ext cx="3704416" cy="4927292"/>
          </a:xfrm>
          <a:prstGeom prst="rect">
            <a:avLst/>
          </a:prstGeom>
        </p:spPr>
      </p:pic>
      <p:pic>
        <p:nvPicPr>
          <p:cNvPr id="15" name="Picture 14" descr="A cartoon of a child holding a bouquet of flowers&#10;&#10;Description automatically generated"/>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61602" y="2466975"/>
            <a:ext cx="2048635" cy="2490787"/>
          </a:xfrm>
          <a:prstGeom prst="rect">
            <a:avLst/>
          </a:prstGeom>
        </p:spPr>
      </p:pic>
      <p:pic>
        <p:nvPicPr>
          <p:cNvPr id="3" name="Nhac-nen-powerpoint-vui-nhon-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685707" y="0"/>
            <a:ext cx="609600" cy="609600"/>
          </a:xfrm>
          <a:prstGeom prst="rect">
            <a:avLst/>
          </a:prstGeom>
        </p:spPr>
      </p:pic>
      <p:sp>
        <p:nvSpPr>
          <p:cNvPr id="2" name="Rectangles 1"/>
          <p:cNvSpPr/>
          <p:nvPr/>
        </p:nvSpPr>
        <p:spPr>
          <a:xfrm>
            <a:off x="4187190" y="641350"/>
            <a:ext cx="4078605" cy="2306955"/>
          </a:xfrm>
          <a:prstGeom prst="rect">
            <a:avLst/>
          </a:prstGeom>
          <a:noFill/>
          <a:ln>
            <a:noFill/>
          </a:ln>
        </p:spPr>
        <p:txBody>
          <a:bodyPr wrap="square" rtlCol="0" anchor="t">
            <a:spAutoFit/>
          </a:bodyPr>
          <a:lstStyle/>
          <a:p>
            <a:pPr algn="ctr"/>
            <a:r>
              <a:rPr lang="en-US" altLang="zh-CN" sz="7200" b="1">
                <a:ln w="12700" cmpd="sng">
                  <a:solidFill>
                    <a:schemeClr val="accent4"/>
                  </a:solidFill>
                  <a:prstDash val="solid"/>
                </a:ln>
                <a:solidFill>
                  <a:srgbClr val="FFFF00"/>
                </a:solidFill>
                <a:effectLst/>
                <a:latin typeface="UVN Banh Mi" charset="0"/>
                <a:cs typeface="UVN Banh Mi" charset="0"/>
              </a:rPr>
              <a:t>Trò chơi: Đố vui</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900" decel="100000" fill="hold"/>
                                        <p:tgtEl>
                                          <p:spTgt spid="10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234945" fill="hold"/>
                                        <p:tgtEl>
                                          <p:spTgt spid="3"/>
                                        </p:tgtEl>
                                      </p:cBhvr>
                                    </p:cmd>
                                  </p:childTnLst>
                                </p:cTn>
                              </p:par>
                              <p:par>
                                <p:cTn id="14" presetID="37" presetClass="entr" presetSubtype="0" fill="hold" nodeType="withEffect">
                                  <p:stCondLst>
                                    <p:cond delay="0"/>
                                  </p:stCondLst>
                                  <p:childTnLst>
                                    <p:set>
                                      <p:cBhvr>
                                        <p:cTn id="15" dur="1" fill="hold">
                                          <p:stCondLst>
                                            <p:cond delay="0"/>
                                          </p:stCondLst>
                                        </p:cTn>
                                        <p:tgtEl>
                                          <p:spTgt spid="103"/>
                                        </p:tgtEl>
                                        <p:attrNameLst>
                                          <p:attrName>style.visibility</p:attrName>
                                        </p:attrNameLst>
                                      </p:cBhvr>
                                      <p:to>
                                        <p:strVal val="visible"/>
                                      </p:to>
                                    </p:set>
                                    <p:animEffect transition="in" filter="fade">
                                      <p:cBhvr>
                                        <p:cTn id="16" dur="1000"/>
                                        <p:tgtEl>
                                          <p:spTgt spid="103"/>
                                        </p:tgtEl>
                                      </p:cBhvr>
                                    </p:animEffect>
                                    <p:anim calcmode="lin" valueType="num">
                                      <p:cBhvr>
                                        <p:cTn id="17" dur="1000" fill="hold"/>
                                        <p:tgtEl>
                                          <p:spTgt spid="103"/>
                                        </p:tgtEl>
                                        <p:attrNameLst>
                                          <p:attrName>ppt_x</p:attrName>
                                        </p:attrNameLst>
                                      </p:cBhvr>
                                      <p:tavLst>
                                        <p:tav tm="0">
                                          <p:val>
                                            <p:strVal val="#ppt_x"/>
                                          </p:val>
                                        </p:tav>
                                        <p:tav tm="100000">
                                          <p:val>
                                            <p:strVal val="#ppt_x"/>
                                          </p:val>
                                        </p:tav>
                                      </p:tavLst>
                                    </p:anim>
                                    <p:anim calcmode="lin" valueType="num">
                                      <p:cBhvr>
                                        <p:cTn id="18" dur="900" decel="100000" fill="hold"/>
                                        <p:tgtEl>
                                          <p:spTgt spid="10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3"/>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1000"/>
                                        <p:tgtEl>
                                          <p:spTgt spid="104"/>
                                        </p:tgtEl>
                                      </p:cBhvr>
                                    </p:animEffect>
                                    <p:anim calcmode="lin" valueType="num">
                                      <p:cBhvr>
                                        <p:cTn id="23" dur="1000" fill="hold"/>
                                        <p:tgtEl>
                                          <p:spTgt spid="104"/>
                                        </p:tgtEl>
                                        <p:attrNameLst>
                                          <p:attrName>ppt_x</p:attrName>
                                        </p:attrNameLst>
                                      </p:cBhvr>
                                      <p:tavLst>
                                        <p:tav tm="0">
                                          <p:val>
                                            <p:strVal val="#ppt_x"/>
                                          </p:val>
                                        </p:tav>
                                        <p:tav tm="100000">
                                          <p:val>
                                            <p:strVal val="#ppt_x"/>
                                          </p:val>
                                        </p:tav>
                                      </p:tavLst>
                                    </p:anim>
                                    <p:anim calcmode="lin" valueType="num">
                                      <p:cBhvr>
                                        <p:cTn id="24" dur="900" decel="100000" fill="hold"/>
                                        <p:tgtEl>
                                          <p:spTgt spid="10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04"/>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2" presetID="32" presetClass="emph" presetSubtype="0" repeatCount="5000" fill="hold" nodeType="withEffect">
                                  <p:stCondLst>
                                    <p:cond delay="0"/>
                                  </p:stCondLst>
                                  <p:childTnLst>
                                    <p:animRot by="120000">
                                      <p:cBhvr>
                                        <p:cTn id="33" dur="100" fill="hold">
                                          <p:stCondLst>
                                            <p:cond delay="0"/>
                                          </p:stCondLst>
                                        </p:cTn>
                                        <p:tgtEl>
                                          <p:spTgt spid="103"/>
                                        </p:tgtEl>
                                        <p:attrNameLst>
                                          <p:attrName>r</p:attrName>
                                        </p:attrNameLst>
                                      </p:cBhvr>
                                    </p:animRot>
                                    <p:animRot by="-240000">
                                      <p:cBhvr>
                                        <p:cTn id="34" dur="200" fill="hold">
                                          <p:stCondLst>
                                            <p:cond delay="200"/>
                                          </p:stCondLst>
                                        </p:cTn>
                                        <p:tgtEl>
                                          <p:spTgt spid="103"/>
                                        </p:tgtEl>
                                        <p:attrNameLst>
                                          <p:attrName>r</p:attrName>
                                        </p:attrNameLst>
                                      </p:cBhvr>
                                    </p:animRot>
                                    <p:animRot by="240000">
                                      <p:cBhvr>
                                        <p:cTn id="35" dur="200" fill="hold">
                                          <p:stCondLst>
                                            <p:cond delay="400"/>
                                          </p:stCondLst>
                                        </p:cTn>
                                        <p:tgtEl>
                                          <p:spTgt spid="103"/>
                                        </p:tgtEl>
                                        <p:attrNameLst>
                                          <p:attrName>r</p:attrName>
                                        </p:attrNameLst>
                                      </p:cBhvr>
                                    </p:animRot>
                                    <p:animRot by="-240000">
                                      <p:cBhvr>
                                        <p:cTn id="36" dur="200" fill="hold">
                                          <p:stCondLst>
                                            <p:cond delay="600"/>
                                          </p:stCondLst>
                                        </p:cTn>
                                        <p:tgtEl>
                                          <p:spTgt spid="103"/>
                                        </p:tgtEl>
                                        <p:attrNameLst>
                                          <p:attrName>r</p:attrName>
                                        </p:attrNameLst>
                                      </p:cBhvr>
                                    </p:animRot>
                                    <p:animRot by="120000">
                                      <p:cBhvr>
                                        <p:cTn id="37" dur="200" fill="hold">
                                          <p:stCondLst>
                                            <p:cond delay="800"/>
                                          </p:stCondLst>
                                        </p:cTn>
                                        <p:tgtEl>
                                          <p:spTgt spid="103"/>
                                        </p:tgtEl>
                                        <p:attrNameLst>
                                          <p:attrName>r</p:attrName>
                                        </p:attrNameLst>
                                      </p:cBhvr>
                                    </p:animRot>
                                  </p:childTnLst>
                                </p:cTn>
                              </p:par>
                              <p:par>
                                <p:cTn id="38" presetID="32" presetClass="emph" presetSubtype="0" repeatCount="5000" fill="hold" nodeType="withEffect">
                                  <p:stCondLst>
                                    <p:cond delay="0"/>
                                  </p:stCondLst>
                                  <p:childTnLst>
                                    <p:animRot by="120000">
                                      <p:cBhvr>
                                        <p:cTn id="39" dur="100" fill="hold">
                                          <p:stCondLst>
                                            <p:cond delay="0"/>
                                          </p:stCondLst>
                                        </p:cTn>
                                        <p:tgtEl>
                                          <p:spTgt spid="104"/>
                                        </p:tgtEl>
                                        <p:attrNameLst>
                                          <p:attrName>r</p:attrName>
                                        </p:attrNameLst>
                                      </p:cBhvr>
                                    </p:animRot>
                                    <p:animRot by="-240000">
                                      <p:cBhvr>
                                        <p:cTn id="40" dur="200" fill="hold">
                                          <p:stCondLst>
                                            <p:cond delay="200"/>
                                          </p:stCondLst>
                                        </p:cTn>
                                        <p:tgtEl>
                                          <p:spTgt spid="104"/>
                                        </p:tgtEl>
                                        <p:attrNameLst>
                                          <p:attrName>r</p:attrName>
                                        </p:attrNameLst>
                                      </p:cBhvr>
                                    </p:animRot>
                                    <p:animRot by="240000">
                                      <p:cBhvr>
                                        <p:cTn id="41" dur="200" fill="hold">
                                          <p:stCondLst>
                                            <p:cond delay="400"/>
                                          </p:stCondLst>
                                        </p:cTn>
                                        <p:tgtEl>
                                          <p:spTgt spid="104"/>
                                        </p:tgtEl>
                                        <p:attrNameLst>
                                          <p:attrName>r</p:attrName>
                                        </p:attrNameLst>
                                      </p:cBhvr>
                                    </p:animRot>
                                    <p:animRot by="-240000">
                                      <p:cBhvr>
                                        <p:cTn id="42" dur="200" fill="hold">
                                          <p:stCondLst>
                                            <p:cond delay="600"/>
                                          </p:stCondLst>
                                        </p:cTn>
                                        <p:tgtEl>
                                          <p:spTgt spid="104"/>
                                        </p:tgtEl>
                                        <p:attrNameLst>
                                          <p:attrName>r</p:attrName>
                                        </p:attrNameLst>
                                      </p:cBhvr>
                                    </p:animRot>
                                    <p:animRot by="120000">
                                      <p:cBhvr>
                                        <p:cTn id="43" dur="200" fill="hold">
                                          <p:stCondLst>
                                            <p:cond delay="800"/>
                                          </p:stCondLst>
                                        </p:cTn>
                                        <p:tgtEl>
                                          <p:spTgt spid="104"/>
                                        </p:tgtEl>
                                        <p:attrNameLst>
                                          <p:attrName>r</p:attrName>
                                        </p:attrNameLst>
                                      </p:cBhvr>
                                    </p:animRot>
                                  </p:childTnLst>
                                </p:cTn>
                              </p:par>
                              <p:par>
                                <p:cTn id="44" presetID="32" presetClass="emph" presetSubtype="0" repeatCount="5000" fill="hold" nodeType="withEffect">
                                  <p:stCondLst>
                                    <p:cond delay="0"/>
                                  </p:stCondLst>
                                  <p:childTnLst>
                                    <p:animRot by="120000">
                                      <p:cBhvr>
                                        <p:cTn id="45" dur="100" fill="hold">
                                          <p:stCondLst>
                                            <p:cond delay="0"/>
                                          </p:stCondLst>
                                        </p:cTn>
                                        <p:tgtEl>
                                          <p:spTgt spid="15"/>
                                        </p:tgtEl>
                                        <p:attrNameLst>
                                          <p:attrName>r</p:attrName>
                                        </p:attrNameLst>
                                      </p:cBhvr>
                                    </p:animRot>
                                    <p:animRot by="-240000">
                                      <p:cBhvr>
                                        <p:cTn id="46" dur="200" fill="hold">
                                          <p:stCondLst>
                                            <p:cond delay="200"/>
                                          </p:stCondLst>
                                        </p:cTn>
                                        <p:tgtEl>
                                          <p:spTgt spid="15"/>
                                        </p:tgtEl>
                                        <p:attrNameLst>
                                          <p:attrName>r</p:attrName>
                                        </p:attrNameLst>
                                      </p:cBhvr>
                                    </p:animRot>
                                    <p:animRot by="240000">
                                      <p:cBhvr>
                                        <p:cTn id="47" dur="200" fill="hold">
                                          <p:stCondLst>
                                            <p:cond delay="400"/>
                                          </p:stCondLst>
                                        </p:cTn>
                                        <p:tgtEl>
                                          <p:spTgt spid="15"/>
                                        </p:tgtEl>
                                        <p:attrNameLst>
                                          <p:attrName>r</p:attrName>
                                        </p:attrNameLst>
                                      </p:cBhvr>
                                    </p:animRot>
                                    <p:animRot by="-240000">
                                      <p:cBhvr>
                                        <p:cTn id="48" dur="200" fill="hold">
                                          <p:stCondLst>
                                            <p:cond delay="600"/>
                                          </p:stCondLst>
                                        </p:cTn>
                                        <p:tgtEl>
                                          <p:spTgt spid="15"/>
                                        </p:tgtEl>
                                        <p:attrNameLst>
                                          <p:attrName>r</p:attrName>
                                        </p:attrNameLst>
                                      </p:cBhvr>
                                    </p:animRot>
                                    <p:animRot by="120000">
                                      <p:cBhvr>
                                        <p:cTn id="49" dur="200" fill="hold">
                                          <p:stCondLst>
                                            <p:cond delay="800"/>
                                          </p:stCondLst>
                                        </p:cTn>
                                        <p:tgtEl>
                                          <p:spTgt spid="15"/>
                                        </p:tgtEl>
                                        <p:attrNameLst>
                                          <p:attrName>r</p:attrName>
                                        </p:attrNameLst>
                                      </p:cBhvr>
                                    </p:animRot>
                                  </p:childTnLst>
                                </p:cTn>
                              </p:par>
                              <p:par>
                                <p:cTn id="50" presetID="32" presetClass="emph" presetSubtype="0" repeatCount="5000" fill="hold" nodeType="withEffect">
                                  <p:stCondLst>
                                    <p:cond delay="0"/>
                                  </p:stCondLst>
                                  <p:childTnLst>
                                    <p:animRot by="120000">
                                      <p:cBhvr>
                                        <p:cTn id="51" dur="100" fill="hold">
                                          <p:stCondLst>
                                            <p:cond delay="0"/>
                                          </p:stCondLst>
                                        </p:cTn>
                                        <p:tgtEl>
                                          <p:spTgt spid="12"/>
                                        </p:tgtEl>
                                        <p:attrNameLst>
                                          <p:attrName>r</p:attrName>
                                        </p:attrNameLst>
                                      </p:cBhvr>
                                    </p:animRot>
                                    <p:animRot by="-240000">
                                      <p:cBhvr>
                                        <p:cTn id="52" dur="200" fill="hold">
                                          <p:stCondLst>
                                            <p:cond delay="200"/>
                                          </p:stCondLst>
                                        </p:cTn>
                                        <p:tgtEl>
                                          <p:spTgt spid="12"/>
                                        </p:tgtEl>
                                        <p:attrNameLst>
                                          <p:attrName>r</p:attrName>
                                        </p:attrNameLst>
                                      </p:cBhvr>
                                    </p:animRot>
                                    <p:animRot by="240000">
                                      <p:cBhvr>
                                        <p:cTn id="53" dur="200" fill="hold">
                                          <p:stCondLst>
                                            <p:cond delay="400"/>
                                          </p:stCondLst>
                                        </p:cTn>
                                        <p:tgtEl>
                                          <p:spTgt spid="12"/>
                                        </p:tgtEl>
                                        <p:attrNameLst>
                                          <p:attrName>r</p:attrName>
                                        </p:attrNameLst>
                                      </p:cBhvr>
                                    </p:animRot>
                                    <p:animRot by="-240000">
                                      <p:cBhvr>
                                        <p:cTn id="54" dur="200" fill="hold">
                                          <p:stCondLst>
                                            <p:cond delay="600"/>
                                          </p:stCondLst>
                                        </p:cTn>
                                        <p:tgtEl>
                                          <p:spTgt spid="12"/>
                                        </p:tgtEl>
                                        <p:attrNameLst>
                                          <p:attrName>r</p:attrName>
                                        </p:attrNameLst>
                                      </p:cBhvr>
                                    </p:animRot>
                                    <p:animRot by="120000">
                                      <p:cBhvr>
                                        <p:cTn id="55" dur="200" fill="hold">
                                          <p:stCondLst>
                                            <p:cond delay="800"/>
                                          </p:stCondLst>
                                        </p:cTn>
                                        <p:tgtEl>
                                          <p:spTgt spid="12"/>
                                        </p:tgtEl>
                                        <p:attrNameLst>
                                          <p:attrName>r</p:attrName>
                                        </p:attrNameLst>
                                      </p:cBhvr>
                                    </p:animRot>
                                  </p:childTnLst>
                                </p:cTn>
                              </p:par>
                              <p:par>
                                <p:cTn id="56" presetID="32" presetClass="emph" presetSubtype="0" repeatCount="5000" fill="hold" nodeType="withEffect">
                                  <p:stCondLst>
                                    <p:cond delay="0"/>
                                  </p:stCondLst>
                                  <p:childTnLst>
                                    <p:animRot by="120000">
                                      <p:cBhvr>
                                        <p:cTn id="57" dur="100" fill="hold">
                                          <p:stCondLst>
                                            <p:cond delay="0"/>
                                          </p:stCondLst>
                                        </p:cTn>
                                        <p:tgtEl>
                                          <p:spTgt spid="102"/>
                                        </p:tgtEl>
                                        <p:attrNameLst>
                                          <p:attrName>r</p:attrName>
                                        </p:attrNameLst>
                                      </p:cBhvr>
                                    </p:animRot>
                                    <p:animRot by="-240000">
                                      <p:cBhvr>
                                        <p:cTn id="58" dur="200" fill="hold">
                                          <p:stCondLst>
                                            <p:cond delay="200"/>
                                          </p:stCondLst>
                                        </p:cTn>
                                        <p:tgtEl>
                                          <p:spTgt spid="102"/>
                                        </p:tgtEl>
                                        <p:attrNameLst>
                                          <p:attrName>r</p:attrName>
                                        </p:attrNameLst>
                                      </p:cBhvr>
                                    </p:animRot>
                                    <p:animRot by="240000">
                                      <p:cBhvr>
                                        <p:cTn id="59" dur="200" fill="hold">
                                          <p:stCondLst>
                                            <p:cond delay="400"/>
                                          </p:stCondLst>
                                        </p:cTn>
                                        <p:tgtEl>
                                          <p:spTgt spid="102"/>
                                        </p:tgtEl>
                                        <p:attrNameLst>
                                          <p:attrName>r</p:attrName>
                                        </p:attrNameLst>
                                      </p:cBhvr>
                                    </p:animRot>
                                    <p:animRot by="-240000">
                                      <p:cBhvr>
                                        <p:cTn id="60" dur="200" fill="hold">
                                          <p:stCondLst>
                                            <p:cond delay="600"/>
                                          </p:stCondLst>
                                        </p:cTn>
                                        <p:tgtEl>
                                          <p:spTgt spid="102"/>
                                        </p:tgtEl>
                                        <p:attrNameLst>
                                          <p:attrName>r</p:attrName>
                                        </p:attrNameLst>
                                      </p:cBhvr>
                                    </p:animRot>
                                    <p:animRot by="120000">
                                      <p:cBhvr>
                                        <p:cTn id="61" dur="200" fill="hold">
                                          <p:stCondLst>
                                            <p:cond delay="800"/>
                                          </p:stCondLst>
                                        </p:cTn>
                                        <p:tgtEl>
                                          <p:spTgt spid="1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7"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Trung bình mỗi năm dân số nước ta tăng thêm: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Đ Ghé thăm Fb.com/nkpowerskills"/>
          <p:cNvSpPr/>
          <p:nvPr/>
        </p:nvSpPr>
        <p:spPr>
          <a:xfrm>
            <a:off x="2494915" y="3511317"/>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triệu</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p:cNvSpPr/>
          <p:nvPr/>
        </p:nvSpPr>
        <p:spPr>
          <a:xfrm>
            <a:off x="6274111" y="4781540"/>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1,8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1" name="Ghé thăm Fb.com/nkpowerskills"/>
          <p:cNvSpPr/>
          <p:nvPr/>
        </p:nvSpPr>
        <p:spPr>
          <a:xfrm>
            <a:off x="2479040"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1,2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2" name="Ghé thăm Fb.com/nkpowerskills"/>
          <p:cNvSpPr/>
          <p:nvPr/>
        </p:nvSpPr>
        <p:spPr>
          <a:xfrm>
            <a:off x="6274111" y="351131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1,5</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triệu</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dân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396933" y="5681246"/>
            <a:ext cx="970071" cy="970071"/>
          </a:xfrm>
          <a:prstGeom prst="rect">
            <a:avLst/>
          </a:prstGeom>
          <a:effectLst>
            <a:glow rad="101600">
              <a:schemeClr val="bg1">
                <a:alpha val="60000"/>
              </a:schemeClr>
            </a:glow>
          </a:effectLst>
        </p:spPr>
      </p:pic>
      <p:pic>
        <p:nvPicPr>
          <p:cNvPr id="15"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484738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wrong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11"/>
          <a:srcRect/>
          <a:stretch>
            <a:fillRect/>
          </a:stretch>
        </p:blipFill>
        <p:spPr>
          <a:xfrm>
            <a:off x="4986906" y="1131136"/>
            <a:ext cx="2123362" cy="35096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1"/>
                                        </p:tgtEl>
                                        <p:attrNameLst>
                                          <p:attrName>fillcolor</p:attrName>
                                        </p:attrNameLst>
                                      </p:cBhvr>
                                      <p:to>
                                        <a:srgbClr val="FF7C80"/>
                                      </p:to>
                                    </p:animClr>
                                    <p:set>
                                      <p:cBhvr>
                                        <p:cTn id="7" dur="200" fill="hold"/>
                                        <p:tgtEl>
                                          <p:spTgt spid="11"/>
                                        </p:tgtEl>
                                        <p:attrNameLst>
                                          <p:attrName>fill.type</p:attrName>
                                        </p:attrNameLst>
                                      </p:cBhvr>
                                      <p:to>
                                        <p:strVal val="solid"/>
                                      </p:to>
                                    </p:set>
                                    <p:set>
                                      <p:cBhvr>
                                        <p:cTn id="8" dur="200" fill="hold"/>
                                        <p:tgtEl>
                                          <p:spTgt spid="11"/>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9"/>
                                        </p:tgtEl>
                                        <p:attrNameLst>
                                          <p:attrName>fillcolor</p:attrName>
                                        </p:attrNameLst>
                                      </p:cBhvr>
                                      <p:to>
                                        <a:srgbClr val="00FF00"/>
                                      </p:to>
                                    </p:animClr>
                                    <p:set>
                                      <p:cBhvr>
                                        <p:cTn id="16" dur="200" fill="hold"/>
                                        <p:tgtEl>
                                          <p:spTgt spid="9"/>
                                        </p:tgtEl>
                                        <p:attrNameLst>
                                          <p:attrName>fill.type</p:attrName>
                                        </p:attrNameLst>
                                      </p:cBhvr>
                                      <p:to>
                                        <p:strVal val="solid"/>
                                      </p:to>
                                    </p:set>
                                    <p:set>
                                      <p:cBhvr>
                                        <p:cTn id="17" dur="200" fill="hold"/>
                                        <p:tgtEl>
                                          <p:spTgt spid="9"/>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26" presetClass="emph" presetSubtype="0" repeatCount="indefinite"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repeatCount="4000" fill="hold" nodeType="clickEffect">
                                  <p:stCondLst>
                                    <p:cond delay="0"/>
                                  </p:stCondLst>
                                  <p:childTnLst>
                                    <p:animClr clrSpc="rgb" dir="cw">
                                      <p:cBhvr>
                                        <p:cTn id="31" dur="200" fill="hold"/>
                                        <p:tgtEl>
                                          <p:spTgt spid="12"/>
                                        </p:tgtEl>
                                        <p:attrNameLst>
                                          <p:attrName>fillcolor</p:attrName>
                                        </p:attrNameLst>
                                      </p:cBhvr>
                                      <p:to>
                                        <a:srgbClr val="FF7C80"/>
                                      </p:to>
                                    </p:animClr>
                                    <p:set>
                                      <p:cBhvr>
                                        <p:cTn id="32" dur="200" fill="hold"/>
                                        <p:tgtEl>
                                          <p:spTgt spid="12"/>
                                        </p:tgtEl>
                                        <p:attrNameLst>
                                          <p:attrName>fill.type</p:attrName>
                                        </p:attrNameLst>
                                      </p:cBhvr>
                                      <p:to>
                                        <p:strVal val="solid"/>
                                      </p:to>
                                    </p:set>
                                    <p:set>
                                      <p:cBhvr>
                                        <p:cTn id="33" dur="200" fill="hold"/>
                                        <p:tgtEl>
                                          <p:spTgt spid="12"/>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4000" fill="hold" nodeType="clickEffect">
                                  <p:stCondLst>
                                    <p:cond delay="0"/>
                                  </p:stCondLst>
                                  <p:childTnLst>
                                    <p:animClr clrSpc="rgb" dir="cw">
                                      <p:cBhvr>
                                        <p:cTn id="40" dur="200" fill="hold"/>
                                        <p:tgtEl>
                                          <p:spTgt spid="10"/>
                                        </p:tgtEl>
                                        <p:attrNameLst>
                                          <p:attrName>fillcolor</p:attrName>
                                        </p:attrNameLst>
                                      </p:cBhvr>
                                      <p:to>
                                        <a:srgbClr val="FF7C80"/>
                                      </p:to>
                                    </p:animClr>
                                    <p:set>
                                      <p:cBhvr>
                                        <p:cTn id="41" dur="200" fill="hold"/>
                                        <p:tgtEl>
                                          <p:spTgt spid="10"/>
                                        </p:tgtEl>
                                        <p:attrNameLst>
                                          <p:attrName>fill.type</p:attrName>
                                        </p:attrNameLst>
                                      </p:cBhvr>
                                      <p:to>
                                        <p:strVal val="solid"/>
                                      </p:to>
                                    </p:set>
                                    <p:set>
                                      <p:cBhvr>
                                        <p:cTn id="42" dur="200" fill="hold"/>
                                        <p:tgtEl>
                                          <p:spTgt spid="10"/>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Trong thời gian gần đây tốc độ gia tăng dân số nước ta: </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p:cNvSpPr/>
          <p:nvPr/>
        </p:nvSpPr>
        <p:spPr>
          <a:xfrm>
            <a:off x="6232400" y="3557877"/>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Giảm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p:cNvSpPr/>
          <p:nvPr/>
        </p:nvSpPr>
        <p:spPr>
          <a:xfrm>
            <a:off x="2479040" y="4828100"/>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p:cNvSpPr/>
          <p:nvPr/>
        </p:nvSpPr>
        <p:spPr>
          <a:xfrm>
            <a:off x="6216525" y="482810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ổn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định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p:cNvSpPr/>
          <p:nvPr/>
        </p:nvSpPr>
        <p:spPr>
          <a:xfrm>
            <a:off x="2479040" y="355787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Tăng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8926" y="489394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8926" y="366130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58685" y="493153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p:cNvPicPr>
            <a:picLocks noChangeAspect="1"/>
          </p:cNvPicPr>
          <p:nvPr/>
        </p:nvPicPr>
        <p:blipFill>
          <a:blip r:embed="rId9"/>
          <a:srcRect/>
          <a:stretch>
            <a:fillRect/>
          </a:stretch>
        </p:blipFill>
        <p:spPr>
          <a:xfrm>
            <a:off x="8191500" y="2068777"/>
            <a:ext cx="1898617" cy="2731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childTnLst>
                          </p:cTn>
                        </p:par>
                        <p:par>
                          <p:cTn id="18" fill="hold">
                            <p:stCondLst>
                              <p:cond delay="800"/>
                            </p:stCondLst>
                            <p:childTnLst>
                              <p:par>
                                <p:cTn id="19" presetID="42"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10"/>
                                        </p:tgtEl>
                                        <p:attrNameLst>
                                          <p:attrName>fillcolor</p:attrName>
                                        </p:attrNameLst>
                                      </p:cBhvr>
                                      <p:to>
                                        <a:srgbClr val="FF7C80"/>
                                      </p:to>
                                    </p:animClr>
                                    <p:set>
                                      <p:cBhvr>
                                        <p:cTn id="29" dur="200" fill="hold"/>
                                        <p:tgtEl>
                                          <p:spTgt spid="10"/>
                                        </p:tgtEl>
                                        <p:attrNameLst>
                                          <p:attrName>fill.type</p:attrName>
                                        </p:attrNameLst>
                                      </p:cBhvr>
                                      <p:to>
                                        <p:strVal val="solid"/>
                                      </p:to>
                                    </p:set>
                                    <p:set>
                                      <p:cBhvr>
                                        <p:cTn id="30" dur="20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4000" fill="hold" nodeType="clickEffect">
                                  <p:stCondLst>
                                    <p:cond delay="0"/>
                                  </p:stCondLst>
                                  <p:childTnLst>
                                    <p:animClr clrSpc="rgb" dir="cw">
                                      <p:cBhvr>
                                        <p:cTn id="37" dur="200" fill="hold"/>
                                        <p:tgtEl>
                                          <p:spTgt spid="8"/>
                                        </p:tgtEl>
                                        <p:attrNameLst>
                                          <p:attrName>fillcolor</p:attrName>
                                        </p:attrNameLst>
                                      </p:cBhvr>
                                      <p:to>
                                        <a:srgbClr val="FF7C80"/>
                                      </p:to>
                                    </p:animClr>
                                    <p:set>
                                      <p:cBhvr>
                                        <p:cTn id="38" dur="200" fill="hold"/>
                                        <p:tgtEl>
                                          <p:spTgt spid="8"/>
                                        </p:tgtEl>
                                        <p:attrNameLst>
                                          <p:attrName>fill.type</p:attrName>
                                        </p:attrNameLst>
                                      </p:cBhvr>
                                      <p:to>
                                        <p:strVal val="solid"/>
                                      </p:to>
                                    </p:set>
                                    <p:set>
                                      <p:cBhvr>
                                        <p:cTn id="39" dur="200" fill="hold"/>
                                        <p:tgtEl>
                                          <p:spTgt spid="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487680"/>
            <a:ext cx="67140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Nội dung nào không đúng với dân cư, dân tộc ở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p:cNvSpPr/>
          <p:nvPr/>
        </p:nvSpPr>
        <p:spPr>
          <a:xfrm>
            <a:off x="2479040" y="4868215"/>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Mức sống của các dân tộc ít người đã ở mức cao.</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Ghé thăm Fb.com/nkpowerskills"/>
          <p:cNvSpPr/>
          <p:nvPr/>
        </p:nvSpPr>
        <p:spPr>
          <a:xfrm>
            <a:off x="6274111" y="3526610"/>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huy</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truyền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thống</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sản</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xuất</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p:cNvSpPr/>
          <p:nvPr/>
        </p:nvSpPr>
        <p:spPr>
          <a:xfrm>
            <a:off x="2479040" y="352661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tộc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luôn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đoàn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kết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bên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nhau</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p:cNvSpPr/>
          <p:nvPr/>
        </p:nvSpPr>
        <p:spPr>
          <a:xfrm>
            <a:off x="6258236" y="4868215"/>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Sự</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phát</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triển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tế</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xã</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hội</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giữa</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vùng</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còn</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chênh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lệch</a:t>
            </a:r>
            <a:r>
              <a:rPr lang="en-US" sz="24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3997" y="359245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8122" y="4971647"/>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1200" y="363004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p:cNvPicPr>
          <p:nvPr/>
        </p:nvPicPr>
        <p:blipFill>
          <a:blip r:embed="rId9"/>
          <a:srcRect/>
          <a:stretch>
            <a:fillRect/>
          </a:stretch>
        </p:blipFill>
        <p:spPr>
          <a:xfrm>
            <a:off x="3986299" y="4648199"/>
            <a:ext cx="2459923" cy="1758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repeatCount="4000" fill="hold" nodeType="clickEffect">
                                  <p:stCondLst>
                                    <p:cond delay="0"/>
                                  </p:stCondLst>
                                  <p:childTnLst>
                                    <p:animClr clrSpc="rgb" dir="cw">
                                      <p:cBhvr>
                                        <p:cTn id="27" dur="200" fill="hold"/>
                                        <p:tgtEl>
                                          <p:spTgt spid="10"/>
                                        </p:tgtEl>
                                        <p:attrNameLst>
                                          <p:attrName>fillcolor</p:attrName>
                                        </p:attrNameLst>
                                      </p:cBhvr>
                                      <p:to>
                                        <a:srgbClr val="FF7C80"/>
                                      </p:to>
                                    </p:animClr>
                                    <p:set>
                                      <p:cBhvr>
                                        <p:cTn id="28" dur="200" fill="hold"/>
                                        <p:tgtEl>
                                          <p:spTgt spid="10"/>
                                        </p:tgtEl>
                                        <p:attrNameLst>
                                          <p:attrName>fill.type</p:attrName>
                                        </p:attrNameLst>
                                      </p:cBhvr>
                                      <p:to>
                                        <p:strVal val="solid"/>
                                      </p:to>
                                    </p:set>
                                    <p:set>
                                      <p:cBhvr>
                                        <p:cTn id="29" dur="20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4000" fill="hold" nodeType="clickEffect">
                                  <p:stCondLst>
                                    <p:cond delay="0"/>
                                  </p:stCondLst>
                                  <p:childTnLst>
                                    <p:animClr clrSpc="rgb" dir="cw">
                                      <p:cBhvr>
                                        <p:cTn id="36" dur="200" fill="hold"/>
                                        <p:tgtEl>
                                          <p:spTgt spid="8"/>
                                        </p:tgtEl>
                                        <p:attrNameLst>
                                          <p:attrName>fillcolor</p:attrName>
                                        </p:attrNameLst>
                                      </p:cBhvr>
                                      <p:to>
                                        <a:srgbClr val="FF7C80"/>
                                      </p:to>
                                    </p:animClr>
                                    <p:set>
                                      <p:cBhvr>
                                        <p:cTn id="37" dur="200" fill="hold"/>
                                        <p:tgtEl>
                                          <p:spTgt spid="8"/>
                                        </p:tgtEl>
                                        <p:attrNameLst>
                                          <p:attrName>fill.type</p:attrName>
                                        </p:attrNameLst>
                                      </p:cBhvr>
                                      <p:to>
                                        <p:strVal val="solid"/>
                                      </p:to>
                                    </p:set>
                                    <p:set>
                                      <p:cBhvr>
                                        <p:cTn id="38" dur="200" fill="hold"/>
                                        <p:tgtEl>
                                          <p:spTgt spid="8"/>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487680"/>
            <a:ext cx="671404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Đâu không phải là một trong những dân tộc có số dân đông nhất nước ta?</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Đ Ghé thăm Fb.com/nkpowerskills"/>
          <p:cNvSpPr/>
          <p:nvPr/>
        </p:nvSpPr>
        <p:spPr>
          <a:xfrm>
            <a:off x="6311388"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Ê-</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đê</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p:cNvSpPr/>
          <p:nvPr/>
        </p:nvSpPr>
        <p:spPr>
          <a:xfrm>
            <a:off x="2482351" y="3507614"/>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Kinh</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p:cNvSpPr/>
          <p:nvPr/>
        </p:nvSpPr>
        <p:spPr>
          <a:xfrm>
            <a:off x="2479040"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Thái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10" name="Ghé thăm Fb.com/nkpowerskills"/>
          <p:cNvSpPr/>
          <p:nvPr/>
        </p:nvSpPr>
        <p:spPr>
          <a:xfrm>
            <a:off x="6274111" y="351131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Tày</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p:cNvPicPr>
          <p:nvPr/>
        </p:nvPicPr>
        <p:blipFill>
          <a:blip r:embed="rId9"/>
          <a:srcRect/>
          <a:stretch>
            <a:fillRect/>
          </a:stretch>
        </p:blipFill>
        <p:spPr>
          <a:xfrm>
            <a:off x="7578586" y="3819525"/>
            <a:ext cx="3325856" cy="300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childTnLst>
                          </p:cTn>
                        </p:par>
                        <p:par>
                          <p:cTn id="18" fill="hold">
                            <p:stCondLst>
                              <p:cond delay="800"/>
                            </p:stCondLst>
                            <p:childTnLst>
                              <p:par>
                                <p:cTn id="19" presetID="42"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10"/>
                                        </p:tgtEl>
                                        <p:attrNameLst>
                                          <p:attrName>fillcolor</p:attrName>
                                        </p:attrNameLst>
                                      </p:cBhvr>
                                      <p:to>
                                        <a:srgbClr val="FF7C80"/>
                                      </p:to>
                                    </p:animClr>
                                    <p:set>
                                      <p:cBhvr>
                                        <p:cTn id="29" dur="200" fill="hold"/>
                                        <p:tgtEl>
                                          <p:spTgt spid="10"/>
                                        </p:tgtEl>
                                        <p:attrNameLst>
                                          <p:attrName>fill.type</p:attrName>
                                        </p:attrNameLst>
                                      </p:cBhvr>
                                      <p:to>
                                        <p:strVal val="solid"/>
                                      </p:to>
                                    </p:set>
                                    <p:set>
                                      <p:cBhvr>
                                        <p:cTn id="30" dur="20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4000" fill="hold" nodeType="clickEffect">
                                  <p:stCondLst>
                                    <p:cond delay="0"/>
                                  </p:stCondLst>
                                  <p:childTnLst>
                                    <p:animClr clrSpc="rgb" dir="cw">
                                      <p:cBhvr>
                                        <p:cTn id="37" dur="200" fill="hold"/>
                                        <p:tgtEl>
                                          <p:spTgt spid="8"/>
                                        </p:tgtEl>
                                        <p:attrNameLst>
                                          <p:attrName>fillcolor</p:attrName>
                                        </p:attrNameLst>
                                      </p:cBhvr>
                                      <p:to>
                                        <a:srgbClr val="FF7C80"/>
                                      </p:to>
                                    </p:animClr>
                                    <p:set>
                                      <p:cBhvr>
                                        <p:cTn id="38" dur="200" fill="hold"/>
                                        <p:tgtEl>
                                          <p:spTgt spid="8"/>
                                        </p:tgtEl>
                                        <p:attrNameLst>
                                          <p:attrName>fill.type</p:attrName>
                                        </p:attrNameLst>
                                      </p:cBhvr>
                                      <p:to>
                                        <p:strVal val="solid"/>
                                      </p:to>
                                    </p:set>
                                    <p:set>
                                      <p:cBhvr>
                                        <p:cTn id="39" dur="200" fill="hold"/>
                                        <p:tgtEl>
                                          <p:spTgt spid="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28430" b="100000" l="0" r="28042"/>
                    </a14:imgEffect>
                  </a14:imgLayer>
                </a14:imgProps>
              </a:ext>
              <a:ext uri="{28A0092B-C50C-407E-A947-70E740481C1C}">
                <a14:useLocalDpi xmlns:a14="http://schemas.microsoft.com/office/drawing/2010/main" val="0"/>
              </a:ext>
            </a:extLst>
          </a:blip>
          <a:srcRect t="28125" r="71769"/>
          <a:stretch>
            <a:fillRect/>
          </a:stretch>
        </p:blipFill>
        <p:spPr>
          <a:xfrm>
            <a:off x="5905500" y="1541542"/>
            <a:ext cx="3587932" cy="584808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0586" y="1618656"/>
            <a:ext cx="3612424" cy="577097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930970" y="1339857"/>
            <a:ext cx="5292340" cy="3260717"/>
          </a:xfrm>
          <a:prstGeom prst="rect">
            <a:avLst/>
          </a:prstGeom>
        </p:spPr>
      </p:pic>
      <p:pic>
        <p:nvPicPr>
          <p:cNvPr id="10" name="Picture 9"/>
          <p:cNvPicPr>
            <a:picLocks noChangeAspect="1"/>
          </p:cNvPicPr>
          <p:nvPr/>
        </p:nvPicPr>
        <p:blipFill>
          <a:blip r:embed="rId8"/>
          <a:stretch>
            <a:fillRect/>
          </a:stretch>
        </p:blipFill>
        <p:spPr>
          <a:xfrm>
            <a:off x="1925812" y="627850"/>
            <a:ext cx="3292125" cy="8779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2126" t="8696" r="20544" b="7807"/>
          <a:stretch>
            <a:fillRect/>
          </a:stretch>
        </p:blipFill>
        <p:spPr>
          <a:xfrm>
            <a:off x="0" y="0"/>
            <a:ext cx="12192000" cy="6858000"/>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2479040" y="202376"/>
            <a:ext cx="7232166" cy="321369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3344" y="1112570"/>
            <a:ext cx="4164118" cy="5538747"/>
          </a:xfrm>
          <a:prstGeom prst="rect">
            <a:avLst/>
          </a:prstGeom>
        </p:spPr>
      </p:pic>
      <p:pic>
        <p:nvPicPr>
          <p:cNvPr id="5" name="Picture 4" descr="Scripted Clock Animation - Openclip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001" y="202377"/>
            <a:ext cx="1749230" cy="1749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65232" y="1367790"/>
            <a:ext cx="6714048"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 </a:t>
            </a:r>
            <a:r>
              <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Tây Bắc là vùng có:</a:t>
            </a:r>
          </a:p>
        </p:txBody>
      </p:sp>
      <p:sp>
        <p:nvSpPr>
          <p:cNvPr id="7" name="Đ Ghé thăm Fb.com/nkpowerskills"/>
          <p:cNvSpPr/>
          <p:nvPr/>
        </p:nvSpPr>
        <p:spPr>
          <a:xfrm>
            <a:off x="6311388"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sym typeface="+mn-ea"/>
              </a:rPr>
              <a:t>Mật độ dân số thấp nhất nước ta.</a:t>
            </a:r>
            <a:endParaRPr lang="en-US" sz="2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p:cNvSpPr/>
          <p:nvPr/>
        </p:nvSpPr>
        <p:spPr>
          <a:xfrm>
            <a:off x="2482351" y="3507614"/>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lang="en-US" sz="2800" b="1"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sym typeface="+mn-ea"/>
              </a:rPr>
              <a:t>Nền kinh tế phát triển nhất nước ta.</a:t>
            </a:r>
            <a:endParaRPr kumimoji="0" lang="en-US" sz="2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p:cNvSpPr/>
          <p:nvPr/>
        </p:nvSpPr>
        <p:spPr>
          <a:xfrm>
            <a:off x="2479040" y="4781540"/>
            <a:ext cx="3494681"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Mật độ dân số cao nhất nước ta.</a:t>
            </a:r>
          </a:p>
        </p:txBody>
      </p:sp>
      <p:sp>
        <p:nvSpPr>
          <p:cNvPr id="10" name="Ghé thăm Fb.com/nkpowerskills"/>
          <p:cNvSpPr/>
          <p:nvPr/>
        </p:nvSpPr>
        <p:spPr>
          <a:xfrm>
            <a:off x="6274111" y="3511317"/>
            <a:ext cx="3519807" cy="1159777"/>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Nhiều tài nguyên dầu khí nhất nước ta.</a:t>
            </a:r>
          </a:p>
        </p:txBody>
      </p:sp>
      <p:pic>
        <p:nvPicPr>
          <p:cNvPr id="13"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2237" y="357346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23997" y="361474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1200" y="48849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p:cNvPicPr>
          <p:nvPr/>
        </p:nvPicPr>
        <p:blipFill>
          <a:blip r:embed="rId9"/>
          <a:srcRect/>
          <a:stretch>
            <a:fillRect/>
          </a:stretch>
        </p:blipFill>
        <p:spPr>
          <a:xfrm>
            <a:off x="7577951" y="3819525"/>
            <a:ext cx="3325856" cy="3009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4000" fill="hold" nodeType="clickEffect">
                                  <p:stCondLst>
                                    <p:cond delay="0"/>
                                  </p:stCondLst>
                                  <p:childTnLst>
                                    <p:animClr clrSpc="rgb" dir="cw">
                                      <p:cBhvr>
                                        <p:cTn id="15" dur="200" fill="hold"/>
                                        <p:tgtEl>
                                          <p:spTgt spid="7"/>
                                        </p:tgtEl>
                                        <p:attrNameLst>
                                          <p:attrName>fillcolor</p:attrName>
                                        </p:attrNameLst>
                                      </p:cBhvr>
                                      <p:to>
                                        <a:srgbClr val="00FF00"/>
                                      </p:to>
                                    </p:animClr>
                                    <p:set>
                                      <p:cBhvr>
                                        <p:cTn id="16" dur="200" fill="hold"/>
                                        <p:tgtEl>
                                          <p:spTgt spid="7"/>
                                        </p:tgtEl>
                                        <p:attrNameLst>
                                          <p:attrName>fill.type</p:attrName>
                                        </p:attrNameLst>
                                      </p:cBhvr>
                                      <p:to>
                                        <p:strVal val="solid"/>
                                      </p:to>
                                    </p:set>
                                    <p:set>
                                      <p:cBhvr>
                                        <p:cTn id="17" dur="200" fill="hold"/>
                                        <p:tgtEl>
                                          <p:spTgt spid="7"/>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3" name="Am-thanh-tra-loi-dung-www_nhacchuongvui_com.wav"/>
                                        </p:tgtEl>
                                      </p:cMediaNode>
                                    </p:audio>
                                  </p:subTnLst>
                                </p:cTn>
                              </p:par>
                            </p:childTnLst>
                          </p:cTn>
                        </p:par>
                        <p:par>
                          <p:cTn id="18" fill="hold">
                            <p:stCondLst>
                              <p:cond delay="800"/>
                            </p:stCondLst>
                            <p:childTnLst>
                              <p:par>
                                <p:cTn id="19" presetID="42"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10"/>
                                        </p:tgtEl>
                                        <p:attrNameLst>
                                          <p:attrName>fillcolor</p:attrName>
                                        </p:attrNameLst>
                                      </p:cBhvr>
                                      <p:to>
                                        <a:srgbClr val="FF7C80"/>
                                      </p:to>
                                    </p:animClr>
                                    <p:set>
                                      <p:cBhvr>
                                        <p:cTn id="29" dur="200" fill="hold"/>
                                        <p:tgtEl>
                                          <p:spTgt spid="10"/>
                                        </p:tgtEl>
                                        <p:attrNameLst>
                                          <p:attrName>fill.type</p:attrName>
                                        </p:attrNameLst>
                                      </p:cBhvr>
                                      <p:to>
                                        <p:strVal val="solid"/>
                                      </p:to>
                                    </p:set>
                                    <p:set>
                                      <p:cBhvr>
                                        <p:cTn id="30" dur="20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4000" fill="hold" nodeType="clickEffect">
                                  <p:stCondLst>
                                    <p:cond delay="0"/>
                                  </p:stCondLst>
                                  <p:childTnLst>
                                    <p:animClr clrSpc="rgb" dir="cw">
                                      <p:cBhvr>
                                        <p:cTn id="37" dur="200" fill="hold"/>
                                        <p:tgtEl>
                                          <p:spTgt spid="8"/>
                                        </p:tgtEl>
                                        <p:attrNameLst>
                                          <p:attrName>fillcolor</p:attrName>
                                        </p:attrNameLst>
                                      </p:cBhvr>
                                      <p:to>
                                        <a:srgbClr val="FF7C80"/>
                                      </p:to>
                                    </p:animClr>
                                    <p:set>
                                      <p:cBhvr>
                                        <p:cTn id="38" dur="200" fill="hold"/>
                                        <p:tgtEl>
                                          <p:spTgt spid="8"/>
                                        </p:tgtEl>
                                        <p:attrNameLst>
                                          <p:attrName>fill.type</p:attrName>
                                        </p:attrNameLst>
                                      </p:cBhvr>
                                      <p:to>
                                        <p:strVal val="solid"/>
                                      </p:to>
                                    </p:set>
                                    <p:set>
                                      <p:cBhvr>
                                        <p:cTn id="39" dur="200" fill="hold"/>
                                        <p:tgtEl>
                                          <p:spTgt spid="8"/>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par>
                                <p:cTn id="40" presetID="1"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p:cNvSpPr txBox="1"/>
          <p:nvPr/>
        </p:nvSpPr>
        <p:spPr>
          <a:xfrm>
            <a:off x="2162175" y="3846761"/>
            <a:ext cx="813434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Dặn</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 </a:t>
            </a:r>
            <a:r>
              <a:rPr kumimoji="0" lang="en-US" sz="44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dò</a:t>
            </a:r>
            <a:r>
              <a:rPr kumimoji="0" lang="en-US" sz="44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rPr>
              <a:t>:</a:t>
            </a:r>
          </a:p>
          <a:p>
            <a:pPr lvl="0" algn="ctr">
              <a:defRPr/>
            </a:pPr>
            <a:r>
              <a:rPr lang="vi-VN" sz="4400" b="1" dirty="0">
                <a:ln w="19050">
                  <a:noFill/>
                </a:ln>
                <a:solidFill>
                  <a:srgbClr val="FFFF00"/>
                </a:solidFill>
                <a:effectLst>
                  <a:outerShdw blurRad="38100" dist="38100" dir="2700000" algn="tl">
                    <a:srgbClr val="000000">
                      <a:alpha val="43137"/>
                    </a:srgbClr>
                  </a:outerShdw>
                </a:effectLst>
                <a:latin typeface="Calibri" panose="020F0502020204030204"/>
                <a:ea typeface="Cambria" panose="02040503050406030204" pitchFamily="18" charset="0"/>
              </a:rPr>
              <a:t>Đọc trước</a:t>
            </a:r>
            <a:r>
              <a:rPr lang="en-US" sz="4400" b="1" dirty="0">
                <a:ln w="19050">
                  <a:noFill/>
                </a:ln>
                <a:solidFill>
                  <a:srgbClr val="FFFF00"/>
                </a:solidFill>
                <a:effectLst>
                  <a:outerShdw blurRad="38100" dist="38100" dir="2700000" algn="tl">
                    <a:srgbClr val="000000">
                      <a:alpha val="43137"/>
                    </a:srgbClr>
                  </a:outerShdw>
                </a:effectLst>
                <a:latin typeface="Calibri" panose="020F0502020204030204"/>
                <a:ea typeface="Cambria" panose="02040503050406030204" pitchFamily="18" charset="0"/>
              </a:rPr>
              <a:t>:</a:t>
            </a:r>
            <a:r>
              <a:rPr lang="vi-VN" sz="4400" b="1" dirty="0">
                <a:ln w="19050">
                  <a:noFill/>
                </a:ln>
                <a:solidFill>
                  <a:srgbClr val="FFFF00"/>
                </a:solidFill>
                <a:effectLst>
                  <a:outerShdw blurRad="38100" dist="38100" dir="2700000" algn="tl">
                    <a:srgbClr val="000000">
                      <a:alpha val="43137"/>
                    </a:srgbClr>
                  </a:outerShdw>
                </a:effectLst>
                <a:latin typeface="Calibri" panose="020F0502020204030204"/>
                <a:ea typeface="Cambria" panose="02040503050406030204" pitchFamily="18" charset="0"/>
              </a:rPr>
              <a:t> Bài 5 –  Nhà nước Văn Lang, nhà nước Âu Lạc </a:t>
            </a:r>
            <a:endParaRPr kumimoji="0" lang="en-US" sz="44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panose="020F0502020204030204"/>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00802" y="659219"/>
            <a:ext cx="10245037"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colorTemperature colorTemp="7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01496" y="5257801"/>
            <a:ext cx="2387192" cy="1241237"/>
          </a:xfrm>
          <a:prstGeom prst="rect">
            <a:avLst/>
          </a:prstGeom>
          <a:noFill/>
        </p:spPr>
        <p:txBody>
          <a:bodyPr wrap="none" rtlCol="0">
            <a:spAutoFit/>
          </a:bodyPr>
          <a:lstStyle/>
          <a:p>
            <a:pPr algn="ctr" defTabSz="914400"/>
            <a:r>
              <a:rPr lang="en-US" sz="3735" dirty="0">
                <a:solidFill>
                  <a:srgbClr val="009900"/>
                </a:solidFill>
                <a:latin typeface="UTM Azuki" panose="02040603050506020204" pitchFamily="18" charset="0"/>
              </a:rPr>
              <a:t>XÂY DỰNG</a:t>
            </a:r>
          </a:p>
          <a:p>
            <a:pPr algn="ctr" defTabSz="914400"/>
            <a:r>
              <a:rPr lang="en-US" sz="3735" dirty="0">
                <a:solidFill>
                  <a:srgbClr val="009900"/>
                </a:solidFill>
                <a:latin typeface="UTM Azuki" panose="02040603050506020204" pitchFamily="18"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03200" y="6006875"/>
            <a:ext cx="812800" cy="8128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904128" y="1510506"/>
            <a:ext cx="4368307" cy="1677087"/>
            <a:chOff x="1428096" y="1132879"/>
            <a:chExt cx="3276230" cy="1257815"/>
          </a:xfrm>
        </p:grpSpPr>
        <p:grpSp>
          <p:nvGrpSpPr>
            <p:cNvPr id="3" name="Group 2"/>
            <p:cNvGrpSpPr/>
            <p:nvPr/>
          </p:nvGrpSpPr>
          <p:grpSpPr>
            <a:xfrm>
              <a:off x="1428096" y="1132879"/>
              <a:ext cx="2666630" cy="648215"/>
              <a:chOff x="1774741" y="1689019"/>
              <a:chExt cx="2666630" cy="648215"/>
            </a:xfrm>
          </p:grpSpPr>
          <p:pic>
            <p:nvPicPr>
              <p:cNvPr id="108" name="Picture 10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09" name="Picture 10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10" name="Picture 10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11" name="Picture 1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28" name="Group 127"/>
            <p:cNvGrpSpPr/>
            <p:nvPr/>
          </p:nvGrpSpPr>
          <p:grpSpPr>
            <a:xfrm>
              <a:off x="1580496" y="1285279"/>
              <a:ext cx="2666630" cy="648215"/>
              <a:chOff x="1774741" y="1689019"/>
              <a:chExt cx="2666630" cy="648215"/>
            </a:xfrm>
          </p:grpSpPr>
          <p:pic>
            <p:nvPicPr>
              <p:cNvPr id="129" name="Picture 12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0" name="Picture 12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1" name="Picture 13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2" name="Picture 13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3" name="Group 132"/>
            <p:cNvGrpSpPr/>
            <p:nvPr/>
          </p:nvGrpSpPr>
          <p:grpSpPr>
            <a:xfrm>
              <a:off x="1732896" y="1437679"/>
              <a:ext cx="2666630" cy="648215"/>
              <a:chOff x="1774741" y="1689019"/>
              <a:chExt cx="2666630" cy="648215"/>
            </a:xfrm>
          </p:grpSpPr>
          <p:pic>
            <p:nvPicPr>
              <p:cNvPr id="134" name="Picture 13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35" name="Picture 13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36" name="Picture 13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37" name="Picture 13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38" name="Group 137"/>
            <p:cNvGrpSpPr/>
            <p:nvPr/>
          </p:nvGrpSpPr>
          <p:grpSpPr>
            <a:xfrm>
              <a:off x="1885296" y="1590079"/>
              <a:ext cx="2666630" cy="648215"/>
              <a:chOff x="1774741" y="1689019"/>
              <a:chExt cx="2666630" cy="648215"/>
            </a:xfrm>
          </p:grpSpPr>
          <p:pic>
            <p:nvPicPr>
              <p:cNvPr id="139" name="Picture 13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0" name="Picture 13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1" name="Picture 14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2" name="Picture 141"/>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nvGrpSpPr>
            <p:cNvPr id="143" name="Group 142"/>
            <p:cNvGrpSpPr/>
            <p:nvPr/>
          </p:nvGrpSpPr>
          <p:grpSpPr>
            <a:xfrm>
              <a:off x="2037696" y="1742479"/>
              <a:ext cx="2666630" cy="648215"/>
              <a:chOff x="1774741" y="1689019"/>
              <a:chExt cx="2666630" cy="648215"/>
            </a:xfrm>
          </p:grpSpPr>
          <p:pic>
            <p:nvPicPr>
              <p:cNvPr id="144" name="Picture 14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4741" y="1702153"/>
                <a:ext cx="1026393" cy="635081"/>
              </a:xfrm>
              <a:prstGeom prst="rect">
                <a:avLst/>
              </a:prstGeom>
            </p:spPr>
          </p:pic>
          <p:pic>
            <p:nvPicPr>
              <p:cNvPr id="145" name="Picture 14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75622" y="1702152"/>
                <a:ext cx="1026393" cy="635081"/>
              </a:xfrm>
              <a:prstGeom prst="rect">
                <a:avLst/>
              </a:prstGeom>
            </p:spPr>
          </p:pic>
          <p:pic>
            <p:nvPicPr>
              <p:cNvPr id="146" name="Picture 1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503" y="1702151"/>
                <a:ext cx="1026393" cy="635081"/>
              </a:xfrm>
              <a:prstGeom prst="rect">
                <a:avLst/>
              </a:prstGeom>
            </p:spPr>
          </p:pic>
          <p:pic>
            <p:nvPicPr>
              <p:cNvPr id="147" name="Picture 14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14978" y="1689019"/>
                <a:ext cx="1026393" cy="635081"/>
              </a:xfrm>
              <a:prstGeom prst="rect">
                <a:avLst/>
              </a:prstGeom>
            </p:spPr>
          </p:pic>
        </p:grpSp>
      </p:grpSp>
      <p:pic>
        <p:nvPicPr>
          <p:cNvPr id="19" name="Picture 12" descr="C:\Users\ADMIN\Desktop\Nong trai\dep-of-vector-farm-animals (5).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p:cNvPicPr>
            <a:picLocks noChangeAspect="1" noChangeArrowheads="1"/>
          </p:cNvPicPr>
          <p:nvPr/>
        </p:nvPicPr>
        <p:blipFill>
          <a:blip r:embed="rId28" cstate="print">
            <a:extLst>
              <a:ext uri="{28A0092B-C50C-407E-A947-70E740481C1C}">
                <a14:useLocalDpi xmlns:a14="http://schemas.microsoft.com/office/drawing/2010/main" val="0"/>
              </a:ext>
            </a:extLst>
          </a:blip>
          <a:stretch>
            <a:fillRect/>
          </a:stretch>
        </p:blipFill>
        <p:spPr bwMode="auto">
          <a:xfrm>
            <a:off x="101600" y="113264"/>
            <a:ext cx="789064" cy="57253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3">
            <a:extLst>
              <a:ext uri="{BEBA8EAE-BF5A-486C-A8C5-ECC9F3942E4B}">
                <a14:imgProps xmlns:a14="http://schemas.microsoft.com/office/drawing/2010/main">
                  <a14:imgLayer r:embed="rId3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colorTemperature colorTemp="112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36" action="ppaction://hlinksldjump"/>
          </p:cNvPr>
          <p:cNvPicPr>
            <a:picLocks noChangeAspect="1" noChangeArrowheads="1"/>
          </p:cNvPicPr>
          <p:nvPr/>
        </p:nvPicPr>
        <p:blipFill>
          <a:blip r:embed="rId37">
            <a:extLst>
              <a:ext uri="{BEBA8EAE-BF5A-486C-A8C5-ECC9F3942E4B}">
                <a14:imgProps xmlns:a14="http://schemas.microsoft.com/office/drawing/2010/main">
                  <a14:imgLayer r:embed="rId3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39" action="ppaction://hlinksldjump"/>
          </p:cNvPr>
          <p:cNvPicPr>
            <a:picLocks noChangeAspect="1" noChangeArrowheads="1"/>
          </p:cNvPicPr>
          <p:nvPr/>
        </p:nvPicPr>
        <p:blipFill>
          <a:blip r:embed="rId40">
            <a:extLst>
              <a:ext uri="{BEBA8EAE-BF5A-486C-A8C5-ECC9F3942E4B}">
                <a14:imgProps xmlns:a14="http://schemas.microsoft.com/office/drawing/2010/main">
                  <a14:imgLayer r:embed="rId4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2" action="ppaction://hlinksldjump"/>
          </p:cNvPr>
          <p:cNvPicPr>
            <a:picLocks noChangeAspect="1" noChangeArrowheads="1"/>
          </p:cNvPicPr>
          <p:nvPr/>
        </p:nvPicPr>
        <p:blipFill>
          <a:blip r:embed="rId43">
            <a:extLst>
              <a:ext uri="{BEBA8EAE-BF5A-486C-A8C5-ECC9F3942E4B}">
                <a14:imgProps xmlns:a14="http://schemas.microsoft.com/office/drawing/2010/main">
                  <a14:imgLayer r:embed="rId4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45" action="ppaction://hlinksldjump"/>
          </p:cNvPr>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48" action="ppaction://hlinksldjump"/>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6909" y="5495971"/>
            <a:ext cx="979091" cy="962496"/>
          </a:xfrm>
          <a:prstGeom prst="rect">
            <a:avLst/>
          </a:prstGeom>
        </p:spPr>
      </p:pic>
      <p:pic>
        <p:nvPicPr>
          <p:cNvPr id="5" name="Picture 4">
            <a:hlinkClick r:id="rId48" action="ppaction://hlinksldjump"/>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4335303" y="212078"/>
            <a:ext cx="3218423" cy="2742973"/>
          </a:xfrm>
          <a:prstGeom prst="rect">
            <a:avLst/>
          </a:prstGeom>
        </p:spPr>
      </p:pic>
    </p:spTree>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accel="50000" decel="50000" fill="hold" nodeType="withEffect">
                                  <p:stCondLst>
                                    <p:cond delay="0"/>
                                  </p:stCondLst>
                                  <p:childTnLst>
                                    <p:animMotion origin="layout" path="M 2.22222E-6 -2.6827E-6 L 0.47847 0.08603 " pathEditMode="relative" rAng="0" ptsTypes="AA">
                                      <p:cBhvr>
                                        <p:cTn id="14" dur="6000" fill="hold"/>
                                        <p:tgtEl>
                                          <p:spTgt spid="61"/>
                                        </p:tgtEl>
                                        <p:attrNameLst>
                                          <p:attrName>ppt_x</p:attrName>
                                          <p:attrName>ppt_y</p:attrName>
                                        </p:attrNameLst>
                                      </p:cBhvr>
                                      <p:rCtr x="23924" y="4286"/>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par>
                                <p:cTn id="48" presetID="1" presetClass="exit" presetSubtype="0" fill="hold" nodeType="withEffect">
                                  <p:stCondLst>
                                    <p:cond delay="0"/>
                                  </p:stCondLst>
                                  <p:childTnLst>
                                    <p:set>
                                      <p:cBhvr>
                                        <p:cTn id="49" dur="1" fill="hold">
                                          <p:stCondLst>
                                            <p:cond delay="0"/>
                                          </p:stCondLst>
                                        </p:cTn>
                                        <p:tgtEl>
                                          <p:spTgt spid="71"/>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32" presetClass="emph" presetSubtype="0" repeatCount="indefinite" fill="hold" nodeType="withEffect">
                                  <p:stCondLst>
                                    <p:cond delay="0"/>
                                  </p:stCondLst>
                                  <p:childTnLst>
                                    <p:animRot by="120000">
                                      <p:cBhvr>
                                        <p:cTn id="58" dur="200" fill="hold">
                                          <p:stCondLst>
                                            <p:cond delay="0"/>
                                          </p:stCondLst>
                                        </p:cTn>
                                        <p:tgtEl>
                                          <p:spTgt spid="74"/>
                                        </p:tgtEl>
                                        <p:attrNameLst>
                                          <p:attrName>r</p:attrName>
                                        </p:attrNameLst>
                                      </p:cBhvr>
                                    </p:animRot>
                                    <p:animRot by="-240000">
                                      <p:cBhvr>
                                        <p:cTn id="59" dur="400" fill="hold">
                                          <p:stCondLst>
                                            <p:cond delay="400"/>
                                          </p:stCondLst>
                                        </p:cTn>
                                        <p:tgtEl>
                                          <p:spTgt spid="74"/>
                                        </p:tgtEl>
                                        <p:attrNameLst>
                                          <p:attrName>r</p:attrName>
                                        </p:attrNameLst>
                                      </p:cBhvr>
                                    </p:animRot>
                                    <p:animRot by="240000">
                                      <p:cBhvr>
                                        <p:cTn id="60" dur="400" fill="hold">
                                          <p:stCondLst>
                                            <p:cond delay="800"/>
                                          </p:stCondLst>
                                        </p:cTn>
                                        <p:tgtEl>
                                          <p:spTgt spid="74"/>
                                        </p:tgtEl>
                                        <p:attrNameLst>
                                          <p:attrName>r</p:attrName>
                                        </p:attrNameLst>
                                      </p:cBhvr>
                                    </p:animRot>
                                    <p:animRot by="-240000">
                                      <p:cBhvr>
                                        <p:cTn id="61" dur="400" fill="hold">
                                          <p:stCondLst>
                                            <p:cond delay="1200"/>
                                          </p:stCondLst>
                                        </p:cTn>
                                        <p:tgtEl>
                                          <p:spTgt spid="74"/>
                                        </p:tgtEl>
                                        <p:attrNameLst>
                                          <p:attrName>r</p:attrName>
                                        </p:attrNameLst>
                                      </p:cBhvr>
                                    </p:animRot>
                                    <p:animRot by="120000">
                                      <p:cBhvr>
                                        <p:cTn id="62" dur="400" fill="hold">
                                          <p:stCondLst>
                                            <p:cond delay="1600"/>
                                          </p:stCondLst>
                                        </p:cTn>
                                        <p:tgtEl>
                                          <p:spTgt spid="74"/>
                                        </p:tgtEl>
                                        <p:attrNameLst>
                                          <p:attrName>r</p:attrName>
                                        </p:attrNameLst>
                                      </p:cBhvr>
                                    </p:animRot>
                                  </p:childTnLst>
                                </p:cTn>
                              </p:par>
                              <p:par>
                                <p:cTn id="63" presetID="35" presetClass="path" presetSubtype="0" accel="50000" decel="50000" fill="hold" nodeType="withEffect">
                                  <p:stCondLst>
                                    <p:cond delay="0"/>
                                  </p:stCondLst>
                                  <p:childTnLst>
                                    <p:animMotion origin="layout" path="M 2.5E-6 -3.84829E-6 L -0.27761 0.0111 " pathEditMode="relative" rAng="0" ptsTypes="AA">
                                      <p:cBhvr>
                                        <p:cTn id="64" dur="6500" fill="hold"/>
                                        <p:tgtEl>
                                          <p:spTgt spid="74"/>
                                        </p:tgtEl>
                                        <p:attrNameLst>
                                          <p:attrName>ppt_x</p:attrName>
                                          <p:attrName>ppt_y</p:attrName>
                                        </p:attrNameLst>
                                      </p:cBhvr>
                                      <p:rCtr x="-13889" y="555"/>
                                    </p:animMotion>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200" fill="hold">
                                          <p:stCondLst>
                                            <p:cond delay="0"/>
                                          </p:stCondLst>
                                        </p:cTn>
                                        <p:tgtEl>
                                          <p:spTgt spid="76"/>
                                        </p:tgtEl>
                                        <p:attrNameLst>
                                          <p:attrName>r</p:attrName>
                                        </p:attrNameLst>
                                      </p:cBhvr>
                                    </p:animRot>
                                    <p:animRot by="-240000">
                                      <p:cBhvr>
                                        <p:cTn id="69" dur="400" fill="hold">
                                          <p:stCondLst>
                                            <p:cond delay="400"/>
                                          </p:stCondLst>
                                        </p:cTn>
                                        <p:tgtEl>
                                          <p:spTgt spid="76"/>
                                        </p:tgtEl>
                                        <p:attrNameLst>
                                          <p:attrName>r</p:attrName>
                                        </p:attrNameLst>
                                      </p:cBhvr>
                                    </p:animRot>
                                    <p:animRot by="240000">
                                      <p:cBhvr>
                                        <p:cTn id="70" dur="400" fill="hold">
                                          <p:stCondLst>
                                            <p:cond delay="800"/>
                                          </p:stCondLst>
                                        </p:cTn>
                                        <p:tgtEl>
                                          <p:spTgt spid="76"/>
                                        </p:tgtEl>
                                        <p:attrNameLst>
                                          <p:attrName>r</p:attrName>
                                        </p:attrNameLst>
                                      </p:cBhvr>
                                    </p:animRot>
                                    <p:animRot by="-240000">
                                      <p:cBhvr>
                                        <p:cTn id="71" dur="400" fill="hold">
                                          <p:stCondLst>
                                            <p:cond delay="1200"/>
                                          </p:stCondLst>
                                        </p:cTn>
                                        <p:tgtEl>
                                          <p:spTgt spid="76"/>
                                        </p:tgtEl>
                                        <p:attrNameLst>
                                          <p:attrName>r</p:attrName>
                                        </p:attrNameLst>
                                      </p:cBhvr>
                                    </p:animRot>
                                    <p:animRot by="120000">
                                      <p:cBhvr>
                                        <p:cTn id="72" dur="400" fill="hold">
                                          <p:stCondLst>
                                            <p:cond delay="1600"/>
                                          </p:stCondLst>
                                        </p:cTn>
                                        <p:tgtEl>
                                          <p:spTgt spid="76"/>
                                        </p:tgtEl>
                                        <p:attrNameLst>
                                          <p:attrName>r</p:attrName>
                                        </p:attrNameLst>
                                      </p:cBhvr>
                                    </p:animRot>
                                  </p:childTnLst>
                                </p:cTn>
                              </p:par>
                              <p:par>
                                <p:cTn id="73" presetID="35" presetClass="path" presetSubtype="0" accel="50000" decel="50000" fill="hold" nodeType="withEffect">
                                  <p:stCondLst>
                                    <p:cond delay="0"/>
                                  </p:stCondLst>
                                  <p:childTnLst>
                                    <p:animMotion origin="layout" path="M -1.38889E-6 4.77336E-6 L 0.73247 -0.00895 " pathEditMode="relative" rAng="0" ptsTypes="AA">
                                      <p:cBhvr>
                                        <p:cTn id="74" dur="6000" fill="hold"/>
                                        <p:tgtEl>
                                          <p:spTgt spid="76"/>
                                        </p:tgtEl>
                                        <p:attrNameLst>
                                          <p:attrName>ppt_x</p:attrName>
                                          <p:attrName>ppt_y</p:attrName>
                                        </p:attrNameLst>
                                      </p:cBhvr>
                                      <p:rCtr x="36615" y="-463"/>
                                    </p:animMotion>
                                  </p:childTnLst>
                                </p:cTn>
                              </p:par>
                              <p:par>
                                <p:cTn id="75" presetID="1" presetClass="exit" presetSubtype="0" fill="hold" nodeType="withEffect">
                                  <p:stCondLst>
                                    <p:cond delay="0"/>
                                  </p:stCondLst>
                                  <p:childTnLst>
                                    <p:set>
                                      <p:cBhvr>
                                        <p:cTn id="76" dur="1" fill="hold">
                                          <p:stCondLst>
                                            <p:cond delay="0"/>
                                          </p:stCondLst>
                                        </p:cTn>
                                        <p:tgtEl>
                                          <p:spTgt spid="75"/>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fltVal val="0"/>
                                          </p:val>
                                        </p:tav>
                                        <p:tav tm="100000">
                                          <p:val>
                                            <p:strVal val="#ppt_h"/>
                                          </p:val>
                                        </p:tav>
                                      </p:tavLst>
                                    </p:anim>
                                    <p:animEffect transition="in" filter="fade">
                                      <p:cBhvr>
                                        <p:cTn id="86" dur="500"/>
                                        <p:tgtEl>
                                          <p:spTgt spid="5"/>
                                        </p:tgtEl>
                                      </p:cBhvr>
                                    </p:animEffect>
                                  </p:childTnLst>
                                </p:cTn>
                              </p:par>
                              <p:par>
                                <p:cTn id="87" presetID="1" presetClass="entr" presetSubtype="0" fill="hold" nodeType="withEffect">
                                  <p:stCondLst>
                                    <p:cond delay="0"/>
                                  </p:stCondLst>
                                  <p:childTnLst>
                                    <p:set>
                                      <p:cBhvr>
                                        <p:cTn id="8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par>
                                <p:cTn id="89" presetID="32" presetClass="emph" presetSubtype="0" repeatCount="indefinite" fill="hold" nodeType="withEffect">
                                  <p:stCondLst>
                                    <p:cond delay="0"/>
                                  </p:stCondLst>
                                  <p:childTnLst>
                                    <p:animRot by="120000">
                                      <p:cBhvr>
                                        <p:cTn id="90" dur="200" fill="hold">
                                          <p:stCondLst>
                                            <p:cond delay="0"/>
                                          </p:stCondLst>
                                        </p:cTn>
                                        <p:tgtEl>
                                          <p:spTgt spid="78"/>
                                        </p:tgtEl>
                                        <p:attrNameLst>
                                          <p:attrName>r</p:attrName>
                                        </p:attrNameLst>
                                      </p:cBhvr>
                                    </p:animRot>
                                    <p:animRot by="-240000">
                                      <p:cBhvr>
                                        <p:cTn id="91" dur="400" fill="hold">
                                          <p:stCondLst>
                                            <p:cond delay="400"/>
                                          </p:stCondLst>
                                        </p:cTn>
                                        <p:tgtEl>
                                          <p:spTgt spid="78"/>
                                        </p:tgtEl>
                                        <p:attrNameLst>
                                          <p:attrName>r</p:attrName>
                                        </p:attrNameLst>
                                      </p:cBhvr>
                                    </p:animRot>
                                    <p:animRot by="240000">
                                      <p:cBhvr>
                                        <p:cTn id="92" dur="400" fill="hold">
                                          <p:stCondLst>
                                            <p:cond delay="800"/>
                                          </p:stCondLst>
                                        </p:cTn>
                                        <p:tgtEl>
                                          <p:spTgt spid="78"/>
                                        </p:tgtEl>
                                        <p:attrNameLst>
                                          <p:attrName>r</p:attrName>
                                        </p:attrNameLst>
                                      </p:cBhvr>
                                    </p:animRot>
                                    <p:animRot by="-240000">
                                      <p:cBhvr>
                                        <p:cTn id="93" dur="400" fill="hold">
                                          <p:stCondLst>
                                            <p:cond delay="1200"/>
                                          </p:stCondLst>
                                        </p:cTn>
                                        <p:tgtEl>
                                          <p:spTgt spid="78"/>
                                        </p:tgtEl>
                                        <p:attrNameLst>
                                          <p:attrName>r</p:attrName>
                                        </p:attrNameLst>
                                      </p:cBhvr>
                                    </p:animRot>
                                    <p:animRot by="120000">
                                      <p:cBhvr>
                                        <p:cTn id="94" dur="400" fill="hold">
                                          <p:stCondLst>
                                            <p:cond delay="1600"/>
                                          </p:stCondLst>
                                        </p:cTn>
                                        <p:tgtEl>
                                          <p:spTgt spid="78"/>
                                        </p:tgtEl>
                                        <p:attrNameLst>
                                          <p:attrName>r</p:attrName>
                                        </p:attrNameLst>
                                      </p:cBhvr>
                                    </p:animRot>
                                  </p:childTnLst>
                                </p:cTn>
                              </p:par>
                              <p:par>
                                <p:cTn id="95" presetID="35" presetClass="path" presetSubtype="0" accel="50000" decel="50000" fill="hold" nodeType="withEffect">
                                  <p:stCondLst>
                                    <p:cond delay="0"/>
                                  </p:stCondLst>
                                  <p:childTnLst>
                                    <p:animMotion origin="layout" path="M -2.77778E-7 2.65042E-6 L -0.65156 0.00925 " pathEditMode="relative" rAng="0" ptsTypes="AA">
                                      <p:cBhvr>
                                        <p:cTn id="96" dur="5000" fill="hold"/>
                                        <p:tgtEl>
                                          <p:spTgt spid="78"/>
                                        </p:tgtEl>
                                        <p:attrNameLst>
                                          <p:attrName>ppt_x</p:attrName>
                                          <p:attrName>ppt_y</p:attrName>
                                        </p:attrNameLst>
                                      </p:cBhvr>
                                      <p:rCtr x="-32587" y="463"/>
                                    </p:animMotion>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1752600"/>
            <a:ext cx="11379199" cy="4050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303951" y="932263"/>
            <a:ext cx="7542449" cy="666786"/>
          </a:xfrm>
          <a:prstGeom prst="rect">
            <a:avLst/>
          </a:prstGeom>
          <a:noFill/>
        </p:spPr>
        <p:txBody>
          <a:bodyPr wrap="none" rtlCol="0">
            <a:spAutoFit/>
          </a:bodyPr>
          <a:lstStyle/>
          <a:p>
            <a:pPr algn="ctr" defTabSz="914400"/>
            <a:r>
              <a:rPr lang="en-US" sz="3735" b="1" dirty="0" err="1">
                <a:solidFill>
                  <a:prstClr val="white"/>
                </a:solidFill>
                <a:latin typeface="UTM Cooper Black" panose="02040603050506020204" pitchFamily="18" charset="0"/>
                <a:cs typeface="Arial" panose="020B0604020202020204" pitchFamily="34" charset="0"/>
              </a:rPr>
              <a:t>Nước</a:t>
            </a:r>
            <a:r>
              <a:rPr lang="en-US" sz="3735" b="1" dirty="0">
                <a:solidFill>
                  <a:prstClr val="white"/>
                </a:solidFill>
                <a:latin typeface="UTM Cooper Black" panose="02040603050506020204" pitchFamily="18" charset="0"/>
                <a:cs typeface="Arial" panose="020B0604020202020204" pitchFamily="34" charset="0"/>
              </a:rPr>
              <a:t> ta </a:t>
            </a:r>
            <a:r>
              <a:rPr lang="en-US" sz="3735" b="1" dirty="0" err="1">
                <a:solidFill>
                  <a:prstClr val="white"/>
                </a:solidFill>
                <a:latin typeface="UTM Cooper Black" panose="02040603050506020204" pitchFamily="18" charset="0"/>
                <a:cs typeface="Arial" panose="020B0604020202020204" pitchFamily="34" charset="0"/>
              </a:rPr>
              <a:t>có</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bao</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nhiêu</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tộc</a:t>
            </a:r>
            <a:r>
              <a:rPr lang="en-US" sz="3735" b="1" dirty="0">
                <a:solidFill>
                  <a:prstClr val="white"/>
                </a:solidFill>
                <a:latin typeface="UTM Cooper Black" panose="02040603050506020204" pitchFamily="18" charset="0"/>
                <a:cs typeface="Arial" panose="020B0604020202020204" pitchFamily="34" charset="0"/>
              </a:rPr>
              <a:t>?</a:t>
            </a:r>
          </a:p>
        </p:txBody>
      </p:sp>
      <p:pic>
        <p:nvPicPr>
          <p:cNvPr id="1028" name="Picture 4"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46907" y="2492899"/>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A. 51</a:t>
            </a:r>
          </a:p>
        </p:txBody>
      </p:sp>
      <p:sp>
        <p:nvSpPr>
          <p:cNvPr id="9" name="TextBox 8"/>
          <p:cNvSpPr txBox="1"/>
          <p:nvPr/>
        </p:nvSpPr>
        <p:spPr>
          <a:xfrm>
            <a:off x="6183972" y="2472365"/>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C. 53</a:t>
            </a: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B. 52</a:t>
            </a:r>
          </a:p>
        </p:txBody>
      </p:sp>
      <p:sp>
        <p:nvSpPr>
          <p:cNvPr id="11" name="TextBox 10"/>
          <p:cNvSpPr txBox="1"/>
          <p:nvPr/>
        </p:nvSpPr>
        <p:spPr>
          <a:xfrm>
            <a:off x="6204993" y="3261756"/>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D. 54</a:t>
            </a:r>
          </a:p>
        </p:txBody>
      </p:sp>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46907" y="2510754"/>
            <a:ext cx="777588" cy="777588"/>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4995" y="3193742"/>
            <a:ext cx="773045" cy="891407"/>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207309" y="2444679"/>
            <a:ext cx="777588" cy="777588"/>
          </a:xfrm>
          <a:prstGeom prst="rect">
            <a:avLst/>
          </a:prstGeom>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incorrect-sound-effect.wav"/>
                                        </p:tgtEl>
                                      </p:cMediaNode>
                                    </p:audio>
                                  </p:subTnLst>
                                </p:cTn>
                              </p:par>
                            </p:childTnLst>
                          </p:cTn>
                        </p:par>
                        <p:par>
                          <p:cTn id="59" fill="hold">
                            <p:stCondLst>
                              <p:cond delay="50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3" name="incorrect-sound-effect.wav"/>
                                        </p:tgtEl>
                                      </p:cMediaNode>
                                    </p:audio>
                                  </p:subTnLst>
                                </p:cTn>
                              </p:par>
                            </p:childTnLst>
                          </p:cTn>
                        </p:par>
                        <p:par>
                          <p:cTn id="69" fill="hold">
                            <p:stCondLst>
                              <p:cond delay="50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3" name="incorrect-sound-effect.wav"/>
                                        </p:tgtEl>
                                      </p:cMediaNode>
                                    </p:audio>
                                  </p:subTnLst>
                                </p:cTn>
                              </p:par>
                            </p:childTnLst>
                          </p:cTn>
                        </p:par>
                        <p:par>
                          <p:cTn id="79" fill="hold">
                            <p:stCondLst>
                              <p:cond delay="50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4"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535633"/>
            <a:ext cx="11379199" cy="32644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71712" y="594523"/>
            <a:ext cx="7867858" cy="666786"/>
          </a:xfrm>
          <a:prstGeom prst="rect">
            <a:avLst/>
          </a:prstGeom>
          <a:noFill/>
        </p:spPr>
        <p:txBody>
          <a:bodyPr wrap="none" rtlCol="0">
            <a:spAutoFit/>
          </a:bodyPr>
          <a:lstStyle/>
          <a:p>
            <a:pPr algn="ctr" defTabSz="914400"/>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tộc</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có</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số</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đông</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nhất</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là</a:t>
            </a:r>
            <a:r>
              <a:rPr lang="en-US" sz="3735" b="1" dirty="0">
                <a:solidFill>
                  <a:prstClr val="white"/>
                </a:solidFill>
                <a:latin typeface="UTM Cooper Black" panose="0204060305050602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005640" y="3269973"/>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D. Khmer</a:t>
            </a:r>
          </a:p>
        </p:txBody>
      </p:sp>
      <p:sp>
        <p:nvSpPr>
          <p:cNvPr id="9" name="TextBox 8"/>
          <p:cNvSpPr txBox="1"/>
          <p:nvPr/>
        </p:nvSpPr>
        <p:spPr>
          <a:xfrm>
            <a:off x="6005640" y="1966425"/>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C. </a:t>
            </a:r>
            <a:r>
              <a:rPr lang="en-US" sz="3735" dirty="0" err="1">
                <a:solidFill>
                  <a:srgbClr val="0070C0"/>
                </a:solidFill>
                <a:latin typeface="UTM Cooper Black" panose="02040603050506020204" pitchFamily="18" charset="0"/>
              </a:rPr>
              <a:t>Tày</a:t>
            </a:r>
            <a:endParaRPr lang="en-US" sz="3735" dirty="0">
              <a:solidFill>
                <a:srgbClr val="0070C0"/>
              </a:solidFill>
              <a:latin typeface="UTM Cooper Black" panose="02040603050506020204" pitchFamily="18" charset="0"/>
            </a:endParaRPr>
          </a:p>
        </p:txBody>
      </p:sp>
      <p:sp>
        <p:nvSpPr>
          <p:cNvPr id="10" name="TextBox 9"/>
          <p:cNvSpPr txBox="1"/>
          <p:nvPr/>
        </p:nvSpPr>
        <p:spPr>
          <a:xfrm>
            <a:off x="2276896" y="3243252"/>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B. </a:t>
            </a:r>
            <a:r>
              <a:rPr lang="en-US" sz="3735" dirty="0" err="1">
                <a:solidFill>
                  <a:srgbClr val="0070C0"/>
                </a:solidFill>
                <a:latin typeface="UTM Cooper Black" panose="02040603050506020204" pitchFamily="18" charset="0"/>
              </a:rPr>
              <a:t>Hoa</a:t>
            </a:r>
            <a:endParaRPr lang="en-US" sz="3735" dirty="0">
              <a:solidFill>
                <a:srgbClr val="0070C0"/>
              </a:solidFill>
              <a:latin typeface="UTM Cooper Black" panose="02040603050506020204" pitchFamily="18" charset="0"/>
            </a:endParaRPr>
          </a:p>
        </p:txBody>
      </p:sp>
      <p:sp>
        <p:nvSpPr>
          <p:cNvPr id="11" name="TextBox 10"/>
          <p:cNvSpPr txBox="1"/>
          <p:nvPr/>
        </p:nvSpPr>
        <p:spPr>
          <a:xfrm>
            <a:off x="2276896" y="1966425"/>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A. </a:t>
            </a:r>
            <a:r>
              <a:rPr lang="en-US" sz="3735" dirty="0" err="1">
                <a:solidFill>
                  <a:srgbClr val="0070C0"/>
                </a:solidFill>
                <a:latin typeface="UTM Cooper Black" panose="02040603050506020204" pitchFamily="18" charset="0"/>
              </a:rPr>
              <a:t>Kinh</a:t>
            </a:r>
            <a:endParaRPr lang="en-US" sz="3735" dirty="0">
              <a:solidFill>
                <a:srgbClr val="0070C0"/>
              </a:solidFill>
              <a:latin typeface="UTM Cooper Black" panose="02040603050506020204"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3287829"/>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91356" y="1888319"/>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005641" y="2002138"/>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306199"/>
            <a:ext cx="777588" cy="7775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50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50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50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23" y="-1502142"/>
            <a:ext cx="11379199" cy="3342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36163" y="727047"/>
            <a:ext cx="8634095" cy="666786"/>
          </a:xfrm>
          <a:prstGeom prst="rect">
            <a:avLst/>
          </a:prstGeom>
          <a:noFill/>
        </p:spPr>
        <p:txBody>
          <a:bodyPr wrap="none" rtlCol="0">
            <a:spAutoFit/>
          </a:bodyPr>
          <a:lstStyle/>
          <a:p>
            <a:pPr algn="ctr" defTabSz="914400"/>
            <a:r>
              <a:rPr lang="en-US" sz="3735" b="1" dirty="0" err="1">
                <a:solidFill>
                  <a:prstClr val="white"/>
                </a:solidFill>
                <a:latin typeface="UTM Cooper Black" panose="02040603050506020204" pitchFamily="18" charset="0"/>
                <a:cs typeface="Arial" panose="020B0604020202020204" pitchFamily="34" charset="0"/>
              </a:rPr>
              <a:t>Dân</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cư</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tập</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trung</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thưa</a:t>
            </a:r>
            <a:r>
              <a:rPr lang="en-US" sz="3735" b="1" dirty="0">
                <a:solidFill>
                  <a:prstClr val="white"/>
                </a:solidFill>
                <a:latin typeface="UTM Cooper Black" panose="02040603050506020204" pitchFamily="18" charset="0"/>
                <a:cs typeface="Arial" panose="020B0604020202020204" pitchFamily="34" charset="0"/>
              </a:rPr>
              <a:t> </a:t>
            </a:r>
            <a:r>
              <a:rPr lang="en-US" sz="3735" b="1" dirty="0" err="1">
                <a:solidFill>
                  <a:prstClr val="white"/>
                </a:solidFill>
                <a:latin typeface="UTM Cooper Black" panose="02040603050506020204" pitchFamily="18" charset="0"/>
                <a:cs typeface="Arial" panose="020B0604020202020204" pitchFamily="34" charset="0"/>
              </a:rPr>
              <a:t>thớt</a:t>
            </a:r>
            <a:r>
              <a:rPr lang="en-US" sz="3735" b="1" dirty="0">
                <a:solidFill>
                  <a:prstClr val="white"/>
                </a:solidFill>
                <a:latin typeface="UTM Cooper Black" panose="02040603050506020204" pitchFamily="18" charset="0"/>
                <a:cs typeface="Arial" panose="020B0604020202020204" pitchFamily="34" charset="0"/>
              </a:rPr>
              <a:t> ở </a:t>
            </a:r>
            <a:r>
              <a:rPr lang="en-US" sz="3735" b="1" dirty="0" err="1">
                <a:solidFill>
                  <a:prstClr val="white"/>
                </a:solidFill>
                <a:latin typeface="UTM Cooper Black" panose="02040603050506020204" pitchFamily="18" charset="0"/>
                <a:cs typeface="Arial" panose="020B0604020202020204" pitchFamily="34" charset="0"/>
              </a:rPr>
              <a:t>đâu</a:t>
            </a:r>
            <a:r>
              <a:rPr lang="en-US" sz="3735" b="1" dirty="0">
                <a:solidFill>
                  <a:prstClr val="white"/>
                </a:solidFill>
                <a:latin typeface="UTM Cooper Black" panose="0204060305050602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1" y="5875203"/>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26045" y="1939329"/>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A. </a:t>
            </a:r>
            <a:r>
              <a:rPr lang="en-US" sz="3735" dirty="0" err="1">
                <a:solidFill>
                  <a:srgbClr val="0070C0"/>
                </a:solidFill>
                <a:latin typeface="UTM Cooper Black" panose="02040603050506020204" pitchFamily="18" charset="0"/>
              </a:rPr>
              <a:t>Đồng</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bằng</a:t>
            </a:r>
            <a:endParaRPr lang="en-US" sz="3735" dirty="0">
              <a:solidFill>
                <a:srgbClr val="0070C0"/>
              </a:solidFill>
              <a:latin typeface="UTM Cooper Black" panose="02040603050506020204" pitchFamily="18" charset="0"/>
            </a:endParaRPr>
          </a:p>
        </p:txBody>
      </p:sp>
      <p:sp>
        <p:nvSpPr>
          <p:cNvPr id="9" name="TextBox 8"/>
          <p:cNvSpPr txBox="1"/>
          <p:nvPr/>
        </p:nvSpPr>
        <p:spPr>
          <a:xfrm>
            <a:off x="6095999" y="3097838"/>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D. </a:t>
            </a:r>
            <a:r>
              <a:rPr lang="en-US" sz="3735" dirty="0" err="1">
                <a:solidFill>
                  <a:srgbClr val="0070C0"/>
                </a:solidFill>
                <a:latin typeface="UTM Cooper Black" panose="02040603050506020204" pitchFamily="18" charset="0"/>
              </a:rPr>
              <a:t>Ven</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sông</a:t>
            </a:r>
            <a:endParaRPr lang="en-US" sz="3735" dirty="0">
              <a:solidFill>
                <a:srgbClr val="0070C0"/>
              </a:solidFill>
              <a:latin typeface="UTM Cooper Black" panose="02040603050506020204" pitchFamily="18" charset="0"/>
            </a:endParaRPr>
          </a:p>
        </p:txBody>
      </p:sp>
      <p:sp>
        <p:nvSpPr>
          <p:cNvPr id="10" name="TextBox 9"/>
          <p:cNvSpPr txBox="1"/>
          <p:nvPr/>
        </p:nvSpPr>
        <p:spPr>
          <a:xfrm>
            <a:off x="2226045" y="3097838"/>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B. </a:t>
            </a:r>
            <a:r>
              <a:rPr lang="en-US" sz="3735" dirty="0" err="1">
                <a:solidFill>
                  <a:srgbClr val="0070C0"/>
                </a:solidFill>
                <a:latin typeface="UTM Cooper Black" panose="02040603050506020204" pitchFamily="18" charset="0"/>
              </a:rPr>
              <a:t>Ven</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biển</a:t>
            </a:r>
            <a:endParaRPr lang="en-US" sz="3735" dirty="0">
              <a:solidFill>
                <a:srgbClr val="0070C0"/>
              </a:solidFill>
              <a:latin typeface="UTM Cooper Black" panose="02040603050506020204" pitchFamily="18" charset="0"/>
            </a:endParaRPr>
          </a:p>
        </p:txBody>
      </p:sp>
      <p:sp>
        <p:nvSpPr>
          <p:cNvPr id="11" name="TextBox 10"/>
          <p:cNvSpPr txBox="1"/>
          <p:nvPr/>
        </p:nvSpPr>
        <p:spPr>
          <a:xfrm>
            <a:off x="6095999" y="1939329"/>
            <a:ext cx="3681243" cy="782522"/>
          </a:xfrm>
          <a:prstGeom prst="rect">
            <a:avLst/>
          </a:prstGeom>
          <a:noFill/>
        </p:spPr>
        <p:txBody>
          <a:bodyPr wrap="square" rtlCol="0">
            <a:spAutoFit/>
          </a:bodyPr>
          <a:lstStyle/>
          <a:p>
            <a:pPr algn="just" defTabSz="914400">
              <a:lnSpc>
                <a:spcPct val="130000"/>
              </a:lnSpc>
            </a:pPr>
            <a:r>
              <a:rPr lang="en-US" sz="3735" dirty="0">
                <a:solidFill>
                  <a:srgbClr val="0070C0"/>
                </a:solidFill>
                <a:latin typeface="UTM Cooper Black" panose="02040603050506020204" pitchFamily="18" charset="0"/>
              </a:rPr>
              <a:t>C. </a:t>
            </a:r>
            <a:r>
              <a:rPr lang="en-US" sz="3735" dirty="0" err="1">
                <a:solidFill>
                  <a:srgbClr val="0070C0"/>
                </a:solidFill>
                <a:latin typeface="UTM Cooper Black" panose="02040603050506020204" pitchFamily="18" charset="0"/>
              </a:rPr>
              <a:t>Vùng</a:t>
            </a:r>
            <a:r>
              <a:rPr lang="en-US" sz="3735" dirty="0">
                <a:solidFill>
                  <a:srgbClr val="0070C0"/>
                </a:solidFill>
                <a:latin typeface="UTM Cooper Black" panose="02040603050506020204" pitchFamily="18" charset="0"/>
              </a:rPr>
              <a:t> </a:t>
            </a:r>
            <a:r>
              <a:rPr lang="en-US" sz="3735" dirty="0" err="1">
                <a:solidFill>
                  <a:srgbClr val="0070C0"/>
                </a:solidFill>
                <a:latin typeface="UTM Cooper Black" panose="02040603050506020204" pitchFamily="18" charset="0"/>
              </a:rPr>
              <a:t>núi</a:t>
            </a:r>
            <a:endParaRPr lang="en-US" sz="3735" dirty="0">
              <a:solidFill>
                <a:srgbClr val="0070C0"/>
              </a:solidFill>
              <a:latin typeface="UTM Cooper Black" panose="02040603050506020204" pitchFamily="18" charset="0"/>
            </a:endParaRPr>
          </a:p>
        </p:txBody>
      </p:sp>
      <p:pic>
        <p:nvPicPr>
          <p:cNvPr id="12" name="Picture 11"/>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26046" y="1985526"/>
            <a:ext cx="777588" cy="777588"/>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0" y="1928617"/>
            <a:ext cx="773045" cy="891407"/>
          </a:xfrm>
          <a:prstGeom prst="rect">
            <a:avLst/>
          </a:prstGeom>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11523" y="3144035"/>
            <a:ext cx="777588" cy="777588"/>
          </a:xfrm>
          <a:prstGeom prst="rect">
            <a:avLst/>
          </a:prstGeom>
        </p:spPr>
      </p:pic>
      <p:pic>
        <p:nvPicPr>
          <p:cNvPr id="15" name="Picture 1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55875" y="3120457"/>
            <a:ext cx="777588" cy="77758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par>
                          <p:cTn id="49" fill="hold">
                            <p:stCondLst>
                              <p:cond delay="3500"/>
                            </p:stCondLst>
                            <p:childTnLst>
                              <p:par>
                                <p:cTn id="50" presetID="22" presetClass="entr" presetSubtype="8"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5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2" name="incorrect-sound-effect.wav"/>
                                        </p:tgtEl>
                                      </p:cMediaNode>
                                    </p:audio>
                                  </p:subTnLst>
                                </p:cTn>
                              </p:par>
                            </p:childTnLst>
                          </p:cTn>
                        </p:par>
                        <p:par>
                          <p:cTn id="59" fill="hold">
                            <p:stCondLst>
                              <p:cond delay="500"/>
                            </p:stCondLst>
                            <p:childTnLst>
                              <p:par>
                                <p:cTn id="60" presetID="10" presetClass="exit" presetSubtype="0" fill="hold" nodeType="afterEffect">
                                  <p:stCondLst>
                                    <p:cond delay="1000"/>
                                  </p:stCondLst>
                                  <p:childTnLst>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9"/>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subTnLst>
                                    <p:audio>
                                      <p:cMediaNode>
                                        <p:cTn display="0" masterRel="sameClick">
                                          <p:stCondLst>
                                            <p:cond evt="begin" delay="0">
                                              <p:tn val="66"/>
                                            </p:cond>
                                          </p:stCondLst>
                                          <p:endCondLst>
                                            <p:cond evt="onStopAudio" delay="0">
                                              <p:tgtEl>
                                                <p:sldTgt/>
                                              </p:tgtEl>
                                            </p:cond>
                                          </p:endCondLst>
                                        </p:cTn>
                                        <p:tgtEl>
                                          <p:sndTgt r:embed="rId2" name="incorrect-sound-effect.wav"/>
                                        </p:tgtEl>
                                      </p:cMediaNode>
                                    </p:audio>
                                  </p:subTnLst>
                                </p:cTn>
                              </p:par>
                            </p:childTnLst>
                          </p:cTn>
                        </p:par>
                        <p:par>
                          <p:cTn id="69" fill="hold">
                            <p:stCondLst>
                              <p:cond delay="500"/>
                            </p:stCondLst>
                            <p:childTnLst>
                              <p:par>
                                <p:cTn id="70" presetID="10" presetClass="exit" presetSubtype="0" fill="hold" nodeType="afterEffect">
                                  <p:stCondLst>
                                    <p:cond delay="100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250"/>
                                        <p:tgtEl>
                                          <p:spTgt spid="15"/>
                                        </p:tgtEl>
                                      </p:cBhvr>
                                    </p:animEffect>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par>
                          <p:cTn id="79" fill="hold">
                            <p:stCondLst>
                              <p:cond delay="500"/>
                            </p:stCondLst>
                            <p:childTnLst>
                              <p:par>
                                <p:cTn id="80" presetID="10" presetClass="exit" presetSubtype="0" fill="hold" nodeType="afterEffect">
                                  <p:stCondLst>
                                    <p:cond delay="100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childTnLst>
                                  <p:subTnLst>
                                    <p:audio>
                                      <p:cMediaNode>
                                        <p:cTn display="0" masterRel="sameClick">
                                          <p:stCondLst>
                                            <p:cond evt="begin" delay="0">
                                              <p:tn val="86"/>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11"/>
                  </p:tgtEl>
                </p:cond>
              </p:nextCondLst>
            </p:seq>
          </p:childTnLst>
        </p:cTn>
      </p:par>
    </p:tnLst>
    <p:bldLst>
      <p:bldP spid="7"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1" y="-1695592"/>
            <a:ext cx="11379199" cy="42980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70794" y="703343"/>
            <a:ext cx="9050426" cy="1241237"/>
          </a:xfrm>
          <a:prstGeom prst="rect">
            <a:avLst/>
          </a:prstGeom>
          <a:noFill/>
        </p:spPr>
        <p:txBody>
          <a:bodyPr wrap="none" rtlCol="0">
            <a:spAutoFit/>
          </a:bodyPr>
          <a:lstStyle/>
          <a:p>
            <a:pPr algn="ctr" defTabSz="914400"/>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Dân</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số</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nước</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ta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chủ</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yếu</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sống</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ở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thành</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prstClr val="white"/>
                </a:solidFill>
                <a:latin typeface="Cambria" panose="02040503050406030204" pitchFamily="18" charset="0"/>
                <a:ea typeface="Cambria" panose="02040503050406030204" pitchFamily="18" charset="0"/>
                <a:cs typeface="Arial" panose="020B0604020202020204" pitchFamily="34" charset="0"/>
              </a:rPr>
              <a:t>thị</a:t>
            </a:r>
            <a:r>
              <a:rPr lang="en-US" sz="3735"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algn="ctr" defTabSz="914400"/>
            <a:r>
              <a:rPr lang="en-US" sz="3735" b="1" dirty="0" err="1">
                <a:solidFill>
                  <a:srgbClr val="FFFF00"/>
                </a:solidFill>
                <a:latin typeface="Cambria" panose="02040503050406030204" pitchFamily="18" charset="0"/>
                <a:ea typeface="Cambria" panose="02040503050406030204" pitchFamily="18" charset="0"/>
                <a:cs typeface="Arial" panose="020B0604020202020204" pitchFamily="34" charset="0"/>
              </a:rPr>
              <a:t>Đúng</a:t>
            </a:r>
            <a:r>
              <a:rPr lang="en-US" sz="3735" b="1" dirty="0">
                <a:solidFill>
                  <a:srgbClr val="FFFF00"/>
                </a:solidFill>
                <a:latin typeface="Cambria" panose="02040503050406030204" pitchFamily="18" charset="0"/>
                <a:ea typeface="Cambria" panose="02040503050406030204" pitchFamily="18" charset="0"/>
                <a:cs typeface="Arial" panose="020B0604020202020204" pitchFamily="34" charset="0"/>
              </a:rPr>
              <a:t> hay </a:t>
            </a:r>
            <a:r>
              <a:rPr lang="en-US" sz="3735" b="1" dirty="0" err="1">
                <a:solidFill>
                  <a:srgbClr val="FFFF00"/>
                </a:solidFill>
                <a:latin typeface="Cambria" panose="02040503050406030204" pitchFamily="18" charset="0"/>
                <a:ea typeface="Cambria" panose="02040503050406030204" pitchFamily="18" charset="0"/>
                <a:cs typeface="Arial" panose="020B0604020202020204" pitchFamily="34" charset="0"/>
              </a:rPr>
              <a:t>sai</a:t>
            </a:r>
            <a:r>
              <a:rPr lang="en-US" sz="3735" b="1" dirty="0">
                <a:solidFill>
                  <a:srgbClr val="FFFF00"/>
                </a:solidFill>
                <a:latin typeface="Cambria" panose="02040503050406030204" pitchFamily="18" charset="0"/>
                <a:ea typeface="Cambria" panose="02040503050406030204" pitchFamily="18" charset="0"/>
                <a:cs typeface="Arial" panose="020B0604020202020204" pitchFamily="34" charset="0"/>
              </a:rPr>
              <a:t>?</a:t>
            </a:r>
          </a:p>
        </p:txBody>
      </p:sp>
      <p:pic>
        <p:nvPicPr>
          <p:cNvPr id="1028" name="Picture 4"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83716" y="2909353"/>
            <a:ext cx="3681243" cy="782522"/>
          </a:xfrm>
          <a:prstGeom prst="rect">
            <a:avLst/>
          </a:prstGeom>
          <a:noFill/>
        </p:spPr>
        <p:txBody>
          <a:bodyPr wrap="square" rtlCol="0">
            <a:spAutoFit/>
          </a:bodyPr>
          <a:lstStyle/>
          <a:p>
            <a:pPr algn="just" defTabSz="914400">
              <a:lnSpc>
                <a:spcPct val="130000"/>
              </a:lnSpc>
            </a:pPr>
            <a:r>
              <a:rPr lang="en-US" sz="3735" dirty="0" err="1">
                <a:solidFill>
                  <a:srgbClr val="0070C0"/>
                </a:solidFill>
                <a:latin typeface="Cambria" panose="02040503050406030204" pitchFamily="18" charset="0"/>
                <a:ea typeface="Cambria" panose="02040503050406030204" pitchFamily="18" charset="0"/>
              </a:rPr>
              <a:t>Đúng</a:t>
            </a:r>
            <a:endParaRPr lang="en-US" sz="3735" dirty="0">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6095999" y="2909353"/>
            <a:ext cx="3681243" cy="782522"/>
          </a:xfrm>
          <a:prstGeom prst="rect">
            <a:avLst/>
          </a:prstGeom>
          <a:noFill/>
        </p:spPr>
        <p:txBody>
          <a:bodyPr wrap="square" rtlCol="0">
            <a:spAutoFit/>
          </a:bodyPr>
          <a:lstStyle/>
          <a:p>
            <a:pPr algn="just" defTabSz="914400">
              <a:lnSpc>
                <a:spcPct val="130000"/>
              </a:lnSpc>
            </a:pPr>
            <a:r>
              <a:rPr lang="en-US" sz="3735" dirty="0" err="1">
                <a:solidFill>
                  <a:srgbClr val="0070C0"/>
                </a:solidFill>
                <a:latin typeface="Cambria" panose="02040503050406030204" pitchFamily="18" charset="0"/>
                <a:ea typeface="Cambria" panose="02040503050406030204" pitchFamily="18" charset="0"/>
              </a:rPr>
              <a:t>Sai</a:t>
            </a:r>
            <a:endParaRPr lang="en-US" sz="3735" dirty="0">
              <a:solidFill>
                <a:srgbClr val="0070C0"/>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22169" y="3084578"/>
            <a:ext cx="777588" cy="777588"/>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524" y="2676834"/>
            <a:ext cx="772096" cy="88587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2" name="incorrect-sound-effect.wav"/>
                                        </p:tgtEl>
                                      </p:cMediaNode>
                                    </p:audio>
                                  </p:subTnLst>
                                </p:cTn>
                              </p:par>
                            </p:childTnLst>
                          </p:cTn>
                        </p:par>
                        <p:par>
                          <p:cTn id="51" fill="hold">
                            <p:stCondLst>
                              <p:cond delay="500"/>
                            </p:stCondLst>
                            <p:childTnLst>
                              <p:par>
                                <p:cTn id="52" presetID="10" presetClass="exit" presetSubtype="0" fill="hold" nodeType="afterEffect">
                                  <p:stCondLst>
                                    <p:cond delay="100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left)">
                                      <p:cBhvr>
                                        <p:cTn id="60" dur="500"/>
                                        <p:tgtEl>
                                          <p:spTgt spid="2"/>
                                        </p:tgtEl>
                                      </p:cBhvr>
                                    </p:animEffect>
                                  </p:childTnLst>
                                  <p:subTnLst>
                                    <p:audio>
                                      <p:cMediaNode>
                                        <p:cTn display="0" masterRel="sameClick">
                                          <p:stCondLst>
                                            <p:cond evt="begin" delay="0">
                                              <p:tn val="58"/>
                                            </p:cond>
                                          </p:stCondLst>
                                          <p:endCondLst>
                                            <p:cond evt="onStopAudio" delay="0">
                                              <p:tgtEl>
                                                <p:sldTgt/>
                                              </p:tgtEl>
                                            </p:cond>
                                          </p:endCondLst>
                                        </p:cTn>
                                        <p:tgtEl>
                                          <p:sndTgt r:embed="rId3" name="Correct-Answer-SOUND-EFFECT.wav"/>
                                        </p:tgtEl>
                                      </p:cMediaNode>
                                    </p:audio>
                                  </p:subTnLst>
                                </p:cTn>
                              </p:par>
                            </p:childTnLst>
                          </p:cTn>
                        </p:par>
                      </p:childTnLst>
                    </p:cTn>
                  </p:par>
                </p:childTnLst>
              </p:cTn>
              <p:nextCondLst>
                <p:cond evt="onClick" delay="0">
                  <p:tgtEl>
                    <p:spTgt spid="9"/>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576" y="1520748"/>
            <a:ext cx="3612424" cy="5770975"/>
          </a:xfrm>
          <a:prstGeom prst="rect">
            <a:avLst/>
          </a:prstGeom>
          <a:effectLst>
            <a:outerShdw blurRad="63500" sx="102000" sy="102000" algn="ctr" rotWithShape="0">
              <a:prstClr val="black">
                <a:alpha val="40000"/>
              </a:prstClr>
            </a:outerShdw>
          </a:effectLst>
        </p:spPr>
      </p:pic>
      <p:pic>
        <p:nvPicPr>
          <p:cNvPr id="4" name="Picture 3" descr="A logo with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7414" y="432259"/>
            <a:ext cx="8315665" cy="642574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9763" y="2133641"/>
            <a:ext cx="6719865" cy="1815882"/>
          </a:xfrm>
          <a:prstGeom prst="rect">
            <a:avLst/>
          </a:prstGeom>
          <a:solidFill>
            <a:schemeClr val="accent6">
              <a:lumMod val="20000"/>
              <a:lumOff val="80000"/>
            </a:schemeClr>
          </a:solidFill>
          <a:ln>
            <a:solidFill>
              <a:schemeClr val="tx1"/>
            </a:solidFill>
            <a:prstDash val="dashDot"/>
          </a:ln>
        </p:spPr>
        <p:txBody>
          <a:bodyPr wrap="square">
            <a:spAutoFit/>
          </a:bodyPr>
          <a:lstStyle/>
          <a:p>
            <a:pPr lvl="0" algn="ctr">
              <a:spcBef>
                <a:spcPct val="50000"/>
              </a:spcBef>
              <a:defRPr/>
            </a:pPr>
            <a:r>
              <a:rPr lang="vi-VN" altLang="en-US" sz="2800" b="1" dirty="0">
                <a:solidFill>
                  <a:srgbClr val="002060"/>
                </a:solidFill>
                <a:latin typeface="Cambria" panose="02040503050406030204" pitchFamily="18" charset="0"/>
                <a:cs typeface="Times New Roman" panose="02020603050405020304" pitchFamily="18" charset="0"/>
              </a:rPr>
              <a:t>Đọc lược đồ phân bố dân cư Việt Nam năm 2021, hãy kể tên 3 tỉnh, thành phố có mật độ dân số cao nhất và 3 tỉnh, thành phố có mật độ dân số thấp nhất.</a:t>
            </a:r>
            <a:endPar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602754" y="590550"/>
            <a:ext cx="3752850" cy="5676900"/>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9461" y="666347"/>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3 tỉnh/thành phố có mật độ dân cư cao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7" name="Rectangle: Rounded Corners 6"/>
          <p:cNvSpPr/>
          <p:nvPr/>
        </p:nvSpPr>
        <p:spPr>
          <a:xfrm>
            <a:off x="882502" y="1796902"/>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Hà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Rectangle: Rounded Corners 7"/>
          <p:cNvSpPr/>
          <p:nvPr/>
        </p:nvSpPr>
        <p:spPr>
          <a:xfrm>
            <a:off x="4051004" y="1765004"/>
            <a:ext cx="3104708" cy="999461"/>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Thành </a:t>
            </a:r>
            <a:r>
              <a:rPr lang="en-US" sz="3200" b="1" dirty="0" err="1">
                <a:solidFill>
                  <a:srgbClr val="FF0000"/>
                </a:solidFill>
                <a:latin typeface="Cambria" panose="02040503050406030204" pitchFamily="18" charset="0"/>
                <a:ea typeface="Cambria" panose="02040503050406030204" pitchFamily="18" charset="0"/>
              </a:rPr>
              <a:t>phố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Hồ</a:t>
            </a:r>
            <a:r>
              <a:rPr lang="en-US" sz="3200" b="1" dirty="0">
                <a:solidFill>
                  <a:srgbClr val="FF0000"/>
                </a:solidFill>
                <a:latin typeface="Cambria" panose="02040503050406030204" pitchFamily="18" charset="0"/>
                <a:ea typeface="Cambria" panose="02040503050406030204" pitchFamily="18" charset="0"/>
              </a:rPr>
              <a:t> Chí Minh</a:t>
            </a:r>
          </a:p>
        </p:txBody>
      </p:sp>
      <p:sp>
        <p:nvSpPr>
          <p:cNvPr id="9" name="Rectangle: Rounded Corners 8"/>
          <p:cNvSpPr/>
          <p:nvPr/>
        </p:nvSpPr>
        <p:spPr>
          <a:xfrm>
            <a:off x="8378456" y="1850064"/>
            <a:ext cx="2200939"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p:cNvSpPr txBox="1"/>
          <p:nvPr/>
        </p:nvSpPr>
        <p:spPr>
          <a:xfrm>
            <a:off x="1073889" y="3164998"/>
            <a:ext cx="9983972" cy="646331"/>
          </a:xfrm>
          <a:prstGeom prst="rect">
            <a:avLst/>
          </a:prstGeom>
          <a:solidFill>
            <a:schemeClr val="bg1"/>
          </a:solidFill>
          <a:ln w="57150">
            <a:solidFill>
              <a:schemeClr val="tx1"/>
            </a:solidFill>
            <a:prstDash val="dashDot"/>
          </a:ln>
        </p:spPr>
        <p:txBody>
          <a:bodyPr wrap="square">
            <a:spAutoFit/>
          </a:bodyPr>
          <a:lstStyle/>
          <a:p>
            <a:pPr lvl="0" algn="ctr">
              <a:spcBef>
                <a:spcPct val="50000"/>
              </a:spcBef>
              <a:defRPr/>
            </a:pPr>
            <a:r>
              <a:rPr lang="vi-VN" altLang="en-US" sz="3600" b="1" dirty="0">
                <a:solidFill>
                  <a:srgbClr val="002060"/>
                </a:solidFill>
                <a:latin typeface="Cambria" panose="02040503050406030204" pitchFamily="18" charset="0"/>
                <a:cs typeface="Times New Roman" panose="02020603050405020304" pitchFamily="18" charset="0"/>
              </a:rPr>
              <a:t> </a:t>
            </a:r>
            <a:r>
              <a:rPr lang="en-US" altLang="en-US" sz="3600" b="1" dirty="0">
                <a:solidFill>
                  <a:srgbClr val="002060"/>
                </a:solidFill>
                <a:latin typeface="Cambria" panose="02040503050406030204" pitchFamily="18" charset="0"/>
                <a:cs typeface="Times New Roman" panose="02020603050405020304" pitchFamily="18" charset="0"/>
              </a:rPr>
              <a:t>3 </a:t>
            </a:r>
            <a:r>
              <a:rPr lang="vi-VN" altLang="en-US" sz="3600" b="1" dirty="0">
                <a:solidFill>
                  <a:srgbClr val="002060"/>
                </a:solidFill>
                <a:latin typeface="Cambria" panose="02040503050406030204" pitchFamily="18" charset="0"/>
                <a:cs typeface="Times New Roman" panose="02020603050405020304" pitchFamily="18" charset="0"/>
              </a:rPr>
              <a:t>tỉnh/ thành phố có mật độ dân cư thấp nhất</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cs typeface="Times New Roman" panose="02020603050405020304" pitchFamily="18" charset="0"/>
            </a:endParaRPr>
          </a:p>
        </p:txBody>
      </p:sp>
      <p:sp>
        <p:nvSpPr>
          <p:cNvPr id="11" name="Rectangle: Rounded Corners 10"/>
          <p:cNvSpPr/>
          <p:nvPr/>
        </p:nvSpPr>
        <p:spPr>
          <a:xfrm>
            <a:off x="797441" y="4316818"/>
            <a:ext cx="1860698"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Lai Châu</a:t>
            </a:r>
          </a:p>
        </p:txBody>
      </p:sp>
      <p:sp>
        <p:nvSpPr>
          <p:cNvPr id="12" name="Rectangle: Rounded Corners 11"/>
          <p:cNvSpPr/>
          <p:nvPr/>
        </p:nvSpPr>
        <p:spPr>
          <a:xfrm>
            <a:off x="4678325" y="4284920"/>
            <a:ext cx="2222205" cy="765545"/>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Điện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Biên</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8644269" y="4338082"/>
            <a:ext cx="1839432" cy="723014"/>
          </a:xfrm>
          <a:prstGeom prst="roundRect">
            <a:avLst/>
          </a:prstGeom>
          <a:solidFill>
            <a:schemeClr val="accent6">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Sơn</a:t>
            </a:r>
            <a:r>
              <a:rPr lang="en-US" sz="3200" b="1" dirty="0">
                <a:solidFill>
                  <a:srgbClr val="FF0000"/>
                </a:solidFill>
                <a:latin typeface="Cambria" panose="02040503050406030204" pitchFamily="18" charset="0"/>
                <a:ea typeface="Cambria" panose="02040503050406030204" pitchFamily="18" charset="0"/>
              </a:rPr>
              <a:t> La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át triển nhà ở thành phố Hà Nội giai đoạn 2021-2030: Đảm bảo nâng cao chất lượng sống cho người dân">
            <a:extLst>
              <a:ext uri="{FF2B5EF4-FFF2-40B4-BE49-F238E27FC236}">
                <a16:creationId xmlns:a16="http://schemas.microsoft.com/office/drawing/2014/main" id="{869E206A-518B-A607-D00B-9C5639515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52" y="691377"/>
            <a:ext cx="6448657" cy="36241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8C4F4A-1694-CAE9-3217-FD19CF33C884}"/>
              </a:ext>
            </a:extLst>
          </p:cNvPr>
          <p:cNvSpPr txBox="1"/>
          <p:nvPr/>
        </p:nvSpPr>
        <p:spPr>
          <a:xfrm>
            <a:off x="1091426" y="4935079"/>
            <a:ext cx="5787483" cy="584775"/>
          </a:xfrm>
          <a:prstGeom prst="rect">
            <a:avLst/>
          </a:prstGeom>
          <a:noFill/>
        </p:spPr>
        <p:txBody>
          <a:bodyPr wrap="square" rtlCol="0">
            <a:spAutoFit/>
          </a:bodyPr>
          <a:lstStyle/>
          <a:p>
            <a:pPr algn="ctr"/>
            <a:r>
              <a:rPr lang="en-US" sz="3200" dirty="0">
                <a:solidFill>
                  <a:srgbClr val="FF0000"/>
                </a:solidFill>
              </a:rPr>
              <a:t>THÀNH PHỐ HÀ NỘI</a:t>
            </a:r>
          </a:p>
        </p:txBody>
      </p:sp>
      <p:pic>
        <p:nvPicPr>
          <p:cNvPr id="1030" name="Picture 6">
            <a:extLst>
              <a:ext uri="{FF2B5EF4-FFF2-40B4-BE49-F238E27FC236}">
                <a16:creationId xmlns:a16="http://schemas.microsoft.com/office/drawing/2014/main" id="{09CDF2B9-0194-51E9-94A9-3DCCCA075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854" y="1766870"/>
            <a:ext cx="4572000" cy="304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87785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2A014F-A92B-D2E8-526C-386EE72B6F96}"/>
              </a:ext>
            </a:extLst>
          </p:cNvPr>
          <p:cNvSpPr txBox="1"/>
          <p:nvPr/>
        </p:nvSpPr>
        <p:spPr>
          <a:xfrm>
            <a:off x="8367132" y="963960"/>
            <a:ext cx="2843562" cy="1077218"/>
          </a:xfrm>
          <a:prstGeom prst="rect">
            <a:avLst/>
          </a:prstGeom>
          <a:noFill/>
        </p:spPr>
        <p:txBody>
          <a:bodyPr wrap="square" rtlCol="0">
            <a:spAutoFit/>
          </a:bodyPr>
          <a:lstStyle/>
          <a:p>
            <a:pPr algn="ctr"/>
            <a:r>
              <a:rPr lang="en-US" sz="3200" dirty="0">
                <a:solidFill>
                  <a:srgbClr val="FF0000"/>
                </a:solidFill>
              </a:rPr>
              <a:t>THÀNH PHỐ </a:t>
            </a:r>
          </a:p>
          <a:p>
            <a:pPr algn="ctr"/>
            <a:r>
              <a:rPr lang="en-US" sz="3200" dirty="0">
                <a:solidFill>
                  <a:srgbClr val="FF0000"/>
                </a:solidFill>
              </a:rPr>
              <a:t>HỒ CHÍ MINH</a:t>
            </a:r>
          </a:p>
        </p:txBody>
      </p:sp>
      <p:pic>
        <p:nvPicPr>
          <p:cNvPr id="2052" name="Picture 4" descr="top tòa nhà cao nhất TP.HCM">
            <a:extLst>
              <a:ext uri="{FF2B5EF4-FFF2-40B4-BE49-F238E27FC236}">
                <a16:creationId xmlns:a16="http://schemas.microsoft.com/office/drawing/2014/main" id="{A1B81B64-15B0-833C-B299-2DC0B0698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67" y="472533"/>
            <a:ext cx="7883912" cy="59129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Ảnh minh họa từ internet">
            <a:extLst>
              <a:ext uri="{FF2B5EF4-FFF2-40B4-BE49-F238E27FC236}">
                <a16:creationId xmlns:a16="http://schemas.microsoft.com/office/drawing/2014/main" id="{AAD03B0D-ABC0-2C57-9E87-988C6AA1B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662" y="2532605"/>
            <a:ext cx="4762500" cy="30194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84633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ải Phòng ngày càng văn minh, hiện đại, là điểm đến của các tập đoàn kinh tế hàng đầu thế giới. Ảnh: Vũ Dũng">
            <a:extLst>
              <a:ext uri="{FF2B5EF4-FFF2-40B4-BE49-F238E27FC236}">
                <a16:creationId xmlns:a16="http://schemas.microsoft.com/office/drawing/2014/main" id="{F67023DE-B266-55A8-4161-4A067DE01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76" y="895582"/>
            <a:ext cx="5715000" cy="4286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250FA1-CAC5-6ED7-594D-404A0121CDF5}"/>
              </a:ext>
            </a:extLst>
          </p:cNvPr>
          <p:cNvSpPr txBox="1"/>
          <p:nvPr/>
        </p:nvSpPr>
        <p:spPr>
          <a:xfrm>
            <a:off x="7408127" y="895582"/>
            <a:ext cx="2843562" cy="1077218"/>
          </a:xfrm>
          <a:prstGeom prst="rect">
            <a:avLst/>
          </a:prstGeom>
          <a:noFill/>
        </p:spPr>
        <p:txBody>
          <a:bodyPr wrap="square" rtlCol="0">
            <a:spAutoFit/>
          </a:bodyPr>
          <a:lstStyle/>
          <a:p>
            <a:pPr algn="ctr"/>
            <a:r>
              <a:rPr lang="en-US" sz="3200" dirty="0">
                <a:solidFill>
                  <a:srgbClr val="FF0000"/>
                </a:solidFill>
              </a:rPr>
              <a:t>THÀNH PHỐ </a:t>
            </a:r>
          </a:p>
          <a:p>
            <a:pPr algn="ctr"/>
            <a:r>
              <a:rPr lang="en-US" sz="3200" dirty="0">
                <a:solidFill>
                  <a:srgbClr val="FF0000"/>
                </a:solidFill>
              </a:rPr>
              <a:t>HẢI PHÒNG</a:t>
            </a:r>
          </a:p>
        </p:txBody>
      </p:sp>
      <p:pic>
        <p:nvPicPr>
          <p:cNvPr id="3076" name="Picture 4" descr="Chủ đề năm 2021 của thành phố Hải Phòng: “Đẩy mạnh chỉnh trang, hiện đại  hóa đô thị - Xây dựng nông thôn mới kiểu mẫu”">
            <a:extLst>
              <a:ext uri="{FF2B5EF4-FFF2-40B4-BE49-F238E27FC236}">
                <a16:creationId xmlns:a16="http://schemas.microsoft.com/office/drawing/2014/main" id="{DE762BAB-7AF6-F87C-BE26-53266C023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476" y="2593821"/>
            <a:ext cx="5073188" cy="33685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494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Lai Châu qua các thời kỳ lịch sử">
            <a:extLst>
              <a:ext uri="{FF2B5EF4-FFF2-40B4-BE49-F238E27FC236}">
                <a16:creationId xmlns:a16="http://schemas.microsoft.com/office/drawing/2014/main" id="{A0CD34A2-616D-C007-409D-5F8EBBE25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834" y="635620"/>
            <a:ext cx="8102445" cy="4866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03DC60-8D2B-E26E-61DB-E12CE59AF1AF}"/>
              </a:ext>
            </a:extLst>
          </p:cNvPr>
          <p:cNvSpPr txBox="1"/>
          <p:nvPr/>
        </p:nvSpPr>
        <p:spPr>
          <a:xfrm>
            <a:off x="4512526" y="5574966"/>
            <a:ext cx="2843562" cy="584775"/>
          </a:xfrm>
          <a:prstGeom prst="rect">
            <a:avLst/>
          </a:prstGeom>
          <a:noFill/>
        </p:spPr>
        <p:txBody>
          <a:bodyPr wrap="square" rtlCol="0">
            <a:spAutoFit/>
          </a:bodyPr>
          <a:lstStyle/>
          <a:p>
            <a:pPr algn="ctr"/>
            <a:r>
              <a:rPr lang="en-US" sz="3200" dirty="0">
                <a:solidFill>
                  <a:srgbClr val="FF0000"/>
                </a:solidFill>
              </a:rPr>
              <a:t>TỈNH LAI CHÂU</a:t>
            </a:r>
          </a:p>
        </p:txBody>
      </p:sp>
    </p:spTree>
    <p:extLst>
      <p:ext uri="{BB962C8B-B14F-4D97-AF65-F5344CB8AC3E}">
        <p14:creationId xmlns:p14="http://schemas.microsoft.com/office/powerpoint/2010/main" val="544795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TIMING" val="|1|1.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1189</Words>
  <Application>Microsoft Office PowerPoint</Application>
  <PresentationFormat>Widescreen</PresentationFormat>
  <Paragraphs>90</Paragraphs>
  <Slides>28</Slides>
  <Notes>9</Notes>
  <HiddenSlides>6</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28</vt:i4>
      </vt:variant>
    </vt:vector>
  </HeadingPairs>
  <TitlesOfParts>
    <vt:vector size="50" baseType="lpstr">
      <vt:lpstr>等线</vt:lpstr>
      <vt:lpstr>#9Slide01 Noi dung ngan</vt:lpstr>
      <vt:lpstr>Arial</vt:lpstr>
      <vt:lpstr>Arial</vt:lpstr>
      <vt:lpstr>Calibri</vt:lpstr>
      <vt:lpstr>Calibri Light</vt:lpstr>
      <vt:lpstr>Cambria</vt:lpstr>
      <vt:lpstr>iCiel Altus</vt:lpstr>
      <vt:lpstr>Roboto</vt:lpstr>
      <vt:lpstr>small arial</vt:lpstr>
      <vt:lpstr>Source Serif Pro</vt:lpstr>
      <vt:lpstr>Tahoma</vt:lpstr>
      <vt:lpstr>Times New Roman</vt:lpstr>
      <vt:lpstr>UTM Azuki</vt:lpstr>
      <vt:lpstr>UTM Cooper Black</vt:lpstr>
      <vt:lpstr>UVN Banh Mi</vt:lpstr>
      <vt:lpstr>印品黑体</vt:lpstr>
      <vt:lpstr>1_Office Theme</vt:lpstr>
      <vt:lpstr>Office 主题​​</vt:lpstr>
      <vt:lpstr>2_Office Theme</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dc:description>9Slide.vn</dc:description>
  <cp:lastModifiedBy>Thao Dao Thi Thu</cp:lastModifiedBy>
  <cp:revision>28</cp:revision>
  <dcterms:created xsi:type="dcterms:W3CDTF">2024-07-21T09:19:00Z</dcterms:created>
  <dcterms:modified xsi:type="dcterms:W3CDTF">2024-10-11T09:43:56Z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4B448A9021AB4C79BA4D4ECA6223536A_12</vt:lpwstr>
  </property>
  <property fmtid="{D5CDD505-2E9C-101B-9397-08002B2CF9AE}" pid="3" name="KSOProductBuildVer">
    <vt:lpwstr>1033-12.2.0.17562</vt:lpwstr>
  </property>
</Properties>
</file>