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290" r:id="rId2"/>
    <p:sldId id="291" r:id="rId3"/>
    <p:sldId id="256" r:id="rId4"/>
    <p:sldId id="287" r:id="rId5"/>
    <p:sldId id="261" r:id="rId6"/>
    <p:sldId id="263" r:id="rId7"/>
    <p:sldId id="264" r:id="rId8"/>
    <p:sldId id="260" r:id="rId9"/>
    <p:sldId id="266" r:id="rId10"/>
    <p:sldId id="267" r:id="rId11"/>
    <p:sldId id="268" r:id="rId12"/>
    <p:sldId id="265" r:id="rId13"/>
    <p:sldId id="269" r:id="rId14"/>
    <p:sldId id="292" r:id="rId15"/>
    <p:sldId id="270" r:id="rId16"/>
    <p:sldId id="272" r:id="rId17"/>
    <p:sldId id="273" r:id="rId18"/>
    <p:sldId id="276" r:id="rId19"/>
    <p:sldId id="277" r:id="rId20"/>
    <p:sldId id="282" r:id="rId21"/>
    <p:sldId id="278" r:id="rId22"/>
    <p:sldId id="279" r:id="rId23"/>
    <p:sldId id="280" r:id="rId24"/>
    <p:sldId id="281" r:id="rId25"/>
    <p:sldId id="286" r:id="rId26"/>
    <p:sldId id="289" r:id="rId27"/>
    <p:sldId id="283"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UTM Avo" panose="02040603050506020204" pitchFamily="18" charset="0"/>
      <p:regular r:id="rId34"/>
      <p:bold r:id="rId35"/>
      <p:italic r:id="rId36"/>
      <p:boldItalic r:id="rId37"/>
    </p:embeddedFont>
    <p:embeddedFont>
      <p:font typeface="Microsoft YaHei" panose="020B0503020204020204" pitchFamily="34" charset="-122"/>
      <p:regular r:id="rId38"/>
      <p:bold r:id="rId39"/>
    </p:embeddedFont>
    <p:embeddedFont>
      <p:font typeface="Segoe Print" panose="02000600000000000000" pitchFamily="2" charset="0"/>
      <p:regular r:id="rId40"/>
      <p:bold r:id="rId41"/>
    </p:embeddedFont>
    <p:embeddedFont>
      <p:font typeface="UTM Arruba KT" panose="02040603050506020204" pitchFamily="18" charset="0"/>
      <p:regular r:id="rId42"/>
    </p:embeddedFont>
    <p:embeddedFont>
      <p:font typeface="#9Slide05 SVNUT Triumph" panose="00000500000000000000" charset="0"/>
      <p:italic r:id="rId43"/>
    </p:embeddedFont>
    <p:embeddedFont>
      <p:font typeface="#9Slide04 Goku" panose="020B0604020202020204" charset="-93"/>
      <p:regular r:id="rId44"/>
    </p:embeddedFont>
    <p:embeddedFont>
      <p:font typeface="UTM Showcard" panose="02040603050506020204" pitchFamily="18" charset="0"/>
      <p:regular r:id="rId45"/>
    </p:embeddedFont>
    <p:embeddedFont>
      <p:font typeface="UTM Aptima" panose="02040603050506020204" pitchFamily="18" charset="0"/>
      <p:regular r:id="rId46"/>
      <p:bold r:id="rId47"/>
      <p:italic r:id="rId48"/>
      <p:boldItalic r:id="rId49"/>
    </p:embeddedFont>
    <p:embeddedFont>
      <p:font typeface="UTM Flamenco" panose="02040603050506020204" pitchFamily="18" charset="0"/>
      <p:regular r:id="rId50"/>
    </p:embeddedFont>
    <p:embeddedFont>
      <p:font typeface="#9Slide05 VL Fadilla" panose="020B0604020202020204" charset="-93"/>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009999"/>
    <a:srgbClr val="0066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562F9D-B9D3-43E3-9B0E-DCAA1D943DE1}"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56B72-B351-4FA3-990E-956BF433DA2A}" type="slidenum">
              <a:rPr lang="en-US" smtClean="0"/>
              <a:t>‹#›</a:t>
            </a:fld>
            <a:endParaRPr lang="en-US"/>
          </a:p>
        </p:txBody>
      </p:sp>
    </p:spTree>
    <p:extLst>
      <p:ext uri="{BB962C8B-B14F-4D97-AF65-F5344CB8AC3E}">
        <p14:creationId xmlns:p14="http://schemas.microsoft.com/office/powerpoint/2010/main" val="1040755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901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813EDA7-942B-4D18-ACF2-9F25EA068718}" type="slidenum">
              <a:rPr lang="zh-CN" altLang="en-US">
                <a:solidFill>
                  <a:srgbClr val="000000"/>
                </a:solidFill>
                <a:latin typeface="Arial" panose="020B0604020202020204" pitchFamily="34" charset="0"/>
              </a:rPr>
              <a:pPr eaLnBrk="1" hangingPunct="1">
                <a:spcBef>
                  <a:spcPct val="0"/>
                </a:spcBef>
              </a:pPr>
              <a:t>1</a:t>
            </a:fld>
            <a:endParaRPr lang="zh-CN"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814231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064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Tree>
    <p:extLst>
      <p:ext uri="{BB962C8B-B14F-4D97-AF65-F5344CB8AC3E}">
        <p14:creationId xmlns:p14="http://schemas.microsoft.com/office/powerpoint/2010/main" val="1968190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358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E:\0000000我图PPT\03.20\亲子乐园\34.png"/>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117" y="5120194"/>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0772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992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emf"/><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3.xml"/><Relationship Id="rId5" Type="http://schemas.microsoft.com/office/2007/relationships/hdphoto" Target="../media/hdphoto5.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674" y="149902"/>
            <a:ext cx="11572407" cy="703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a:extLst/>
          </p:cNvPr>
          <p:cNvSpPr/>
          <p:nvPr/>
        </p:nvSpPr>
        <p:spPr>
          <a:xfrm>
            <a:off x="928689" y="342900"/>
            <a:ext cx="10333037" cy="6173788"/>
          </a:xfrm>
          <a:prstGeom prst="rect">
            <a:avLst/>
          </a:prstGeom>
          <a:noFill/>
          <a:ln>
            <a:solidFill>
              <a:srgbClr val="559A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23" name="矩形: 圆角 22">
            <a:extLst/>
          </p:cNvPr>
          <p:cNvSpPr/>
          <p:nvPr/>
        </p:nvSpPr>
        <p:spPr>
          <a:xfrm rot="16200000">
            <a:off x="5498748" y="-794758"/>
            <a:ext cx="1116809" cy="4382725"/>
          </a:xfrm>
          <a:prstGeom prst="roundRect">
            <a:avLst>
              <a:gd name="adj" fmla="val 5000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lang="en-US" sz="5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Khởi</a:t>
            </a:r>
            <a:r>
              <a:rPr lang="en-US" sz="5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en-US" sz="5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động</a:t>
            </a:r>
            <a:endParaRPr lang="en-US" sz="5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852560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nodeType="afterGroup">
                            <p:stCondLst>
                              <p:cond delay="750"/>
                            </p:stCondLst>
                            <p:childTnLst>
                              <p:par>
                                <p:cTn id="9" presetID="53"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750" fill="hold"/>
                                        <p:tgtEl>
                                          <p:spTgt spid="22"/>
                                        </p:tgtEl>
                                        <p:attrNameLst>
                                          <p:attrName>ppt_w</p:attrName>
                                        </p:attrNameLst>
                                      </p:cBhvr>
                                      <p:tavLst>
                                        <p:tav tm="0">
                                          <p:val>
                                            <p:fltVal val="0"/>
                                          </p:val>
                                        </p:tav>
                                        <p:tav tm="100000">
                                          <p:val>
                                            <p:strVal val="#ppt_w"/>
                                          </p:val>
                                        </p:tav>
                                      </p:tavLst>
                                    </p:anim>
                                    <p:anim calcmode="lin" valueType="num">
                                      <p:cBhvr>
                                        <p:cTn id="12" dur="750" fill="hold"/>
                                        <p:tgtEl>
                                          <p:spTgt spid="22"/>
                                        </p:tgtEl>
                                        <p:attrNameLst>
                                          <p:attrName>ppt_h</p:attrName>
                                        </p:attrNameLst>
                                      </p:cBhvr>
                                      <p:tavLst>
                                        <p:tav tm="0">
                                          <p:val>
                                            <p:fltVal val="0"/>
                                          </p:val>
                                        </p:tav>
                                        <p:tav tm="100000">
                                          <p:val>
                                            <p:strVal val="#ppt_h"/>
                                          </p:val>
                                        </p:tav>
                                      </p:tavLst>
                                    </p:anim>
                                    <p:animEffect transition="in" filter="fade">
                                      <p:cBhvr>
                                        <p:cTn id="13" dur="750"/>
                                        <p:tgtEl>
                                          <p:spTgt spid="22"/>
                                        </p:tgtEl>
                                      </p:cBhvr>
                                    </p:animEffect>
                                  </p:childTnLst>
                                </p:cTn>
                              </p:par>
                            </p:childTnLst>
                          </p:cTn>
                        </p:par>
                        <p:par>
                          <p:cTn id="14" fill="hold" nodeType="afterGroup">
                            <p:stCondLst>
                              <p:cond delay="1500"/>
                            </p:stCondLst>
                            <p:childTnLst>
                              <p:par>
                                <p:cTn id="15" presetID="16" presetClass="entr" presetSubtype="26"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Horizontal)">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25506" y="97263"/>
            <a:ext cx="12617506" cy="6559031"/>
          </a:xfrm>
          <a:prstGeom prst="rect">
            <a:avLst/>
          </a:prstGeom>
        </p:spPr>
      </p:pic>
      <p:grpSp>
        <p:nvGrpSpPr>
          <p:cNvPr id="9" name="Group 8"/>
          <p:cNvGrpSpPr/>
          <p:nvPr/>
        </p:nvGrpSpPr>
        <p:grpSpPr>
          <a:xfrm>
            <a:off x="57249" y="2730138"/>
            <a:ext cx="6360459" cy="3684659"/>
            <a:chOff x="174812" y="2030506"/>
            <a:chExt cx="6360459" cy="3684659"/>
          </a:xfrm>
        </p:grpSpPr>
        <p:sp>
          <p:nvSpPr>
            <p:cNvPr id="4" name="Rounded Rectangle 3"/>
            <p:cNvSpPr/>
            <p:nvPr/>
          </p:nvSpPr>
          <p:spPr>
            <a:xfrm>
              <a:off x="174812" y="2030506"/>
              <a:ext cx="6360459" cy="368465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9452" y="2298845"/>
              <a:ext cx="6051177" cy="3416320"/>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293768" y="2377440"/>
            <a:ext cx="1600348" cy="621037"/>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7" name="TextBox 6"/>
          <p:cNvSpPr txBox="1"/>
          <p:nvPr/>
        </p:nvSpPr>
        <p:spPr>
          <a:xfrm>
            <a:off x="0" y="420485"/>
            <a:ext cx="6535271" cy="683264"/>
          </a:xfrm>
          <a:prstGeom prst="rect">
            <a:avLst/>
          </a:prstGeom>
          <a:noFill/>
        </p:spPr>
        <p:txBody>
          <a:bodyPr wrap="square" rtlCol="0">
            <a:spAutoFit/>
          </a:bodyPr>
          <a:lstStyle/>
          <a:p>
            <a:pPr algn="just">
              <a:lnSpc>
                <a:spcPct val="120000"/>
              </a:lnSpc>
            </a:pPr>
            <a:r>
              <a:rPr lang="en-US" sz="3200" b="1" dirty="0">
                <a:solidFill>
                  <a:srgbClr val="C00000"/>
                </a:solidFill>
                <a:latin typeface="UTM Avo" panose="02040603050506020204" pitchFamily="18" charset="0"/>
              </a:rPr>
              <a:t>b. Ý </a:t>
            </a:r>
            <a:r>
              <a:rPr lang="en-US" sz="3200" b="1" dirty="0" err="1">
                <a:solidFill>
                  <a:srgbClr val="C00000"/>
                </a:solidFill>
                <a:latin typeface="UTM Avo" panose="02040603050506020204" pitchFamily="18" charset="0"/>
              </a:rPr>
              <a:t>chính</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của</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mỗi</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văn</a:t>
            </a:r>
            <a:r>
              <a:rPr lang="en-US" sz="3200" b="1" dirty="0">
                <a:solidFill>
                  <a:srgbClr val="C00000"/>
                </a:solidFill>
                <a:latin typeface="UTM Avo" panose="02040603050506020204" pitchFamily="18" charset="0"/>
              </a:rPr>
              <a:t>.</a:t>
            </a:r>
          </a:p>
        </p:txBody>
      </p:sp>
      <p:grpSp>
        <p:nvGrpSpPr>
          <p:cNvPr id="6" name="Group 5"/>
          <p:cNvGrpSpPr/>
          <p:nvPr/>
        </p:nvGrpSpPr>
        <p:grpSpPr>
          <a:xfrm>
            <a:off x="642000" y="1130120"/>
            <a:ext cx="5251269" cy="1156125"/>
            <a:chOff x="0" y="1103749"/>
            <a:chExt cx="5251269" cy="1156125"/>
          </a:xfrm>
        </p:grpSpPr>
        <p:sp>
          <p:nvSpPr>
            <p:cNvPr id="5" name="Rectangle 4"/>
            <p:cNvSpPr/>
            <p:nvPr/>
          </p:nvSpPr>
          <p:spPr>
            <a:xfrm>
              <a:off x="0" y="1103749"/>
              <a:ext cx="5251269" cy="1156125"/>
            </a:xfrm>
            <a:prstGeom prst="rect">
              <a:avLst/>
            </a:prstGeom>
            <a:solidFill>
              <a:schemeClr val="accent4">
                <a:lumMod val="40000"/>
                <a:lumOff val="60000"/>
              </a:schemeClr>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7716" y="1106551"/>
              <a:ext cx="5153553" cy="1077218"/>
            </a:xfrm>
            <a:prstGeom prst="rect">
              <a:avLst/>
            </a:prstGeom>
            <a:noFill/>
          </p:spPr>
          <p:txBody>
            <a:bodyPr wrap="square" rtlCol="0">
              <a:spAutoFit/>
            </a:bodyPr>
            <a:lstStyle/>
            <a:p>
              <a:pPr algn="ctr"/>
              <a:r>
                <a:rPr lang="en-US" sz="3200" b="1">
                  <a:solidFill>
                    <a:srgbClr val="7030A0"/>
                  </a:solidFill>
                  <a:latin typeface="UTM Avo" panose="02040603050506020204" pitchFamily="18" charset="0"/>
                </a:rPr>
                <a:t>Mọi người chuẩn bị cho cuộc khiêu vũ.</a:t>
              </a:r>
            </a:p>
          </p:txBody>
        </p:sp>
      </p:grpSp>
    </p:spTree>
    <p:extLst>
      <p:ext uri="{BB962C8B-B14F-4D97-AF65-F5344CB8AC3E}">
        <p14:creationId xmlns:p14="http://schemas.microsoft.com/office/powerpoint/2010/main" val="181399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54032" y="2582491"/>
            <a:ext cx="10450287" cy="3268932"/>
            <a:chOff x="174811" y="3483936"/>
            <a:chExt cx="6360459" cy="3268932"/>
          </a:xfrm>
        </p:grpSpPr>
        <p:sp>
          <p:nvSpPr>
            <p:cNvPr id="5" name="Rounded Rectangle 4"/>
            <p:cNvSpPr/>
            <p:nvPr/>
          </p:nvSpPr>
          <p:spPr>
            <a:xfrm>
              <a:off x="174811" y="3483936"/>
              <a:ext cx="6360459" cy="319423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9452" y="3644325"/>
              <a:ext cx="6134264" cy="3108543"/>
            </a:xfrm>
            <a:prstGeom prst="rect">
              <a:avLst/>
            </a:prstGeom>
            <a:noFill/>
          </p:spPr>
          <p:txBody>
            <a:bodyPr wrap="square" rtlCol="0">
              <a:spAutoFit/>
            </a:bodyPr>
            <a:lstStyle/>
            <a:p>
              <a:pPr algn="just"/>
              <a:r>
                <a:rPr lang="en-US" sz="2400" b="1" dirty="0">
                  <a:solidFill>
                    <a:srgbClr val="002060"/>
                  </a:solidFill>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bác</a:t>
              </a:r>
              <a:r>
                <a:rPr lang="en-US" sz="2800" b="1" dirty="0">
                  <a:latin typeface="UTM Aptima" panose="02040603050506020204" pitchFamily="18" charset="0"/>
                </a:rPr>
                <a:t> </a:t>
              </a:r>
              <a:r>
                <a:rPr lang="en-US" sz="2800" b="1" dirty="0" err="1">
                  <a:latin typeface="UTM Aptima" panose="02040603050506020204" pitchFamily="18" charset="0"/>
                </a:rPr>
                <a:t>ong</a:t>
              </a:r>
              <a:r>
                <a:rPr lang="en-US" sz="2800" b="1" dirty="0">
                  <a:latin typeface="UTM Aptima" panose="02040603050506020204" pitchFamily="18" charset="0"/>
                </a:rPr>
                <a:t> </a:t>
              </a:r>
              <a:r>
                <a:rPr lang="en-US" sz="2800" b="1" dirty="0" err="1">
                  <a:latin typeface="UTM Aptima" panose="02040603050506020204" pitchFamily="18" charset="0"/>
                </a:rPr>
                <a:t>vàng</a:t>
              </a:r>
              <a:r>
                <a:rPr lang="en-US" sz="2800" b="1" dirty="0">
                  <a:latin typeface="UTM Aptima" panose="02040603050506020204" pitchFamily="18" charset="0"/>
                </a:rPr>
                <a:t> </a:t>
              </a:r>
              <a:r>
                <a:rPr lang="en-US" sz="2800" b="1" dirty="0" err="1">
                  <a:latin typeface="UTM Aptima" panose="02040603050506020204" pitchFamily="18" charset="0"/>
                </a:rPr>
                <a:t>cần</a:t>
              </a:r>
              <a:r>
                <a:rPr lang="en-US" sz="2800" b="1" dirty="0">
                  <a:latin typeface="UTM Aptima" panose="02040603050506020204" pitchFamily="18" charset="0"/>
                </a:rPr>
                <a:t> </a:t>
              </a:r>
              <a:r>
                <a:rPr lang="en-US" sz="2800" b="1" dirty="0" err="1">
                  <a:latin typeface="UTM Aptima" panose="02040603050506020204" pitchFamily="18" charset="0"/>
                </a:rPr>
                <a:t>cù</a:t>
              </a:r>
              <a:r>
                <a:rPr lang="en-US" sz="2800" b="1" dirty="0">
                  <a:latin typeface="UTM Aptima" panose="02040603050506020204" pitchFamily="18" charset="0"/>
                </a:rPr>
                <a:t> </a:t>
              </a:r>
              <a:r>
                <a:rPr lang="en-US" sz="2800" b="1" dirty="0" err="1">
                  <a:latin typeface="UTM Aptima" panose="02040603050506020204" pitchFamily="18" charset="0"/>
                </a:rPr>
                <a:t>tìm</a:t>
              </a:r>
              <a:r>
                <a:rPr lang="en-US" sz="2800" b="1" dirty="0">
                  <a:latin typeface="UTM Aptima" panose="02040603050506020204" pitchFamily="18" charset="0"/>
                </a:rPr>
                <a:t> </a:t>
              </a:r>
              <a:r>
                <a:rPr lang="en-US" sz="2800" b="1" dirty="0" err="1">
                  <a:latin typeface="UTM Aptima" panose="02040603050506020204" pitchFamily="18" charset="0"/>
                </a:rPr>
                <a:t>bắt</a:t>
              </a:r>
              <a:r>
                <a:rPr lang="en-US" sz="2800" b="1" dirty="0">
                  <a:latin typeface="UTM Aptima" panose="02040603050506020204" pitchFamily="18" charset="0"/>
                </a:rPr>
                <a:t> </a:t>
              </a:r>
              <a:r>
                <a:rPr lang="en-US" sz="2800" b="1" dirty="0" err="1">
                  <a:latin typeface="UTM Aptima" panose="02040603050506020204" pitchFamily="18" charset="0"/>
                </a:rPr>
                <a:t>từng</a:t>
              </a:r>
              <a:r>
                <a:rPr lang="en-US" sz="2800" b="1" dirty="0">
                  <a:latin typeface="UTM Aptima" panose="02040603050506020204" pitchFamily="18" charset="0"/>
                </a:rPr>
                <a:t> con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trong</a:t>
              </a:r>
              <a:r>
                <a:rPr lang="en-US" sz="2800" b="1" dirty="0">
                  <a:latin typeface="UTM Aptima" panose="02040603050506020204" pitchFamily="18" charset="0"/>
                </a:rPr>
                <a:t> </a:t>
              </a:r>
              <a:r>
                <a:rPr lang="en-US" sz="2800" b="1" dirty="0" err="1">
                  <a:latin typeface="UTM Aptima" panose="02040603050506020204" pitchFamily="18" charset="0"/>
                </a:rPr>
                <a:t>ngách</a:t>
              </a:r>
              <a:r>
                <a:rPr lang="en-US" sz="2800" b="1" dirty="0">
                  <a:latin typeface="UTM Aptima" panose="02040603050506020204" pitchFamily="18" charset="0"/>
                </a:rPr>
                <a:t> </a:t>
              </a:r>
              <a:r>
                <a:rPr lang="en-US" sz="2800" b="1" dirty="0" err="1">
                  <a:latin typeface="UTM Aptima" panose="02040603050506020204" pitchFamily="18" charset="0"/>
                </a:rPr>
                <a:t>lá</a:t>
              </a:r>
              <a:r>
                <a:rPr lang="en-US" sz="2800" b="1" dirty="0">
                  <a:latin typeface="UTM Aptima" panose="02040603050506020204" pitchFamily="18" charset="0"/>
                </a:rPr>
                <a:t>. Kia </a:t>
              </a:r>
              <a:r>
                <a:rPr lang="en-US" sz="2800" b="1" dirty="0" err="1">
                  <a:latin typeface="UTM Aptima" panose="02040603050506020204" pitchFamily="18" charset="0"/>
                </a:rPr>
                <a:t>nữa</a:t>
              </a:r>
              <a:r>
                <a:rPr lang="en-US" sz="2800" b="1" dirty="0">
                  <a:latin typeface="UTM Aptima" panose="02040603050506020204" pitchFamily="18" charset="0"/>
                </a:rPr>
                <a:t> </a:t>
              </a:r>
              <a:r>
                <a:rPr lang="en-US" sz="2800" b="1" dirty="0" err="1">
                  <a:latin typeface="UTM Aptima" panose="02040603050506020204" pitchFamily="18" charset="0"/>
                </a:rPr>
                <a:t>là</a:t>
              </a:r>
              <a:r>
                <a:rPr lang="en-US" sz="2800" b="1" dirty="0">
                  <a:latin typeface="UTM Aptima" panose="02040603050506020204" pitchFamily="18" charset="0"/>
                </a:rPr>
                <a:t> </a:t>
              </a:r>
              <a:r>
                <a:rPr lang="en-US" sz="2800" b="1" dirty="0" err="1">
                  <a:latin typeface="UTM Aptima" panose="02040603050506020204" pitchFamily="18" charset="0"/>
                </a:rPr>
                <a:t>họ</a:t>
              </a:r>
              <a:r>
                <a:rPr lang="en-US" sz="2800" b="1" dirty="0">
                  <a:latin typeface="UTM Aptima" panose="02040603050506020204" pitchFamily="18" charset="0"/>
                </a:rPr>
                <a:t> </a:t>
              </a:r>
              <a:r>
                <a:rPr lang="en-US" sz="2800" b="1" dirty="0" err="1">
                  <a:latin typeface="UTM Aptima" panose="02040603050506020204" pitchFamily="18" charset="0"/>
                </a:rPr>
                <a:t>hàng</a:t>
              </a:r>
              <a:r>
                <a:rPr lang="en-US" sz="2800" b="1" dirty="0">
                  <a:latin typeface="UTM Aptima" panose="02040603050506020204" pitchFamily="18" charset="0"/>
                </a:rPr>
                <a:t> </a:t>
              </a:r>
              <a:r>
                <a:rPr lang="en-US" sz="2800" b="1" dirty="0" err="1">
                  <a:latin typeface="UTM Aptima" panose="02040603050506020204" pitchFamily="18" charset="0"/>
                </a:rPr>
                <a:t>nhà</a:t>
              </a:r>
              <a:r>
                <a:rPr lang="en-US" sz="2800" b="1" dirty="0">
                  <a:latin typeface="UTM Aptima" panose="02040603050506020204" pitchFamily="18" charset="0"/>
                </a:rPr>
                <a:t> </a:t>
              </a:r>
              <a:r>
                <a:rPr lang="en-US" sz="2800" b="1" dirty="0" err="1">
                  <a:latin typeface="UTM Aptima" panose="02040603050506020204" pitchFamily="18" charset="0"/>
                </a:rPr>
                <a:t>ruồi</a:t>
              </a:r>
              <a:r>
                <a:rPr lang="en-US" sz="2800" b="1" dirty="0">
                  <a:latin typeface="UTM Aptima" panose="02040603050506020204" pitchFamily="18" charset="0"/>
                </a:rPr>
                <a:t> </a:t>
              </a:r>
              <a:r>
                <a:rPr lang="en-US" sz="2800" b="1" dirty="0" err="1">
                  <a:latin typeface="UTM Aptima" panose="02040603050506020204" pitchFamily="18" charset="0"/>
                </a:rPr>
                <a:t>trâu</a:t>
              </a:r>
              <a:r>
                <a:rPr lang="en-US" sz="2800" b="1" dirty="0">
                  <a:latin typeface="UTM Aptima" panose="02040603050506020204" pitchFamily="18" charset="0"/>
                </a:rPr>
                <a:t> </a:t>
              </a:r>
              <a:r>
                <a:rPr lang="en-US" sz="2800" b="1" dirty="0" err="1">
                  <a:latin typeface="UTM Aptima" panose="02040603050506020204" pitchFamily="18" charset="0"/>
                </a:rPr>
                <a:t>có</a:t>
              </a:r>
              <a:r>
                <a:rPr lang="en-US" sz="2800" b="1" dirty="0">
                  <a:latin typeface="UTM Aptima" panose="02040603050506020204" pitchFamily="18" charset="0"/>
                </a:rPr>
                <a:t> </a:t>
              </a:r>
              <a:r>
                <a:rPr lang="en-US" sz="2800" b="1" dirty="0" err="1">
                  <a:latin typeface="UTM Aptima" panose="02040603050506020204" pitchFamily="18" charset="0"/>
                </a:rPr>
                <a:t>đuôi</a:t>
              </a:r>
              <a:r>
                <a:rPr lang="en-US" sz="2800" b="1" dirty="0">
                  <a:latin typeface="UTM Aptima" panose="02040603050506020204" pitchFamily="18" charset="0"/>
                </a:rPr>
                <a:t> </a:t>
              </a:r>
              <a:r>
                <a:rPr lang="en-US" sz="2800" b="1" dirty="0" err="1">
                  <a:latin typeface="UTM Aptima" panose="02040603050506020204" pitchFamily="18" charset="0"/>
                </a:rPr>
                <a:t>dài</a:t>
              </a:r>
              <a:r>
                <a:rPr lang="en-US" sz="2800" b="1" dirty="0">
                  <a:latin typeface="UTM Aptima" panose="02040603050506020204" pitchFamily="18" charset="0"/>
                </a:rPr>
                <a:t> </a:t>
              </a:r>
              <a:r>
                <a:rPr lang="en-US" sz="2800" b="1" dirty="0" err="1">
                  <a:latin typeface="UTM Aptima" panose="02040603050506020204" pitchFamily="18" charset="0"/>
                </a:rPr>
                <a:t>như</a:t>
              </a:r>
              <a:r>
                <a:rPr lang="en-US" sz="2800" b="1" dirty="0">
                  <a:latin typeface="UTM Aptima" panose="02040603050506020204" pitchFamily="18" charset="0"/>
                </a:rPr>
                <a:t> </a:t>
              </a:r>
              <a:r>
                <a:rPr lang="en-US" sz="2800" b="1" dirty="0" err="1">
                  <a:latin typeface="UTM Aptima" panose="02040603050506020204" pitchFamily="18" charset="0"/>
                </a:rPr>
                <a:t>đuôi</a:t>
              </a:r>
              <a:r>
                <a:rPr lang="en-US" sz="2800" b="1" dirty="0">
                  <a:latin typeface="UTM Aptima" panose="02040603050506020204" pitchFamily="18" charset="0"/>
                </a:rPr>
                <a:t> </a:t>
              </a:r>
              <a:r>
                <a:rPr lang="en-US" sz="2800" b="1" dirty="0" err="1">
                  <a:latin typeface="UTM Aptima" panose="02040603050506020204" pitchFamily="18" charset="0"/>
                </a:rPr>
                <a:t>chuồn</a:t>
              </a:r>
              <a:r>
                <a:rPr lang="en-US" sz="2800" b="1" dirty="0">
                  <a:latin typeface="UTM Aptima" panose="02040603050506020204" pitchFamily="18" charset="0"/>
                </a:rPr>
                <a:t> </a:t>
              </a:r>
              <a:r>
                <a:rPr lang="en-US" sz="2800" b="1" dirty="0" err="1">
                  <a:latin typeface="UTM Aptima" panose="02040603050506020204" pitchFamily="18" charset="0"/>
                </a:rPr>
                <a:t>chuồn</a:t>
              </a:r>
              <a:r>
                <a:rPr lang="en-US" sz="2800" b="1" dirty="0">
                  <a:latin typeface="UTM Aptima" panose="02040603050506020204" pitchFamily="18" charset="0"/>
                </a:rPr>
                <a:t>, </a:t>
              </a:r>
              <a:r>
                <a:rPr lang="en-US" sz="2800" b="1" dirty="0" err="1">
                  <a:latin typeface="UTM Aptima" panose="02040603050506020204" pitchFamily="18" charset="0"/>
                </a:rPr>
                <a:t>đó</a:t>
              </a:r>
              <a:r>
                <a:rPr lang="en-US" sz="2800" b="1" dirty="0">
                  <a:latin typeface="UTM Aptima" panose="02040603050506020204" pitchFamily="18" charset="0"/>
                </a:rPr>
                <a:t> </a:t>
              </a:r>
              <a:r>
                <a:rPr lang="en-US" sz="2800" b="1" dirty="0" err="1">
                  <a:latin typeface="UTM Aptima" panose="02040603050506020204" pitchFamily="18" charset="0"/>
                </a:rPr>
                <a:t>chính</a:t>
              </a:r>
              <a:r>
                <a:rPr lang="en-US" sz="2800" b="1" dirty="0">
                  <a:latin typeface="UTM Aptima" panose="02040603050506020204" pitchFamily="18" charset="0"/>
                </a:rPr>
                <a:t> </a:t>
              </a:r>
              <a:r>
                <a:rPr lang="en-US" sz="2800" b="1" dirty="0" err="1">
                  <a:latin typeface="UTM Aptima" panose="02040603050506020204" pitchFamily="18" charset="0"/>
                </a:rPr>
                <a:t>là</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hiệp</a:t>
              </a:r>
              <a:r>
                <a:rPr lang="en-US" sz="2800" b="1" dirty="0">
                  <a:latin typeface="UTM Aptima" panose="02040603050506020204" pitchFamily="18" charset="0"/>
                </a:rPr>
                <a:t> </a:t>
              </a:r>
              <a:r>
                <a:rPr lang="en-US" sz="2800" b="1" dirty="0" err="1">
                  <a:latin typeface="UTM Aptima" panose="02040603050506020204" pitchFamily="18" charset="0"/>
                </a:rPr>
                <a:t>sĩ</a:t>
              </a:r>
              <a:r>
                <a:rPr lang="en-US" sz="2800" b="1" dirty="0">
                  <a:latin typeface="UTM Aptima" panose="02040603050506020204" pitchFamily="18" charset="0"/>
                </a:rPr>
                <a:t>” </a:t>
              </a:r>
              <a:r>
                <a:rPr lang="en-US" sz="2800" b="1" dirty="0" err="1">
                  <a:latin typeface="UTM Aptima" panose="02040603050506020204" pitchFamily="18" charset="0"/>
                </a:rPr>
                <a:t>diệt</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róm</a:t>
              </a:r>
              <a:r>
                <a:rPr lang="en-US" sz="2800" b="1" dirty="0">
                  <a:latin typeface="UTM Aptima" panose="02040603050506020204" pitchFamily="18" charset="0"/>
                </a:rPr>
                <a:t>. </a:t>
              </a:r>
              <a:r>
                <a:rPr lang="en-US" sz="2800" b="1" dirty="0" err="1">
                  <a:latin typeface="UTM Aptima" panose="02040603050506020204" pitchFamily="18" charset="0"/>
                </a:rPr>
                <a:t>Lại</a:t>
              </a:r>
              <a:r>
                <a:rPr lang="en-US" sz="2800" b="1" dirty="0">
                  <a:latin typeface="UTM Aptima" panose="02040603050506020204" pitchFamily="18" charset="0"/>
                </a:rPr>
                <a:t> </a:t>
              </a:r>
              <a:r>
                <a:rPr lang="en-US" sz="2800" b="1" dirty="0" err="1">
                  <a:latin typeface="UTM Aptima" panose="02040603050506020204" pitchFamily="18" charset="0"/>
                </a:rPr>
                <a:t>còn</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cô</a:t>
              </a:r>
              <a:r>
                <a:rPr lang="en-US" sz="2800" b="1" dirty="0">
                  <a:latin typeface="UTM Aptima" panose="02040603050506020204" pitchFamily="18" charset="0"/>
                </a:rPr>
                <a:t> </a:t>
              </a:r>
              <a:r>
                <a:rPr lang="en-US" sz="2800" b="1" dirty="0" err="1">
                  <a:latin typeface="UTM Aptima" panose="02040603050506020204" pitchFamily="18" charset="0"/>
                </a:rPr>
                <a:t>cậu</a:t>
              </a:r>
              <a:r>
                <a:rPr lang="en-US" sz="2800" b="1" dirty="0">
                  <a:latin typeface="UTM Aptima" panose="02040603050506020204" pitchFamily="18" charset="0"/>
                </a:rPr>
                <a:t> </a:t>
              </a:r>
              <a:r>
                <a:rPr lang="en-US" sz="2800" b="1" dirty="0" err="1">
                  <a:latin typeface="UTM Aptima" panose="02040603050506020204" pitchFamily="18" charset="0"/>
                </a:rPr>
                <a:t>chim</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ít</a:t>
              </a:r>
              <a:r>
                <a:rPr lang="en-US" sz="2800" b="1" dirty="0">
                  <a:latin typeface="UTM Aptima" panose="02040603050506020204" pitchFamily="18" charset="0"/>
                </a:rPr>
                <a:t> </a:t>
              </a:r>
              <a:r>
                <a:rPr lang="en-US" sz="2800" b="1" dirty="0" err="1">
                  <a:latin typeface="UTM Aptima" panose="02040603050506020204" pitchFamily="18" charset="0"/>
                </a:rPr>
                <a:t>nói</a:t>
              </a:r>
              <a:r>
                <a:rPr lang="en-US" sz="2800" b="1" dirty="0">
                  <a:latin typeface="UTM Aptima" panose="02040603050506020204" pitchFamily="18" charset="0"/>
                </a:rPr>
                <a:t>, </a:t>
              </a:r>
              <a:r>
                <a:rPr lang="en-US" sz="2800" b="1" dirty="0" err="1">
                  <a:latin typeface="UTM Aptima" panose="02040603050506020204" pitchFamily="18" charset="0"/>
                </a:rPr>
                <a:t>chăm</a:t>
              </a:r>
              <a:r>
                <a:rPr lang="en-US" sz="2800" b="1" dirty="0">
                  <a:latin typeface="UTM Aptima" panose="02040603050506020204" pitchFamily="18" charset="0"/>
                </a:rPr>
                <a:t> </a:t>
              </a:r>
              <a:r>
                <a:rPr lang="en-US" sz="2800" b="1" dirty="0" err="1">
                  <a:latin typeface="UTM Aptima" panose="02040603050506020204" pitchFamily="18" charset="0"/>
                </a:rPr>
                <a:t>chỉ</a:t>
              </a:r>
              <a:r>
                <a:rPr lang="en-US" sz="2800" b="1" dirty="0">
                  <a:latin typeface="UTM Aptima" panose="02040603050506020204" pitchFamily="18" charset="0"/>
                </a:rPr>
                <a:t>. </a:t>
              </a:r>
              <a:r>
                <a:rPr lang="en-US" sz="2800" b="1" dirty="0" err="1">
                  <a:latin typeface="UTM Aptima" panose="02040603050506020204" pitchFamily="18" charset="0"/>
                </a:rPr>
                <a:t>Những</a:t>
              </a:r>
              <a:r>
                <a:rPr lang="en-US" sz="2800" b="1" dirty="0">
                  <a:latin typeface="UTM Aptima" panose="02040603050506020204" pitchFamily="18" charset="0"/>
                </a:rPr>
                <a:t> </a:t>
              </a:r>
              <a:r>
                <a:rPr lang="en-US" sz="2800" b="1" dirty="0" err="1">
                  <a:latin typeface="UTM Aptima" panose="02040603050506020204" pitchFamily="18" charset="0"/>
                </a:rPr>
                <a:t>bác</a:t>
              </a:r>
              <a:r>
                <a:rPr lang="en-US" sz="2800" b="1" dirty="0">
                  <a:latin typeface="UTM Aptima" panose="02040603050506020204" pitchFamily="18" charset="0"/>
                </a:rPr>
                <a:t> </a:t>
              </a:r>
              <a:r>
                <a:rPr lang="en-US" sz="2800" b="1" dirty="0" err="1">
                  <a:latin typeface="UTM Aptima" panose="02040603050506020204" pitchFamily="18" charset="0"/>
                </a:rPr>
                <a:t>cóc</a:t>
              </a:r>
              <a:r>
                <a:rPr lang="en-US" sz="2800" b="1" dirty="0">
                  <a:latin typeface="UTM Aptima" panose="02040603050506020204" pitchFamily="18" charset="0"/>
                </a:rPr>
                <a:t> </a:t>
              </a:r>
              <a:r>
                <a:rPr lang="en-US" sz="2800" b="1" dirty="0" err="1">
                  <a:latin typeface="UTM Aptima" panose="02040603050506020204" pitchFamily="18" charset="0"/>
                </a:rPr>
                <a:t>già</a:t>
              </a:r>
              <a:r>
                <a:rPr lang="en-US" sz="2800" b="1" dirty="0">
                  <a:latin typeface="UTM Aptima" panose="02040603050506020204" pitchFamily="18" charset="0"/>
                </a:rPr>
                <a:t> </a:t>
              </a:r>
              <a:r>
                <a:rPr lang="en-US" sz="2800" b="1" dirty="0" err="1">
                  <a:latin typeface="UTM Aptima" panose="02040603050506020204" pitchFamily="18" charset="0"/>
                </a:rPr>
                <a:t>lặng</a:t>
              </a:r>
              <a:r>
                <a:rPr lang="en-US" sz="2800" b="1" dirty="0">
                  <a:latin typeface="UTM Aptima" panose="02040603050506020204" pitchFamily="18" charset="0"/>
                </a:rPr>
                <a:t> </a:t>
              </a:r>
              <a:r>
                <a:rPr lang="en-US" sz="2800" b="1" dirty="0" err="1">
                  <a:latin typeface="UTM Aptima" panose="02040603050506020204" pitchFamily="18" charset="0"/>
                </a:rPr>
                <a:t>lẽ</a:t>
              </a:r>
              <a:r>
                <a:rPr lang="en-US" sz="2800" b="1" dirty="0">
                  <a:latin typeface="UTM Aptima" panose="02040603050506020204" pitchFamily="18" charset="0"/>
                </a:rPr>
                <a:t>, </a:t>
              </a:r>
              <a:r>
                <a:rPr lang="en-US" sz="2800" b="1" dirty="0" err="1">
                  <a:latin typeface="UTM Aptima" panose="02040603050506020204" pitchFamily="18" charset="0"/>
                </a:rPr>
                <a:t>siêng</a:t>
              </a:r>
              <a:r>
                <a:rPr lang="en-US" sz="2800" b="1" dirty="0">
                  <a:latin typeface="UTM Aptima" panose="02040603050506020204" pitchFamily="18" charset="0"/>
                </a:rPr>
                <a:t> </a:t>
              </a:r>
              <a:r>
                <a:rPr lang="en-US" sz="2800" b="1" dirty="0" err="1">
                  <a:latin typeface="UTM Aptima" panose="02040603050506020204" pitchFamily="18" charset="0"/>
                </a:rPr>
                <a:t>năng</a:t>
              </a:r>
              <a:r>
                <a:rPr lang="en-US" sz="2800" b="1" dirty="0">
                  <a:latin typeface="UTM Aptima" panose="02040603050506020204" pitchFamily="18" charset="0"/>
                </a:rPr>
                <a:t>. </a:t>
              </a:r>
              <a:r>
                <a:rPr lang="en-US" sz="2800" b="1" dirty="0" err="1">
                  <a:latin typeface="UTM Aptima" panose="02040603050506020204" pitchFamily="18" charset="0"/>
                </a:rPr>
                <a:t>Tất</a:t>
              </a:r>
              <a:r>
                <a:rPr lang="en-US" sz="2800" b="1" dirty="0">
                  <a:latin typeface="UTM Aptima" panose="02040603050506020204" pitchFamily="18" charset="0"/>
                </a:rPr>
                <a:t> </a:t>
              </a:r>
              <a:r>
                <a:rPr lang="en-US" sz="2800" b="1" dirty="0" err="1">
                  <a:latin typeface="UTM Aptima" panose="02040603050506020204" pitchFamily="18" charset="0"/>
                </a:rPr>
                <a:t>cả</a:t>
              </a:r>
              <a:r>
                <a:rPr lang="en-US" sz="2800" b="1" dirty="0">
                  <a:latin typeface="UTM Aptima" panose="02040603050506020204" pitchFamily="18" charset="0"/>
                </a:rPr>
                <a:t> </a:t>
              </a:r>
              <a:r>
                <a:rPr lang="en-US" sz="2800" b="1" dirty="0" err="1">
                  <a:latin typeface="UTM Aptima" panose="02040603050506020204" pitchFamily="18" charset="0"/>
                </a:rPr>
                <a:t>đều</a:t>
              </a:r>
              <a:r>
                <a:rPr lang="en-US" sz="2800" b="1" dirty="0">
                  <a:latin typeface="UTM Aptima" panose="02040603050506020204" pitchFamily="18" charset="0"/>
                </a:rPr>
                <a:t> lo </a:t>
              </a:r>
              <a:r>
                <a:rPr lang="en-US" sz="2800" b="1" dirty="0" err="1">
                  <a:latin typeface="UTM Aptima" panose="02040603050506020204" pitchFamily="18" charset="0"/>
                </a:rPr>
                <a:t>diệt</a:t>
              </a:r>
              <a:r>
                <a:rPr lang="en-US" sz="2800" b="1" dirty="0">
                  <a:latin typeface="UTM Aptima" panose="02040603050506020204" pitchFamily="18" charset="0"/>
                </a:rPr>
                <a:t> </a:t>
              </a:r>
              <a:r>
                <a:rPr lang="en-US" sz="2800" b="1" dirty="0" err="1">
                  <a:latin typeface="UTM Aptima" panose="02040603050506020204" pitchFamily="18" charset="0"/>
                </a:rPr>
                <a:t>trừ</a:t>
              </a:r>
              <a:r>
                <a:rPr lang="en-US" sz="2800" b="1" dirty="0">
                  <a:latin typeface="UTM Aptima" panose="02040603050506020204" pitchFamily="18" charset="0"/>
                </a:rPr>
                <a:t> </a:t>
              </a:r>
              <a:r>
                <a:rPr lang="en-US" sz="2800" b="1" dirty="0" err="1">
                  <a:latin typeface="UTM Aptima" panose="02040603050506020204" pitchFamily="18" charset="0"/>
                </a:rPr>
                <a:t>sâu</a:t>
              </a:r>
              <a:r>
                <a:rPr lang="en-US" sz="2800" b="1" dirty="0">
                  <a:latin typeface="UTM Aptima" panose="02040603050506020204" pitchFamily="18" charset="0"/>
                </a:rPr>
                <a:t> </a:t>
              </a:r>
              <a:r>
                <a:rPr lang="en-US" sz="2800" b="1" dirty="0" err="1">
                  <a:latin typeface="UTM Aptima" panose="02040603050506020204" pitchFamily="18" charset="0"/>
                </a:rPr>
                <a:t>bọ</a:t>
              </a:r>
              <a:r>
                <a:rPr lang="en-US" sz="2800" b="1" dirty="0">
                  <a:latin typeface="UTM Aptima" panose="02040603050506020204" pitchFamily="18" charset="0"/>
                </a:rPr>
                <a:t> </a:t>
              </a:r>
              <a:r>
                <a:rPr lang="en-US" sz="2800" b="1" dirty="0" err="1">
                  <a:latin typeface="UTM Aptima" panose="02040603050506020204" pitchFamily="18" charset="0"/>
                </a:rPr>
                <a:t>để</a:t>
              </a:r>
              <a:r>
                <a:rPr lang="en-US" sz="2800" b="1" dirty="0">
                  <a:latin typeface="UTM Aptima" panose="02040603050506020204" pitchFamily="18" charset="0"/>
                </a:rPr>
                <a:t> </a:t>
              </a:r>
              <a:r>
                <a:rPr lang="en-US" sz="2800" b="1" dirty="0" err="1">
                  <a:latin typeface="UTM Aptima" panose="02040603050506020204" pitchFamily="18" charset="0"/>
                </a:rPr>
                <a:t>giữ</a:t>
              </a:r>
              <a:r>
                <a:rPr lang="en-US" sz="2800" b="1" dirty="0">
                  <a:latin typeface="UTM Aptima" panose="02040603050506020204" pitchFamily="18" charset="0"/>
                </a:rPr>
                <a:t> </a:t>
              </a:r>
              <a:r>
                <a:rPr lang="en-US" sz="2800" b="1" dirty="0" err="1">
                  <a:latin typeface="UTM Aptima" panose="02040603050506020204" pitchFamily="18" charset="0"/>
                </a:rPr>
                <a:t>gìn</a:t>
              </a:r>
              <a:r>
                <a:rPr lang="en-US" sz="2800" b="1" dirty="0">
                  <a:latin typeface="UTM Aptima" panose="02040603050506020204" pitchFamily="18" charset="0"/>
                </a:rPr>
                <a:t> </a:t>
              </a:r>
              <a:r>
                <a:rPr lang="en-US" sz="2800" b="1" dirty="0" err="1">
                  <a:latin typeface="UTM Aptima" panose="02040603050506020204" pitchFamily="18" charset="0"/>
                </a:rPr>
                <a:t>hoa</a:t>
              </a:r>
              <a:r>
                <a:rPr lang="en-US" sz="2800" b="1" dirty="0">
                  <a:latin typeface="UTM Aptima" panose="02040603050506020204" pitchFamily="18" charset="0"/>
                </a:rPr>
                <a:t> </a:t>
              </a:r>
              <a:r>
                <a:rPr lang="en-US" sz="2800" b="1" dirty="0" err="1">
                  <a:latin typeface="UTM Aptima" panose="02040603050506020204" pitchFamily="18" charset="0"/>
                </a:rPr>
                <a:t>lá</a:t>
              </a:r>
              <a:r>
                <a:rPr lang="en-US" sz="2800" b="1">
                  <a:latin typeface="UTM Aptima" panose="02040603050506020204" pitchFamily="18" charset="0"/>
                </a:rPr>
                <a:t>.</a:t>
              </a:r>
            </a:p>
            <a:p>
              <a:pPr algn="r"/>
              <a:r>
                <a:rPr lang="en-US" sz="2800" b="1" i="1">
                  <a:latin typeface="UTM Aptima" panose="02040603050506020204" pitchFamily="18" charset="0"/>
                </a:rPr>
                <a:t>( Theo </a:t>
              </a:r>
              <a:r>
                <a:rPr lang="en-US" sz="2800" b="1" i="1" dirty="0" err="1">
                  <a:latin typeface="UTM Aptima" panose="02040603050506020204" pitchFamily="18" charset="0"/>
                </a:rPr>
                <a:t>Vũ</a:t>
              </a:r>
              <a:r>
                <a:rPr lang="en-US" sz="2800" b="1" i="1" dirty="0">
                  <a:latin typeface="UTM Aptima" panose="02040603050506020204" pitchFamily="18" charset="0"/>
                </a:rPr>
                <a:t> </a:t>
              </a:r>
              <a:r>
                <a:rPr lang="en-US" sz="2800" b="1" i="1" dirty="0" err="1">
                  <a:latin typeface="UTM Aptima" panose="02040603050506020204" pitchFamily="18" charset="0"/>
                </a:rPr>
                <a:t>Tú</a:t>
              </a:r>
              <a:r>
                <a:rPr lang="en-US" sz="2800" b="1" i="1" dirty="0">
                  <a:latin typeface="UTM Aptima" panose="02040603050506020204" pitchFamily="18" charset="0"/>
                </a:rPr>
                <a:t> Nam)</a:t>
              </a: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a:off x="10199564" y="0"/>
            <a:ext cx="2202390" cy="1805294"/>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033623" y="4137626"/>
            <a:ext cx="3748371" cy="3748371"/>
          </a:xfrm>
          <a:prstGeom prst="rect">
            <a:avLst/>
          </a:prstGeom>
        </p:spPr>
      </p:pic>
      <p:sp>
        <p:nvSpPr>
          <p:cNvPr id="7" name="矩形: 圆角 16">
            <a:extLst>
              <a:ext uri="{FF2B5EF4-FFF2-40B4-BE49-F238E27FC236}">
                <a16:creationId xmlns:a16="http://schemas.microsoft.com/office/drawing/2014/main" id="{8C14046D-F732-340D-BCF3-B7773A69F385}"/>
              </a:ext>
            </a:extLst>
          </p:cNvPr>
          <p:cNvSpPr/>
          <p:nvPr/>
        </p:nvSpPr>
        <p:spPr>
          <a:xfrm>
            <a:off x="1678429" y="2283362"/>
            <a:ext cx="1508908" cy="503184"/>
          </a:xfrm>
          <a:prstGeom prst="roundRect">
            <a:avLst>
              <a:gd name="adj" fmla="val 5000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8" name="TextBox 7"/>
          <p:cNvSpPr txBox="1"/>
          <p:nvPr/>
        </p:nvSpPr>
        <p:spPr>
          <a:xfrm>
            <a:off x="574766" y="332939"/>
            <a:ext cx="6535271" cy="683264"/>
          </a:xfrm>
          <a:prstGeom prst="rect">
            <a:avLst/>
          </a:prstGeom>
          <a:noFill/>
        </p:spPr>
        <p:txBody>
          <a:bodyPr wrap="square" rtlCol="0">
            <a:spAutoFit/>
          </a:bodyPr>
          <a:lstStyle/>
          <a:p>
            <a:pPr algn="just">
              <a:lnSpc>
                <a:spcPct val="120000"/>
              </a:lnSpc>
            </a:pPr>
            <a:r>
              <a:rPr lang="en-US" sz="3200" b="1">
                <a:solidFill>
                  <a:srgbClr val="C00000"/>
                </a:solidFill>
                <a:latin typeface="UTM Avo" panose="02040603050506020204" pitchFamily="18" charset="0"/>
              </a:rPr>
              <a:t>b. Ý chính của mỗi đoạn văn.</a:t>
            </a:r>
          </a:p>
        </p:txBody>
      </p:sp>
      <p:grpSp>
        <p:nvGrpSpPr>
          <p:cNvPr id="11" name="Group 10"/>
          <p:cNvGrpSpPr/>
          <p:nvPr/>
        </p:nvGrpSpPr>
        <p:grpSpPr>
          <a:xfrm>
            <a:off x="927649" y="1134089"/>
            <a:ext cx="9117688" cy="851077"/>
            <a:chOff x="927649" y="1134089"/>
            <a:chExt cx="9117688" cy="851077"/>
          </a:xfrm>
        </p:grpSpPr>
        <p:sp>
          <p:nvSpPr>
            <p:cNvPr id="9" name="Round Diagonal Corner Rectangle 8"/>
            <p:cNvSpPr/>
            <p:nvPr/>
          </p:nvSpPr>
          <p:spPr>
            <a:xfrm>
              <a:off x="927649" y="1134089"/>
              <a:ext cx="9117688" cy="851077"/>
            </a:xfrm>
            <a:prstGeom prst="round2DiagRect">
              <a:avLst/>
            </a:prstGeom>
            <a:solidFill>
              <a:srgbClr val="00999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81876" y="1256635"/>
              <a:ext cx="8809233" cy="584775"/>
            </a:xfrm>
            <a:prstGeom prst="rect">
              <a:avLst/>
            </a:prstGeom>
            <a:noFill/>
          </p:spPr>
          <p:txBody>
            <a:bodyPr wrap="square" rtlCol="0">
              <a:spAutoFit/>
            </a:bodyPr>
            <a:lstStyle/>
            <a:p>
              <a:pPr algn="ctr"/>
              <a:r>
                <a:rPr lang="en-US" sz="3200" b="1">
                  <a:solidFill>
                    <a:schemeClr val="bg1"/>
                  </a:solidFill>
                  <a:latin typeface="UTM Avo" panose="02040603050506020204" pitchFamily="18" charset="0"/>
                </a:rPr>
                <a:t>Những loài vật chăm chỉ diệt trừ sâu bọ.</a:t>
              </a:r>
            </a:p>
          </p:txBody>
        </p:sp>
      </p:grpSp>
    </p:spTree>
    <p:extLst>
      <p:ext uri="{BB962C8B-B14F-4D97-AF65-F5344CB8AC3E}">
        <p14:creationId xmlns:p14="http://schemas.microsoft.com/office/powerpoint/2010/main" val="350326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653146"/>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300448"/>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770779"/>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dirty="0">
                  <a:solidFill>
                    <a:srgbClr val="002060"/>
                  </a:solidFill>
                  <a:latin typeface="UTM Aptima" panose="02040603050506020204" pitchFamily="18" charset="0"/>
                </a:rPr>
                <a:t>     </a:t>
              </a:r>
              <a:r>
                <a:rPr lang="en-US" sz="2400" b="1" dirty="0" err="1">
                  <a:latin typeface="UTM Aptima" panose="02040603050506020204" pitchFamily="18" charset="0"/>
                </a:rPr>
                <a:t>Những</a:t>
              </a:r>
              <a:r>
                <a:rPr lang="en-US" sz="2400" b="1" dirty="0">
                  <a:latin typeface="UTM Aptima" panose="02040603050506020204" pitchFamily="18" charset="0"/>
                </a:rPr>
                <a:t> </a:t>
              </a:r>
              <a:r>
                <a:rPr lang="en-US" sz="2400" b="1" dirty="0" err="1">
                  <a:latin typeface="UTM Aptima" panose="02040603050506020204" pitchFamily="18" charset="0"/>
                </a:rPr>
                <a:t>bác</a:t>
              </a:r>
              <a:r>
                <a:rPr lang="en-US" sz="2400" b="1" dirty="0">
                  <a:latin typeface="UTM Aptima" panose="02040603050506020204" pitchFamily="18" charset="0"/>
                </a:rPr>
                <a:t> </a:t>
              </a:r>
              <a:r>
                <a:rPr lang="en-US" sz="2400" b="1" dirty="0" err="1">
                  <a:latin typeface="UTM Aptima" panose="02040603050506020204" pitchFamily="18" charset="0"/>
                </a:rPr>
                <a:t>ong</a:t>
              </a:r>
              <a:r>
                <a:rPr lang="en-US" sz="2400" b="1" dirty="0">
                  <a:latin typeface="UTM Aptima" panose="02040603050506020204" pitchFamily="18" charset="0"/>
                </a:rPr>
                <a:t> </a:t>
              </a:r>
              <a:r>
                <a:rPr lang="en-US" sz="2400" b="1" dirty="0" err="1">
                  <a:latin typeface="UTM Aptima" panose="02040603050506020204" pitchFamily="18" charset="0"/>
                </a:rPr>
                <a:t>vàng</a:t>
              </a:r>
              <a:r>
                <a:rPr lang="en-US" sz="2400" b="1" dirty="0">
                  <a:latin typeface="UTM Aptima" panose="02040603050506020204" pitchFamily="18" charset="0"/>
                </a:rPr>
                <a:t> </a:t>
              </a:r>
              <a:r>
                <a:rPr lang="en-US" sz="2400" b="1" dirty="0" err="1">
                  <a:latin typeface="UTM Aptima" panose="02040603050506020204" pitchFamily="18" charset="0"/>
                </a:rPr>
                <a:t>cần</a:t>
              </a:r>
              <a:r>
                <a:rPr lang="en-US" sz="2400" b="1" dirty="0">
                  <a:latin typeface="UTM Aptima" panose="02040603050506020204" pitchFamily="18" charset="0"/>
                </a:rPr>
                <a:t> </a:t>
              </a:r>
              <a:r>
                <a:rPr lang="en-US" sz="2400" b="1" dirty="0" err="1">
                  <a:latin typeface="UTM Aptima" panose="02040603050506020204" pitchFamily="18" charset="0"/>
                </a:rPr>
                <a:t>cù</a:t>
              </a:r>
              <a:r>
                <a:rPr lang="en-US" sz="2400" b="1" dirty="0">
                  <a:latin typeface="UTM Aptima" panose="02040603050506020204" pitchFamily="18" charset="0"/>
                </a:rPr>
                <a:t> </a:t>
              </a:r>
              <a:r>
                <a:rPr lang="en-US" sz="2400" b="1" dirty="0" err="1">
                  <a:latin typeface="UTM Aptima" panose="02040603050506020204" pitchFamily="18" charset="0"/>
                </a:rPr>
                <a:t>tìm</a:t>
              </a:r>
              <a:r>
                <a:rPr lang="en-US" sz="2400" b="1" dirty="0">
                  <a:latin typeface="UTM Aptima" panose="02040603050506020204" pitchFamily="18" charset="0"/>
                </a:rPr>
                <a:t> </a:t>
              </a:r>
              <a:r>
                <a:rPr lang="en-US" sz="2400" b="1" dirty="0" err="1">
                  <a:latin typeface="UTM Aptima" panose="02040603050506020204" pitchFamily="18" charset="0"/>
                </a:rPr>
                <a:t>bắt</a:t>
              </a:r>
              <a:r>
                <a:rPr lang="en-US" sz="2400" b="1" dirty="0">
                  <a:latin typeface="UTM Aptima" panose="02040603050506020204" pitchFamily="18" charset="0"/>
                </a:rPr>
                <a:t> </a:t>
              </a:r>
              <a:r>
                <a:rPr lang="en-US" sz="2400" b="1" dirty="0" err="1">
                  <a:latin typeface="UTM Aptima" panose="02040603050506020204" pitchFamily="18" charset="0"/>
                </a:rPr>
                <a:t>từng</a:t>
              </a:r>
              <a:r>
                <a:rPr lang="en-US" sz="2400" b="1" dirty="0">
                  <a:latin typeface="UTM Aptima" panose="02040603050506020204" pitchFamily="18" charset="0"/>
                </a:rPr>
                <a:t> con </a:t>
              </a:r>
              <a:r>
                <a:rPr lang="en-US" sz="2400" b="1" dirty="0" err="1">
                  <a:latin typeface="UTM Aptima" panose="02040603050506020204" pitchFamily="18" charset="0"/>
                </a:rPr>
                <a:t>sâu</a:t>
              </a:r>
              <a:r>
                <a:rPr lang="en-US" sz="2400" b="1" dirty="0">
                  <a:latin typeface="UTM Aptima" panose="02040603050506020204" pitchFamily="18" charset="0"/>
                </a:rPr>
                <a:t> </a:t>
              </a:r>
              <a:r>
                <a:rPr lang="en-US" sz="2400" b="1" dirty="0" err="1">
                  <a:latin typeface="UTM Aptima" panose="02040603050506020204" pitchFamily="18" charset="0"/>
                </a:rPr>
                <a:t>trong</a:t>
              </a:r>
              <a:r>
                <a:rPr lang="en-US" sz="2400" b="1" dirty="0">
                  <a:latin typeface="UTM Aptima" panose="02040603050506020204" pitchFamily="18" charset="0"/>
                </a:rPr>
                <a:t> </a:t>
              </a:r>
              <a:r>
                <a:rPr lang="en-US" sz="2400" b="1" dirty="0" err="1">
                  <a:latin typeface="UTM Aptima" panose="02040603050506020204" pitchFamily="18" charset="0"/>
                </a:rPr>
                <a:t>ngách</a:t>
              </a:r>
              <a:r>
                <a:rPr lang="en-US" sz="2400" b="1" dirty="0">
                  <a:latin typeface="UTM Aptima" panose="02040603050506020204" pitchFamily="18" charset="0"/>
                </a:rPr>
                <a:t> </a:t>
              </a:r>
              <a:r>
                <a:rPr lang="en-US" sz="2400" b="1" dirty="0" err="1">
                  <a:latin typeface="UTM Aptima" panose="02040603050506020204" pitchFamily="18" charset="0"/>
                </a:rPr>
                <a:t>lá</a:t>
              </a:r>
              <a:r>
                <a:rPr lang="en-US" sz="2400" b="1" dirty="0">
                  <a:latin typeface="UTM Aptima" panose="02040603050506020204" pitchFamily="18" charset="0"/>
                </a:rPr>
                <a:t>. Kia </a:t>
              </a:r>
              <a:r>
                <a:rPr lang="en-US" sz="2400" b="1" dirty="0" err="1">
                  <a:latin typeface="UTM Aptima" panose="02040603050506020204" pitchFamily="18" charset="0"/>
                </a:rPr>
                <a:t>nữa</a:t>
              </a:r>
              <a:r>
                <a:rPr lang="en-US" sz="2400" b="1" dirty="0">
                  <a:latin typeface="UTM Aptima" panose="02040603050506020204" pitchFamily="18" charset="0"/>
                </a:rPr>
                <a:t> </a:t>
              </a:r>
              <a:r>
                <a:rPr lang="en-US" sz="2400" b="1" dirty="0" err="1">
                  <a:latin typeface="UTM Aptima" panose="02040603050506020204" pitchFamily="18" charset="0"/>
                </a:rPr>
                <a:t>là</a:t>
              </a:r>
              <a:r>
                <a:rPr lang="en-US" sz="2400" b="1" dirty="0">
                  <a:latin typeface="UTM Aptima" panose="02040603050506020204" pitchFamily="18" charset="0"/>
                </a:rPr>
                <a:t> </a:t>
              </a:r>
              <a:r>
                <a:rPr lang="en-US" sz="2400" b="1" dirty="0" err="1">
                  <a:latin typeface="UTM Aptima" panose="02040603050506020204" pitchFamily="18" charset="0"/>
                </a:rPr>
                <a:t>họ</a:t>
              </a:r>
              <a:r>
                <a:rPr lang="en-US" sz="2400" b="1" dirty="0">
                  <a:latin typeface="UTM Aptima" panose="02040603050506020204" pitchFamily="18" charset="0"/>
                </a:rPr>
                <a:t> </a:t>
              </a:r>
              <a:r>
                <a:rPr lang="en-US" sz="2400" b="1" dirty="0" err="1">
                  <a:latin typeface="UTM Aptima" panose="02040603050506020204" pitchFamily="18" charset="0"/>
                </a:rPr>
                <a:t>hàng</a:t>
              </a:r>
              <a:r>
                <a:rPr lang="en-US" sz="2400" b="1" dirty="0">
                  <a:latin typeface="UTM Aptima" panose="02040603050506020204" pitchFamily="18" charset="0"/>
                </a:rPr>
                <a:t> </a:t>
              </a:r>
              <a:r>
                <a:rPr lang="en-US" sz="2400" b="1" dirty="0" err="1">
                  <a:latin typeface="UTM Aptima" panose="02040603050506020204" pitchFamily="18" charset="0"/>
                </a:rPr>
                <a:t>nhà</a:t>
              </a:r>
              <a:r>
                <a:rPr lang="en-US" sz="2400" b="1" dirty="0">
                  <a:latin typeface="UTM Aptima" panose="02040603050506020204" pitchFamily="18" charset="0"/>
                </a:rPr>
                <a:t> </a:t>
              </a:r>
              <a:r>
                <a:rPr lang="en-US" sz="2400" b="1" dirty="0" err="1">
                  <a:latin typeface="UTM Aptima" panose="02040603050506020204" pitchFamily="18" charset="0"/>
                </a:rPr>
                <a:t>ruồi</a:t>
              </a:r>
              <a:r>
                <a:rPr lang="en-US" sz="2400" b="1" dirty="0">
                  <a:latin typeface="UTM Aptima" panose="02040603050506020204" pitchFamily="18" charset="0"/>
                </a:rPr>
                <a:t> </a:t>
              </a:r>
              <a:r>
                <a:rPr lang="en-US" sz="2400" b="1" dirty="0" err="1">
                  <a:latin typeface="UTM Aptima" panose="02040603050506020204" pitchFamily="18" charset="0"/>
                </a:rPr>
                <a:t>trâu</a:t>
              </a:r>
              <a:r>
                <a:rPr lang="en-US" sz="2400" b="1" dirty="0">
                  <a:latin typeface="UTM Aptima" panose="02040603050506020204" pitchFamily="18" charset="0"/>
                </a:rPr>
                <a:t> </a:t>
              </a:r>
              <a:r>
                <a:rPr lang="en-US" sz="2400" b="1" dirty="0" err="1">
                  <a:latin typeface="UTM Aptima" panose="02040603050506020204" pitchFamily="18" charset="0"/>
                </a:rPr>
                <a:t>có</a:t>
              </a:r>
              <a:r>
                <a:rPr lang="en-US" sz="2400" b="1" dirty="0">
                  <a:latin typeface="UTM Aptima" panose="02040603050506020204" pitchFamily="18" charset="0"/>
                </a:rPr>
                <a:t> </a:t>
              </a:r>
              <a:r>
                <a:rPr lang="en-US" sz="2400" b="1" dirty="0" err="1">
                  <a:latin typeface="UTM Aptima" panose="02040603050506020204" pitchFamily="18" charset="0"/>
                </a:rPr>
                <a:t>đuôi</a:t>
              </a:r>
              <a:r>
                <a:rPr lang="en-US" sz="2400" b="1" dirty="0">
                  <a:latin typeface="UTM Aptima" panose="02040603050506020204" pitchFamily="18" charset="0"/>
                </a:rPr>
                <a:t> </a:t>
              </a:r>
              <a:r>
                <a:rPr lang="en-US" sz="2400" b="1" dirty="0" err="1">
                  <a:latin typeface="UTM Aptima" panose="02040603050506020204" pitchFamily="18" charset="0"/>
                </a:rPr>
                <a:t>dài</a:t>
              </a:r>
              <a:r>
                <a:rPr lang="en-US" sz="2400" b="1" dirty="0">
                  <a:latin typeface="UTM Aptima" panose="02040603050506020204" pitchFamily="18" charset="0"/>
                </a:rPr>
                <a:t> </a:t>
              </a:r>
              <a:r>
                <a:rPr lang="en-US" sz="2400" b="1" dirty="0" err="1">
                  <a:latin typeface="UTM Aptima" panose="02040603050506020204" pitchFamily="18" charset="0"/>
                </a:rPr>
                <a:t>như</a:t>
              </a:r>
              <a:r>
                <a:rPr lang="en-US" sz="2400" b="1" dirty="0">
                  <a:latin typeface="UTM Aptima" panose="02040603050506020204" pitchFamily="18" charset="0"/>
                </a:rPr>
                <a:t> </a:t>
              </a:r>
              <a:r>
                <a:rPr lang="en-US" sz="2400" b="1" dirty="0" err="1">
                  <a:latin typeface="UTM Aptima" panose="02040603050506020204" pitchFamily="18" charset="0"/>
                </a:rPr>
                <a:t>đuôi</a:t>
              </a:r>
              <a:r>
                <a:rPr lang="en-US" sz="2400" b="1" dirty="0">
                  <a:latin typeface="UTM Aptima" panose="02040603050506020204" pitchFamily="18" charset="0"/>
                </a:rPr>
                <a:t> </a:t>
              </a:r>
              <a:r>
                <a:rPr lang="en-US" sz="2400" b="1" dirty="0" err="1">
                  <a:latin typeface="UTM Aptima" panose="02040603050506020204" pitchFamily="18" charset="0"/>
                </a:rPr>
                <a:t>chuồn</a:t>
              </a:r>
              <a:r>
                <a:rPr lang="en-US" sz="2400" b="1" dirty="0">
                  <a:latin typeface="UTM Aptima" panose="02040603050506020204" pitchFamily="18" charset="0"/>
                </a:rPr>
                <a:t> </a:t>
              </a:r>
              <a:r>
                <a:rPr lang="en-US" sz="2400" b="1" dirty="0" err="1">
                  <a:latin typeface="UTM Aptima" panose="02040603050506020204" pitchFamily="18" charset="0"/>
                </a:rPr>
                <a:t>chuồn</a:t>
              </a:r>
              <a:r>
                <a:rPr lang="en-US" sz="2400" b="1" dirty="0">
                  <a:latin typeface="UTM Aptima" panose="02040603050506020204" pitchFamily="18" charset="0"/>
                </a:rPr>
                <a:t>, </a:t>
              </a:r>
              <a:r>
                <a:rPr lang="en-US" sz="2400" b="1" dirty="0" err="1">
                  <a:latin typeface="UTM Aptima" panose="02040603050506020204" pitchFamily="18" charset="0"/>
                </a:rPr>
                <a:t>đó</a:t>
              </a:r>
              <a:r>
                <a:rPr lang="en-US" sz="2400" b="1" dirty="0">
                  <a:latin typeface="UTM Aptima" panose="02040603050506020204" pitchFamily="18" charset="0"/>
                </a:rPr>
                <a:t> </a:t>
              </a:r>
              <a:r>
                <a:rPr lang="en-US" sz="2400" b="1" dirty="0" err="1">
                  <a:latin typeface="UTM Aptima" panose="02040603050506020204" pitchFamily="18" charset="0"/>
                </a:rPr>
                <a:t>chính</a:t>
              </a:r>
              <a:r>
                <a:rPr lang="en-US" sz="2400" b="1" dirty="0">
                  <a:latin typeface="UTM Aptima" panose="02040603050506020204" pitchFamily="18" charset="0"/>
                </a:rPr>
                <a:t> </a:t>
              </a:r>
              <a:r>
                <a:rPr lang="en-US" sz="2400" b="1" dirty="0" err="1">
                  <a:latin typeface="UTM Aptima" panose="02040603050506020204" pitchFamily="18" charset="0"/>
                </a:rPr>
                <a:t>là</a:t>
              </a:r>
              <a:r>
                <a:rPr lang="en-US" sz="2400" b="1" dirty="0">
                  <a:latin typeface="UTM Aptima" panose="02040603050506020204" pitchFamily="18" charset="0"/>
                </a:rPr>
                <a:t> </a:t>
              </a:r>
              <a:r>
                <a:rPr lang="en-US" sz="2400" b="1" dirty="0" err="1">
                  <a:latin typeface="UTM Aptima" panose="02040603050506020204" pitchFamily="18" charset="0"/>
                </a:rPr>
                <a:t>những</a:t>
              </a:r>
              <a:r>
                <a:rPr lang="en-US" sz="2400" b="1" dirty="0">
                  <a:latin typeface="UTM Aptima" panose="02040603050506020204" pitchFamily="18" charset="0"/>
                </a:rPr>
                <a:t> “</a:t>
              </a:r>
              <a:r>
                <a:rPr lang="en-US" sz="2400" b="1" dirty="0" err="1">
                  <a:latin typeface="UTM Aptima" panose="02040603050506020204" pitchFamily="18" charset="0"/>
                </a:rPr>
                <a:t>hiệp</a:t>
              </a:r>
              <a:r>
                <a:rPr lang="en-US" sz="2400" b="1" dirty="0">
                  <a:latin typeface="UTM Aptima" panose="02040603050506020204" pitchFamily="18" charset="0"/>
                </a:rPr>
                <a:t> </a:t>
              </a:r>
              <a:r>
                <a:rPr lang="en-US" sz="2400" b="1" dirty="0" err="1">
                  <a:latin typeface="UTM Aptima" panose="02040603050506020204" pitchFamily="18" charset="0"/>
                </a:rPr>
                <a:t>sĩ</a:t>
              </a:r>
              <a:r>
                <a:rPr lang="en-US" sz="2400" b="1" dirty="0">
                  <a:latin typeface="UTM Aptima" panose="02040603050506020204" pitchFamily="18" charset="0"/>
                </a:rPr>
                <a:t>” </a:t>
              </a:r>
              <a:r>
                <a:rPr lang="en-US" sz="2400" b="1" dirty="0" err="1">
                  <a:latin typeface="UTM Aptima" panose="02040603050506020204" pitchFamily="18" charset="0"/>
                </a:rPr>
                <a:t>diệt</a:t>
              </a:r>
              <a:r>
                <a:rPr lang="en-US" sz="2400" b="1" dirty="0">
                  <a:latin typeface="UTM Aptima" panose="02040603050506020204" pitchFamily="18" charset="0"/>
                </a:rPr>
                <a:t> </a:t>
              </a:r>
              <a:r>
                <a:rPr lang="en-US" sz="2400" b="1" dirty="0" err="1">
                  <a:latin typeface="UTM Aptima" panose="02040603050506020204" pitchFamily="18" charset="0"/>
                </a:rPr>
                <a:t>sâu</a:t>
              </a:r>
              <a:r>
                <a:rPr lang="en-US" sz="2400" b="1" dirty="0">
                  <a:latin typeface="UTM Aptima" panose="02040603050506020204" pitchFamily="18" charset="0"/>
                </a:rPr>
                <a:t> </a:t>
              </a:r>
              <a:r>
                <a:rPr lang="en-US" sz="2400" b="1" dirty="0" err="1">
                  <a:latin typeface="UTM Aptima" panose="02040603050506020204" pitchFamily="18" charset="0"/>
                </a:rPr>
                <a:t>róm</a:t>
              </a:r>
              <a:r>
                <a:rPr lang="en-US" sz="2400" b="1" dirty="0">
                  <a:latin typeface="UTM Aptima" panose="02040603050506020204" pitchFamily="18" charset="0"/>
                </a:rPr>
                <a:t>. </a:t>
              </a:r>
              <a:r>
                <a:rPr lang="en-US" sz="2400" b="1" dirty="0" err="1">
                  <a:latin typeface="UTM Aptima" panose="02040603050506020204" pitchFamily="18" charset="0"/>
                </a:rPr>
                <a:t>Lại</a:t>
              </a:r>
              <a:r>
                <a:rPr lang="en-US" sz="2400" b="1" dirty="0">
                  <a:latin typeface="UTM Aptima" panose="02040603050506020204" pitchFamily="18" charset="0"/>
                </a:rPr>
                <a:t> </a:t>
              </a:r>
              <a:r>
                <a:rPr lang="en-US" sz="2400" b="1" dirty="0" err="1">
                  <a:latin typeface="UTM Aptima" panose="02040603050506020204" pitchFamily="18" charset="0"/>
                </a:rPr>
                <a:t>còn</a:t>
              </a:r>
              <a:r>
                <a:rPr lang="en-US" sz="2400" b="1" dirty="0">
                  <a:latin typeface="UTM Aptima" panose="02040603050506020204" pitchFamily="18" charset="0"/>
                </a:rPr>
                <a:t> </a:t>
              </a:r>
              <a:r>
                <a:rPr lang="en-US" sz="2400" b="1" dirty="0" err="1">
                  <a:latin typeface="UTM Aptima" panose="02040603050506020204" pitchFamily="18" charset="0"/>
                </a:rPr>
                <a:t>những</a:t>
              </a:r>
              <a:r>
                <a:rPr lang="en-US" sz="2400" b="1" dirty="0">
                  <a:latin typeface="UTM Aptima" panose="02040603050506020204" pitchFamily="18" charset="0"/>
                </a:rPr>
                <a:t> </a:t>
              </a:r>
              <a:r>
                <a:rPr lang="en-US" sz="2400" b="1" dirty="0" err="1">
                  <a:latin typeface="UTM Aptima" panose="02040603050506020204" pitchFamily="18" charset="0"/>
                </a:rPr>
                <a:t>cô</a:t>
              </a:r>
              <a:r>
                <a:rPr lang="en-US" sz="2400" b="1" dirty="0">
                  <a:latin typeface="UTM Aptima" panose="02040603050506020204" pitchFamily="18" charset="0"/>
                </a:rPr>
                <a:t> </a:t>
              </a:r>
              <a:r>
                <a:rPr lang="en-US" sz="2400" b="1" dirty="0" err="1">
                  <a:latin typeface="UTM Aptima" panose="02040603050506020204" pitchFamily="18" charset="0"/>
                </a:rPr>
                <a:t>cậu</a:t>
              </a:r>
              <a:r>
                <a:rPr lang="en-US" sz="2400" b="1" dirty="0">
                  <a:latin typeface="UTM Aptima" panose="02040603050506020204" pitchFamily="18" charset="0"/>
                </a:rPr>
                <a:t> </a:t>
              </a:r>
              <a:r>
                <a:rPr lang="en-US" sz="2400" b="1" dirty="0" err="1">
                  <a:latin typeface="UTM Aptima" panose="02040603050506020204" pitchFamily="18" charset="0"/>
                </a:rPr>
                <a:t>chim</a:t>
              </a:r>
              <a:r>
                <a:rPr lang="en-US" sz="2400" b="1" dirty="0">
                  <a:latin typeface="UTM Aptima" panose="02040603050506020204" pitchFamily="18" charset="0"/>
                </a:rPr>
                <a:t> </a:t>
              </a:r>
              <a:r>
                <a:rPr lang="en-US" sz="2400" b="1" dirty="0" err="1">
                  <a:latin typeface="UTM Aptima" panose="02040603050506020204" pitchFamily="18" charset="0"/>
                </a:rPr>
                <a:t>sâu</a:t>
              </a:r>
              <a:r>
                <a:rPr lang="en-US" sz="2400" b="1" dirty="0">
                  <a:latin typeface="UTM Aptima" panose="02040603050506020204" pitchFamily="18" charset="0"/>
                </a:rPr>
                <a:t> </a:t>
              </a:r>
              <a:r>
                <a:rPr lang="en-US" sz="2400" b="1" dirty="0" err="1">
                  <a:latin typeface="UTM Aptima" panose="02040603050506020204" pitchFamily="18" charset="0"/>
                </a:rPr>
                <a:t>ít</a:t>
              </a:r>
              <a:r>
                <a:rPr lang="en-US" sz="2400" b="1" dirty="0">
                  <a:latin typeface="UTM Aptima" panose="02040603050506020204" pitchFamily="18" charset="0"/>
                </a:rPr>
                <a:t> </a:t>
              </a:r>
              <a:r>
                <a:rPr lang="en-US" sz="2400" b="1" dirty="0" err="1">
                  <a:latin typeface="UTM Aptima" panose="02040603050506020204" pitchFamily="18" charset="0"/>
                </a:rPr>
                <a:t>nói</a:t>
              </a:r>
              <a:r>
                <a:rPr lang="en-US" sz="2400" b="1" dirty="0">
                  <a:latin typeface="UTM Aptima" panose="02040603050506020204" pitchFamily="18" charset="0"/>
                </a:rPr>
                <a:t>, </a:t>
              </a:r>
              <a:r>
                <a:rPr lang="en-US" sz="2400" b="1" dirty="0" err="1">
                  <a:latin typeface="UTM Aptima" panose="02040603050506020204" pitchFamily="18" charset="0"/>
                </a:rPr>
                <a:t>chăm</a:t>
              </a:r>
              <a:r>
                <a:rPr lang="en-US" sz="2400" b="1" dirty="0">
                  <a:latin typeface="UTM Aptima" panose="02040603050506020204" pitchFamily="18" charset="0"/>
                </a:rPr>
                <a:t> </a:t>
              </a:r>
              <a:r>
                <a:rPr lang="en-US" sz="2400" b="1" dirty="0" err="1">
                  <a:latin typeface="UTM Aptima" panose="02040603050506020204" pitchFamily="18" charset="0"/>
                </a:rPr>
                <a:t>chỉ</a:t>
              </a:r>
              <a:r>
                <a:rPr lang="en-US" sz="2400" b="1" dirty="0">
                  <a:latin typeface="UTM Aptima" panose="02040603050506020204" pitchFamily="18" charset="0"/>
                </a:rPr>
                <a:t>. </a:t>
              </a:r>
              <a:r>
                <a:rPr lang="en-US" sz="2400" b="1" dirty="0" err="1">
                  <a:latin typeface="UTM Aptima" panose="02040603050506020204" pitchFamily="18" charset="0"/>
                </a:rPr>
                <a:t>Những</a:t>
              </a:r>
              <a:r>
                <a:rPr lang="en-US" sz="2400" b="1" dirty="0">
                  <a:latin typeface="UTM Aptima" panose="02040603050506020204" pitchFamily="18" charset="0"/>
                </a:rPr>
                <a:t> </a:t>
              </a:r>
              <a:r>
                <a:rPr lang="en-US" sz="2400" b="1" dirty="0" err="1">
                  <a:latin typeface="UTM Aptima" panose="02040603050506020204" pitchFamily="18" charset="0"/>
                </a:rPr>
                <a:t>bác</a:t>
              </a:r>
              <a:r>
                <a:rPr lang="en-US" sz="2400" b="1" dirty="0">
                  <a:latin typeface="UTM Aptima" panose="02040603050506020204" pitchFamily="18" charset="0"/>
                </a:rPr>
                <a:t> </a:t>
              </a:r>
              <a:r>
                <a:rPr lang="en-US" sz="2400" b="1" dirty="0" err="1">
                  <a:latin typeface="UTM Aptima" panose="02040603050506020204" pitchFamily="18" charset="0"/>
                </a:rPr>
                <a:t>cóc</a:t>
              </a:r>
              <a:r>
                <a:rPr lang="en-US" sz="2400" b="1" dirty="0">
                  <a:latin typeface="UTM Aptima" panose="02040603050506020204" pitchFamily="18" charset="0"/>
                </a:rPr>
                <a:t> </a:t>
              </a:r>
              <a:r>
                <a:rPr lang="en-US" sz="2400" b="1" dirty="0" err="1">
                  <a:latin typeface="UTM Aptima" panose="02040603050506020204" pitchFamily="18" charset="0"/>
                </a:rPr>
                <a:t>già</a:t>
              </a:r>
              <a:r>
                <a:rPr lang="en-US" sz="2400" b="1" dirty="0">
                  <a:latin typeface="UTM Aptima" panose="02040603050506020204" pitchFamily="18" charset="0"/>
                </a:rPr>
                <a:t> </a:t>
              </a:r>
              <a:r>
                <a:rPr lang="en-US" sz="2400" b="1" dirty="0" err="1">
                  <a:latin typeface="UTM Aptima" panose="02040603050506020204" pitchFamily="18" charset="0"/>
                </a:rPr>
                <a:t>lặng</a:t>
              </a:r>
              <a:r>
                <a:rPr lang="en-US" sz="2400" b="1" dirty="0">
                  <a:latin typeface="UTM Aptima" panose="02040603050506020204" pitchFamily="18" charset="0"/>
                </a:rPr>
                <a:t> </a:t>
              </a:r>
              <a:r>
                <a:rPr lang="en-US" sz="2400" b="1" dirty="0" err="1">
                  <a:latin typeface="UTM Aptima" panose="02040603050506020204" pitchFamily="18" charset="0"/>
                </a:rPr>
                <a:t>lẽ</a:t>
              </a:r>
              <a:r>
                <a:rPr lang="en-US" sz="2400" b="1" dirty="0">
                  <a:latin typeface="UTM Aptima" panose="02040603050506020204" pitchFamily="18" charset="0"/>
                </a:rPr>
                <a:t>, </a:t>
              </a:r>
              <a:r>
                <a:rPr lang="en-US" sz="2400" b="1" dirty="0" err="1">
                  <a:latin typeface="UTM Aptima" panose="02040603050506020204" pitchFamily="18" charset="0"/>
                </a:rPr>
                <a:t>siêng</a:t>
              </a:r>
              <a:r>
                <a:rPr lang="en-US" sz="2400" b="1" dirty="0">
                  <a:latin typeface="UTM Aptima" panose="02040603050506020204" pitchFamily="18" charset="0"/>
                </a:rPr>
                <a:t> </a:t>
              </a:r>
              <a:r>
                <a:rPr lang="en-US" sz="2400" b="1" dirty="0" err="1">
                  <a:latin typeface="UTM Aptima" panose="02040603050506020204" pitchFamily="18" charset="0"/>
                </a:rPr>
                <a:t>năng</a:t>
              </a:r>
              <a:r>
                <a:rPr lang="en-US" sz="2400" b="1" dirty="0">
                  <a:latin typeface="UTM Aptima" panose="02040603050506020204" pitchFamily="18" charset="0"/>
                </a:rPr>
                <a:t>. </a:t>
              </a:r>
              <a:r>
                <a:rPr lang="en-US" sz="2400" b="1" dirty="0" err="1">
                  <a:latin typeface="UTM Aptima" panose="02040603050506020204" pitchFamily="18" charset="0"/>
                </a:rPr>
                <a:t>Tất</a:t>
              </a:r>
              <a:r>
                <a:rPr lang="en-US" sz="2400" b="1" dirty="0">
                  <a:latin typeface="UTM Aptima" panose="02040603050506020204" pitchFamily="18" charset="0"/>
                </a:rPr>
                <a:t> </a:t>
              </a:r>
              <a:r>
                <a:rPr lang="en-US" sz="2400" b="1" dirty="0" err="1">
                  <a:latin typeface="UTM Aptima" panose="02040603050506020204" pitchFamily="18" charset="0"/>
                </a:rPr>
                <a:t>cả</a:t>
              </a:r>
              <a:r>
                <a:rPr lang="en-US" sz="2400" b="1" dirty="0">
                  <a:latin typeface="UTM Aptima" panose="02040603050506020204" pitchFamily="18" charset="0"/>
                </a:rPr>
                <a:t> </a:t>
              </a:r>
              <a:r>
                <a:rPr lang="en-US" sz="2400" b="1" dirty="0" err="1">
                  <a:latin typeface="UTM Aptima" panose="02040603050506020204" pitchFamily="18" charset="0"/>
                </a:rPr>
                <a:t>đều</a:t>
              </a:r>
              <a:r>
                <a:rPr lang="en-US" sz="2400" b="1" dirty="0">
                  <a:latin typeface="UTM Aptima" panose="02040603050506020204" pitchFamily="18" charset="0"/>
                </a:rPr>
                <a:t> lo </a:t>
              </a:r>
              <a:r>
                <a:rPr lang="en-US" sz="2400" b="1" dirty="0" err="1">
                  <a:latin typeface="UTM Aptima" panose="02040603050506020204" pitchFamily="18" charset="0"/>
                </a:rPr>
                <a:t>diệt</a:t>
              </a:r>
              <a:r>
                <a:rPr lang="en-US" sz="2400" b="1" dirty="0">
                  <a:latin typeface="UTM Aptima" panose="02040603050506020204" pitchFamily="18" charset="0"/>
                </a:rPr>
                <a:t> </a:t>
              </a:r>
              <a:r>
                <a:rPr lang="en-US" sz="2400" b="1" dirty="0" err="1">
                  <a:latin typeface="UTM Aptima" panose="02040603050506020204" pitchFamily="18" charset="0"/>
                </a:rPr>
                <a:t>trừ</a:t>
              </a:r>
              <a:r>
                <a:rPr lang="en-US" sz="2400" b="1" dirty="0">
                  <a:latin typeface="UTM Aptima" panose="02040603050506020204" pitchFamily="18" charset="0"/>
                </a:rPr>
                <a:t> </a:t>
              </a:r>
              <a:r>
                <a:rPr lang="en-US" sz="2400" b="1" dirty="0" err="1">
                  <a:latin typeface="UTM Aptima" panose="02040603050506020204" pitchFamily="18" charset="0"/>
                </a:rPr>
                <a:t>sâu</a:t>
              </a:r>
              <a:r>
                <a:rPr lang="en-US" sz="2400" b="1" dirty="0">
                  <a:latin typeface="UTM Aptima" panose="02040603050506020204" pitchFamily="18" charset="0"/>
                </a:rPr>
                <a:t> </a:t>
              </a:r>
              <a:r>
                <a:rPr lang="en-US" sz="2400" b="1" dirty="0" err="1">
                  <a:latin typeface="UTM Aptima" panose="02040603050506020204" pitchFamily="18" charset="0"/>
                </a:rPr>
                <a:t>bọ</a:t>
              </a:r>
              <a:r>
                <a:rPr lang="en-US" sz="2400" b="1" dirty="0">
                  <a:latin typeface="UTM Aptima" panose="02040603050506020204" pitchFamily="18" charset="0"/>
                </a:rPr>
                <a:t> </a:t>
              </a:r>
              <a:r>
                <a:rPr lang="en-US" sz="2400" b="1" dirty="0" err="1">
                  <a:latin typeface="UTM Aptima" panose="02040603050506020204" pitchFamily="18" charset="0"/>
                </a:rPr>
                <a:t>để</a:t>
              </a:r>
              <a:r>
                <a:rPr lang="en-US" sz="2400" b="1" dirty="0">
                  <a:latin typeface="UTM Aptima" panose="02040603050506020204" pitchFamily="18" charset="0"/>
                </a:rPr>
                <a:t> </a:t>
              </a:r>
              <a:r>
                <a:rPr lang="en-US" sz="2400" b="1" dirty="0" err="1">
                  <a:latin typeface="UTM Aptima" panose="02040603050506020204" pitchFamily="18" charset="0"/>
                </a:rPr>
                <a:t>giữ</a:t>
              </a:r>
              <a:r>
                <a:rPr lang="en-US" sz="2400" b="1" dirty="0">
                  <a:latin typeface="UTM Aptima" panose="02040603050506020204" pitchFamily="18" charset="0"/>
                </a:rPr>
                <a:t> </a:t>
              </a:r>
              <a:r>
                <a:rPr lang="en-US" sz="2400" b="1" dirty="0" err="1">
                  <a:latin typeface="UTM Aptima" panose="02040603050506020204" pitchFamily="18" charset="0"/>
                </a:rPr>
                <a:t>gìn</a:t>
              </a:r>
              <a:r>
                <a:rPr lang="en-US" sz="2400" b="1" dirty="0">
                  <a:latin typeface="UTM Aptima" panose="02040603050506020204" pitchFamily="18" charset="0"/>
                </a:rPr>
                <a:t> </a:t>
              </a:r>
              <a:r>
                <a:rPr lang="en-US" sz="2400" b="1" dirty="0" err="1">
                  <a:latin typeface="UTM Aptima" panose="02040603050506020204" pitchFamily="18" charset="0"/>
                </a:rPr>
                <a:t>hoa</a:t>
              </a:r>
              <a:r>
                <a:rPr lang="en-US" sz="2400" b="1" dirty="0">
                  <a:latin typeface="UTM Aptima" panose="02040603050506020204" pitchFamily="18" charset="0"/>
                </a:rPr>
                <a:t> </a:t>
              </a:r>
              <a:r>
                <a:rPr lang="en-US" sz="2400" b="1" dirty="0" err="1">
                  <a:latin typeface="UTM Aptima" panose="02040603050506020204" pitchFamily="18" charset="0"/>
                </a:rPr>
                <a:t>lá</a:t>
              </a:r>
              <a:r>
                <a:rPr lang="en-US" sz="2400" b="1" dirty="0">
                  <a:latin typeface="UTM Aptima" panose="02040603050506020204" pitchFamily="18" charset="0"/>
                </a:rPr>
                <a:t>.</a:t>
              </a:r>
            </a:p>
            <a:p>
              <a:pPr algn="r"/>
              <a:r>
                <a:rPr lang="en-US" sz="2400" b="1" i="1" dirty="0">
                  <a:latin typeface="UTM Aptima" panose="02040603050506020204" pitchFamily="18" charset="0"/>
                </a:rPr>
                <a:t>( Theo </a:t>
              </a:r>
              <a:r>
                <a:rPr lang="en-US" sz="2400" b="1" i="1" dirty="0" err="1">
                  <a:latin typeface="UTM Aptima" panose="02040603050506020204" pitchFamily="18" charset="0"/>
                </a:rPr>
                <a:t>Vũ</a:t>
              </a:r>
              <a:r>
                <a:rPr lang="en-US" sz="2400" b="1" i="1" dirty="0">
                  <a:latin typeface="UTM Aptima" panose="02040603050506020204" pitchFamily="18" charset="0"/>
                </a:rPr>
                <a:t> </a:t>
              </a:r>
              <a:r>
                <a:rPr lang="en-US" sz="2400" b="1" i="1" dirty="0" err="1">
                  <a:latin typeface="UTM Aptima" panose="02040603050506020204" pitchFamily="18" charset="0"/>
                </a:rPr>
                <a:t>Tú</a:t>
              </a:r>
              <a:r>
                <a:rPr lang="en-US" sz="2400" b="1" i="1" dirty="0">
                  <a:latin typeface="UTM Aptima" panose="02040603050506020204" pitchFamily="18" charset="0"/>
                </a:rPr>
                <a:t> Nam)</a:t>
              </a: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576628"/>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439657" y="5366622"/>
            <a:ext cx="11475767" cy="1215269"/>
          </a:xfrm>
          <a:prstGeom prst="rect">
            <a:avLst/>
          </a:prstGeom>
          <a:solidFill>
            <a:schemeClr val="bg1"/>
          </a:solidFill>
        </p:spPr>
        <p:txBody>
          <a:bodyPr wrap="square" rtlCol="0">
            <a:spAutoFit/>
          </a:bodyPr>
          <a:lstStyle/>
          <a:p>
            <a:pPr algn="just">
              <a:lnSpc>
                <a:spcPct val="120000"/>
              </a:lnSpc>
            </a:pPr>
            <a:r>
              <a:rPr lang="en-US" sz="3200" b="1" dirty="0">
                <a:solidFill>
                  <a:srgbClr val="C00000"/>
                </a:solidFill>
                <a:latin typeface="UTM Avo" panose="02040603050506020204" pitchFamily="18" charset="0"/>
              </a:rPr>
              <a:t>c. </a:t>
            </a:r>
            <a:r>
              <a:rPr lang="en-US" sz="3200" b="1" dirty="0" err="1">
                <a:solidFill>
                  <a:srgbClr val="C00000"/>
                </a:solidFill>
                <a:latin typeface="UTM Avo" panose="02040603050506020204" pitchFamily="18" charset="0"/>
              </a:rPr>
              <a:t>Tìm</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câu</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nêu</a:t>
            </a:r>
            <a:r>
              <a:rPr lang="en-US" sz="3200" b="1" dirty="0">
                <a:solidFill>
                  <a:srgbClr val="C00000"/>
                </a:solidFill>
                <a:latin typeface="UTM Avo" panose="02040603050506020204" pitchFamily="18" charset="0"/>
              </a:rPr>
              <a:t> ý </a:t>
            </a:r>
            <a:r>
              <a:rPr lang="en-US" sz="3200" b="1" dirty="0" err="1">
                <a:solidFill>
                  <a:srgbClr val="C00000"/>
                </a:solidFill>
                <a:latin typeface="UTM Avo" panose="02040603050506020204" pitchFamily="18" charset="0"/>
              </a:rPr>
              <a:t>chính</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của</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mỗi</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Câu</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đó</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nằm</a:t>
            </a:r>
            <a:r>
              <a:rPr lang="en-US" sz="3200" b="1" dirty="0">
                <a:solidFill>
                  <a:srgbClr val="C00000"/>
                </a:solidFill>
                <a:latin typeface="UTM Avo" panose="02040603050506020204" pitchFamily="18" charset="0"/>
              </a:rPr>
              <a:t> ở </a:t>
            </a:r>
            <a:r>
              <a:rPr lang="en-US" sz="3200" b="1" dirty="0" err="1">
                <a:solidFill>
                  <a:srgbClr val="C00000"/>
                </a:solidFill>
                <a:latin typeface="UTM Avo" panose="02040603050506020204" pitchFamily="18" charset="0"/>
              </a:rPr>
              <a:t>vị</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trí</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nào</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trong</a:t>
            </a:r>
            <a:r>
              <a:rPr lang="en-US" sz="3200" b="1" dirty="0">
                <a:solidFill>
                  <a:srgbClr val="C00000"/>
                </a:solidFill>
                <a:latin typeface="UTM Avo" panose="02040603050506020204" pitchFamily="18" charset="0"/>
              </a:rPr>
              <a:t> </a:t>
            </a:r>
            <a:r>
              <a:rPr lang="en-US" sz="3200" b="1" dirty="0" err="1">
                <a:solidFill>
                  <a:srgbClr val="C00000"/>
                </a:solidFill>
                <a:latin typeface="UTM Avo" panose="02040603050506020204" pitchFamily="18" charset="0"/>
              </a:rPr>
              <a:t>đoạn</a:t>
            </a:r>
            <a:r>
              <a:rPr lang="en-US" sz="3200" b="1" dirty="0">
                <a:solidFill>
                  <a:srgbClr val="C00000"/>
                </a:solidFill>
                <a:latin typeface="UTM Avo" panose="02040603050506020204" pitchFamily="18" charset="0"/>
              </a:rPr>
              <a:t>?</a:t>
            </a:r>
          </a:p>
        </p:txBody>
      </p:sp>
      <p:cxnSp>
        <p:nvCxnSpPr>
          <p:cNvPr id="10" name="Straight Connector 9"/>
          <p:cNvCxnSpPr/>
          <p:nvPr/>
        </p:nvCxnSpPr>
        <p:spPr>
          <a:xfrm>
            <a:off x="927461" y="1097282"/>
            <a:ext cx="749808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05581" y="4542590"/>
            <a:ext cx="60350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
        <p:nvSpPr>
          <p:cNvPr id="11" name="Rounded Rectangular Callout 10"/>
          <p:cNvSpPr/>
          <p:nvPr/>
        </p:nvSpPr>
        <p:spPr>
          <a:xfrm>
            <a:off x="5819502" y="116696"/>
            <a:ext cx="3193870" cy="606104"/>
          </a:xfrm>
          <a:prstGeom prst="wedgeRoundRectCallout">
            <a:avLst>
              <a:gd name="adj1" fmla="val -50842"/>
              <a:gd name="adj2" fmla="val 7083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2">
                    <a:lumMod val="75000"/>
                  </a:schemeClr>
                </a:solidFill>
                <a:latin typeface="UTM Avo" panose="02040603050506020204" pitchFamily="18" charset="0"/>
              </a:rPr>
              <a:t>Ở đầu đoạn</a:t>
            </a:r>
          </a:p>
        </p:txBody>
      </p:sp>
      <p:sp>
        <p:nvSpPr>
          <p:cNvPr id="22" name="Rounded Rectangular Callout 21"/>
          <p:cNvSpPr/>
          <p:nvPr/>
        </p:nvSpPr>
        <p:spPr>
          <a:xfrm>
            <a:off x="6951616" y="4685514"/>
            <a:ext cx="3720737" cy="606104"/>
          </a:xfrm>
          <a:prstGeom prst="wedgeRoundRectCallout">
            <a:avLst>
              <a:gd name="adj1" fmla="val -34482"/>
              <a:gd name="adj2" fmla="val -79166"/>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2">
                    <a:lumMod val="75000"/>
                  </a:schemeClr>
                </a:solidFill>
                <a:latin typeface="UTM Avo" panose="02040603050506020204" pitchFamily="18" charset="0"/>
              </a:rPr>
              <a:t>Ở </a:t>
            </a:r>
            <a:r>
              <a:rPr lang="en-US" sz="3200" b="1" dirty="0" err="1">
                <a:solidFill>
                  <a:schemeClr val="accent2">
                    <a:lumMod val="75000"/>
                  </a:schemeClr>
                </a:solidFill>
                <a:latin typeface="UTM Avo" panose="02040603050506020204" pitchFamily="18" charset="0"/>
              </a:rPr>
              <a:t>cuối</a:t>
            </a:r>
            <a:r>
              <a:rPr lang="en-US" sz="3200" b="1" dirty="0">
                <a:solidFill>
                  <a:schemeClr val="accent2">
                    <a:lumMod val="75000"/>
                  </a:schemeClr>
                </a:solidFill>
                <a:latin typeface="UTM Avo" panose="02040603050506020204" pitchFamily="18" charset="0"/>
              </a:rPr>
              <a:t> </a:t>
            </a:r>
            <a:r>
              <a:rPr lang="en-US" sz="3200" b="1" dirty="0" err="1">
                <a:solidFill>
                  <a:schemeClr val="accent2">
                    <a:lumMod val="75000"/>
                  </a:schemeClr>
                </a:solidFill>
                <a:latin typeface="UTM Avo" panose="02040603050506020204" pitchFamily="18" charset="0"/>
              </a:rPr>
              <a:t>đoạn</a:t>
            </a:r>
            <a:endParaRPr lang="en-US" sz="3200" b="1" dirty="0">
              <a:solidFill>
                <a:schemeClr val="accent2">
                  <a:lumMod val="75000"/>
                </a:schemeClr>
              </a:solidFill>
              <a:latin typeface="UTM Avo" panose="02040603050506020204" pitchFamily="18" charset="0"/>
            </a:endParaRPr>
          </a:p>
        </p:txBody>
      </p:sp>
    </p:spTree>
    <p:extLst>
      <p:ext uri="{BB962C8B-B14F-4D97-AF65-F5344CB8AC3E}">
        <p14:creationId xmlns:p14="http://schemas.microsoft.com/office/powerpoint/2010/main" val="330302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F673B85-7059-4229-9972-982C29CF5436}"/>
              </a:ext>
            </a:extLst>
          </p:cNvPr>
          <p:cNvGrpSpPr/>
          <p:nvPr/>
        </p:nvGrpSpPr>
        <p:grpSpPr>
          <a:xfrm>
            <a:off x="640616" y="2131092"/>
            <a:ext cx="10684606" cy="4413400"/>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3"/>
          <p:cNvGrpSpPr/>
          <p:nvPr/>
        </p:nvGrpSpPr>
        <p:grpSpPr>
          <a:xfrm>
            <a:off x="6730892" y="155184"/>
            <a:ext cx="4041557" cy="2381273"/>
            <a:chOff x="4036490" y="557705"/>
            <a:chExt cx="3270781" cy="2133600"/>
          </a:xfrm>
        </p:grpSpPr>
        <p:pic>
          <p:nvPicPr>
            <p:cNvPr id="2" name="图片 5">
              <a:extLst>
                <a:ext uri="{FF2B5EF4-FFF2-40B4-BE49-F238E27FC236}">
                  <a16:creationId xmlns:a16="http://schemas.microsoft.com/office/drawing/2014/main" id="{CF79171E-F9EC-430B-8266-59244DDCCF5E}"/>
                </a:ext>
              </a:extLst>
            </p:cNvPr>
            <p:cNvPicPr>
              <a:picLocks noChangeAspect="1"/>
            </p:cNvPicPr>
            <p:nvPr/>
          </p:nvPicPr>
          <p:blipFill>
            <a:blip r:embed="rId2"/>
            <a:stretch>
              <a:fillRect/>
            </a:stretch>
          </p:blipFill>
          <p:spPr>
            <a:xfrm>
              <a:off x="4036490" y="557705"/>
              <a:ext cx="3270781" cy="2133600"/>
            </a:xfrm>
            <a:prstGeom prst="rect">
              <a:avLst/>
            </a:prstGeom>
          </p:spPr>
        </p:pic>
        <p:sp>
          <p:nvSpPr>
            <p:cNvPr id="3" name="TextBox 2"/>
            <p:cNvSpPr txBox="1"/>
            <p:nvPr/>
          </p:nvSpPr>
          <p:spPr>
            <a:xfrm>
              <a:off x="4676503" y="1123406"/>
              <a:ext cx="2090057" cy="689412"/>
            </a:xfrm>
            <a:prstGeom prst="rect">
              <a:avLst/>
            </a:prstGeom>
            <a:noFill/>
          </p:spPr>
          <p:txBody>
            <a:bodyPr wrap="square" rtlCol="0">
              <a:spAutoFit/>
            </a:bodyPr>
            <a:lstStyle/>
            <a:p>
              <a:pPr algn="ct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rPr>
                <a:t>Ghi</a:t>
              </a:r>
              <a:r>
                <a:rPr lang="en-US" sz="4400" b="1" dirty="0">
                  <a:solidFill>
                    <a:srgbClr val="FF0000"/>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FF0000"/>
                  </a:solidFill>
                  <a:effectLst>
                    <a:outerShdw blurRad="38100" dist="38100" dir="2700000" algn="tl">
                      <a:srgbClr val="000000">
                        <a:alpha val="43137"/>
                      </a:srgbClr>
                    </a:outerShdw>
                  </a:effectLst>
                  <a:latin typeface="UTM Avo" panose="02040603050506020204" pitchFamily="18" charset="0"/>
                </a:rPr>
                <a:t>nhớ</a:t>
              </a:r>
              <a:endParaRPr lang="en-US" sz="4400" b="1" dirty="0">
                <a:solidFill>
                  <a:srgbClr val="FF0000"/>
                </a:solidFill>
                <a:effectLst>
                  <a:outerShdw blurRad="38100" dist="38100" dir="2700000" algn="tl">
                    <a:srgbClr val="000000">
                      <a:alpha val="43137"/>
                    </a:srgbClr>
                  </a:outerShdw>
                </a:effectLst>
                <a:latin typeface="UTM Avo" panose="02040603050506020204" pitchFamily="18" charset="0"/>
              </a:endParaRPr>
            </a:p>
          </p:txBody>
        </p:sp>
      </p:grpSp>
      <p:sp>
        <p:nvSpPr>
          <p:cNvPr id="8" name="TextBox 7"/>
          <p:cNvSpPr txBox="1"/>
          <p:nvPr/>
        </p:nvSpPr>
        <p:spPr>
          <a:xfrm>
            <a:off x="964578" y="2721965"/>
            <a:ext cx="10036683" cy="3231654"/>
          </a:xfrm>
          <a:prstGeom prst="rect">
            <a:avLst/>
          </a:prstGeom>
          <a:noFill/>
        </p:spPr>
        <p:txBody>
          <a:bodyPr wrap="square" rtlCol="0">
            <a:spAutoFit/>
          </a:bodyPr>
          <a:lstStyle/>
          <a:p>
            <a:pPr marL="342900" indent="-342900" algn="just">
              <a:buFontTx/>
              <a:buChar char="-"/>
            </a:pPr>
            <a:r>
              <a:rPr lang="en-US" sz="3400" b="1">
                <a:solidFill>
                  <a:srgbClr val="009999"/>
                </a:solidFill>
                <a:latin typeface="UTM Avo" panose="02040603050506020204" pitchFamily="18" charset="0"/>
              </a:rPr>
              <a:t>Mỗi đoạn văn thường gồm một số câu được viết liên tục, không xuống dòng, trình bày một ý nhất định. Câu đầu tiên được viết lùi đầu dòng.</a:t>
            </a:r>
          </a:p>
          <a:p>
            <a:pPr marL="342900" indent="-342900" algn="just">
              <a:buFontTx/>
              <a:buChar char="-"/>
            </a:pPr>
            <a:r>
              <a:rPr lang="en-US" sz="3400" b="1">
                <a:solidFill>
                  <a:srgbClr val="006666"/>
                </a:solidFill>
                <a:latin typeface="UTM Avo" panose="02040603050506020204" pitchFamily="18" charset="0"/>
              </a:rPr>
              <a:t>Câu chủ đề là câu nêu ý chính của đoạn văn, thường nằm ở đầu hoặc ở cuối đoạn.</a:t>
            </a:r>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flipH="1">
            <a:off x="382169" y="268626"/>
            <a:ext cx="2202390" cy="1805294"/>
          </a:xfrm>
          <a:prstGeom prst="rect">
            <a:avLst/>
          </a:prstGeom>
        </p:spPr>
      </p:pic>
    </p:spTree>
    <p:extLst>
      <p:ext uri="{BB962C8B-B14F-4D97-AF65-F5344CB8AC3E}">
        <p14:creationId xmlns:p14="http://schemas.microsoft.com/office/powerpoint/2010/main" val="295222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F673B85-7059-4229-9972-982C29CF5436}"/>
              </a:ext>
            </a:extLst>
          </p:cNvPr>
          <p:cNvGrpSpPr/>
          <p:nvPr/>
        </p:nvGrpSpPr>
        <p:grpSpPr>
          <a:xfrm>
            <a:off x="887854" y="1441543"/>
            <a:ext cx="10684606" cy="4413400"/>
            <a:chOff x="981411" y="1522806"/>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981411" y="1522806"/>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flipH="1">
            <a:off x="278291" y="223428"/>
            <a:ext cx="2202390" cy="1805294"/>
          </a:xfrm>
          <a:prstGeom prst="rect">
            <a:avLst/>
          </a:prstGeom>
        </p:spPr>
      </p:pic>
      <p:sp>
        <p:nvSpPr>
          <p:cNvPr id="9" name="TextBox 8"/>
          <p:cNvSpPr txBox="1"/>
          <p:nvPr/>
        </p:nvSpPr>
        <p:spPr>
          <a:xfrm>
            <a:off x="2608288" y="2528950"/>
            <a:ext cx="7659973" cy="1107996"/>
          </a:xfrm>
          <a:prstGeom prst="rect">
            <a:avLst/>
          </a:prstGeom>
          <a:noFill/>
        </p:spPr>
        <p:txBody>
          <a:bodyPr wrap="square" rtlCol="0">
            <a:spAutoFit/>
          </a:bodyPr>
          <a:lstStyle/>
          <a:p>
            <a:r>
              <a:rPr lang="en-US" sz="6600" dirty="0" smtClean="0">
                <a:solidFill>
                  <a:srgbClr val="FF6699"/>
                </a:solidFill>
                <a:latin typeface="#9Slide05 SVNUT Triumph" panose="00000500000000000000" charset="0"/>
              </a:rPr>
              <a:t>LUYỆN TẬP</a:t>
            </a:r>
            <a:endParaRPr lang="en-US" sz="6600" dirty="0">
              <a:solidFill>
                <a:srgbClr val="FF6699"/>
              </a:solidFill>
              <a:latin typeface="#9Slide05 SVNUT Triumph" panose="00000500000000000000" charset="0"/>
            </a:endParaRPr>
          </a:p>
        </p:txBody>
      </p:sp>
    </p:spTree>
    <p:extLst>
      <p:ext uri="{BB962C8B-B14F-4D97-AF65-F5344CB8AC3E}">
        <p14:creationId xmlns:p14="http://schemas.microsoft.com/office/powerpoint/2010/main" val="50977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470" y="719609"/>
            <a:ext cx="11308977" cy="1077218"/>
          </a:xfrm>
          <a:prstGeom prst="rect">
            <a:avLst/>
          </a:prstGeom>
          <a:noFill/>
        </p:spPr>
        <p:txBody>
          <a:bodyPr wrap="square" rtlCol="0">
            <a:spAutoFit/>
          </a:bodyPr>
          <a:lstStyle/>
          <a:p>
            <a:r>
              <a:rPr lang="en-US" sz="3200" b="1">
                <a:solidFill>
                  <a:srgbClr val="002060"/>
                </a:solidFill>
                <a:latin typeface="UTM Avo" panose="02040603050506020204" pitchFamily="18" charset="0"/>
              </a:rPr>
              <a:t>2. Chọn câu chủ đề cho từng đoạn văn và xác định vị trí đặt câu chủ đề cho mỗi đoạn.</a:t>
            </a:r>
          </a:p>
        </p:txBody>
      </p:sp>
      <p:sp>
        <p:nvSpPr>
          <p:cNvPr id="3" name="TextBox 2"/>
          <p:cNvSpPr txBox="1"/>
          <p:nvPr/>
        </p:nvSpPr>
        <p:spPr>
          <a:xfrm>
            <a:off x="515470" y="2411888"/>
            <a:ext cx="10914530" cy="2212465"/>
          </a:xfrm>
          <a:prstGeom prst="rect">
            <a:avLst/>
          </a:prstGeom>
          <a:noFill/>
        </p:spPr>
        <p:txBody>
          <a:bodyPr wrap="square" rtlCol="0">
            <a:spAutoFit/>
          </a:bodyPr>
          <a:lstStyle/>
          <a:p>
            <a:pPr marL="514350" indent="-514350" algn="just">
              <a:lnSpc>
                <a:spcPct val="150000"/>
              </a:lnSpc>
              <a:buAutoNum type="alphaLcPeriod"/>
            </a:pPr>
            <a:r>
              <a:rPr lang="en-US" sz="3200" b="1">
                <a:solidFill>
                  <a:srgbClr val="006666"/>
                </a:solidFill>
                <a:latin typeface="UTM Avo" panose="02040603050506020204" pitchFamily="18" charset="0"/>
              </a:rPr>
              <a:t>Mùa xuân đến, chim bắt đầu xây tổ.</a:t>
            </a:r>
          </a:p>
          <a:p>
            <a:pPr marL="514350" indent="-514350" algn="just">
              <a:lnSpc>
                <a:spcPct val="150000"/>
              </a:lnSpc>
              <a:buAutoNum type="alphaLcPeriod"/>
            </a:pPr>
            <a:r>
              <a:rPr lang="en-US" sz="3200" b="1">
                <a:solidFill>
                  <a:srgbClr val="006666"/>
                </a:solidFill>
                <a:latin typeface="UTM Avo" panose="02040603050506020204" pitchFamily="18" charset="0"/>
              </a:rPr>
              <a:t>Cứ thế, cả nhà mỗi người một việc, hối hả mang Tết về trong khoảnh khắc chiều Ba mươi.</a:t>
            </a:r>
          </a:p>
        </p:txBody>
      </p:sp>
    </p:spTree>
    <p:extLst>
      <p:ext uri="{BB962C8B-B14F-4D97-AF65-F5344CB8AC3E}">
        <p14:creationId xmlns:p14="http://schemas.microsoft.com/office/powerpoint/2010/main" val="409000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3" y="985313"/>
            <a:ext cx="6853001" cy="5428550"/>
            <a:chOff x="174812" y="2030506"/>
            <a:chExt cx="6360459" cy="5428550"/>
          </a:xfrm>
        </p:grpSpPr>
        <p:sp>
          <p:nvSpPr>
            <p:cNvPr id="23" name="Rounded Rectangle 22"/>
            <p:cNvSpPr/>
            <p:nvPr/>
          </p:nvSpPr>
          <p:spPr>
            <a:xfrm>
              <a:off x="174812" y="2030506"/>
              <a:ext cx="6360459" cy="5428550"/>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29452" y="2298845"/>
              <a:ext cx="6051177" cy="4832092"/>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en-US" sz="2800" b="1" i="1">
                  <a:solidFill>
                    <a:srgbClr val="006666"/>
                  </a:solidFill>
                  <a:latin typeface="UTM Aptima" panose="02040603050506020204" pitchFamily="18" charset="0"/>
                </a:rPr>
                <a:t>( Theo Vũ Thị Huyền Trang</a:t>
              </a:r>
              <a:r>
                <a:rPr lang="en-US" sz="2800" b="1" i="1">
                  <a:latin typeface="UTM Aptima" panose="02040603050506020204" pitchFamily="18" charset="0"/>
                </a:rPr>
                <a:t>)</a:t>
              </a: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25206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3"/>
            <a:ext cx="7884967" cy="4669544"/>
            <a:chOff x="174812" y="2030506"/>
            <a:chExt cx="6360459" cy="4669544"/>
          </a:xfrm>
        </p:grpSpPr>
        <p:sp>
          <p:nvSpPr>
            <p:cNvPr id="21" name="Rounded Rectangle 20"/>
            <p:cNvSpPr/>
            <p:nvPr/>
          </p:nvSpPr>
          <p:spPr>
            <a:xfrm>
              <a:off x="174812" y="2030506"/>
              <a:ext cx="6360459" cy="4455538"/>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006666"/>
                  </a:solidFill>
                  <a:latin typeface="UTM Aptima" panose="02040603050506020204" pitchFamily="18" charset="0"/>
                </a:rPr>
                <a:t>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a:t>
              </a:r>
            </a:p>
            <a:p>
              <a:pPr algn="r"/>
              <a:r>
                <a:rPr lang="en-US" sz="2800" b="1" i="1">
                  <a:solidFill>
                    <a:srgbClr val="006666"/>
                  </a:solidFill>
                  <a:latin typeface="UTM Aptima" panose="02040603050506020204" pitchFamily="18" charset="0"/>
                </a:rPr>
                <a:t>( Theo Võ Quảng</a:t>
              </a:r>
              <a:r>
                <a:rPr lang="en-US" sz="2800" b="1" i="1">
                  <a:latin typeface="UTM Aptima" panose="02040603050506020204" pitchFamily="18" charset="0"/>
                </a:rPr>
                <a:t>)</a:t>
              </a: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0239339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4" y="609532"/>
            <a:ext cx="7216752" cy="6393094"/>
            <a:chOff x="174812" y="2030505"/>
            <a:chExt cx="6360459" cy="6393094"/>
          </a:xfrm>
        </p:grpSpPr>
        <p:sp>
          <p:nvSpPr>
            <p:cNvPr id="23" name="Rounded Rectangle 22"/>
            <p:cNvSpPr/>
            <p:nvPr/>
          </p:nvSpPr>
          <p:spPr>
            <a:xfrm>
              <a:off x="174812" y="2030505"/>
              <a:ext cx="6360459" cy="591435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99048" y="2298845"/>
              <a:ext cx="6051177" cy="6124754"/>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 </a:t>
              </a:r>
              <a:r>
                <a:rPr lang="en-US" sz="2800" b="1">
                  <a:solidFill>
                    <a:srgbClr val="FF0000"/>
                  </a:solidFill>
                  <a:latin typeface="UTM Aptima" panose="02040603050506020204" pitchFamily="18" charset="0"/>
                </a:rPr>
                <a:t>Cứ thế, cả nhà mỗi người một việc, hối hả mang Tết về trong khoảnh khắc chiều Ba mươi.</a:t>
              </a:r>
              <a:endParaRPr lang="en-US" sz="2800" b="1">
                <a:solidFill>
                  <a:srgbClr val="006666"/>
                </a:solidFill>
                <a:latin typeface="UTM Aptima" panose="02040603050506020204" pitchFamily="18" charset="0"/>
              </a:endParaRPr>
            </a:p>
            <a:p>
              <a:pPr algn="r"/>
              <a:r>
                <a:rPr lang="en-US" sz="2800" b="1" i="1">
                  <a:solidFill>
                    <a:srgbClr val="006666"/>
                  </a:solidFill>
                  <a:latin typeface="UTM Aptima" panose="02040603050506020204" pitchFamily="18" charset="0"/>
                </a:rPr>
                <a:t>( Theo Vũ Thị Huyền Trang</a:t>
              </a:r>
              <a:r>
                <a:rPr lang="en-US" sz="2800" b="1" i="1">
                  <a:latin typeface="UTM Aptima" panose="02040603050506020204" pitchFamily="18" charset="0"/>
                </a:rPr>
                <a:t>)</a:t>
              </a: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25683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67517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2"/>
            <a:ext cx="7884967" cy="4970587"/>
            <a:chOff x="174812" y="2030505"/>
            <a:chExt cx="6360459" cy="4970587"/>
          </a:xfrm>
        </p:grpSpPr>
        <p:sp>
          <p:nvSpPr>
            <p:cNvPr id="21" name="Rounded Rectangle 20"/>
            <p:cNvSpPr/>
            <p:nvPr/>
          </p:nvSpPr>
          <p:spPr>
            <a:xfrm>
              <a:off x="174812" y="2030505"/>
              <a:ext cx="6360459" cy="497058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FF0000"/>
                  </a:solidFill>
                  <a:latin typeface="UTM Aptima" panose="02040603050506020204" pitchFamily="18" charset="0"/>
                </a:rPr>
                <a:t>Mùa xuân đến, chim bắt đầu xây tổ. </a:t>
              </a:r>
              <a:r>
                <a:rPr lang="en-US" sz="2800" b="1">
                  <a:solidFill>
                    <a:srgbClr val="006666"/>
                  </a:solidFill>
                  <a:latin typeface="UTM Aptima" panose="02040603050506020204" pitchFamily="18" charset="0"/>
                </a:rPr>
                <a:t>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a:t>
              </a:r>
            </a:p>
            <a:p>
              <a:pPr algn="r"/>
              <a:r>
                <a:rPr lang="en-US" sz="2800" b="1" i="1">
                  <a:solidFill>
                    <a:srgbClr val="006666"/>
                  </a:solidFill>
                  <a:latin typeface="UTM Aptima" panose="02040603050506020204" pitchFamily="18" charset="0"/>
                </a:rPr>
                <a:t>( Theo Võ Quảng</a:t>
              </a:r>
              <a:r>
                <a:rPr lang="en-US" sz="2800" b="1" i="1">
                  <a:latin typeface="UTM Aptima" panose="02040603050506020204" pitchFamily="18" charset="0"/>
                </a:rPr>
                <a:t>)</a:t>
              </a: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957468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7288" y="3513294"/>
            <a:ext cx="250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2"/>
          <p:cNvSpPr/>
          <p:nvPr/>
        </p:nvSpPr>
        <p:spPr>
          <a:xfrm>
            <a:off x="1586094" y="1472783"/>
            <a:ext cx="9776450" cy="2124855"/>
          </a:xfrm>
          <a:prstGeom prst="cloud">
            <a:avLst/>
          </a:prstGeom>
          <a:solidFill>
            <a:srgbClr val="D5FF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3600" dirty="0" err="1" smtClean="0">
                <a:solidFill>
                  <a:srgbClr val="0000CC"/>
                </a:solidFill>
                <a:latin typeface="Arial" panose="020B0604020202020204" pitchFamily="34" charset="0"/>
                <a:cs typeface="Arial" panose="020B0604020202020204" pitchFamily="34" charset="0"/>
              </a:rPr>
              <a:t>Thi</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tìm</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danh</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từ</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chỉ</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hiện</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tượng</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tự</a:t>
            </a:r>
            <a:r>
              <a:rPr lang="en-US" altLang="en-US" sz="3600" dirty="0" smtClean="0">
                <a:solidFill>
                  <a:srgbClr val="0000CC"/>
                </a:solidFill>
                <a:latin typeface="Arial" panose="020B0604020202020204" pitchFamily="34" charset="0"/>
                <a:cs typeface="Arial" panose="020B0604020202020204" pitchFamily="34" charset="0"/>
              </a:rPr>
              <a:t> </a:t>
            </a:r>
            <a:r>
              <a:rPr lang="en-US" altLang="en-US" sz="3600" dirty="0" err="1" smtClean="0">
                <a:solidFill>
                  <a:srgbClr val="0000CC"/>
                </a:solidFill>
                <a:latin typeface="Arial" panose="020B0604020202020204" pitchFamily="34" charset="0"/>
                <a:cs typeface="Arial" panose="020B0604020202020204" pitchFamily="34" charset="0"/>
              </a:rPr>
              <a:t>nhiên</a:t>
            </a:r>
            <a:r>
              <a:rPr lang="en-US" altLang="en-US" sz="3600" dirty="0" smtClean="0">
                <a:solidFill>
                  <a:srgbClr val="0000CC"/>
                </a:solidFill>
                <a:latin typeface="Arial" panose="020B0604020202020204" pitchFamily="34" charset="0"/>
                <a:cs typeface="Arial" panose="020B0604020202020204" pitchFamily="34" charset="0"/>
              </a:rPr>
              <a:t>?</a:t>
            </a:r>
            <a:endParaRPr lang="en-US" altLang="en-US" sz="3600"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022872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1567203" y="-402273"/>
            <a:ext cx="8297765" cy="7488873"/>
          </a:xfrm>
          <a:prstGeom prst="rect">
            <a:avLst/>
          </a:prstGeom>
        </p:spPr>
      </p:pic>
      <p:grpSp>
        <p:nvGrpSpPr>
          <p:cNvPr id="3" name="Group 2"/>
          <p:cNvGrpSpPr/>
          <p:nvPr/>
        </p:nvGrpSpPr>
        <p:grpSpPr>
          <a:xfrm>
            <a:off x="2340926" y="1467366"/>
            <a:ext cx="6275535" cy="1874797"/>
            <a:chOff x="1877918" y="2006415"/>
            <a:chExt cx="8714767" cy="1874797"/>
          </a:xfrm>
        </p:grpSpPr>
        <p:sp>
          <p:nvSpPr>
            <p:cNvPr id="4" name="TextBox 3"/>
            <p:cNvSpPr txBox="1"/>
            <p:nvPr/>
          </p:nvSpPr>
          <p:spPr>
            <a:xfrm>
              <a:off x="1879407" y="2006415"/>
              <a:ext cx="8713278" cy="1862048"/>
            </a:xfrm>
            <a:prstGeom prst="rect">
              <a:avLst/>
            </a:prstGeom>
            <a:noFill/>
          </p:spPr>
          <p:txBody>
            <a:bodyPr wrap="square" rtlCol="0">
              <a:spAutoFit/>
            </a:bodyPr>
            <a:lstStyle/>
            <a:p>
              <a:pPr algn="ctr"/>
              <a:r>
                <a:rPr lang="en-US" sz="11500">
                  <a:ln w="215900">
                    <a:solidFill>
                      <a:schemeClr val="bg1"/>
                    </a:solidFill>
                  </a:ln>
                  <a:solidFill>
                    <a:schemeClr val="bg1"/>
                  </a:solidFill>
                  <a:effectLst>
                    <a:outerShdw blurRad="38100" dist="38100" dir="2700000" algn="tl">
                      <a:srgbClr val="000000">
                        <a:alpha val="43137"/>
                      </a:srgbClr>
                    </a:outerShdw>
                  </a:effectLst>
                  <a:latin typeface="UTM Showcard" panose="02040603050506020204" pitchFamily="18" charset="0"/>
                </a:rPr>
                <a:t>Vận dụng</a:t>
              </a:r>
            </a:p>
          </p:txBody>
        </p:sp>
        <p:sp>
          <p:nvSpPr>
            <p:cNvPr id="5" name="TextBox 4"/>
            <p:cNvSpPr txBox="1"/>
            <p:nvPr/>
          </p:nvSpPr>
          <p:spPr>
            <a:xfrm>
              <a:off x="1877918" y="2019164"/>
              <a:ext cx="8713278" cy="1862048"/>
            </a:xfrm>
            <a:prstGeom prst="rect">
              <a:avLst/>
            </a:prstGeom>
            <a:noFill/>
          </p:spPr>
          <p:txBody>
            <a:bodyPr wrap="square" rtlCol="0">
              <a:spAutoFit/>
            </a:bodyPr>
            <a:lstStyle/>
            <a:p>
              <a:pPr algn="ctr"/>
              <a:r>
                <a:rPr lang="en-US" sz="11500">
                  <a:gradFill flip="none" rotWithShape="1">
                    <a:gsLst>
                      <a:gs pos="32000">
                        <a:srgbClr val="92D050"/>
                      </a:gs>
                      <a:gs pos="14000">
                        <a:srgbClr val="009999"/>
                      </a:gs>
                      <a:gs pos="64000">
                        <a:srgbClr val="FFFF00"/>
                      </a:gs>
                      <a:gs pos="92000">
                        <a:srgbClr val="FFC000"/>
                      </a:gs>
                    </a:gsLst>
                    <a:lin ang="5400000" scaled="1"/>
                    <a:tileRect/>
                  </a:gradFill>
                  <a:effectLst>
                    <a:outerShdw blurRad="38100" dist="38100" dir="2700000" algn="tl">
                      <a:srgbClr val="000000">
                        <a:alpha val="43137"/>
                      </a:srgbClr>
                    </a:outerShdw>
                  </a:effectLst>
                  <a:latin typeface="UTM Showcard" panose="02040603050506020204" pitchFamily="18" charset="0"/>
                </a:rPr>
                <a:t>Vận dụng</a:t>
              </a:r>
            </a:p>
          </p:txBody>
        </p:sp>
      </p:grpSp>
    </p:spTree>
    <p:extLst>
      <p:ext uri="{BB962C8B-B14F-4D97-AF65-F5344CB8AC3E}">
        <p14:creationId xmlns:p14="http://schemas.microsoft.com/office/powerpoint/2010/main" val="225369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9757" y="766032"/>
            <a:ext cx="11308977" cy="1473801"/>
          </a:xfrm>
          <a:prstGeom prst="rect">
            <a:avLst/>
          </a:prstGeom>
          <a:noFill/>
        </p:spPr>
        <p:txBody>
          <a:bodyPr wrap="square" rtlCol="0">
            <a:spAutoFit/>
          </a:bodyPr>
          <a:lstStyle/>
          <a:p>
            <a:pPr>
              <a:lnSpc>
                <a:spcPct val="150000"/>
              </a:lnSpc>
            </a:pPr>
            <a:r>
              <a:rPr lang="en-US" sz="3200" b="1" dirty="0">
                <a:solidFill>
                  <a:srgbClr val="002060"/>
                </a:solidFill>
                <a:latin typeface="UTM Avo" panose="02040603050506020204" pitchFamily="18" charset="0"/>
              </a:rPr>
              <a:t>3. </a:t>
            </a:r>
            <a:r>
              <a:rPr lang="en-US" sz="3200" b="1" dirty="0" err="1">
                <a:solidFill>
                  <a:srgbClr val="002060"/>
                </a:solidFill>
                <a:latin typeface="UTM Avo" panose="02040603050506020204" pitchFamily="18" charset="0"/>
              </a:rPr>
              <a:t>Viết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câu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chủ</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đề</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khác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cho</a:t>
            </a:r>
            <a:r>
              <a:rPr lang="en-US" sz="3200" b="1" dirty="0">
                <a:solidFill>
                  <a:srgbClr val="002060"/>
                </a:solidFill>
                <a:latin typeface="UTM Avo" panose="02040603050506020204" pitchFamily="18" charset="0"/>
              </a:rPr>
              <a:t> 1 </a:t>
            </a:r>
            <a:r>
              <a:rPr lang="en-US" sz="3200" b="1" dirty="0" err="1">
                <a:solidFill>
                  <a:srgbClr val="002060"/>
                </a:solidFill>
                <a:latin typeface="UTM Avo" panose="02040603050506020204" pitchFamily="18" charset="0"/>
              </a:rPr>
              <a:t>trong</a:t>
            </a:r>
            <a:r>
              <a:rPr lang="en-US" sz="3200" b="1" dirty="0">
                <a:solidFill>
                  <a:srgbClr val="002060"/>
                </a:solidFill>
                <a:latin typeface="UTM Avo" panose="02040603050506020204" pitchFamily="18" charset="0"/>
              </a:rPr>
              <a:t> 2 </a:t>
            </a:r>
            <a:r>
              <a:rPr lang="en-US" sz="3200" b="1" dirty="0" err="1">
                <a:solidFill>
                  <a:srgbClr val="002060"/>
                </a:solidFill>
                <a:latin typeface="UTM Avo" panose="02040603050506020204" pitchFamily="18" charset="0"/>
              </a:rPr>
              <a:t>đoạn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văn</a:t>
            </a:r>
            <a:r>
              <a:rPr lang="en-US" sz="3200" b="1" dirty="0">
                <a:solidFill>
                  <a:srgbClr val="002060"/>
                </a:solidFill>
                <a:latin typeface="UTM Avo" panose="02040603050506020204" pitchFamily="18" charset="0"/>
              </a:rPr>
              <a:t> ở </a:t>
            </a:r>
            <a:r>
              <a:rPr lang="en-US" sz="3200" b="1" dirty="0" err="1">
                <a:solidFill>
                  <a:srgbClr val="002060"/>
                </a:solidFill>
                <a:latin typeface="UTM Avo" panose="02040603050506020204" pitchFamily="18" charset="0"/>
              </a:rPr>
              <a:t>bài</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tập</a:t>
            </a:r>
            <a:r>
              <a:rPr lang="en-US" sz="3200" b="1" dirty="0">
                <a:solidFill>
                  <a:srgbClr val="002060"/>
                </a:solidFill>
                <a:latin typeface="UTM Avo" panose="02040603050506020204" pitchFamily="18" charset="0"/>
              </a:rPr>
              <a:t> 2.</a:t>
            </a:r>
          </a:p>
        </p:txBody>
      </p:sp>
    </p:spTree>
    <p:extLst>
      <p:ext uri="{BB962C8B-B14F-4D97-AF65-F5344CB8AC3E}">
        <p14:creationId xmlns:p14="http://schemas.microsoft.com/office/powerpoint/2010/main" val="166619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050" y="2263208"/>
            <a:ext cx="7903029" cy="4438038"/>
          </a:xfrm>
          <a:prstGeom prst="rect">
            <a:avLst/>
          </a:prstGeom>
        </p:spPr>
      </p:pic>
      <p:pic>
        <p:nvPicPr>
          <p:cNvPr id="21" name="Picture 8" descr="Hình ảnh hoa đào PNG đẹp cho dân thiết k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77000" y="-1136211"/>
            <a:ext cx="5715000" cy="5715000"/>
          </a:xfrm>
          <a:prstGeom prst="ellipse">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44634" y="609532"/>
            <a:ext cx="7216752" cy="5914359"/>
            <a:chOff x="174812" y="2030505"/>
            <a:chExt cx="6360459" cy="5914359"/>
          </a:xfrm>
        </p:grpSpPr>
        <p:sp>
          <p:nvSpPr>
            <p:cNvPr id="23" name="Rounded Rectangle 22"/>
            <p:cNvSpPr/>
            <p:nvPr/>
          </p:nvSpPr>
          <p:spPr>
            <a:xfrm>
              <a:off x="174812" y="2030505"/>
              <a:ext cx="6360459" cy="591435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99048" y="2298845"/>
              <a:ext cx="6051177" cy="5262979"/>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solidFill>
                    <a:srgbClr val="FF0000"/>
                  </a:solidFill>
                  <a:latin typeface="UTM Aptima" panose="02040603050506020204" pitchFamily="18" charset="0"/>
                </a:rPr>
                <a:t>Không khí Tết đã về với nhà em trong chiều Ba mươi. </a:t>
              </a:r>
              <a:r>
                <a:rPr lang="en-US" sz="2800" b="1">
                  <a:solidFill>
                    <a:srgbClr val="006666"/>
                  </a:solidFill>
                  <a:latin typeface="UTM Aptima" panose="02040603050506020204" pitchFamily="18"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en-US" sz="2800" b="1" i="1">
                  <a:solidFill>
                    <a:srgbClr val="006666"/>
                  </a:solidFill>
                  <a:latin typeface="UTM Aptima" panose="02040603050506020204" pitchFamily="18" charset="0"/>
                </a:rPr>
                <a:t>( Theo Vũ Thị Huyền Trang</a:t>
              </a:r>
              <a:r>
                <a:rPr lang="en-US" sz="2800" b="1" i="1">
                  <a:latin typeface="UTM Aptima" panose="02040603050506020204" pitchFamily="18" charset="0"/>
                </a:rPr>
                <a:t>)</a:t>
              </a:r>
            </a:p>
          </p:txBody>
        </p:sp>
      </p:grpSp>
      <p:sp>
        <p:nvSpPr>
          <p:cNvPr id="25" name="矩形: 圆角 16">
            <a:extLst>
              <a:ext uri="{FF2B5EF4-FFF2-40B4-BE49-F238E27FC236}">
                <a16:creationId xmlns:a16="http://schemas.microsoft.com/office/drawing/2014/main" id="{8C14046D-F732-340D-BCF3-B7773A69F385}"/>
              </a:ext>
            </a:extLst>
          </p:cNvPr>
          <p:cNvSpPr/>
          <p:nvPr/>
        </p:nvSpPr>
        <p:spPr>
          <a:xfrm>
            <a:off x="726283" y="25683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35852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885" b="91389" l="8576" r="93951">
                        <a14:foregroundMark x1="81930" y1="28745" x2="87443" y2="26258"/>
                      </a14:backgroundRemoval>
                    </a14:imgEffect>
                  </a14:imgLayer>
                </a14:imgProps>
              </a:ext>
              <a:ext uri="{28A0092B-C50C-407E-A947-70E740481C1C}">
                <a14:useLocalDpi xmlns:a14="http://schemas.microsoft.com/office/drawing/2010/main" val="0"/>
              </a:ext>
            </a:extLst>
          </a:blip>
          <a:stretch>
            <a:fillRect/>
          </a:stretch>
        </p:blipFill>
        <p:spPr>
          <a:xfrm>
            <a:off x="8041341" y="-607602"/>
            <a:ext cx="4790375" cy="6048453"/>
          </a:xfrm>
          <a:prstGeom prst="rect">
            <a:avLst/>
          </a:prstGeom>
        </p:spPr>
      </p:pic>
      <p:grpSp>
        <p:nvGrpSpPr>
          <p:cNvPr id="20" name="Group 19"/>
          <p:cNvGrpSpPr/>
          <p:nvPr/>
        </p:nvGrpSpPr>
        <p:grpSpPr>
          <a:xfrm>
            <a:off x="344633" y="985312"/>
            <a:ext cx="7884967" cy="4970587"/>
            <a:chOff x="174812" y="2030505"/>
            <a:chExt cx="6360459" cy="4970587"/>
          </a:xfrm>
        </p:grpSpPr>
        <p:sp>
          <p:nvSpPr>
            <p:cNvPr id="21" name="Rounded Rectangle 20"/>
            <p:cNvSpPr/>
            <p:nvPr/>
          </p:nvSpPr>
          <p:spPr>
            <a:xfrm>
              <a:off x="174812" y="2030505"/>
              <a:ext cx="6360459" cy="4970587"/>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9452" y="2298845"/>
              <a:ext cx="6051177" cy="4401205"/>
            </a:xfrm>
            <a:prstGeom prst="rect">
              <a:avLst/>
            </a:prstGeom>
            <a:noFill/>
          </p:spPr>
          <p:txBody>
            <a:bodyPr wrap="square" rtlCol="0">
              <a:spAutoFit/>
            </a:bodyPr>
            <a:lstStyle/>
            <a:p>
              <a:pPr algn="just"/>
              <a:r>
                <a:rPr lang="en-US" sz="2800" b="1">
                  <a:solidFill>
                    <a:srgbClr val="006666"/>
                  </a:solidFill>
                  <a:latin typeface="UTM Aptima" panose="02040603050506020204" pitchFamily="18" charset="0"/>
                </a:rPr>
                <a:t>     Bồ cát xây tổ trên cây sung cao chót vót. Tổ bồ cát xây ở đầu cành, trông trống trải. Chim ổ dộc xây tổ trên cành vông, tổ như treo lơ lửng trên cành. Đôi chim cu chọn chỗ xây tổ trên cành thị - nơi có nhiều mầm non vừa nhú. Lúc đầu quanh tổ trông trống trải, nhưng đến khi ấp trứng, những mầm non đã bật dậy tốt tươi, che chung quanh kín đáo. </a:t>
              </a:r>
              <a:r>
                <a:rPr lang="en-US" sz="2800" b="1">
                  <a:solidFill>
                    <a:srgbClr val="FF0000"/>
                  </a:solidFill>
                  <a:latin typeface="UTM Aptima" panose="02040603050506020204" pitchFamily="18" charset="0"/>
                </a:rPr>
                <a:t>Mỗi loài chim lại có một cách xây tổ khác nhau thế đấy.</a:t>
              </a:r>
              <a:endParaRPr lang="en-US" sz="2800" b="1">
                <a:solidFill>
                  <a:srgbClr val="006666"/>
                </a:solidFill>
                <a:latin typeface="UTM Aptima" panose="02040603050506020204" pitchFamily="18" charset="0"/>
              </a:endParaRPr>
            </a:p>
            <a:p>
              <a:pPr algn="r"/>
              <a:r>
                <a:rPr lang="en-US" sz="2800" b="1" i="1">
                  <a:solidFill>
                    <a:srgbClr val="006666"/>
                  </a:solidFill>
                  <a:latin typeface="UTM Aptima" panose="02040603050506020204" pitchFamily="18" charset="0"/>
                </a:rPr>
                <a:t>( Theo Võ Quảng</a:t>
              </a:r>
              <a:r>
                <a:rPr lang="en-US" sz="2800" b="1" i="1">
                  <a:latin typeface="UTM Aptima" panose="02040603050506020204" pitchFamily="18" charset="0"/>
                </a:rPr>
                <a:t>)</a:t>
              </a:r>
            </a:p>
          </p:txBody>
        </p:sp>
      </p:grpSp>
      <p:sp>
        <p:nvSpPr>
          <p:cNvPr id="23" name="矩形: 圆角 16">
            <a:extLst>
              <a:ext uri="{FF2B5EF4-FFF2-40B4-BE49-F238E27FC236}">
                <a16:creationId xmlns:a16="http://schemas.microsoft.com/office/drawing/2014/main" id="{8C14046D-F732-340D-BCF3-B7773A69F385}"/>
              </a:ext>
            </a:extLst>
          </p:cNvPr>
          <p:cNvSpPr/>
          <p:nvPr/>
        </p:nvSpPr>
        <p:spPr>
          <a:xfrm>
            <a:off x="726283" y="632615"/>
            <a:ext cx="1724276" cy="62103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2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419496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2008" y="703007"/>
            <a:ext cx="11308977" cy="1569660"/>
          </a:xfrm>
          <a:prstGeom prst="rect">
            <a:avLst/>
          </a:prstGeom>
          <a:noFill/>
        </p:spPr>
        <p:txBody>
          <a:bodyPr wrap="square" rtlCol="0">
            <a:spAutoFit/>
          </a:bodyPr>
          <a:lstStyle/>
          <a:p>
            <a:pPr>
              <a:lnSpc>
                <a:spcPct val="150000"/>
              </a:lnSpc>
            </a:pPr>
            <a:r>
              <a:rPr lang="en-US" sz="3200" b="1">
                <a:solidFill>
                  <a:srgbClr val="002060"/>
                </a:solidFill>
                <a:latin typeface="UTM Avo" panose="02040603050506020204" pitchFamily="18" charset="0"/>
              </a:rPr>
              <a:t>Trao đổi với người thân về vẻ riêng của từng người trong gia đình.</a:t>
            </a:r>
          </a:p>
        </p:txBody>
      </p:sp>
      <p:pic>
        <p:nvPicPr>
          <p:cNvPr id="3" name="Picture 2"/>
          <p:cNvPicPr>
            <a:picLocks noChangeAspect="1"/>
          </p:cNvPicPr>
          <p:nvPr/>
        </p:nvPicPr>
        <p:blipFill>
          <a:blip r:embed="rId2"/>
          <a:stretch>
            <a:fillRect/>
          </a:stretch>
        </p:blipFill>
        <p:spPr>
          <a:xfrm>
            <a:off x="298938" y="293710"/>
            <a:ext cx="3206262" cy="748348"/>
          </a:xfrm>
          <a:prstGeom prst="rect">
            <a:avLst/>
          </a:prstGeom>
        </p:spPr>
      </p:pic>
      <p:grpSp>
        <p:nvGrpSpPr>
          <p:cNvPr id="6" name="Group 5"/>
          <p:cNvGrpSpPr/>
          <p:nvPr/>
        </p:nvGrpSpPr>
        <p:grpSpPr>
          <a:xfrm>
            <a:off x="346924" y="2337113"/>
            <a:ext cx="2571520" cy="1943453"/>
            <a:chOff x="346924" y="2337113"/>
            <a:chExt cx="2571520" cy="1943453"/>
          </a:xfrm>
        </p:grpSpPr>
        <p:pic>
          <p:nvPicPr>
            <p:cNvPr id="4" name="图片 13">
              <a:extLst>
                <a:ext uri="{FF2B5EF4-FFF2-40B4-BE49-F238E27FC236}">
                  <a16:creationId xmlns:a16="http://schemas.microsoft.com/office/drawing/2014/main" id="{C4D30510-0035-9809-3E24-C1E789ED36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21424213">
              <a:off x="346924" y="2337113"/>
              <a:ext cx="2571520" cy="1943453"/>
            </a:xfrm>
            <a:prstGeom prst="rect">
              <a:avLst/>
            </a:prstGeom>
          </p:spPr>
        </p:pic>
        <p:sp>
          <p:nvSpPr>
            <p:cNvPr id="5" name="TextBox 4"/>
            <p:cNvSpPr txBox="1"/>
            <p:nvPr/>
          </p:nvSpPr>
          <p:spPr>
            <a:xfrm>
              <a:off x="921484" y="2778318"/>
              <a:ext cx="1733793" cy="923330"/>
            </a:xfrm>
            <a:prstGeom prst="rect">
              <a:avLst/>
            </a:prstGeom>
            <a:noFill/>
          </p:spPr>
          <p:txBody>
            <a:bodyPr wrap="square" rtlCol="0">
              <a:spAutoFit/>
            </a:bodyPr>
            <a:lstStyle/>
            <a:p>
              <a:r>
                <a:rPr lang="en-US" sz="5400" b="1">
                  <a:latin typeface="UTM Flamenco" panose="02040603050506020204" pitchFamily="18" charset="0"/>
                </a:rPr>
                <a:t>Gợi ý</a:t>
              </a:r>
            </a:p>
          </p:txBody>
        </p:sp>
      </p:grpSp>
      <p:sp>
        <p:nvSpPr>
          <p:cNvPr id="8" name="TextBox 7"/>
          <p:cNvSpPr txBox="1"/>
          <p:nvPr/>
        </p:nvSpPr>
        <p:spPr>
          <a:xfrm>
            <a:off x="3118167" y="2449735"/>
            <a:ext cx="8275547" cy="3170099"/>
          </a:xfrm>
          <a:prstGeom prst="rect">
            <a:avLst/>
          </a:prstGeom>
          <a:noFill/>
        </p:spPr>
        <p:txBody>
          <a:bodyPr wrap="square" rtlCol="0">
            <a:spAutoFit/>
          </a:bodyPr>
          <a:lstStyle/>
          <a:p>
            <a:pPr marL="285750" indent="-285750" algn="just">
              <a:spcBef>
                <a:spcPts val="600"/>
              </a:spcBef>
              <a:spcAft>
                <a:spcPts val="600"/>
              </a:spcAft>
              <a:buFontTx/>
              <a:buChar char="-"/>
            </a:pPr>
            <a:r>
              <a:rPr lang="en-US" sz="3600" dirty="0" err="1">
                <a:latin typeface="UTM Avo" panose="02040603050506020204" pitchFamily="18" charset="0"/>
              </a:rPr>
              <a:t>Em</a:t>
            </a:r>
            <a:r>
              <a:rPr lang="en-US" sz="3600" dirty="0">
                <a:latin typeface="UTM Avo" panose="02040603050506020204" pitchFamily="18" charset="0"/>
              </a:rPr>
              <a:t> </a:t>
            </a:r>
            <a:r>
              <a:rPr lang="en-US" sz="3600" dirty="0" err="1">
                <a:latin typeface="UTM Avo" panose="02040603050506020204" pitchFamily="18" charset="0"/>
              </a:rPr>
              <a:t>có</a:t>
            </a:r>
            <a:r>
              <a:rPr lang="en-US" sz="3600" dirty="0">
                <a:latin typeface="UTM Avo" panose="02040603050506020204" pitchFamily="18" charset="0"/>
              </a:rPr>
              <a:t> </a:t>
            </a:r>
            <a:r>
              <a:rPr lang="en-US" sz="3600" dirty="0" err="1">
                <a:latin typeface="UTM Avo" panose="02040603050506020204" pitchFamily="18" charset="0"/>
              </a:rPr>
              <a:t>suy</a:t>
            </a:r>
            <a:r>
              <a:rPr lang="en-US" sz="3600" dirty="0">
                <a:latin typeface="UTM Avo" panose="02040603050506020204" pitchFamily="18" charset="0"/>
              </a:rPr>
              <a:t> </a:t>
            </a:r>
            <a:r>
              <a:rPr lang="en-US" sz="3600" dirty="0" err="1">
                <a:latin typeface="UTM Avo" panose="02040603050506020204" pitchFamily="18" charset="0"/>
              </a:rPr>
              <a:t>nghĩ</a:t>
            </a:r>
            <a:r>
              <a:rPr lang="en-US" sz="3600" dirty="0">
                <a:latin typeface="UTM Avo" panose="02040603050506020204" pitchFamily="18" charset="0"/>
              </a:rPr>
              <a:t> </a:t>
            </a:r>
            <a:r>
              <a:rPr lang="en-US" sz="3600" dirty="0" err="1">
                <a:latin typeface="UTM Avo" panose="02040603050506020204" pitchFamily="18" charset="0"/>
              </a:rPr>
              <a:t>thế</a:t>
            </a:r>
            <a:r>
              <a:rPr lang="en-US" sz="3600" dirty="0">
                <a:latin typeface="UTM Avo" panose="02040603050506020204" pitchFamily="18" charset="0"/>
              </a:rPr>
              <a:t> </a:t>
            </a:r>
            <a:r>
              <a:rPr lang="en-US" sz="3600" dirty="0" err="1">
                <a:latin typeface="UTM Avo" panose="02040603050506020204" pitchFamily="18" charset="0"/>
              </a:rPr>
              <a:t>nào</a:t>
            </a:r>
            <a:r>
              <a:rPr lang="en-US" sz="3600" dirty="0">
                <a:latin typeface="UTM Avo" panose="02040603050506020204" pitchFamily="18" charset="0"/>
              </a:rPr>
              <a:t> </a:t>
            </a:r>
            <a:r>
              <a:rPr lang="en-US" sz="3600" dirty="0" err="1">
                <a:latin typeface="UTM Avo" panose="02040603050506020204" pitchFamily="18" charset="0"/>
              </a:rPr>
              <a:t>về</a:t>
            </a:r>
            <a:r>
              <a:rPr lang="en-US" sz="3600" dirty="0">
                <a:latin typeface="UTM Avo" panose="02040603050506020204" pitchFamily="18" charset="0"/>
              </a:rPr>
              <a:t> </a:t>
            </a:r>
            <a:r>
              <a:rPr lang="en-US" sz="3600" dirty="0" err="1">
                <a:latin typeface="UTM Avo" panose="02040603050506020204" pitchFamily="18" charset="0"/>
              </a:rPr>
              <a:t>vẻ</a:t>
            </a:r>
            <a:r>
              <a:rPr lang="en-US" sz="3600" dirty="0">
                <a:latin typeface="UTM Avo" panose="02040603050506020204" pitchFamily="18" charset="0"/>
              </a:rPr>
              <a:t> </a:t>
            </a:r>
            <a:r>
              <a:rPr lang="en-US" sz="3600" dirty="0" err="1">
                <a:latin typeface="UTM Avo" panose="02040603050506020204" pitchFamily="18" charset="0"/>
              </a:rPr>
              <a:t>riêng</a:t>
            </a:r>
            <a:r>
              <a:rPr lang="en-US" sz="3600" dirty="0">
                <a:latin typeface="UTM Avo" panose="02040603050506020204" pitchFamily="18" charset="0"/>
              </a:rPr>
              <a:t> </a:t>
            </a:r>
            <a:r>
              <a:rPr lang="en-US" sz="3600" dirty="0" err="1">
                <a:latin typeface="UTM Avo" panose="02040603050506020204" pitchFamily="18" charset="0"/>
              </a:rPr>
              <a:t>của</a:t>
            </a:r>
            <a:r>
              <a:rPr lang="en-US" sz="3600" dirty="0">
                <a:latin typeface="UTM Avo" panose="02040603050506020204" pitchFamily="18" charset="0"/>
              </a:rPr>
              <a:t> </a:t>
            </a:r>
            <a:r>
              <a:rPr lang="en-US" sz="3600" dirty="0" err="1">
                <a:latin typeface="UTM Avo" panose="02040603050506020204" pitchFamily="18" charset="0"/>
              </a:rPr>
              <a:t>những</a:t>
            </a:r>
            <a:r>
              <a:rPr lang="en-US" sz="3600" dirty="0">
                <a:latin typeface="UTM Avo" panose="02040603050506020204" pitchFamily="18" charset="0"/>
              </a:rPr>
              <a:t> </a:t>
            </a:r>
            <a:r>
              <a:rPr lang="en-US" sz="3600" dirty="0" err="1">
                <a:latin typeface="UTM Avo" panose="02040603050506020204" pitchFamily="18" charset="0"/>
              </a:rPr>
              <a:t>người</a:t>
            </a:r>
            <a:r>
              <a:rPr lang="en-US" sz="3600" dirty="0">
                <a:latin typeface="UTM Avo" panose="02040603050506020204" pitchFamily="18" charset="0"/>
              </a:rPr>
              <a:t> </a:t>
            </a:r>
            <a:r>
              <a:rPr lang="en-US" sz="3600" dirty="0" err="1">
                <a:latin typeface="UTM Avo" panose="02040603050506020204" pitchFamily="18" charset="0"/>
              </a:rPr>
              <a:t>trong</a:t>
            </a:r>
            <a:r>
              <a:rPr lang="en-US" sz="3600" dirty="0">
                <a:latin typeface="UTM Avo" panose="02040603050506020204" pitchFamily="18" charset="0"/>
              </a:rPr>
              <a:t> </a:t>
            </a:r>
            <a:r>
              <a:rPr lang="en-US" sz="3600" dirty="0" err="1">
                <a:latin typeface="UTM Avo" panose="02040603050506020204" pitchFamily="18" charset="0"/>
              </a:rPr>
              <a:t>gia</a:t>
            </a:r>
            <a:r>
              <a:rPr lang="en-US" sz="3600" dirty="0">
                <a:latin typeface="UTM Avo" panose="02040603050506020204" pitchFamily="18" charset="0"/>
              </a:rPr>
              <a:t> </a:t>
            </a:r>
            <a:r>
              <a:rPr lang="en-US" sz="3600" dirty="0" err="1">
                <a:latin typeface="UTM Avo" panose="02040603050506020204" pitchFamily="18" charset="0"/>
              </a:rPr>
              <a:t>đình</a:t>
            </a:r>
            <a:r>
              <a:rPr lang="en-US" sz="3600" dirty="0">
                <a:latin typeface="UTM Avo" panose="02040603050506020204" pitchFamily="18" charset="0"/>
              </a:rPr>
              <a:t>.</a:t>
            </a:r>
          </a:p>
          <a:p>
            <a:pPr marL="285750" indent="-285750" algn="just">
              <a:spcBef>
                <a:spcPts val="600"/>
              </a:spcBef>
              <a:spcAft>
                <a:spcPts val="600"/>
              </a:spcAft>
              <a:buFontTx/>
              <a:buChar char="-"/>
            </a:pPr>
            <a:r>
              <a:rPr lang="en-US" sz="3600" dirty="0" err="1">
                <a:latin typeface="UTM Avo" panose="02040603050506020204" pitchFamily="18" charset="0"/>
              </a:rPr>
              <a:t>Vì</a:t>
            </a:r>
            <a:r>
              <a:rPr lang="en-US" sz="3600" dirty="0">
                <a:latin typeface="UTM Avo" panose="02040603050506020204" pitchFamily="18" charset="0"/>
              </a:rPr>
              <a:t> </a:t>
            </a:r>
            <a:r>
              <a:rPr lang="en-US" sz="3600" dirty="0" err="1">
                <a:latin typeface="UTM Avo" panose="02040603050506020204" pitchFamily="18" charset="0"/>
              </a:rPr>
              <a:t>sao</a:t>
            </a:r>
            <a:r>
              <a:rPr lang="en-US" sz="3600" dirty="0">
                <a:latin typeface="UTM Avo" panose="02040603050506020204" pitchFamily="18" charset="0"/>
              </a:rPr>
              <a:t> </a:t>
            </a:r>
            <a:r>
              <a:rPr lang="en-US" sz="3600" dirty="0" err="1">
                <a:latin typeface="UTM Avo" panose="02040603050506020204" pitchFamily="18" charset="0"/>
              </a:rPr>
              <a:t>em</a:t>
            </a:r>
            <a:r>
              <a:rPr lang="en-US" sz="3600" dirty="0">
                <a:latin typeface="UTM Avo" panose="02040603050506020204" pitchFamily="18" charset="0"/>
              </a:rPr>
              <a:t> </a:t>
            </a:r>
            <a:r>
              <a:rPr lang="en-US" sz="3600" dirty="0" err="1">
                <a:latin typeface="UTM Avo" panose="02040603050506020204" pitchFamily="18" charset="0"/>
              </a:rPr>
              <a:t>lại</a:t>
            </a:r>
            <a:r>
              <a:rPr lang="en-US" sz="3600" dirty="0">
                <a:latin typeface="UTM Avo" panose="02040603050506020204" pitchFamily="18" charset="0"/>
              </a:rPr>
              <a:t> </a:t>
            </a:r>
            <a:r>
              <a:rPr lang="en-US" sz="3600" dirty="0" err="1">
                <a:latin typeface="UTM Avo" panose="02040603050506020204" pitchFamily="18" charset="0"/>
              </a:rPr>
              <a:t>suy</a:t>
            </a:r>
            <a:r>
              <a:rPr lang="en-US" sz="3600" dirty="0">
                <a:latin typeface="UTM Avo" panose="02040603050506020204" pitchFamily="18" charset="0"/>
              </a:rPr>
              <a:t> </a:t>
            </a:r>
            <a:r>
              <a:rPr lang="en-US" sz="3600" dirty="0" err="1">
                <a:latin typeface="UTM Avo" panose="02040603050506020204" pitchFamily="18" charset="0"/>
              </a:rPr>
              <a:t>nghĩ</a:t>
            </a:r>
            <a:r>
              <a:rPr lang="en-US" sz="3600" dirty="0">
                <a:latin typeface="UTM Avo" panose="02040603050506020204" pitchFamily="18" charset="0"/>
              </a:rPr>
              <a:t> </a:t>
            </a:r>
            <a:r>
              <a:rPr lang="en-US" sz="3600" dirty="0" err="1">
                <a:latin typeface="UTM Avo" panose="02040603050506020204" pitchFamily="18" charset="0"/>
              </a:rPr>
              <a:t>như</a:t>
            </a:r>
            <a:r>
              <a:rPr lang="en-US" sz="3600" dirty="0">
                <a:latin typeface="UTM Avo" panose="02040603050506020204" pitchFamily="18" charset="0"/>
              </a:rPr>
              <a:t> </a:t>
            </a:r>
            <a:r>
              <a:rPr lang="en-US" sz="3600" dirty="0" err="1">
                <a:latin typeface="UTM Avo" panose="02040603050506020204" pitchFamily="18" charset="0"/>
              </a:rPr>
              <a:t>thế</a:t>
            </a:r>
            <a:r>
              <a:rPr lang="en-US" sz="3600" dirty="0">
                <a:latin typeface="UTM Avo" panose="02040603050506020204" pitchFamily="18" charset="0"/>
              </a:rPr>
              <a:t>?</a:t>
            </a:r>
          </a:p>
          <a:p>
            <a:pPr marL="285750" indent="-285750" algn="just">
              <a:spcBef>
                <a:spcPts val="600"/>
              </a:spcBef>
              <a:spcAft>
                <a:spcPts val="600"/>
              </a:spcAft>
              <a:buFontTx/>
              <a:buChar char="-"/>
            </a:pPr>
            <a:r>
              <a:rPr lang="en-US" sz="3600" dirty="0" err="1">
                <a:latin typeface="UTM Avo" panose="02040603050506020204" pitchFamily="18" charset="0"/>
              </a:rPr>
              <a:t>Hỏi</a:t>
            </a:r>
            <a:r>
              <a:rPr lang="en-US" sz="3600" dirty="0">
                <a:latin typeface="UTM Avo" panose="02040603050506020204" pitchFamily="18" charset="0"/>
              </a:rPr>
              <a:t> ý </a:t>
            </a:r>
            <a:r>
              <a:rPr lang="en-US" sz="3600" dirty="0" err="1">
                <a:latin typeface="UTM Avo" panose="02040603050506020204" pitchFamily="18" charset="0"/>
              </a:rPr>
              <a:t>kiến</a:t>
            </a:r>
            <a:r>
              <a:rPr lang="en-US" sz="3600" dirty="0">
                <a:latin typeface="UTM Avo" panose="02040603050506020204" pitchFamily="18" charset="0"/>
              </a:rPr>
              <a:t> </a:t>
            </a:r>
            <a:r>
              <a:rPr lang="en-US" sz="3600" dirty="0" err="1">
                <a:latin typeface="UTM Avo" panose="02040603050506020204" pitchFamily="18" charset="0"/>
              </a:rPr>
              <a:t>bố</a:t>
            </a:r>
            <a:r>
              <a:rPr lang="en-US" sz="3600" dirty="0">
                <a:latin typeface="UTM Avo" panose="02040603050506020204" pitchFamily="18" charset="0"/>
              </a:rPr>
              <a:t> </a:t>
            </a:r>
            <a:r>
              <a:rPr lang="en-US" sz="3600" dirty="0" err="1">
                <a:latin typeface="UTM Avo" panose="02040603050506020204" pitchFamily="18" charset="0"/>
              </a:rPr>
              <a:t>mẹ</a:t>
            </a:r>
            <a:r>
              <a:rPr lang="en-US" sz="3600" dirty="0">
                <a:latin typeface="UTM Avo" panose="02040603050506020204" pitchFamily="18" charset="0"/>
              </a:rPr>
              <a:t> </a:t>
            </a:r>
            <a:r>
              <a:rPr lang="en-US" sz="3600" dirty="0" err="1">
                <a:latin typeface="UTM Avo" panose="02040603050506020204" pitchFamily="18" charset="0"/>
              </a:rPr>
              <a:t>về</a:t>
            </a:r>
            <a:r>
              <a:rPr lang="en-US" sz="3600" dirty="0">
                <a:latin typeface="UTM Avo" panose="02040603050506020204" pitchFamily="18" charset="0"/>
              </a:rPr>
              <a:t> </a:t>
            </a:r>
            <a:r>
              <a:rPr lang="en-US" sz="3600" dirty="0" err="1">
                <a:latin typeface="UTM Avo" panose="02040603050506020204" pitchFamily="18" charset="0"/>
              </a:rPr>
              <a:t>vẻ</a:t>
            </a:r>
            <a:r>
              <a:rPr lang="en-US" sz="3600" dirty="0">
                <a:latin typeface="UTM Avo" panose="02040603050506020204" pitchFamily="18" charset="0"/>
              </a:rPr>
              <a:t> </a:t>
            </a:r>
            <a:r>
              <a:rPr lang="en-US" sz="3600" dirty="0" err="1">
                <a:latin typeface="UTM Avo" panose="02040603050506020204" pitchFamily="18" charset="0"/>
              </a:rPr>
              <a:t>riêng</a:t>
            </a:r>
            <a:r>
              <a:rPr lang="en-US" sz="3600" dirty="0">
                <a:latin typeface="UTM Avo" panose="02040603050506020204" pitchFamily="18" charset="0"/>
              </a:rPr>
              <a:t> </a:t>
            </a:r>
            <a:r>
              <a:rPr lang="en-US" sz="3600" dirty="0" err="1">
                <a:latin typeface="UTM Avo" panose="02040603050506020204" pitchFamily="18" charset="0"/>
              </a:rPr>
              <a:t>của</a:t>
            </a:r>
            <a:r>
              <a:rPr lang="en-US" sz="3600" dirty="0">
                <a:latin typeface="UTM Avo" panose="02040603050506020204" pitchFamily="18" charset="0"/>
              </a:rPr>
              <a:t> </a:t>
            </a:r>
            <a:r>
              <a:rPr lang="en-US" sz="3600" dirty="0" err="1">
                <a:latin typeface="UTM Avo" panose="02040603050506020204" pitchFamily="18" charset="0"/>
              </a:rPr>
              <a:t>mỗi</a:t>
            </a:r>
            <a:r>
              <a:rPr lang="en-US" sz="3600" dirty="0">
                <a:latin typeface="UTM Avo" panose="02040603050506020204" pitchFamily="18" charset="0"/>
              </a:rPr>
              <a:t> </a:t>
            </a:r>
            <a:r>
              <a:rPr lang="en-US" sz="3600" dirty="0" err="1">
                <a:latin typeface="UTM Avo" panose="02040603050506020204" pitchFamily="18" charset="0"/>
              </a:rPr>
              <a:t>người</a:t>
            </a:r>
            <a:r>
              <a:rPr lang="en-US" sz="3600" dirty="0">
                <a:latin typeface="UTM Avo" panose="02040603050506020204" pitchFamily="18" charset="0"/>
              </a:rPr>
              <a:t>.</a:t>
            </a:r>
          </a:p>
        </p:txBody>
      </p:sp>
    </p:spTree>
    <p:extLst>
      <p:ext uri="{BB962C8B-B14F-4D97-AF65-F5344CB8AC3E}">
        <p14:creationId xmlns:p14="http://schemas.microsoft.com/office/powerpoint/2010/main" val="61416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352072" y="1734079"/>
            <a:ext cx="9235896" cy="509988"/>
          </a:xfrm>
          <a:prstGeom prst="rect">
            <a:avLst/>
          </a:prstGeom>
          <a:noFill/>
        </p:spPr>
        <p:txBody>
          <a:bodyPr wrap="square" lIns="108807" tIns="54408" rIns="108807" bIns="54408" rtlCol="0">
            <a:spAutoFit/>
          </a:bodyPr>
          <a:lstStyle/>
          <a:p>
            <a:pPr algn="just" defTabSz="408043" eaLnBrk="0" hangingPunct="0"/>
            <a:r>
              <a:rPr lang="vi-VN" sz="2600" dirty="0">
                <a:latin typeface="Arial" panose="020B0604020202020204" pitchFamily="34" charset="0"/>
                <a:cs typeface="Arial" panose="020B0604020202020204" pitchFamily="34" charset="0"/>
              </a:rPr>
              <a:t>Biết các đặc điểm của đoạn văn về nội dung và hình thức</a:t>
            </a:r>
            <a:endParaRPr lang="zh-CN" altLang="en-US" sz="2600" dirty="0">
              <a:solidFill>
                <a:srgbClr val="1FC2A4"/>
              </a:solidFill>
              <a:latin typeface="Arial" panose="020B0604020202020204" pitchFamily="34" charset="0"/>
              <a:ea typeface="小单纯体" panose="02010601030101010101" pitchFamily="2" charset="-122"/>
              <a:cs typeface="Arial" panose="020B0604020202020204" pitchFamily="34"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371733" y="3499410"/>
            <a:ext cx="9299947" cy="1310207"/>
          </a:xfrm>
          <a:prstGeom prst="rect">
            <a:avLst/>
          </a:prstGeom>
          <a:noFill/>
        </p:spPr>
        <p:txBody>
          <a:bodyPr wrap="square" lIns="108807" tIns="54408" rIns="108807" bIns="54408" rtlCol="0">
            <a:spAutoFit/>
          </a:bodyPr>
          <a:lstStyle/>
          <a:p>
            <a:pPr algn="just" defTabSz="408043" eaLnBrk="0" hangingPunct="0"/>
            <a:r>
              <a:rPr lang="en-US" sz="2600" dirty="0">
                <a:latin typeface="Arial" panose="020B0604020202020204" pitchFamily="34" charset="0"/>
                <a:cs typeface="Arial" panose="020B0604020202020204" pitchFamily="34" charset="0"/>
              </a:rPr>
              <a:t>T</a:t>
            </a:r>
            <a:r>
              <a:rPr lang="vi-VN" sz="2600" dirty="0">
                <a:latin typeface="Arial" panose="020B0604020202020204" pitchFamily="34" charset="0"/>
                <a:cs typeface="Arial" panose="020B0604020202020204" pitchFamily="34" charset="0"/>
              </a:rPr>
              <a:t>ìm câu chủ đề trong đoạn văn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xác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định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vị</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trí</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đặt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defTabSz="408043" eaLnBrk="0" fontAlgn="auto" latinLnBrk="0" hangingPunct="0">
              <a:lnSpc>
                <a:spcPct val="100000"/>
              </a:lnSpc>
              <a:spcBef>
                <a:spcPts val="0"/>
              </a:spcBef>
              <a:spcAft>
                <a:spcPts val="0"/>
              </a:spcAft>
              <a:buClrTx/>
              <a:buSzTx/>
              <a:buFontTx/>
              <a:buNone/>
              <a:tabLst/>
              <a:defRPr/>
            </a:pP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Yêu</a:t>
            </a:r>
            <a:r>
              <a:rPr kumimoji="0" lang="en-US" altLang="zh-CN" sz="4700" b="0" i="0" u="none" strike="noStrike" kern="0" cap="none" spc="0" normalizeH="0" baseline="0" noProof="0" dirty="0">
                <a:ln>
                  <a:noFill/>
                </a:ln>
                <a:solidFill>
                  <a:prstClr val="black"/>
                </a:solidFill>
                <a:effectLst/>
                <a:uLnTx/>
                <a:uFillTx/>
                <a:cs typeface="Times New Roman" panose="02020603050405020304" pitchFamily="18" charset="0"/>
              </a:rPr>
              <a:t> </a:t>
            </a: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cầu</a:t>
            </a:r>
            <a:r>
              <a:rPr kumimoji="0" lang="en-US" altLang="zh-CN" sz="4700" b="0" i="0" u="none" strike="noStrike" kern="0" cap="none" spc="0" normalizeH="0" baseline="0" noProof="0" dirty="0">
                <a:ln>
                  <a:noFill/>
                </a:ln>
                <a:solidFill>
                  <a:prstClr val="black"/>
                </a:solidFill>
                <a:effectLst/>
                <a:uLnTx/>
                <a:uFillTx/>
                <a:cs typeface="Times New Roman" panose="02020603050405020304" pitchFamily="18" charset="0"/>
              </a:rPr>
              <a:t> </a:t>
            </a: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cần</a:t>
            </a:r>
            <a:r>
              <a:rPr kumimoji="0" lang="en-US" altLang="zh-CN" sz="4700" b="0" i="0" u="none" strike="noStrike" kern="0" cap="none" spc="0" normalizeH="0" baseline="0" noProof="0" dirty="0">
                <a:ln>
                  <a:noFill/>
                </a:ln>
                <a:solidFill>
                  <a:prstClr val="black"/>
                </a:solidFill>
                <a:effectLst/>
                <a:uLnTx/>
                <a:uFillTx/>
                <a:cs typeface="Times New Roman" panose="02020603050405020304" pitchFamily="18" charset="0"/>
              </a:rPr>
              <a:t> </a:t>
            </a:r>
            <a:r>
              <a:rPr kumimoji="0" lang="en-US" altLang="zh-CN" sz="4700" b="0" i="0" u="none" strike="noStrike" kern="0" cap="none" spc="0" normalizeH="0" baseline="0" noProof="0" dirty="0" err="1">
                <a:ln>
                  <a:noFill/>
                </a:ln>
                <a:solidFill>
                  <a:prstClr val="black"/>
                </a:solidFill>
                <a:effectLst/>
                <a:uLnTx/>
                <a:uFillTx/>
                <a:cs typeface="Times New Roman" panose="02020603050405020304" pitchFamily="18" charset="0"/>
              </a:rPr>
              <a:t>đạt</a:t>
            </a:r>
            <a:endParaRPr kumimoji="0" lang="zh-CN" altLang="en-US" sz="4700" b="0" i="0" u="none" strike="noStrike" kern="0" cap="none" spc="0" normalizeH="0" baseline="0" noProof="0" dirty="0">
              <a:ln>
                <a:noFill/>
              </a:ln>
              <a:solidFill>
                <a:prstClr val="black"/>
              </a:solidFill>
              <a:effectLst/>
              <a:uLnTx/>
              <a:uFillTx/>
              <a:cs typeface="Times New Roman" panose="02020603050405020304" pitchFamily="18" charset="0"/>
            </a:endParaRPr>
          </a:p>
        </p:txBody>
      </p:sp>
      <p:sp>
        <p:nvSpPr>
          <p:cNvPr id="19" name="Rectangle 18"/>
          <p:cNvSpPr/>
          <p:nvPr/>
        </p:nvSpPr>
        <p:spPr>
          <a:xfrm>
            <a:off x="1371733" y="5516509"/>
            <a:ext cx="8601588" cy="492443"/>
          </a:xfrm>
          <a:prstGeom prst="rect">
            <a:avLst/>
          </a:prstGeom>
        </p:spPr>
        <p:txBody>
          <a:bodyPr wrap="square">
            <a:spAutoFit/>
          </a:bodyPr>
          <a:lstStyle/>
          <a:p>
            <a:pPr algn="just" defTabSz="408043" eaLnBrk="0" hangingPunct="0"/>
            <a:r>
              <a:rPr lang="en-US" sz="2600" dirty="0" err="1">
                <a:latin typeface="Arial" panose="020B0604020202020204" pitchFamily="34" charset="0"/>
                <a:cs typeface="Arial" panose="020B0604020202020204" pitchFamily="34" charset="0"/>
              </a:rPr>
              <a:t>Viết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được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499296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886969" y="-533895"/>
            <a:ext cx="9938120" cy="7488873"/>
          </a:xfrm>
          <a:prstGeom prst="rect">
            <a:avLst/>
          </a:prstGeom>
        </p:spPr>
      </p:pic>
      <p:sp>
        <p:nvSpPr>
          <p:cNvPr id="3" name="TextBox 2"/>
          <p:cNvSpPr txBox="1"/>
          <p:nvPr/>
        </p:nvSpPr>
        <p:spPr>
          <a:xfrm>
            <a:off x="2221992" y="1580775"/>
            <a:ext cx="7799832" cy="784830"/>
          </a:xfrm>
          <a:prstGeom prst="rect">
            <a:avLst/>
          </a:prstGeom>
          <a:noFill/>
        </p:spPr>
        <p:txBody>
          <a:bodyPr wrap="square" rtlCol="0">
            <a:spAutoFit/>
          </a:bodyPr>
          <a:lstStyle/>
          <a:p>
            <a:r>
              <a:rPr lang="en-US" sz="4500" b="1" dirty="0">
                <a:ln w="22225">
                  <a:solidFill>
                    <a:srgbClr val="ED7D31"/>
                  </a:solidFill>
                  <a:prstDash val="solid"/>
                </a:ln>
                <a:solidFill>
                  <a:srgbClr val="FF0000"/>
                </a:solidFill>
                <a:latin typeface="Segoe Print" panose="02000600000000000000" pitchFamily="2" charset="0"/>
              </a:rPr>
              <a:t>ĐỊNH HƯỚNG HỌC TẬP</a:t>
            </a:r>
          </a:p>
        </p:txBody>
      </p:sp>
      <p:sp>
        <p:nvSpPr>
          <p:cNvPr id="4" name="TextBox 3"/>
          <p:cNvSpPr txBox="1"/>
          <p:nvPr/>
        </p:nvSpPr>
        <p:spPr>
          <a:xfrm>
            <a:off x="2050542" y="2369010"/>
            <a:ext cx="7004304" cy="1708160"/>
          </a:xfrm>
          <a:prstGeom prst="rect">
            <a:avLst/>
          </a:prstGeom>
          <a:noFill/>
        </p:spPr>
        <p:txBody>
          <a:bodyPr wrap="square" rtlCol="0">
            <a:spAutoFit/>
          </a:bodyPr>
          <a:lstStyle/>
          <a:p>
            <a:r>
              <a:rPr lang="nl-NL" sz="3500" dirty="0">
                <a:latin typeface="Arial" panose="020B0604020202020204" pitchFamily="34" charset="0"/>
                <a:cs typeface="Arial" panose="020B0604020202020204" pitchFamily="34" charset="0"/>
              </a:rPr>
              <a:t>- Tìm đọc 1 bài văn, bài thơ và nêu lý do vì sao mình thích. </a:t>
            </a:r>
          </a:p>
          <a:p>
            <a:r>
              <a:rPr lang="nl-NL" sz="3500" dirty="0">
                <a:latin typeface="Arial" panose="020B0604020202020204" pitchFamily="34" charset="0"/>
                <a:cs typeface="Arial" panose="020B0604020202020204" pitchFamily="34" charset="0"/>
              </a:rPr>
              <a:t>- Đọc và tìm hiểu bài tiết sau</a:t>
            </a:r>
            <a:endParaRPr lang="en-US" sz="3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426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千库网_六一儿童节儿插风涂鸦童真边框_元素编号13102160"/>
          <p:cNvPicPr>
            <a:picLocks noChangeAspect="1"/>
          </p:cNvPicPr>
          <p:nvPr/>
        </p:nvPicPr>
        <p:blipFill>
          <a:blip r:embed="rId2"/>
          <a:stretch>
            <a:fillRect/>
          </a:stretch>
        </p:blipFill>
        <p:spPr>
          <a:xfrm>
            <a:off x="1567203" y="-402273"/>
            <a:ext cx="8297765" cy="7488873"/>
          </a:xfrm>
          <a:prstGeom prst="rect">
            <a:avLst/>
          </a:prstGeom>
        </p:spPr>
      </p:pic>
      <p:pic>
        <p:nvPicPr>
          <p:cNvPr id="6" name="Picture 5">
            <a:extLst>
              <a:ext uri="{FF2B5EF4-FFF2-40B4-BE49-F238E27FC236}">
                <a16:creationId xmlns:a16="http://schemas.microsoft.com/office/drawing/2014/main" id="{1D3A87FF-C857-1D60-7395-6723E607D688}"/>
              </a:ext>
            </a:extLst>
          </p:cNvPr>
          <p:cNvPicPr>
            <a:picLocks noChangeAspect="1"/>
          </p:cNvPicPr>
          <p:nvPr/>
        </p:nvPicPr>
        <p:blipFill>
          <a:blip r:embed="rId3"/>
          <a:stretch>
            <a:fillRect/>
          </a:stretch>
        </p:blipFill>
        <p:spPr>
          <a:xfrm>
            <a:off x="1567203" y="1918897"/>
            <a:ext cx="7785267" cy="3304318"/>
          </a:xfrm>
          <a:prstGeom prst="rect">
            <a:avLst/>
          </a:prstGeom>
        </p:spPr>
      </p:pic>
    </p:spTree>
    <p:extLst>
      <p:ext uri="{BB962C8B-B14F-4D97-AF65-F5344CB8AC3E}">
        <p14:creationId xmlns:p14="http://schemas.microsoft.com/office/powerpoint/2010/main" val="148608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5588"/>
            <a:ext cx="12388645" cy="6399601"/>
          </a:xfrm>
          <a:prstGeom prst="rect">
            <a:avLst/>
          </a:prstGeom>
        </p:spPr>
      </p:pic>
      <p:pic>
        <p:nvPicPr>
          <p:cNvPr id="5" name="PA_图片 12">
            <a:extLst>
              <a:ext uri="{FF2B5EF4-FFF2-40B4-BE49-F238E27FC236}">
                <a16:creationId xmlns:a16="http://schemas.microsoft.com/office/drawing/2014/main" id="{F00B450D-DBE3-42E8-8AD4-A94E14832065}"/>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val="0"/>
              </a:ext>
            </a:extLst>
          </a:blip>
          <a:stretch>
            <a:fillRect/>
          </a:stretch>
        </p:blipFill>
        <p:spPr>
          <a:xfrm>
            <a:off x="1790105" y="3175715"/>
            <a:ext cx="4261337" cy="3534030"/>
          </a:xfrm>
          <a:prstGeom prst="rect">
            <a:avLst/>
          </a:prstGeom>
          <a:effectLst>
            <a:outerShdw blurRad="76200" dir="13500000" sy="23000" kx="1200000" algn="br" rotWithShape="0">
              <a:prstClr val="black">
                <a:alpha val="20000"/>
              </a:prstClr>
            </a:outerShdw>
          </a:effectLst>
        </p:spPr>
      </p:pic>
      <p:pic>
        <p:nvPicPr>
          <p:cNvPr id="6"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9126" y="475588"/>
            <a:ext cx="752006" cy="935552"/>
          </a:xfrm>
          <a:prstGeom prst="rect">
            <a:avLst/>
          </a:prstGeom>
          <a:ln>
            <a:noFill/>
          </a:ln>
          <a:effectLst>
            <a:outerShdw blurRad="292100" dist="139700" dir="2700000" algn="tl" rotWithShape="0">
              <a:srgbClr val="333333">
                <a:alpha val="65000"/>
              </a:srgbClr>
            </a:outerShdw>
          </a:effectLst>
        </p:spPr>
      </p:pic>
      <p:pic>
        <p:nvPicPr>
          <p:cNvPr id="7"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903" y="1664143"/>
            <a:ext cx="1251980" cy="1618822"/>
          </a:xfrm>
          <a:prstGeom prst="rect">
            <a:avLst/>
          </a:prstGeom>
        </p:spPr>
      </p:pic>
      <p:pic>
        <p:nvPicPr>
          <p:cNvPr id="8"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23147">
            <a:off x="9488655" y="1566620"/>
            <a:ext cx="2585430" cy="4401223"/>
          </a:xfrm>
          <a:prstGeom prst="rect">
            <a:avLst/>
          </a:prstGeom>
        </p:spPr>
      </p:pic>
      <p:pic>
        <p:nvPicPr>
          <p:cNvPr id="9" name="Picture 8">
            <a:extLst>
              <a:ext uri="{FF2B5EF4-FFF2-40B4-BE49-F238E27FC236}">
                <a16:creationId xmlns:a16="http://schemas.microsoft.com/office/drawing/2014/main" id="{03E9B52C-ED07-4F3A-ABEC-5B4B151E4F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2470" y="139703"/>
            <a:ext cx="2395581" cy="1649727"/>
          </a:xfrm>
          <a:prstGeom prst="rect">
            <a:avLst/>
          </a:prstGeom>
        </p:spPr>
      </p:pic>
      <p:pic>
        <p:nvPicPr>
          <p:cNvPr id="10" name="Picture 9">
            <a:extLst>
              <a:ext uri="{FF2B5EF4-FFF2-40B4-BE49-F238E27FC236}">
                <a16:creationId xmlns:a16="http://schemas.microsoft.com/office/drawing/2014/main" id="{86C4A0BE-69DC-4860-B3E6-7947D8C440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235" y="59604"/>
            <a:ext cx="1983724" cy="1366100"/>
          </a:xfrm>
          <a:prstGeom prst="rect">
            <a:avLst/>
          </a:prstGeom>
        </p:spPr>
      </p:pic>
      <p:pic>
        <p:nvPicPr>
          <p:cNvPr id="11" name="Picture 10">
            <a:extLst>
              <a:ext uri="{FF2B5EF4-FFF2-40B4-BE49-F238E27FC236}">
                <a16:creationId xmlns:a16="http://schemas.microsoft.com/office/drawing/2014/main" id="{CD1A265A-5AB1-449A-AFD6-DF9026D134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14306" y="12888"/>
            <a:ext cx="2373251" cy="1025234"/>
          </a:xfrm>
          <a:prstGeom prst="rect">
            <a:avLst/>
          </a:prstGeom>
        </p:spPr>
      </p:pic>
      <p:pic>
        <p:nvPicPr>
          <p:cNvPr id="12" name="Picture 11">
            <a:extLst>
              <a:ext uri="{FF2B5EF4-FFF2-40B4-BE49-F238E27FC236}">
                <a16:creationId xmlns:a16="http://schemas.microsoft.com/office/drawing/2014/main" id="{B3B8886B-8E42-4C3E-838B-C21BA0F8C4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6861" y="-82063"/>
            <a:ext cx="1709759" cy="1177433"/>
          </a:xfrm>
          <a:prstGeom prst="rect">
            <a:avLst/>
          </a:prstGeom>
        </p:spPr>
      </p:pic>
      <p:sp>
        <p:nvSpPr>
          <p:cNvPr id="17" name="TextBox 16"/>
          <p:cNvSpPr txBox="1"/>
          <p:nvPr/>
        </p:nvSpPr>
        <p:spPr>
          <a:xfrm>
            <a:off x="4662824" y="480373"/>
            <a:ext cx="153689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outerShdw blurRad="38100" dist="38100" dir="2700000" algn="tl">
                    <a:srgbClr val="000000">
                      <a:alpha val="43137"/>
                    </a:srgbClr>
                  </a:outerShdw>
                </a:effectLst>
                <a:uLnTx/>
                <a:uFillTx/>
                <a:latin typeface="#9Slide05 SVNUT Triumph" panose="00000500000000000000" pitchFamily="2" charset="0"/>
              </a:rPr>
              <a:t>Viết</a:t>
            </a:r>
            <a:r>
              <a:rPr kumimoji="0" lang="en-US" sz="6000" b="0" i="0" u="none" strike="noStrike" kern="1200" cap="none" spc="0" normalizeH="0" baseline="0" noProof="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 </a:t>
            </a:r>
          </a:p>
        </p:txBody>
      </p:sp>
      <p:sp>
        <p:nvSpPr>
          <p:cNvPr id="21" name="矩形 33">
            <a:extLst>
              <a:ext uri="{FF2B5EF4-FFF2-40B4-BE49-F238E27FC236}">
                <a16:creationId xmlns:a16="http://schemas.microsoft.com/office/drawing/2014/main" id="{34101415-0256-41C2-A520-30876F3DBD86}"/>
              </a:ext>
            </a:extLst>
          </p:cNvPr>
          <p:cNvSpPr/>
          <p:nvPr/>
        </p:nvSpPr>
        <p:spPr>
          <a:xfrm>
            <a:off x="1263640" y="1573684"/>
            <a:ext cx="9267462" cy="2281634"/>
          </a:xfrm>
          <a:prstGeom prst="rect">
            <a:avLst/>
          </a:prstGeom>
        </p:spPr>
        <p:txBody>
          <a:bodyPr wrap="square" lIns="65008" tIns="32504" rIns="65008" bIns="325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Tìm</a:t>
            </a:r>
            <a:r>
              <a:rPr kumimoji="0" lang="en-US" altLang="zh-CN" sz="7200" b="0" i="0" u="none" strike="noStrike" kern="1200" cap="none" spc="0" normalizeH="0" noProof="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 hiểu đoạn văn và câu chủ đề </a:t>
            </a:r>
            <a:endParaRPr kumimoji="0" lang="en-US" altLang="zh-CN" sz="7200" b="0" i="0" u="none" strike="noStrike" kern="1200" cap="none" spc="0" normalizeH="0" baseline="0" noProof="0" dirty="0">
              <a:ln w="174625">
                <a:solidFill>
                  <a:schemeClr val="bg1"/>
                </a:solidFill>
              </a:ln>
              <a:solidFill>
                <a:schemeClr val="bg1"/>
              </a:solidFill>
              <a:effectLst>
                <a:outerShdw blurRad="38100" dist="38100" dir="2700000" algn="tl">
                  <a:srgbClr val="000000">
                    <a:alpha val="43137"/>
                  </a:srgbClr>
                </a:outerShdw>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endParaRPr>
          </a:p>
        </p:txBody>
      </p:sp>
      <p:sp>
        <p:nvSpPr>
          <p:cNvPr id="22" name="矩形 33">
            <a:extLst>
              <a:ext uri="{FF2B5EF4-FFF2-40B4-BE49-F238E27FC236}">
                <a16:creationId xmlns:a16="http://schemas.microsoft.com/office/drawing/2014/main" id="{34101415-0256-41C2-A520-30876F3DBD86}"/>
              </a:ext>
            </a:extLst>
          </p:cNvPr>
          <p:cNvSpPr/>
          <p:nvPr/>
        </p:nvSpPr>
        <p:spPr>
          <a:xfrm>
            <a:off x="1275360" y="1598468"/>
            <a:ext cx="9267462" cy="2281634"/>
          </a:xfrm>
          <a:prstGeom prst="rect">
            <a:avLst/>
          </a:prstGeom>
        </p:spPr>
        <p:txBody>
          <a:bodyPr wrap="square" lIns="65008" tIns="32504" rIns="65008" bIns="325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Tìm</a:t>
            </a:r>
            <a:r>
              <a:rPr kumimoji="0" lang="en-US" altLang="zh-CN" sz="7200" b="0" i="0" u="none" strike="noStrike" kern="1200" cap="none" spc="0" normalizeH="0" noProof="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rPr>
              <a:t> hiểu đoạn văn và câu chủ đề </a:t>
            </a:r>
            <a:endParaRPr kumimoji="0" lang="en-US" altLang="zh-CN" sz="7200" b="0" i="0" u="none" strike="noStrike" kern="1200" cap="none" spc="0" normalizeH="0" baseline="0" noProof="0" dirty="0">
              <a:ln w="0"/>
              <a:solidFill>
                <a:srgbClr val="009999"/>
              </a:solidFill>
              <a:effectLst>
                <a:reflection blurRad="6350" stA="53000" endA="300" endPos="35500" dir="5400000" sy="-90000" algn="bl" rotWithShape="0"/>
              </a:effectLst>
              <a:uLnTx/>
              <a:uFillTx/>
              <a:latin typeface="UTM Arruba KT" panose="02040603050506020204" pitchFamily="18" charset="0"/>
              <a:ea typeface="Microsoft YaHei" panose="020B0503020204020204" pitchFamily="34" charset="-122"/>
              <a:cs typeface="Times New Roman" panose="02020603050405020304" pitchFamily="18" charset="0"/>
            </a:endParaRPr>
          </a:p>
        </p:txBody>
      </p:sp>
      <p:sp>
        <p:nvSpPr>
          <p:cNvPr id="20" name="矩形: 圆角 16">
            <a:extLst>
              <a:ext uri="{FF2B5EF4-FFF2-40B4-BE49-F238E27FC236}">
                <a16:creationId xmlns:a16="http://schemas.microsoft.com/office/drawing/2014/main" id="{8C14046D-F732-340D-BCF3-B7773A69F385}"/>
              </a:ext>
            </a:extLst>
          </p:cNvPr>
          <p:cNvSpPr/>
          <p:nvPr/>
        </p:nvSpPr>
        <p:spPr>
          <a:xfrm>
            <a:off x="6036437" y="4018632"/>
            <a:ext cx="2490004" cy="742297"/>
          </a:xfrm>
          <a:prstGeom prst="roundRect">
            <a:avLst>
              <a:gd name="adj" fmla="val 50000"/>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Trang 10</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587115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352072" y="1734079"/>
            <a:ext cx="9235896" cy="509988"/>
          </a:xfrm>
          <a:prstGeom prst="rect">
            <a:avLst/>
          </a:prstGeom>
          <a:noFill/>
        </p:spPr>
        <p:txBody>
          <a:bodyPr wrap="square" lIns="108807" tIns="54408" rIns="108807" bIns="54408" rtlCol="0">
            <a:spAutoFit/>
          </a:bodyPr>
          <a:lstStyle/>
          <a:p>
            <a:pPr algn="just" defTabSz="408043" eaLnBrk="0" hangingPunct="0"/>
            <a:r>
              <a:rPr lang="vi-VN" sz="2600" dirty="0">
                <a:latin typeface="Arial" panose="020B0604020202020204" pitchFamily="34" charset="0"/>
                <a:cs typeface="Arial" panose="020B0604020202020204" pitchFamily="34" charset="0"/>
              </a:rPr>
              <a:t>Biết các đặc điểm của đoạn văn về nội dung và hình thức</a:t>
            </a:r>
            <a:endParaRPr lang="zh-CN" altLang="en-US" sz="2600" dirty="0">
              <a:solidFill>
                <a:srgbClr val="1FC2A4"/>
              </a:solidFill>
              <a:latin typeface="Arial" panose="020B0604020202020204" pitchFamily="34" charset="0"/>
              <a:ea typeface="小单纯体" panose="02010601030101010101" pitchFamily="2" charset="-122"/>
              <a:cs typeface="Arial" panose="020B0604020202020204" pitchFamily="34"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371733" y="3499410"/>
            <a:ext cx="9299947" cy="1310207"/>
          </a:xfrm>
          <a:prstGeom prst="rect">
            <a:avLst/>
          </a:prstGeom>
          <a:noFill/>
        </p:spPr>
        <p:txBody>
          <a:bodyPr wrap="square" lIns="108807" tIns="54408" rIns="108807" bIns="54408" rtlCol="0">
            <a:spAutoFit/>
          </a:bodyPr>
          <a:lstStyle/>
          <a:p>
            <a:pPr algn="just" defTabSz="408043" eaLnBrk="0" hangingPunct="0"/>
            <a:r>
              <a:rPr lang="en-US" sz="2600" dirty="0">
                <a:latin typeface="Arial" panose="020B0604020202020204" pitchFamily="34" charset="0"/>
                <a:cs typeface="Arial" panose="020B0604020202020204" pitchFamily="34" charset="0"/>
              </a:rPr>
              <a:t>T</a:t>
            </a:r>
            <a:r>
              <a:rPr lang="vi-VN" sz="2600" dirty="0">
                <a:latin typeface="Arial" panose="020B0604020202020204" pitchFamily="34" charset="0"/>
                <a:cs typeface="Arial" panose="020B0604020202020204" pitchFamily="34" charset="0"/>
              </a:rPr>
              <a:t>ìm câu chủ đề trong đoạn văn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xác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định</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vị</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trí</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đặt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9" name="Rectangle 18"/>
          <p:cNvSpPr/>
          <p:nvPr/>
        </p:nvSpPr>
        <p:spPr>
          <a:xfrm>
            <a:off x="1371733" y="5516509"/>
            <a:ext cx="8601588" cy="492443"/>
          </a:xfrm>
          <a:prstGeom prst="rect">
            <a:avLst/>
          </a:prstGeom>
        </p:spPr>
        <p:txBody>
          <a:bodyPr wrap="square">
            <a:spAutoFit/>
          </a:bodyPr>
          <a:lstStyle/>
          <a:p>
            <a:pPr algn="just" defTabSz="408043" eaLnBrk="0" hangingPunct="0"/>
            <a:r>
              <a:rPr lang="en-US" sz="2600" dirty="0" err="1">
                <a:latin typeface="Arial" panose="020B0604020202020204" pitchFamily="34" charset="0"/>
                <a:cs typeface="Arial" panose="020B0604020202020204" pitchFamily="34" charset="0"/>
              </a:rPr>
              <a:t>Viết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được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câu</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chủ</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đề</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mỗi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đoạn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văn</a:t>
            </a:r>
            <a:r>
              <a:rPr lang="en-US" sz="2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290868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470" y="954740"/>
            <a:ext cx="11308977" cy="584775"/>
          </a:xfrm>
          <a:prstGeom prst="rect">
            <a:avLst/>
          </a:prstGeom>
          <a:noFill/>
        </p:spPr>
        <p:txBody>
          <a:bodyPr wrap="square" rtlCol="0">
            <a:spAutoFit/>
          </a:bodyPr>
          <a:lstStyle/>
          <a:p>
            <a:r>
              <a:rPr lang="en-US" sz="3200" b="1">
                <a:solidFill>
                  <a:srgbClr val="002060"/>
                </a:solidFill>
                <a:latin typeface="UTM Avo" panose="02040603050506020204" pitchFamily="18" charset="0"/>
              </a:rPr>
              <a:t>1. Đọc các đoạn văn dưới đây và thực hiện yêu cầu.</a:t>
            </a:r>
          </a:p>
        </p:txBody>
      </p:sp>
      <p:sp>
        <p:nvSpPr>
          <p:cNvPr id="3" name="TextBox 2"/>
          <p:cNvSpPr txBox="1"/>
          <p:nvPr/>
        </p:nvSpPr>
        <p:spPr>
          <a:xfrm>
            <a:off x="569259" y="1967751"/>
            <a:ext cx="10914530" cy="2988062"/>
          </a:xfrm>
          <a:prstGeom prst="rect">
            <a:avLst/>
          </a:prstGeom>
          <a:noFill/>
        </p:spPr>
        <p:txBody>
          <a:bodyPr wrap="square" rtlCol="0">
            <a:spAutoFit/>
          </a:bodyPr>
          <a:lstStyle/>
          <a:p>
            <a:pPr marL="514350" indent="-514350" algn="just">
              <a:lnSpc>
                <a:spcPct val="120000"/>
              </a:lnSpc>
              <a:buAutoNum type="alphaLcPeriod"/>
            </a:pPr>
            <a:r>
              <a:rPr lang="en-US" sz="3200" b="1" dirty="0" err="1">
                <a:solidFill>
                  <a:srgbClr val="006666"/>
                </a:solidFill>
                <a:latin typeface="UTM Avo" panose="02040603050506020204" pitchFamily="18" charset="0"/>
              </a:rPr>
              <a:t>Nhận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xét</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về</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hình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thức</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trình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bày</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của</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các</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văn</a:t>
            </a:r>
            <a:r>
              <a:rPr lang="en-US" sz="3200" b="1" dirty="0">
                <a:solidFill>
                  <a:srgbClr val="006666"/>
                </a:solidFill>
                <a:latin typeface="UTM Avo" panose="02040603050506020204" pitchFamily="18" charset="0"/>
              </a:rPr>
              <a:t>.</a:t>
            </a:r>
          </a:p>
          <a:p>
            <a:pPr marL="514350" indent="-514350" algn="just">
              <a:lnSpc>
                <a:spcPct val="120000"/>
              </a:lnSpc>
              <a:buAutoNum type="alphaLcPeriod"/>
            </a:pPr>
            <a:r>
              <a:rPr lang="en-US" sz="3200" b="1" dirty="0">
                <a:solidFill>
                  <a:srgbClr val="006666"/>
                </a:solidFill>
                <a:latin typeface="UTM Avo" panose="02040603050506020204" pitchFamily="18" charset="0"/>
              </a:rPr>
              <a:t>Ý </a:t>
            </a:r>
            <a:r>
              <a:rPr lang="en-US" sz="3200" b="1" dirty="0" err="1">
                <a:solidFill>
                  <a:srgbClr val="006666"/>
                </a:solidFill>
                <a:latin typeface="UTM Avo" panose="02040603050506020204" pitchFamily="18" charset="0"/>
              </a:rPr>
              <a:t>chính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của</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mỗi</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văn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là</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gì</a:t>
            </a:r>
            <a:r>
              <a:rPr lang="en-US" sz="3200" b="1" dirty="0">
                <a:solidFill>
                  <a:srgbClr val="006666"/>
                </a:solidFill>
                <a:latin typeface="UTM Avo" panose="02040603050506020204" pitchFamily="18" charset="0"/>
              </a:rPr>
              <a:t>?</a:t>
            </a:r>
          </a:p>
          <a:p>
            <a:pPr marL="514350" indent="-514350" algn="just">
              <a:lnSpc>
                <a:spcPct val="120000"/>
              </a:lnSpc>
              <a:buAutoNum type="alphaLcPeriod"/>
            </a:pPr>
            <a:r>
              <a:rPr lang="en-US" sz="3200" b="1" dirty="0" err="1">
                <a:solidFill>
                  <a:srgbClr val="006666"/>
                </a:solidFill>
                <a:latin typeface="UTM Avo" panose="02040603050506020204" pitchFamily="18" charset="0"/>
              </a:rPr>
              <a:t>Tìm</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câu</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nêu</a:t>
            </a:r>
            <a:r>
              <a:rPr lang="en-US" sz="3200" b="1" dirty="0">
                <a:solidFill>
                  <a:srgbClr val="006666"/>
                </a:solidFill>
                <a:latin typeface="UTM Avo" panose="02040603050506020204" pitchFamily="18" charset="0"/>
              </a:rPr>
              <a:t> ý </a:t>
            </a:r>
            <a:r>
              <a:rPr lang="en-US" sz="3200" b="1" dirty="0" err="1">
                <a:solidFill>
                  <a:srgbClr val="006666"/>
                </a:solidFill>
                <a:latin typeface="UTM Avo" panose="02040603050506020204" pitchFamily="18" charset="0"/>
              </a:rPr>
              <a:t>chính</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của</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mỗi</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Câu</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đó</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nằm</a:t>
            </a:r>
            <a:r>
              <a:rPr lang="en-US" sz="3200" b="1" dirty="0">
                <a:solidFill>
                  <a:srgbClr val="006666"/>
                </a:solidFill>
                <a:latin typeface="UTM Avo" panose="02040603050506020204" pitchFamily="18" charset="0"/>
              </a:rPr>
              <a:t> ở </a:t>
            </a:r>
            <a:r>
              <a:rPr lang="en-US" sz="3200" b="1" dirty="0" err="1">
                <a:solidFill>
                  <a:srgbClr val="006666"/>
                </a:solidFill>
                <a:latin typeface="UTM Avo" panose="02040603050506020204" pitchFamily="18" charset="0"/>
              </a:rPr>
              <a:t>vị</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trí</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nào</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trong</a:t>
            </a:r>
            <a:r>
              <a:rPr lang="en-US" sz="3200" b="1" dirty="0">
                <a:solidFill>
                  <a:srgbClr val="006666"/>
                </a:solidFill>
                <a:latin typeface="UTM Avo" panose="02040603050506020204" pitchFamily="18" charset="0"/>
              </a:rPr>
              <a:t> </a:t>
            </a:r>
            <a:r>
              <a:rPr lang="en-US" sz="3200" b="1" dirty="0" err="1">
                <a:solidFill>
                  <a:srgbClr val="006666"/>
                </a:solidFill>
                <a:latin typeface="UTM Avo" panose="02040603050506020204" pitchFamily="18" charset="0"/>
              </a:rPr>
              <a:t>đoạn</a:t>
            </a:r>
            <a:r>
              <a:rPr lang="en-US" sz="3200" b="1" dirty="0">
                <a:solidFill>
                  <a:srgbClr val="006666"/>
                </a:solidFill>
                <a:latin typeface="UTM Avo" panose="02040603050506020204" pitchFamily="18" charset="0"/>
              </a:rPr>
              <a:t>?</a:t>
            </a:r>
          </a:p>
        </p:txBody>
      </p:sp>
    </p:spTree>
    <p:extLst>
      <p:ext uri="{BB962C8B-B14F-4D97-AF65-F5344CB8AC3E}">
        <p14:creationId xmlns:p14="http://schemas.microsoft.com/office/powerpoint/2010/main" val="3236391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51770" y="237744"/>
            <a:ext cx="12417625" cy="6455126"/>
          </a:xfrm>
          <a:prstGeom prst="rect">
            <a:avLst/>
          </a:prstGeom>
        </p:spPr>
      </p:pic>
      <p:grpSp>
        <p:nvGrpSpPr>
          <p:cNvPr id="9" name="Group 8"/>
          <p:cNvGrpSpPr/>
          <p:nvPr/>
        </p:nvGrpSpPr>
        <p:grpSpPr>
          <a:xfrm>
            <a:off x="174812" y="1828801"/>
            <a:ext cx="6360459" cy="4669544"/>
            <a:chOff x="174812" y="2030506"/>
            <a:chExt cx="6360459" cy="4669544"/>
          </a:xfrm>
        </p:grpSpPr>
        <p:sp>
          <p:nvSpPr>
            <p:cNvPr id="4" name="Rounded Rectangle 3"/>
            <p:cNvSpPr/>
            <p:nvPr/>
          </p:nvSpPr>
          <p:spPr>
            <a:xfrm>
              <a:off x="174812" y="2030506"/>
              <a:ext cx="6360459" cy="462578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9452" y="2298845"/>
              <a:ext cx="6051177" cy="4401205"/>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28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8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724841" y="1354843"/>
            <a:ext cx="1789759" cy="74229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3980334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54033" y="1150939"/>
            <a:ext cx="9379132" cy="4625788"/>
            <a:chOff x="174811" y="2052384"/>
            <a:chExt cx="6360459" cy="4625788"/>
          </a:xfrm>
        </p:grpSpPr>
        <p:sp>
          <p:nvSpPr>
            <p:cNvPr id="5" name="Rounded Rectangle 4"/>
            <p:cNvSpPr/>
            <p:nvPr/>
          </p:nvSpPr>
          <p:spPr>
            <a:xfrm>
              <a:off x="174811" y="2052384"/>
              <a:ext cx="6360459" cy="462578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9452" y="2455601"/>
              <a:ext cx="6051177" cy="4031873"/>
            </a:xfrm>
            <a:prstGeom prst="rect">
              <a:avLst/>
            </a:prstGeom>
            <a:noFill/>
          </p:spPr>
          <p:txBody>
            <a:bodyPr wrap="square" rtlCol="0">
              <a:spAutoFit/>
            </a:bodyPr>
            <a:lstStyle/>
            <a:p>
              <a:pPr algn="just"/>
              <a:r>
                <a:rPr lang="en-US" sz="2800" b="1">
                  <a:solidFill>
                    <a:srgbClr val="002060"/>
                  </a:solidFill>
                  <a:latin typeface="UTM Aptima" panose="02040603050506020204" pitchFamily="18" charset="0"/>
                </a:rPr>
                <a:t>     </a:t>
              </a:r>
              <a:r>
                <a:rPr lang="en-US" sz="32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3200" b="1" i="1">
                  <a:latin typeface="UTM Aptima" panose="02040603050506020204" pitchFamily="18" charset="0"/>
                </a:rPr>
                <a:t>( Theo Vũ Tú Nam)</a:t>
              </a: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46624" y1="34464" x2="14598" y2="48213"/>
                        <a14:foregroundMark x1="26167" y1="37735" x2="21152" y2="44216"/>
                      </a14:backgroundRemoval>
                    </a14:imgEffect>
                  </a14:imgLayer>
                </a14:imgProps>
              </a:ext>
              <a:ext uri="{28A0092B-C50C-407E-A947-70E740481C1C}">
                <a14:useLocalDpi xmlns:a14="http://schemas.microsoft.com/office/drawing/2010/main" val="0"/>
              </a:ext>
            </a:extLst>
          </a:blip>
          <a:stretch>
            <a:fillRect/>
          </a:stretch>
        </p:blipFill>
        <p:spPr>
          <a:xfrm>
            <a:off x="10084090" y="-209532"/>
            <a:ext cx="2413869" cy="1978643"/>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09749" y="3997891"/>
            <a:ext cx="3748371" cy="3748371"/>
          </a:xfrm>
          <a:prstGeom prst="rect">
            <a:avLst/>
          </a:prstGeom>
        </p:spPr>
      </p:pic>
      <p:sp>
        <p:nvSpPr>
          <p:cNvPr id="7" name="矩形: 圆角 16">
            <a:extLst>
              <a:ext uri="{FF2B5EF4-FFF2-40B4-BE49-F238E27FC236}">
                <a16:creationId xmlns:a16="http://schemas.microsoft.com/office/drawing/2014/main" id="{8C14046D-F732-340D-BCF3-B7773A69F385}"/>
              </a:ext>
            </a:extLst>
          </p:cNvPr>
          <p:cNvSpPr/>
          <p:nvPr/>
        </p:nvSpPr>
        <p:spPr>
          <a:xfrm>
            <a:off x="1743743" y="779790"/>
            <a:ext cx="1789759" cy="742297"/>
          </a:xfrm>
          <a:prstGeom prst="roundRect">
            <a:avLst>
              <a:gd name="adj" fmla="val 500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3600" dirty="0">
              <a:solidFill>
                <a:schemeClr val="accent1">
                  <a:lumMod val="75000"/>
                </a:schemeClr>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33150953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509453"/>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156755"/>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627086"/>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a:latin typeface="UTM Aptima" panose="02040603050506020204" pitchFamily="18" charset="0"/>
                </a:rPr>
                <a:t>( Theo Vũ Tú Nam)</a:t>
              </a: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432935"/>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362471" y="4908557"/>
            <a:ext cx="11475767" cy="683264"/>
          </a:xfrm>
          <a:prstGeom prst="rect">
            <a:avLst/>
          </a:prstGeom>
          <a:noFill/>
        </p:spPr>
        <p:txBody>
          <a:bodyPr wrap="square" rtlCol="0">
            <a:spAutoFit/>
          </a:bodyPr>
          <a:lstStyle/>
          <a:p>
            <a:pPr marL="514350" indent="-514350" algn="just">
              <a:lnSpc>
                <a:spcPct val="120000"/>
              </a:lnSpc>
              <a:buAutoNum type="alphaLcPeriod"/>
            </a:pPr>
            <a:r>
              <a:rPr lang="en-US" sz="3200" b="1">
                <a:solidFill>
                  <a:srgbClr val="C00000"/>
                </a:solidFill>
                <a:latin typeface="UTM Avo" panose="02040603050506020204" pitchFamily="18" charset="0"/>
              </a:rPr>
              <a:t>Nhận xét về hình thức trình bày của các đoạn văn.</a:t>
            </a:r>
          </a:p>
        </p:txBody>
      </p:sp>
      <p:sp>
        <p:nvSpPr>
          <p:cNvPr id="2" name="Right Arrow 1"/>
          <p:cNvSpPr/>
          <p:nvPr/>
        </p:nvSpPr>
        <p:spPr>
          <a:xfrm>
            <a:off x="35977" y="585384"/>
            <a:ext cx="643169" cy="437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108610" y="2874769"/>
            <a:ext cx="643169" cy="4370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82622" y="4787598"/>
            <a:ext cx="11475767" cy="1668149"/>
          </a:xfrm>
          <a:prstGeom prst="rect">
            <a:avLst/>
          </a:prstGeom>
          <a:noFill/>
        </p:spPr>
        <p:txBody>
          <a:bodyPr wrap="square" rtlCol="0">
            <a:spAutoFit/>
          </a:bodyPr>
          <a:lstStyle/>
          <a:p>
            <a:pPr marL="457200" indent="-457200" algn="just">
              <a:lnSpc>
                <a:spcPct val="120000"/>
              </a:lnSpc>
              <a:buFontTx/>
              <a:buChar char="-"/>
            </a:pPr>
            <a:r>
              <a:rPr lang="en-US" sz="3200" b="1">
                <a:solidFill>
                  <a:srgbClr val="002060"/>
                </a:solidFill>
                <a:latin typeface="UTM Avo" panose="02040603050506020204" pitchFamily="18" charset="0"/>
              </a:rPr>
              <a:t>Câu đầu tiên của đoạn được viết lùi đầu dòng.</a:t>
            </a:r>
          </a:p>
          <a:p>
            <a:pPr marL="457200" indent="-457200" algn="just">
              <a:buFontTx/>
              <a:buChar char="-"/>
            </a:pPr>
            <a:r>
              <a:rPr lang="en-US" sz="3200" b="1">
                <a:solidFill>
                  <a:srgbClr val="002060"/>
                </a:solidFill>
                <a:latin typeface="UTM Avo" panose="02040603050506020204" pitchFamily="18" charset="0"/>
              </a:rPr>
              <a:t>Các câu tiếp theo được viết liên tục không xuống dòng. </a:t>
            </a:r>
          </a:p>
        </p:txBody>
      </p:sp>
    </p:spTree>
    <p:extLst>
      <p:ext uri="{BB962C8B-B14F-4D97-AF65-F5344CB8AC3E}">
        <p14:creationId xmlns:p14="http://schemas.microsoft.com/office/powerpoint/2010/main" val="47508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000"/>
                            </p:stCondLst>
                            <p:childTnLst>
                              <p:par>
                                <p:cTn id="16" presetID="21" presetClass="emph" presetSubtype="0" fill="hold" grpId="1" nodeType="afterEffect">
                                  <p:stCondLst>
                                    <p:cond delay="0"/>
                                  </p:stCondLst>
                                  <p:childTnLst>
                                    <p:animClr clrSpc="hsl" dir="cw">
                                      <p:cBhvr override="childStyle">
                                        <p:cTn id="17" dur="1000" fill="hold"/>
                                        <p:tgtEl>
                                          <p:spTgt spid="18"/>
                                        </p:tgtEl>
                                        <p:attrNameLst>
                                          <p:attrName>style.color</p:attrName>
                                        </p:attrNameLst>
                                      </p:cBhvr>
                                      <p:by>
                                        <p:hsl h="7200000" s="0" l="0"/>
                                      </p:by>
                                    </p:animClr>
                                    <p:animClr clrSpc="hsl" dir="cw">
                                      <p:cBhvr>
                                        <p:cTn id="18" dur="1000" fill="hold"/>
                                        <p:tgtEl>
                                          <p:spTgt spid="18"/>
                                        </p:tgtEl>
                                        <p:attrNameLst>
                                          <p:attrName>fillcolor</p:attrName>
                                        </p:attrNameLst>
                                      </p:cBhvr>
                                      <p:by>
                                        <p:hsl h="7200000" s="0" l="0"/>
                                      </p:by>
                                    </p:animClr>
                                    <p:animClr clrSpc="hsl" dir="cw">
                                      <p:cBhvr>
                                        <p:cTn id="19" dur="1000" fill="hold"/>
                                        <p:tgtEl>
                                          <p:spTgt spid="18"/>
                                        </p:tgtEl>
                                        <p:attrNameLst>
                                          <p:attrName>stroke.color</p:attrName>
                                        </p:attrNameLst>
                                      </p:cBhvr>
                                      <p:by>
                                        <p:hsl h="7200000" s="0" l="0"/>
                                      </p:by>
                                    </p:animClr>
                                    <p:set>
                                      <p:cBhvr>
                                        <p:cTn id="20" dur="1000" fill="hold"/>
                                        <p:tgtEl>
                                          <p:spTgt spid="18"/>
                                        </p:tgtEl>
                                        <p:attrNameLst>
                                          <p:attrName>fill.type</p:attrName>
                                        </p:attrNameLst>
                                      </p:cBhvr>
                                      <p:to>
                                        <p:strVal val="solid"/>
                                      </p:to>
                                    </p:set>
                                  </p:childTnLst>
                                </p:cTn>
                              </p:par>
                              <p:par>
                                <p:cTn id="21" presetID="21" presetClass="emph" presetSubtype="0" fill="hold" grpId="1" nodeType="withEffect">
                                  <p:stCondLst>
                                    <p:cond delay="500"/>
                                  </p:stCondLst>
                                  <p:childTnLst>
                                    <p:animClr clrSpc="hsl" dir="cw">
                                      <p:cBhvr override="childStyle">
                                        <p:cTn id="22" dur="1100" fill="hold"/>
                                        <p:tgtEl>
                                          <p:spTgt spid="2"/>
                                        </p:tgtEl>
                                        <p:attrNameLst>
                                          <p:attrName>style.color</p:attrName>
                                        </p:attrNameLst>
                                      </p:cBhvr>
                                      <p:by>
                                        <p:hsl h="7200000" s="0" l="0"/>
                                      </p:by>
                                    </p:animClr>
                                    <p:animClr clrSpc="hsl" dir="cw">
                                      <p:cBhvr>
                                        <p:cTn id="23" dur="1100" fill="hold"/>
                                        <p:tgtEl>
                                          <p:spTgt spid="2"/>
                                        </p:tgtEl>
                                        <p:attrNameLst>
                                          <p:attrName>fillcolor</p:attrName>
                                        </p:attrNameLst>
                                      </p:cBhvr>
                                      <p:by>
                                        <p:hsl h="7200000" s="0" l="0"/>
                                      </p:by>
                                    </p:animClr>
                                    <p:animClr clrSpc="hsl" dir="cw">
                                      <p:cBhvr>
                                        <p:cTn id="24" dur="1100" fill="hold"/>
                                        <p:tgtEl>
                                          <p:spTgt spid="2"/>
                                        </p:tgtEl>
                                        <p:attrNameLst>
                                          <p:attrName>stroke.color</p:attrName>
                                        </p:attrNameLst>
                                      </p:cBhvr>
                                      <p:by>
                                        <p:hsl h="7200000" s="0" l="0"/>
                                      </p:by>
                                    </p:animClr>
                                    <p:set>
                                      <p:cBhvr>
                                        <p:cTn id="25" dur="1100" fill="hold"/>
                                        <p:tgtEl>
                                          <p:spTgt spid="2"/>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17"/>
                                        </p:tgtEl>
                                        <p:attrNameLst>
                                          <p:attrName>ppt_x</p:attrName>
                                        </p:attrNameLst>
                                      </p:cBhvr>
                                      <p:tavLst>
                                        <p:tav tm="0">
                                          <p:val>
                                            <p:strVal val="ppt_x"/>
                                          </p:val>
                                        </p:tav>
                                        <p:tav tm="100000">
                                          <p:val>
                                            <p:strVal val="ppt_x"/>
                                          </p:val>
                                        </p:tav>
                                      </p:tavLst>
                                    </p:anim>
                                    <p:anim calcmode="lin" valueType="num">
                                      <p:cBhvr additive="base">
                                        <p:cTn id="30" dur="500"/>
                                        <p:tgtEl>
                                          <p:spTgt spid="17"/>
                                        </p:tgtEl>
                                        <p:attrNameLst>
                                          <p:attrName>ppt_y</p:attrName>
                                        </p:attrNameLst>
                                      </p:cBhvr>
                                      <p:tavLst>
                                        <p:tav tm="0">
                                          <p:val>
                                            <p:strVal val="ppt_y"/>
                                          </p:val>
                                        </p:tav>
                                        <p:tav tm="100000">
                                          <p:val>
                                            <p:strVal val="1+ppt_h/2"/>
                                          </p:val>
                                        </p:tav>
                                      </p:tavLst>
                                    </p:anim>
                                    <p:set>
                                      <p:cBhvr>
                                        <p:cTn id="31" dur="1" fill="hold">
                                          <p:stCondLst>
                                            <p:cond delay="499"/>
                                          </p:stCondLst>
                                        </p:cTn>
                                        <p:tgtEl>
                                          <p:spTgt spid="1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 grpId="0" animBg="1"/>
      <p:bldP spid="2" grpId="1" animBg="1"/>
      <p:bldP spid="18" grpId="0" animBg="1"/>
      <p:bldP spid="18" grpId="1" animBg="1"/>
      <p:bldP spid="19" grpId="0"/>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3691" y="117566"/>
            <a:ext cx="11926389" cy="658368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0000000我图PPT\03.20\亲子乐园\34.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826" y="5440851"/>
            <a:ext cx="12194117" cy="24122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26574" y="509453"/>
            <a:ext cx="11573688" cy="1985260"/>
            <a:chOff x="277819" y="2030507"/>
            <a:chExt cx="6102811" cy="1985260"/>
          </a:xfrm>
        </p:grpSpPr>
        <p:sp>
          <p:nvSpPr>
            <p:cNvPr id="6" name="Rounded Rectangle 5"/>
            <p:cNvSpPr/>
            <p:nvPr/>
          </p:nvSpPr>
          <p:spPr>
            <a:xfrm>
              <a:off x="277819" y="2030507"/>
              <a:ext cx="6102811" cy="19852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9452" y="2076774"/>
              <a:ext cx="6051177"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Mọi người bắt tay vào việc chuẩn bị cho cuộc khiêu vũ. Người thì xén bớt cỏ để làm sân nhảy, người thì kê ghế dài xung quanh bãi cỏ đã xén gọn. Bên này, hai bạn nhanh nhẹn nhất đang dựng một cái lầu để biểu diễn nhạc. Bên kia, mười tay đàn xuất sắc đã lập thành một dàn nhạc và chơi thử ngay tại chỗ. </a:t>
              </a:r>
            </a:p>
            <a:p>
              <a:pPr algn="r"/>
              <a:r>
                <a:rPr lang="en-US" sz="2400" b="1" i="1">
                  <a:latin typeface="UTM Aptima" panose="02040603050506020204" pitchFamily="18" charset="0"/>
                </a:rPr>
                <a:t>( Theo Ni-cô-lai Nô-xốp)</a:t>
              </a:r>
            </a:p>
          </p:txBody>
        </p:sp>
      </p:grpSp>
      <p:sp>
        <p:nvSpPr>
          <p:cNvPr id="8" name="矩形: 圆角 16">
            <a:extLst>
              <a:ext uri="{FF2B5EF4-FFF2-40B4-BE49-F238E27FC236}">
                <a16:creationId xmlns:a16="http://schemas.microsoft.com/office/drawing/2014/main" id="{8C14046D-F732-340D-BCF3-B7773A69F385}"/>
              </a:ext>
            </a:extLst>
          </p:cNvPr>
          <p:cNvSpPr/>
          <p:nvPr/>
        </p:nvSpPr>
        <p:spPr>
          <a:xfrm>
            <a:off x="685653" y="156755"/>
            <a:ext cx="1469719" cy="48332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1</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grpSp>
        <p:nvGrpSpPr>
          <p:cNvPr id="13" name="Group 12"/>
          <p:cNvGrpSpPr/>
          <p:nvPr/>
        </p:nvGrpSpPr>
        <p:grpSpPr>
          <a:xfrm>
            <a:off x="300448" y="2627086"/>
            <a:ext cx="11599814" cy="2191713"/>
            <a:chOff x="174811" y="2117699"/>
            <a:chExt cx="6275651" cy="2191713"/>
          </a:xfrm>
        </p:grpSpPr>
        <p:sp>
          <p:nvSpPr>
            <p:cNvPr id="14" name="Rounded Rectangle 13"/>
            <p:cNvSpPr/>
            <p:nvPr/>
          </p:nvSpPr>
          <p:spPr>
            <a:xfrm>
              <a:off x="174811" y="2117699"/>
              <a:ext cx="6275651" cy="214909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p:nvSpPr>
          <p:spPr>
            <a:xfrm>
              <a:off x="258328" y="2370420"/>
              <a:ext cx="6192134" cy="1938992"/>
            </a:xfrm>
            <a:prstGeom prst="rect">
              <a:avLst/>
            </a:prstGeom>
            <a:noFill/>
          </p:spPr>
          <p:txBody>
            <a:bodyPr wrap="square" rtlCol="0">
              <a:spAutoFit/>
            </a:bodyPr>
            <a:lstStyle/>
            <a:p>
              <a:pPr algn="just"/>
              <a:r>
                <a:rPr lang="en-US" sz="2400" b="1">
                  <a:solidFill>
                    <a:srgbClr val="002060"/>
                  </a:solidFill>
                  <a:latin typeface="UTM Aptima" panose="02040603050506020204" pitchFamily="18" charset="0"/>
                </a:rPr>
                <a:t>     </a:t>
              </a:r>
              <a:r>
                <a:rPr lang="en-US" sz="2400" b="1">
                  <a:latin typeface="UTM Aptima" panose="02040603050506020204" pitchFamily="18" charset="0"/>
                </a:rPr>
                <a:t>Những bác ong vàng cần cù tìm bắt từng con sâu trong ngách lá. Kia nữa là họ hàng nhà ruồi trâu có đuôi dài như đuôi chuồn chuồn, đó chính là những “hiệp sĩ” diệt sâu róm. Lại còn những cô cậu chim sâu ít nói, chăm chỉ. Những bác cóc già lặng lẽ, siêng năng. Tất cả đều lo diệt trừ sâu bọ để giữ gìn hoa lá.</a:t>
              </a:r>
            </a:p>
            <a:p>
              <a:pPr algn="r"/>
              <a:r>
                <a:rPr lang="en-US" sz="2400" b="1" i="1">
                  <a:latin typeface="UTM Aptima" panose="02040603050506020204" pitchFamily="18" charset="0"/>
                </a:rPr>
                <a:t>( Theo Vũ Tú Nam)</a:t>
              </a:r>
            </a:p>
          </p:txBody>
        </p:sp>
      </p:grpSp>
      <p:sp>
        <p:nvSpPr>
          <p:cNvPr id="16" name="矩形: 圆角 16">
            <a:extLst>
              <a:ext uri="{FF2B5EF4-FFF2-40B4-BE49-F238E27FC236}">
                <a16:creationId xmlns:a16="http://schemas.microsoft.com/office/drawing/2014/main" id="{8C14046D-F732-340D-BCF3-B7773A69F385}"/>
              </a:ext>
            </a:extLst>
          </p:cNvPr>
          <p:cNvSpPr/>
          <p:nvPr/>
        </p:nvSpPr>
        <p:spPr>
          <a:xfrm>
            <a:off x="652995" y="2432935"/>
            <a:ext cx="1535034" cy="550395"/>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rPr>
              <a:t>Đoạn 2</a:t>
            </a:r>
            <a:endParaRPr lang="zh-CN" altLang="en-US" sz="2800" dirty="0">
              <a:solidFill>
                <a:srgbClr val="C00000"/>
              </a:solidFill>
              <a:latin typeface="#9Slide04 Goku" panose="02000503000000020004" pitchFamily="2" charset="0"/>
              <a:ea typeface="字魂131号-酷乐潮玩体" panose="00000500000000000000" pitchFamily="2" charset="-122"/>
              <a:sym typeface="Arial" panose="020B0604020202020204" pitchFamily="34" charset="0"/>
            </a:endParaRPr>
          </a:p>
        </p:txBody>
      </p:sp>
      <p:sp>
        <p:nvSpPr>
          <p:cNvPr id="17" name="TextBox 16"/>
          <p:cNvSpPr txBox="1"/>
          <p:nvPr/>
        </p:nvSpPr>
        <p:spPr>
          <a:xfrm>
            <a:off x="454820" y="4967511"/>
            <a:ext cx="11475767" cy="624338"/>
          </a:xfrm>
          <a:prstGeom prst="rect">
            <a:avLst/>
          </a:prstGeom>
          <a:noFill/>
        </p:spPr>
        <p:txBody>
          <a:bodyPr wrap="square" rtlCol="0">
            <a:spAutoFit/>
          </a:bodyPr>
          <a:lstStyle/>
          <a:p>
            <a:pPr algn="just">
              <a:lnSpc>
                <a:spcPct val="120000"/>
              </a:lnSpc>
            </a:pPr>
            <a:r>
              <a:rPr lang="en-US" sz="3200" b="1">
                <a:solidFill>
                  <a:srgbClr val="C00000"/>
                </a:solidFill>
                <a:latin typeface="UTM Avo" panose="02040603050506020204" pitchFamily="18" charset="0"/>
              </a:rPr>
              <a:t>b. Ý chính của mỗi đoạn văn là gì?</a:t>
            </a:r>
          </a:p>
        </p:txBody>
      </p:sp>
    </p:spTree>
    <p:extLst>
      <p:ext uri="{BB962C8B-B14F-4D97-AF65-F5344CB8AC3E}">
        <p14:creationId xmlns:p14="http://schemas.microsoft.com/office/powerpoint/2010/main" val="205930163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2022</Words>
  <Application>Microsoft Office PowerPoint</Application>
  <PresentationFormat>Widescreen</PresentationFormat>
  <Paragraphs>98</Paragraphs>
  <Slides>27</Slides>
  <Notes>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27</vt:i4>
      </vt:variant>
    </vt:vector>
  </HeadingPairs>
  <TitlesOfParts>
    <vt:vector size="44" baseType="lpstr">
      <vt:lpstr>Calibri</vt:lpstr>
      <vt:lpstr>Arial</vt:lpstr>
      <vt:lpstr>UTM Avo</vt:lpstr>
      <vt:lpstr>Microsoft YaHei</vt:lpstr>
      <vt:lpstr>等线</vt:lpstr>
      <vt:lpstr>Times New Roman</vt:lpstr>
      <vt:lpstr>Segoe Print</vt:lpstr>
      <vt:lpstr>UTM Arruba KT</vt:lpstr>
      <vt:lpstr>字魂131号-酷乐潮玩体</vt:lpstr>
      <vt:lpstr>#9Slide05 SVNUT Triumph</vt:lpstr>
      <vt:lpstr>小单纯体</vt:lpstr>
      <vt:lpstr>#9Slide04 Goku</vt:lpstr>
      <vt:lpstr>UTM Showcard</vt:lpstr>
      <vt:lpstr>UTM Aptima</vt:lpstr>
      <vt:lpstr>UTM Flamenco</vt:lpstr>
      <vt:lpstr>#9Slide05 VL Fadilla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BÍCH NGỌC</dc:creator>
  <cp:keywords>MĂNGNON</cp:keywords>
  <dc:description>MT50</dc:description>
  <cp:lastModifiedBy>Dell</cp:lastModifiedBy>
  <cp:revision>16</cp:revision>
  <dcterms:created xsi:type="dcterms:W3CDTF">2023-06-18T15:28:22Z</dcterms:created>
  <dcterms:modified xsi:type="dcterms:W3CDTF">2023-09-06T01:46:10Z</dcterms:modified>
  <cp:category>MT50</cp:category>
  <cp:version>MT50</cp:version>
</cp:coreProperties>
</file>