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82" r:id="rId4"/>
    <p:sldId id="283" r:id="rId5"/>
    <p:sldId id="259" r:id="rId6"/>
    <p:sldId id="260" r:id="rId7"/>
    <p:sldId id="284" r:id="rId8"/>
    <p:sldId id="262" r:id="rId9"/>
    <p:sldId id="285" r:id="rId10"/>
    <p:sldId id="286" r:id="rId11"/>
    <p:sldId id="265" r:id="rId12"/>
    <p:sldId id="287" r:id="rId13"/>
    <p:sldId id="288" r:id="rId14"/>
    <p:sldId id="289" r:id="rId15"/>
    <p:sldId id="290" r:id="rId16"/>
    <p:sldId id="270" r:id="rId17"/>
    <p:sldId id="291" r:id="rId18"/>
    <p:sldId id="292" r:id="rId19"/>
    <p:sldId id="293" r:id="rId20"/>
    <p:sldId id="275" r:id="rId21"/>
    <p:sldId id="298" r:id="rId22"/>
    <p:sldId id="299" r:id="rId23"/>
    <p:sldId id="294" r:id="rId24"/>
  </p:sldIdLst>
  <p:sldSz cx="18288000" cy="10287000"/>
  <p:notesSz cx="6858000" cy="9144000"/>
  <p:embeddedFontLst>
    <p:embeddedFont>
      <p:font typeface="#9Slide07 HoneyCream" panose="020B0604020202020204" charset="0"/>
      <p:regular r:id="rId25"/>
    </p:embeddedFont>
    <p:embeddedFont>
      <p:font typeface="Calibri" panose="020F0502020204030204" pitchFamily="34" charset="0"/>
      <p:regular r:id="rId26"/>
      <p:bold r:id="rId27"/>
      <p:italic r:id="rId28"/>
      <p:boldItalic r:id="rId29"/>
    </p:embeddedFont>
    <p:embeddedFont>
      <p:font typeface="Cambria" panose="02040503050406030204" pitchFamily="18" charset="0"/>
      <p:regular r:id="rId30"/>
      <p:bold r:id="rId31"/>
      <p:italic r:id="rId32"/>
      <p:boldItalic r:id="rId33"/>
    </p:embeddedFont>
    <p:embeddedFont>
      <p:font typeface="Cambria Math" panose="02040503050406030204" pitchFamily="18" charset="0"/>
      <p:regular r:id="rId34"/>
    </p:embeddedFont>
    <p:embeddedFont>
      <p:font typeface="Times" panose="020B0500000000000000"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34F"/>
    <a:srgbClr val="391940"/>
    <a:srgbClr val="142912"/>
    <a:srgbClr val="FFC800"/>
    <a:srgbClr val="782C2A"/>
    <a:srgbClr val="64331A"/>
    <a:srgbClr val="F7972F"/>
    <a:srgbClr val="E0887E"/>
    <a:srgbClr val="CF7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9" d="100"/>
          <a:sy n="29" d="100"/>
        </p:scale>
        <p:origin x="494" y="19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8"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5568863" y="-50340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5568863"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9E5F6F2C-DE77-4B3E-986A-23D69ABD846E}"/>
              </a:ext>
            </a:extLst>
          </p:cNvPr>
          <p:cNvSpPr txBox="1">
            <a:spLocks/>
          </p:cNvSpPr>
          <p:nvPr userDrawn="1"/>
        </p:nvSpPr>
        <p:spPr>
          <a:xfrm>
            <a:off x="-155171" y="909587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chemeClr val="bg1"/>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chemeClr val="bg1"/>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svg"/><Relationship Id="rId21" Type="http://schemas.openxmlformats.org/officeDocument/2006/relationships/image" Target="../media/image21.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7.svg"/><Relationship Id="rId25" Type="http://schemas.openxmlformats.org/officeDocument/2006/relationships/image" Target="../media/image25.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svg"/><Relationship Id="rId24" Type="http://schemas.openxmlformats.org/officeDocument/2006/relationships/image" Target="../media/image2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10.png"/><Relationship Id="rId19" Type="http://schemas.openxmlformats.org/officeDocument/2006/relationships/image" Target="../media/image19.sv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9.svg"/><Relationship Id="rId7" Type="http://schemas.openxmlformats.org/officeDocument/2006/relationships/image" Target="../media/image5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45.pn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13" Type="http://schemas.openxmlformats.org/officeDocument/2006/relationships/image" Target="../media/image58.png"/><Relationship Id="rId3" Type="http://schemas.openxmlformats.org/officeDocument/2006/relationships/image" Target="../media/image39.svg"/><Relationship Id="rId7" Type="http://schemas.openxmlformats.org/officeDocument/2006/relationships/image" Target="../media/image54.svg"/><Relationship Id="rId12"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2.svg"/><Relationship Id="rId7" Type="http://schemas.openxmlformats.org/officeDocument/2006/relationships/image" Target="../media/image6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9.svg"/></Relationships>
</file>

<file path=ppt/slides/_rels/slide15.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63.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svg"/><Relationship Id="rId7" Type="http://schemas.openxmlformats.org/officeDocument/2006/relationships/image" Target="../media/image54.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10" Type="http://schemas.openxmlformats.org/officeDocument/2006/relationships/image" Target="../media/image66.svg"/><Relationship Id="rId4" Type="http://schemas.openxmlformats.org/officeDocument/2006/relationships/image" Target="../media/image51.png"/><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69.svg"/><Relationship Id="rId12" Type="http://schemas.openxmlformats.org/officeDocument/2006/relationships/image" Target="../media/image18.png"/><Relationship Id="rId17" Type="http://schemas.openxmlformats.org/officeDocument/2006/relationships/image" Target="../media/image75.svg"/><Relationship Id="rId2" Type="http://schemas.openxmlformats.org/officeDocument/2006/relationships/image" Target="../media/image4.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svg"/><Relationship Id="rId5" Type="http://schemas.openxmlformats.org/officeDocument/2006/relationships/image" Target="../media/image7.svg"/><Relationship Id="rId15" Type="http://schemas.openxmlformats.org/officeDocument/2006/relationships/image" Target="../media/image73.svg"/><Relationship Id="rId10"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69.svg"/><Relationship Id="rId12" Type="http://schemas.openxmlformats.org/officeDocument/2006/relationships/image" Target="../media/image18.png"/><Relationship Id="rId17" Type="http://schemas.openxmlformats.org/officeDocument/2006/relationships/image" Target="../media/image75.svg"/><Relationship Id="rId2" Type="http://schemas.openxmlformats.org/officeDocument/2006/relationships/image" Target="../media/image4.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svg"/><Relationship Id="rId5" Type="http://schemas.openxmlformats.org/officeDocument/2006/relationships/image" Target="../media/image7.svg"/><Relationship Id="rId15" Type="http://schemas.openxmlformats.org/officeDocument/2006/relationships/image" Target="../media/image73.svg"/><Relationship Id="rId10"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72.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svg"/><Relationship Id="rId3" Type="http://schemas.openxmlformats.org/officeDocument/2006/relationships/image" Target="../media/image5.svg"/><Relationship Id="rId7" Type="http://schemas.openxmlformats.org/officeDocument/2006/relationships/image" Target="../media/image69.svg"/><Relationship Id="rId12" Type="http://schemas.openxmlformats.org/officeDocument/2006/relationships/image" Target="../media/image18.png"/><Relationship Id="rId17" Type="http://schemas.openxmlformats.org/officeDocument/2006/relationships/image" Target="../media/image75.svg"/><Relationship Id="rId2" Type="http://schemas.openxmlformats.org/officeDocument/2006/relationships/image" Target="../media/image4.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1.svg"/><Relationship Id="rId5" Type="http://schemas.openxmlformats.org/officeDocument/2006/relationships/image" Target="../media/image7.svg"/><Relationship Id="rId15" Type="http://schemas.openxmlformats.org/officeDocument/2006/relationships/image" Target="../media/image73.svg"/><Relationship Id="rId10" Type="http://schemas.openxmlformats.org/officeDocument/2006/relationships/image" Target="../media/image70.png"/><Relationship Id="rId4" Type="http://schemas.openxmlformats.org/officeDocument/2006/relationships/image" Target="../media/image6.png"/><Relationship Id="rId9" Type="http://schemas.openxmlformats.org/officeDocument/2006/relationships/image" Target="../media/image9.svg"/><Relationship Id="rId14"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sv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9.svg"/><Relationship Id="rId5" Type="http://schemas.openxmlformats.org/officeDocument/2006/relationships/image" Target="../media/image5.sv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5.svg"/><Relationship Id="rId5" Type="http://schemas.openxmlformats.org/officeDocument/2006/relationships/image" Target="../media/image5.sv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20" name="Freeform 4"/>
          <p:cNvSpPr/>
          <p:nvPr/>
        </p:nvSpPr>
        <p:spPr>
          <a:xfrm rot="591475" flipH="1" flipV="1">
            <a:off x="-2981592" y="6708632"/>
            <a:ext cx="13462582" cy="5884723"/>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 name="Freeform 2"/>
          <p:cNvSpPr/>
          <p:nvPr/>
        </p:nvSpPr>
        <p:spPr>
          <a:xfrm>
            <a:off x="-2045443" y="-250192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3" name="Freeform 3"/>
          <p:cNvSpPr/>
          <p:nvPr/>
        </p:nvSpPr>
        <p:spPr>
          <a:xfrm rot="-1448817" flipH="1">
            <a:off x="13675791" y="-3285502"/>
            <a:ext cx="6460250" cy="8199858"/>
          </a:xfrm>
          <a:custGeom>
            <a:avLst/>
            <a:gdLst/>
            <a:ahLst/>
            <a:cxnLst/>
            <a:rect l="l" t="t" r="r" b="b"/>
            <a:pathLst>
              <a:path w="6460250" h="8199858">
                <a:moveTo>
                  <a:pt x="6460250" y="0"/>
                </a:moveTo>
                <a:lnTo>
                  <a:pt x="0" y="0"/>
                </a:lnTo>
                <a:lnTo>
                  <a:pt x="0" y="8199858"/>
                </a:lnTo>
                <a:lnTo>
                  <a:pt x="6460250" y="8199858"/>
                </a:lnTo>
                <a:lnTo>
                  <a:pt x="6460250" y="0"/>
                </a:lnTo>
                <a:close/>
              </a:path>
            </a:pathLst>
          </a:custGeom>
          <a:blipFill>
            <a:blip r:embed="rId6">
              <a:extLst>
                <a:ext uri="{96DAC541-7B7A-43D3-8B79-37D633B846F1}">
                  <asvg:svgBlip xmlns:asvg="http://schemas.microsoft.com/office/drawing/2016/SVG/main" r:embed="rId7"/>
                </a:ext>
              </a:extLst>
            </a:blip>
            <a:stretch>
              <a:fillRect l="-83381" b="-29848"/>
            </a:stretch>
          </a:blipFill>
        </p:spPr>
      </p:sp>
      <p:sp>
        <p:nvSpPr>
          <p:cNvPr id="4" name="Freeform 4"/>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65057" y="5957541"/>
            <a:ext cx="2895584" cy="2899208"/>
          </a:xfrm>
          <a:custGeom>
            <a:avLst/>
            <a:gdLst/>
            <a:ahLst/>
            <a:cxnLst/>
            <a:rect l="l" t="t" r="r" b="b"/>
            <a:pathLst>
              <a:path w="2895584" h="2899208">
                <a:moveTo>
                  <a:pt x="0" y="0"/>
                </a:moveTo>
                <a:lnTo>
                  <a:pt x="2895584" y="0"/>
                </a:lnTo>
                <a:lnTo>
                  <a:pt x="2895584" y="2899207"/>
                </a:lnTo>
                <a:lnTo>
                  <a:pt x="0" y="28992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5132843" y="5283745"/>
            <a:ext cx="2170887" cy="4367250"/>
          </a:xfrm>
          <a:custGeom>
            <a:avLst/>
            <a:gdLst/>
            <a:ahLst/>
            <a:cxnLst/>
            <a:rect l="l" t="t" r="r" b="b"/>
            <a:pathLst>
              <a:path w="2170887" h="4367250">
                <a:moveTo>
                  <a:pt x="0" y="0"/>
                </a:moveTo>
                <a:lnTo>
                  <a:pt x="2170887" y="0"/>
                </a:lnTo>
                <a:lnTo>
                  <a:pt x="2170887" y="4367250"/>
                </a:lnTo>
                <a:lnTo>
                  <a:pt x="0" y="43672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2999482" y="7040404"/>
            <a:ext cx="2603917" cy="2313146"/>
          </a:xfrm>
          <a:custGeom>
            <a:avLst/>
            <a:gdLst/>
            <a:ahLst/>
            <a:cxnLst/>
            <a:rect l="l" t="t" r="r" b="b"/>
            <a:pathLst>
              <a:path w="2603917" h="2313146">
                <a:moveTo>
                  <a:pt x="2603917" y="0"/>
                </a:moveTo>
                <a:lnTo>
                  <a:pt x="0" y="0"/>
                </a:lnTo>
                <a:lnTo>
                  <a:pt x="0" y="2313146"/>
                </a:lnTo>
                <a:lnTo>
                  <a:pt x="2603917" y="2313146"/>
                </a:lnTo>
                <a:lnTo>
                  <a:pt x="260391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2153301" y="6785040"/>
            <a:ext cx="3034109" cy="2673808"/>
          </a:xfrm>
          <a:custGeom>
            <a:avLst/>
            <a:gdLst/>
            <a:ahLst/>
            <a:cxnLst/>
            <a:rect l="l" t="t" r="r" b="b"/>
            <a:pathLst>
              <a:path w="3034109" h="2673808">
                <a:moveTo>
                  <a:pt x="0" y="0"/>
                </a:moveTo>
                <a:lnTo>
                  <a:pt x="3034109" y="0"/>
                </a:lnTo>
                <a:lnTo>
                  <a:pt x="3034109" y="2673808"/>
                </a:lnTo>
                <a:lnTo>
                  <a:pt x="0" y="26738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a:off x="14620553" y="8121944"/>
            <a:ext cx="1133713" cy="1719919"/>
          </a:xfrm>
          <a:custGeom>
            <a:avLst/>
            <a:gdLst/>
            <a:ahLst/>
            <a:cxnLst/>
            <a:rect l="l" t="t" r="r" b="b"/>
            <a:pathLst>
              <a:path w="1133713" h="1719919">
                <a:moveTo>
                  <a:pt x="0" y="0"/>
                </a:moveTo>
                <a:lnTo>
                  <a:pt x="1133713" y="0"/>
                </a:lnTo>
                <a:lnTo>
                  <a:pt x="1133713" y="1719918"/>
                </a:lnTo>
                <a:lnTo>
                  <a:pt x="0" y="171991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Freeform 11"/>
          <p:cNvSpPr/>
          <p:nvPr/>
        </p:nvSpPr>
        <p:spPr>
          <a:xfrm flipH="1">
            <a:off x="1759949" y="8121944"/>
            <a:ext cx="1841948" cy="1719919"/>
          </a:xfrm>
          <a:custGeom>
            <a:avLst/>
            <a:gdLst/>
            <a:ahLst/>
            <a:cxnLst/>
            <a:rect l="l" t="t" r="r" b="b"/>
            <a:pathLst>
              <a:path w="1841948" h="1719919">
                <a:moveTo>
                  <a:pt x="1841948" y="0"/>
                </a:moveTo>
                <a:lnTo>
                  <a:pt x="0" y="0"/>
                </a:lnTo>
                <a:lnTo>
                  <a:pt x="0" y="1719918"/>
                </a:lnTo>
                <a:lnTo>
                  <a:pt x="1841948" y="1719918"/>
                </a:lnTo>
                <a:lnTo>
                  <a:pt x="184194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2" name="Freeform 12"/>
          <p:cNvSpPr/>
          <p:nvPr/>
        </p:nvSpPr>
        <p:spPr>
          <a:xfrm>
            <a:off x="5668774" y="7970019"/>
            <a:ext cx="1543697" cy="1680976"/>
          </a:xfrm>
          <a:custGeom>
            <a:avLst/>
            <a:gdLst/>
            <a:ahLst/>
            <a:cxnLst/>
            <a:rect l="l" t="t" r="r" b="b"/>
            <a:pathLst>
              <a:path w="1543697" h="1680976">
                <a:moveTo>
                  <a:pt x="0" y="0"/>
                </a:moveTo>
                <a:lnTo>
                  <a:pt x="1543697" y="0"/>
                </a:lnTo>
                <a:lnTo>
                  <a:pt x="1543697" y="1680976"/>
                </a:lnTo>
                <a:lnTo>
                  <a:pt x="0" y="168097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13" name="Freeform 13"/>
          <p:cNvSpPr/>
          <p:nvPr/>
        </p:nvSpPr>
        <p:spPr>
          <a:xfrm>
            <a:off x="10689155" y="7570976"/>
            <a:ext cx="1592081" cy="2080019"/>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pic>
        <p:nvPicPr>
          <p:cNvPr id="28" name="Picture 27"/>
          <p:cNvPicPr>
            <a:picLocks noChangeAspect="1"/>
          </p:cNvPicPr>
          <p:nvPr/>
        </p:nvPicPr>
        <p:blipFill>
          <a:blip r:embed="rId24"/>
          <a:stretch>
            <a:fillRect/>
          </a:stretch>
        </p:blipFill>
        <p:spPr>
          <a:xfrm>
            <a:off x="6473497" y="737418"/>
            <a:ext cx="5560034" cy="2139881"/>
          </a:xfrm>
          <a:prstGeom prst="rect">
            <a:avLst/>
          </a:prstGeom>
        </p:spPr>
      </p:pic>
      <p:pic>
        <p:nvPicPr>
          <p:cNvPr id="29" name="Picture 28"/>
          <p:cNvPicPr>
            <a:picLocks noChangeAspect="1"/>
          </p:cNvPicPr>
          <p:nvPr/>
        </p:nvPicPr>
        <p:blipFill>
          <a:blip r:embed="rId25"/>
          <a:stretch>
            <a:fillRect/>
          </a:stretch>
        </p:blipFill>
        <p:spPr>
          <a:xfrm>
            <a:off x="-1600200" y="2031305"/>
            <a:ext cx="21014733" cy="4438273"/>
          </a:xfrm>
          <a:prstGeom prst="rect">
            <a:avLst/>
          </a:prstGeom>
        </p:spPr>
      </p:pic>
      <p:pic>
        <p:nvPicPr>
          <p:cNvPr id="30" name="Picture 29"/>
          <p:cNvPicPr>
            <a:picLocks noChangeAspect="1"/>
          </p:cNvPicPr>
          <p:nvPr/>
        </p:nvPicPr>
        <p:blipFill>
          <a:blip r:embed="rId26"/>
          <a:stretch>
            <a:fillRect/>
          </a:stretch>
        </p:blipFill>
        <p:spPr>
          <a:xfrm>
            <a:off x="6196359" y="5517226"/>
            <a:ext cx="5553937" cy="2139881"/>
          </a:xfrm>
          <a:prstGeom prst="rect">
            <a:avLst/>
          </a:prstGeom>
        </p:spPr>
      </p:pic>
      <p:pic>
        <p:nvPicPr>
          <p:cNvPr id="34" name="Picture 33">
            <a:extLst>
              <a:ext uri="{FF2B5EF4-FFF2-40B4-BE49-F238E27FC236}">
                <a16:creationId xmlns:a16="http://schemas.microsoft.com/office/drawing/2014/main" id="{416AA52A-2568-3B14-1382-2943F1A7FFD1}"/>
              </a:ext>
            </a:extLst>
          </p:cNvPr>
          <p:cNvPicPr>
            <a:picLocks noChangeAspect="1"/>
          </p:cNvPicPr>
          <p:nvPr/>
        </p:nvPicPr>
        <p:blipFill>
          <a:blip r:embed="rId27"/>
          <a:stretch>
            <a:fillRect/>
          </a:stretch>
        </p:blipFill>
        <p:spPr>
          <a:xfrm>
            <a:off x="89363" y="0"/>
            <a:ext cx="1869224" cy="1850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grpSp>
        <p:nvGrpSpPr>
          <p:cNvPr id="3" name="Group 2"/>
          <p:cNvGrpSpPr/>
          <p:nvPr/>
        </p:nvGrpSpPr>
        <p:grpSpPr>
          <a:xfrm>
            <a:off x="801832" y="1397900"/>
            <a:ext cx="16082211" cy="2374000"/>
            <a:chOff x="609600" y="1935424"/>
            <a:chExt cx="16082211" cy="2374000"/>
          </a:xfrm>
        </p:grpSpPr>
        <p:sp>
          <p:nvSpPr>
            <p:cNvPr id="11" name="Rounded Rectangle 10"/>
            <p:cNvSpPr/>
            <p:nvPr/>
          </p:nvSpPr>
          <p:spPr>
            <a:xfrm>
              <a:off x="609600" y="1935424"/>
              <a:ext cx="12837968" cy="2374000"/>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842211" y="1988532"/>
                  <a:ext cx="15849600" cy="2320892"/>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b="1"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1</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 </m:t>
                          </m:r>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 27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Mà 156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&gt; 116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𝑑𝑚</m:t>
                          </m:r>
                        </m:e>
                        <m:sup>
                          <m:r>
                            <a:rPr lang="en-GB" sz="3600" b="0" i="1" dirty="0">
                              <a:solidFill>
                                <a:srgbClr val="64331A"/>
                              </a:solidFill>
                              <a:latin typeface="Cambria Math" panose="02040503050406030204" pitchFamily="18" charset="0"/>
                            </a:rPr>
                            <m:t>2</m:t>
                          </m:r>
                        </m:sup>
                      </m:sSup>
                    </m:oMath>
                  </a14:m>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 </m:t>
                          </m:r>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&gt; 27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𝒅𝒎</m:t>
                          </m:r>
                        </m:e>
                        <m:sup>
                          <m:r>
                            <a:rPr lang="en-GB" sz="3600" b="1" i="1" dirty="0">
                              <a:solidFill>
                                <a:srgbClr val="64331A"/>
                              </a:solidFill>
                              <a:latin typeface="Cambria Math" panose="02040503050406030204" pitchFamily="18" charset="0"/>
                            </a:rPr>
                            <m:t>𝟐</m:t>
                          </m:r>
                        </m:sup>
                      </m:sSup>
                    </m:oMath>
                  </a14:m>
                  <a:endParaRPr lang="en-US" sz="3600"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842211" y="1988532"/>
                  <a:ext cx="15849600" cy="2320892"/>
                </a:xfrm>
                <a:prstGeom prst="rect">
                  <a:avLst/>
                </a:prstGeom>
                <a:blipFill>
                  <a:blip r:embed="rId2"/>
                  <a:stretch>
                    <a:fillRect l="-1192" t="-3412" b="-9449"/>
                  </a:stretch>
                </a:blipFill>
              </p:spPr>
              <p:txBody>
                <a:bodyPr/>
                <a:lstStyle/>
                <a:p>
                  <a:r>
                    <a:rPr lang="en-US">
                      <a:noFill/>
                    </a:rPr>
                    <a:t> </a:t>
                  </a:r>
                </a:p>
              </p:txBody>
            </p:sp>
          </mc:Fallback>
        </mc:AlternateContent>
      </p:grpSp>
      <p:grpSp>
        <p:nvGrpSpPr>
          <p:cNvPr id="18" name="Group 17"/>
          <p:cNvGrpSpPr/>
          <p:nvPr/>
        </p:nvGrpSpPr>
        <p:grpSpPr>
          <a:xfrm>
            <a:off x="781779" y="4029241"/>
            <a:ext cx="16102264" cy="2333459"/>
            <a:chOff x="609600" y="1887965"/>
            <a:chExt cx="16102264" cy="2333459"/>
          </a:xfrm>
        </p:grpSpPr>
        <p:sp>
          <p:nvSpPr>
            <p:cNvPr id="19" name="Rounded Rectangle 18"/>
            <p:cNvSpPr/>
            <p:nvPr/>
          </p:nvSpPr>
          <p:spPr>
            <a:xfrm>
              <a:off x="609600" y="1935423"/>
              <a:ext cx="12858021" cy="1755533"/>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862264" y="1887965"/>
                  <a:ext cx="15849600" cy="2333459"/>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𝒎𝒎</m:t>
                          </m:r>
                        </m:e>
                        <m:sup>
                          <m:r>
                            <a:rPr lang="en-GB" sz="3600" b="1" i="1" dirty="0">
                              <a:solidFill>
                                <a:srgbClr val="64331A"/>
                              </a:solidFill>
                              <a:latin typeface="Cambria Math" panose="02040503050406030204" pitchFamily="18" charset="0"/>
                            </a:rPr>
                            <m:t>𝟐</m:t>
                          </m:r>
                        </m:sup>
                      </m:sSup>
                    </m:oMath>
                  </a14:m>
                  <a:r>
                    <a:rPr lang="en-US" sz="3600" b="1"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3600" b="1" i="1" dirty="0">
                          <a:solidFill>
                            <a:srgbClr val="64331A"/>
                          </a:solidFill>
                          <a:latin typeface="Cambria Math" panose="02040503050406030204" pitchFamily="18" charset="0"/>
                          <a:ea typeface="Cambria Math" panose="02040503050406030204" pitchFamily="18" charset="0"/>
                        </a:rPr>
                        <m:t>×</m:t>
                      </m:r>
                    </m:oMath>
                  </a14:m>
                  <a:r>
                    <a:rPr lang="en-US" sz="3600" b="1" dirty="0">
                      <a:solidFill>
                        <a:srgbClr val="64331A"/>
                      </a:solidFill>
                      <a:latin typeface="Times New Roman" panose="02020603050405020304" pitchFamily="18" charset="0"/>
                      <a:cs typeface="Times New Roman" panose="02020603050405020304" pitchFamily="18" charset="0"/>
                    </a:rPr>
                    <a:t> 2 …… 3 </a:t>
                  </a:r>
                  <a14:m>
                    <m:oMath xmlns:m="http://schemas.openxmlformats.org/officeDocument/2006/math">
                      <m:sSup>
                        <m:sSupPr>
                          <m:ctrlPr>
                            <a:rPr lang="en-US" sz="3600" b="1" i="1" dirty="0">
                              <a:solidFill>
                                <a:srgbClr val="64331A"/>
                              </a:solidFill>
                              <a:latin typeface="Cambria Math" panose="02040503050406030204" pitchFamily="18" charset="0"/>
                            </a:rPr>
                          </m:ctrlPr>
                        </m:sSupPr>
                        <m:e>
                          <m:r>
                            <a:rPr lang="en-GB" sz="3600" b="1" i="1" dirty="0">
                              <a:solidFill>
                                <a:srgbClr val="64331A"/>
                              </a:solidFill>
                              <a:latin typeface="Cambria Math" panose="02040503050406030204" pitchFamily="18" charset="0"/>
                            </a:rPr>
                            <m:t>𝒄𝒎</m:t>
                          </m:r>
                        </m:e>
                        <m:sup>
                          <m:r>
                            <a:rPr lang="en-GB" sz="3600" b="1" i="1" dirty="0">
                              <a:solidFill>
                                <a:srgbClr val="64331A"/>
                              </a:solidFill>
                              <a:latin typeface="Cambria Math" panose="02040503050406030204" pitchFamily="18" charset="0"/>
                            </a:rPr>
                            <m:t>𝟐</m:t>
                          </m:r>
                        </m:sup>
                      </m:sSup>
                    </m:oMath>
                  </a14:m>
                  <a:endParaRPr lang="en-GB" sz="3600" b="1" dirty="0">
                    <a:solidFill>
                      <a:srgbClr val="64331A"/>
                    </a:solidFill>
                    <a:latin typeface="Times New Roman" panose="02020603050405020304" pitchFamily="18" charset="0"/>
                    <a:cs typeface="Times New Roman" panose="02020603050405020304" pitchFamily="18" charset="0"/>
                  </a:endParaRPr>
                </a:p>
                <a:p>
                  <a:pPr lvl="0" algn="just"/>
                  <a:r>
                    <a:rPr lang="pl-PL" sz="3600" dirty="0">
                      <a:solidFill>
                        <a:srgbClr val="64331A"/>
                      </a:solidFill>
                      <a:latin typeface="Times New Roman" panose="02020603050405020304" pitchFamily="18" charset="0"/>
                      <a:cs typeface="Times New Roman" panose="02020603050405020304" pitchFamily="18" charset="0"/>
                    </a:rPr>
                    <a:t>Ta có</a:t>
                  </a:r>
                  <a:r>
                    <a:rPr lang="en-GB" sz="3600" dirty="0">
                      <a:solidFill>
                        <a:srgbClr val="64331A"/>
                      </a:solidFill>
                      <a:latin typeface="Times New Roman" panose="02020603050405020304" pitchFamily="18" charset="0"/>
                      <a:cs typeface="Times New Roman" panose="02020603050405020304" pitchFamily="18" charset="0"/>
                    </a:rPr>
                    <a:t>:</a:t>
                  </a:r>
                  <a:r>
                    <a:rPr lang="pl-PL" sz="3600" dirty="0">
                      <a:solidFill>
                        <a:srgbClr val="64331A"/>
                      </a:solidFill>
                      <a:latin typeface="Times New Roman" panose="02020603050405020304" pitchFamily="18" charset="0"/>
                      <a:cs typeface="Times New Roman" panose="02020603050405020304" pitchFamily="18" charset="0"/>
                    </a:rPr>
                    <a:t> </a:t>
                  </a:r>
                  <a:r>
                    <a:rPr lang="en-US" sz="3600"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en-US" sz="3600"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3600" b="0" i="1" dirty="0">
                          <a:solidFill>
                            <a:srgbClr val="64331A"/>
                          </a:solidFill>
                          <a:latin typeface="Cambria Math" panose="02040503050406030204" pitchFamily="18" charset="0"/>
                          <a:ea typeface="Cambria Math" panose="02040503050406030204" pitchFamily="18" charset="0"/>
                        </a:rPr>
                        <m:t>×</m:t>
                      </m:r>
                    </m:oMath>
                  </a14:m>
                  <a:r>
                    <a:rPr lang="en-US" sz="3600" dirty="0">
                      <a:solidFill>
                        <a:srgbClr val="64331A"/>
                      </a:solidFill>
                      <a:latin typeface="Times New Roman" panose="02020603050405020304" pitchFamily="18" charset="0"/>
                      <a:cs typeface="Times New Roman" panose="02020603050405020304" pitchFamily="18" charset="0"/>
                    </a:rPr>
                    <a:t> 2 </a:t>
                  </a:r>
                  <a:r>
                    <a:rPr lang="pl-PL" sz="3600" dirty="0">
                      <a:solidFill>
                        <a:srgbClr val="64331A"/>
                      </a:solidFill>
                      <a:latin typeface="Times New Roman" panose="02020603050405020304" pitchFamily="18" charset="0"/>
                      <a:cs typeface="Times New Roman" panose="02020603050405020304" pitchFamily="18" charset="0"/>
                    </a:rPr>
                    <a:t>= 300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a:solidFill>
                                <a:srgbClr val="64331A"/>
                              </a:solidFill>
                              <a:latin typeface="Cambria Math" panose="02040503050406030204" pitchFamily="18" charset="0"/>
                            </a:rPr>
                            <m:t>𝑚𝑚</m:t>
                          </m:r>
                        </m:e>
                        <m:sup>
                          <m:r>
                            <a:rPr lang="en-GB" sz="3600" b="0" i="1" dirty="0">
                              <a:solidFill>
                                <a:srgbClr val="64331A"/>
                              </a:solidFill>
                              <a:latin typeface="Cambria Math" panose="02040503050406030204" pitchFamily="18" charset="0"/>
                            </a:rPr>
                            <m:t>2</m:t>
                          </m:r>
                        </m:sup>
                      </m:sSup>
                    </m:oMath>
                  </a14:m>
                  <a:r>
                    <a:rPr lang="pl-PL" sz="3600" dirty="0">
                      <a:solidFill>
                        <a:srgbClr val="64331A"/>
                      </a:solidFill>
                      <a:latin typeface="Times New Roman" panose="02020603050405020304" pitchFamily="18" charset="0"/>
                      <a:cs typeface="Times New Roman" panose="02020603050405020304" pitchFamily="18" charset="0"/>
                    </a:rPr>
                    <a:t> = 3 </a:t>
                  </a:r>
                  <a14:m>
                    <m:oMath xmlns:m="http://schemas.openxmlformats.org/officeDocument/2006/math">
                      <m:sSup>
                        <m:sSupPr>
                          <m:ctrlPr>
                            <a:rPr lang="en-US" sz="3600" i="1" dirty="0">
                              <a:solidFill>
                                <a:srgbClr val="64331A"/>
                              </a:solidFill>
                              <a:latin typeface="Cambria Math" panose="02040503050406030204" pitchFamily="18" charset="0"/>
                            </a:rPr>
                          </m:ctrlPr>
                        </m:sSupPr>
                        <m:e>
                          <m:r>
                            <a:rPr lang="en-GB" sz="3600" b="0" i="1" dirty="0" smtClean="0">
                              <a:solidFill>
                                <a:srgbClr val="64331A"/>
                              </a:solidFill>
                              <a:latin typeface="Cambria Math" panose="02040503050406030204" pitchFamily="18" charset="0"/>
                            </a:rPr>
                            <m:t>𝑐</m:t>
                          </m:r>
                          <m:r>
                            <a:rPr lang="en-GB" sz="3600" b="0" i="1" dirty="0">
                              <a:solidFill>
                                <a:srgbClr val="64331A"/>
                              </a:solidFill>
                              <a:latin typeface="Cambria Math" panose="02040503050406030204" pitchFamily="18" charset="0"/>
                            </a:rPr>
                            <m:t>𝑚</m:t>
                          </m:r>
                        </m:e>
                        <m:sup>
                          <m:r>
                            <a:rPr lang="en-GB" sz="3600" b="0" i="1" dirty="0">
                              <a:solidFill>
                                <a:srgbClr val="64331A"/>
                              </a:solidFill>
                              <a:latin typeface="Cambria Math" panose="02040503050406030204" pitchFamily="18" charset="0"/>
                            </a:rPr>
                            <m:t>2</m:t>
                          </m:r>
                        </m:sup>
                      </m:sSup>
                    </m:oMath>
                  </a14:m>
                  <a:endParaRPr lang="en-GB" sz="3600" dirty="0">
                    <a:solidFill>
                      <a:srgbClr val="64331A"/>
                    </a:solidFill>
                    <a:latin typeface="Times New Roman" panose="02020603050405020304" pitchFamily="18" charset="0"/>
                    <a:cs typeface="Times New Roman" panose="02020603050405020304" pitchFamily="18" charset="0"/>
                  </a:endParaRPr>
                </a:p>
                <a:p>
                  <a:pPr lvl="0" algn="just"/>
                  <a:r>
                    <a:rPr lang="pl-PL" sz="3600" dirty="0">
                      <a:solidFill>
                        <a:srgbClr val="64331A"/>
                      </a:solidFill>
                      <a:latin typeface="Times New Roman" panose="02020603050405020304" pitchFamily="18" charset="0"/>
                      <a:cs typeface="Times New Roman" panose="02020603050405020304" pitchFamily="18" charset="0"/>
                    </a:rPr>
                    <a:t>Vậy</a:t>
                  </a:r>
                  <a:r>
                    <a:rPr lang="en-GB" sz="3600" dirty="0">
                      <a:solidFill>
                        <a:srgbClr val="64331A"/>
                      </a:solidFill>
                      <a:latin typeface="Times New Roman" panose="02020603050405020304" pitchFamily="18" charset="0"/>
                      <a:cs typeface="Times New Roman" panose="02020603050405020304" pitchFamily="18" charset="0"/>
                    </a:rPr>
                    <a:t>:</a:t>
                  </a:r>
                  <a:r>
                    <a:rPr lang="pl-PL" sz="3600" dirty="0">
                      <a:solidFill>
                        <a:srgbClr val="64331A"/>
                      </a:solidFill>
                      <a:latin typeface="Times New Roman" panose="02020603050405020304" pitchFamily="18" charset="0"/>
                      <a:cs typeface="Times New Roman" panose="02020603050405020304" pitchFamily="18" charset="0"/>
                    </a:rPr>
                    <a:t> </a:t>
                  </a:r>
                  <a:r>
                    <a:rPr lang="pl-PL" sz="3600" b="1" dirty="0">
                      <a:solidFill>
                        <a:srgbClr val="64331A"/>
                      </a:solidFill>
                      <a:latin typeface="Times New Roman" panose="02020603050405020304" pitchFamily="18" charset="0"/>
                      <a:cs typeface="Times New Roman" panose="02020603050405020304" pitchFamily="18" charset="0"/>
                    </a:rPr>
                    <a:t>150 mm2 x 2 = 3 cm2</a:t>
                  </a:r>
                </a:p>
                <a:p>
                  <a:pPr lvl="0" algn="just"/>
                  <a:endParaRPr lang="en-US" sz="3600"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62264" y="1887965"/>
                  <a:ext cx="15849600" cy="2333459"/>
                </a:xfrm>
                <a:prstGeom prst="rect">
                  <a:avLst/>
                </a:prstGeom>
                <a:blipFill>
                  <a:blip r:embed="rId3"/>
                  <a:stretch>
                    <a:fillRect l="-1192" t="-3655"/>
                  </a:stretch>
                </a:blipFill>
              </p:spPr>
              <p:txBody>
                <a:bodyPr/>
                <a:lstStyle/>
                <a:p>
                  <a:r>
                    <a:rPr lang="en-US">
                      <a:noFill/>
                    </a:rPr>
                    <a:t> </a:t>
                  </a:r>
                </a:p>
              </p:txBody>
            </p:sp>
          </mc:Fallback>
        </mc:AlternateContent>
      </p:grpSp>
      <p:grpSp>
        <p:nvGrpSpPr>
          <p:cNvPr id="21" name="Group 20"/>
          <p:cNvGrpSpPr/>
          <p:nvPr/>
        </p:nvGrpSpPr>
        <p:grpSpPr>
          <a:xfrm>
            <a:off x="781779" y="6057900"/>
            <a:ext cx="16082211" cy="1828800"/>
            <a:chOff x="609600" y="1923373"/>
            <a:chExt cx="16082211" cy="1828800"/>
          </a:xfrm>
        </p:grpSpPr>
        <p:sp>
          <p:nvSpPr>
            <p:cNvPr id="22" name="Rounded Rectangle 21"/>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p:sp>
          <p:nvSpPr>
            <p:cNvPr id="23" name="Rectangle 22"/>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6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+ 2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75 </a:t>
              </a:r>
              <a:r>
                <a:rPr lang="en-US" sz="3600" b="1" dirty="0" err="1">
                  <a:solidFill>
                    <a:srgbClr val="64331A"/>
                  </a:solidFill>
                  <a:latin typeface="Times New Roman" panose="02020603050405020304" pitchFamily="18" charset="0"/>
                  <a:cs typeface="Times New Roman" panose="02020603050405020304" pitchFamily="18" charset="0"/>
                </a:rPr>
                <a:t>yến</a:t>
              </a:r>
              <a:endParaRPr lang="en-US" sz="3600" b="1" dirty="0">
                <a:solidFill>
                  <a:srgbClr val="64331A"/>
                </a:solidFill>
                <a:latin typeface="Times New Roman" panose="02020603050405020304" pitchFamily="18" charset="0"/>
                <a:cs typeface="Times New Roman" panose="02020603050405020304" pitchFamily="18" charset="0"/>
              </a:endParaRP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6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+ 2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8 </a:t>
              </a:r>
              <a:r>
                <a:rPr lang="en-US" sz="3600" dirty="0" err="1">
                  <a:solidFill>
                    <a:srgbClr val="64331A"/>
                  </a:solidFill>
                  <a:latin typeface="Times New Roman" panose="02020603050405020304" pitchFamily="18" charset="0"/>
                  <a:cs typeface="Times New Roman" panose="02020603050405020304" pitchFamily="18" charset="0"/>
                </a:rPr>
                <a:t>tạ</a:t>
              </a:r>
              <a:r>
                <a:rPr lang="en-US" sz="3600" dirty="0">
                  <a:solidFill>
                    <a:srgbClr val="64331A"/>
                  </a:solidFill>
                  <a:latin typeface="Times New Roman" panose="02020603050405020304" pitchFamily="18" charset="0"/>
                  <a:cs typeface="Times New Roman" panose="02020603050405020304" pitchFamily="18" charset="0"/>
                </a:rPr>
                <a:t> = 80 </a:t>
              </a:r>
              <a:r>
                <a:rPr lang="en-US" sz="3600" dirty="0" err="1">
                  <a:solidFill>
                    <a:srgbClr val="64331A"/>
                  </a:solidFill>
                  <a:latin typeface="Times New Roman" panose="02020603050405020304" pitchFamily="18" charset="0"/>
                  <a:cs typeface="Times New Roman" panose="02020603050405020304" pitchFamily="18" charset="0"/>
                </a:rPr>
                <a:t>yến</a:t>
              </a:r>
              <a:endParaRPr lang="en-US" sz="3600" dirty="0">
                <a:solidFill>
                  <a:srgbClr val="64331A"/>
                </a:solidFill>
                <a:latin typeface="Times New Roman" panose="02020603050405020304" pitchFamily="18" charset="0"/>
                <a:cs typeface="Times New Roman" panose="02020603050405020304" pitchFamily="18" charset="0"/>
              </a:endParaRP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6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+ 2 </a:t>
              </a:r>
              <a:r>
                <a:rPr lang="en-US" sz="3600" b="1" dirty="0" err="1">
                  <a:solidFill>
                    <a:srgbClr val="64331A"/>
                  </a:solidFill>
                  <a:latin typeface="Times New Roman" panose="02020603050405020304" pitchFamily="18" charset="0"/>
                  <a:cs typeface="Times New Roman" panose="02020603050405020304" pitchFamily="18" charset="0"/>
                </a:rPr>
                <a:t>tạ</a:t>
              </a:r>
              <a:r>
                <a:rPr lang="en-US" sz="3600" b="1" dirty="0">
                  <a:solidFill>
                    <a:srgbClr val="64331A"/>
                  </a:solidFill>
                  <a:latin typeface="Times New Roman" panose="02020603050405020304" pitchFamily="18" charset="0"/>
                  <a:cs typeface="Times New Roman" panose="02020603050405020304" pitchFamily="18" charset="0"/>
                </a:rPr>
                <a:t> &gt; 75 </a:t>
              </a:r>
              <a:r>
                <a:rPr lang="en-US" sz="3600" b="1" dirty="0" err="1">
                  <a:solidFill>
                    <a:srgbClr val="64331A"/>
                  </a:solidFill>
                  <a:latin typeface="Times New Roman" panose="02020603050405020304" pitchFamily="18" charset="0"/>
                  <a:cs typeface="Times New Roman" panose="02020603050405020304" pitchFamily="18" charset="0"/>
                </a:rPr>
                <a:t>yến</a:t>
              </a:r>
              <a:endParaRPr lang="en-US" sz="3600" b="1" dirty="0">
                <a:solidFill>
                  <a:srgbClr val="64331A"/>
                </a:solidFill>
                <a:latin typeface="Times New Roman" panose="02020603050405020304" pitchFamily="18" charset="0"/>
                <a:cs typeface="Times New Roman" panose="02020603050405020304" pitchFamily="18" charset="0"/>
              </a:endParaRPr>
            </a:p>
          </p:txBody>
        </p:sp>
      </p:grpSp>
      <p:grpSp>
        <p:nvGrpSpPr>
          <p:cNvPr id="24" name="Group 23"/>
          <p:cNvGrpSpPr/>
          <p:nvPr/>
        </p:nvGrpSpPr>
        <p:grpSpPr>
          <a:xfrm>
            <a:off x="781779" y="8115300"/>
            <a:ext cx="16082211" cy="1828800"/>
            <a:chOff x="609600" y="1923373"/>
            <a:chExt cx="16082211" cy="1828800"/>
          </a:xfrm>
        </p:grpSpPr>
        <p:sp>
          <p:nvSpPr>
            <p:cNvPr id="25" name="Rounded Rectangle 24"/>
            <p:cNvSpPr/>
            <p:nvPr/>
          </p:nvSpPr>
          <p:spPr>
            <a:xfrm>
              <a:off x="609600" y="1935424"/>
              <a:ext cx="12858021" cy="1816749"/>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latin typeface="Times New Roman" panose="02020603050405020304" pitchFamily="18" charset="0"/>
                <a:cs typeface="Times New Roman" panose="02020603050405020304" pitchFamily="18" charset="0"/>
              </a:endParaRPr>
            </a:p>
          </p:txBody>
        </p:sp>
        <p:sp>
          <p:nvSpPr>
            <p:cNvPr id="26" name="Rectangle 25"/>
            <p:cNvSpPr/>
            <p:nvPr/>
          </p:nvSpPr>
          <p:spPr>
            <a:xfrm>
              <a:off x="842211" y="1923373"/>
              <a:ext cx="15849600" cy="1754326"/>
            </a:xfrm>
            <a:prstGeom prst="rect">
              <a:avLst/>
            </a:prstGeom>
          </p:spPr>
          <p:txBody>
            <a:bodyPr wrap="square">
              <a:spAutoFit/>
            </a:bodyPr>
            <a:lstStyle/>
            <a:p>
              <a:pPr lvl="0" algn="just"/>
              <a:r>
                <a:rPr lang="en-US" sz="3600" b="1" dirty="0">
                  <a:solidFill>
                    <a:srgbClr val="64331A"/>
                  </a:solidFill>
                  <a:latin typeface="Times New Roman" panose="02020603050405020304" pitchFamily="18" charset="0"/>
                  <a:cs typeface="Times New Roman" panose="02020603050405020304" pitchFamily="18" charset="0"/>
                </a:rPr>
                <a:t>4 </a:t>
              </a:r>
              <a:r>
                <a:rPr lang="en-US" sz="3600" b="1" dirty="0" err="1">
                  <a:solidFill>
                    <a:srgbClr val="64331A"/>
                  </a:solidFill>
                  <a:latin typeface="Times New Roman" panose="02020603050405020304" pitchFamily="18" charset="0"/>
                  <a:cs typeface="Times New Roman" panose="02020603050405020304" pitchFamily="18" charset="0"/>
                </a:rPr>
                <a:t>tấn</a:t>
              </a:r>
              <a:r>
                <a:rPr lang="en-US" sz="3600" b="1" dirty="0">
                  <a:solidFill>
                    <a:srgbClr val="64331A"/>
                  </a:solidFill>
                  <a:latin typeface="Times New Roman" panose="02020603050405020304" pitchFamily="18" charset="0"/>
                  <a:cs typeface="Times New Roman" panose="02020603050405020304" pitchFamily="18" charset="0"/>
                </a:rPr>
                <a:t> 500 kg ……. 9 000 kg : 2</a:t>
              </a:r>
            </a:p>
            <a:p>
              <a:pPr lvl="0" algn="just"/>
              <a:r>
                <a:rPr lang="en-US" sz="3600" dirty="0">
                  <a:solidFill>
                    <a:srgbClr val="64331A"/>
                  </a:solidFill>
                  <a:latin typeface="Times New Roman" panose="02020603050405020304" pitchFamily="18" charset="0"/>
                  <a:cs typeface="Times New Roman" panose="02020603050405020304" pitchFamily="18" charset="0"/>
                </a:rPr>
                <a:t>Ta </a:t>
              </a:r>
              <a:r>
                <a:rPr lang="en-US" sz="3600" dirty="0" err="1">
                  <a:solidFill>
                    <a:srgbClr val="64331A"/>
                  </a:solidFill>
                  <a:latin typeface="Times New Roman" panose="02020603050405020304" pitchFamily="18" charset="0"/>
                  <a:cs typeface="Times New Roman" panose="02020603050405020304" pitchFamily="18" charset="0"/>
                </a:rPr>
                <a:t>có</a:t>
              </a:r>
              <a:r>
                <a:rPr lang="en-US" sz="3600" dirty="0">
                  <a:solidFill>
                    <a:srgbClr val="64331A"/>
                  </a:solidFill>
                  <a:latin typeface="Times New Roman" panose="02020603050405020304" pitchFamily="18" charset="0"/>
                  <a:cs typeface="Times New Roman" panose="02020603050405020304" pitchFamily="18" charset="0"/>
                </a:rPr>
                <a:t>: 4 </a:t>
              </a:r>
              <a:r>
                <a:rPr lang="en-US" sz="3600" dirty="0" err="1">
                  <a:solidFill>
                    <a:srgbClr val="64331A"/>
                  </a:solidFill>
                  <a:latin typeface="Times New Roman" panose="02020603050405020304" pitchFamily="18" charset="0"/>
                  <a:cs typeface="Times New Roman" panose="02020603050405020304" pitchFamily="18" charset="0"/>
                </a:rPr>
                <a:t>tấn</a:t>
              </a:r>
              <a:r>
                <a:rPr lang="en-US" sz="3600" dirty="0">
                  <a:solidFill>
                    <a:srgbClr val="64331A"/>
                  </a:solidFill>
                  <a:latin typeface="Times New Roman" panose="02020603050405020304" pitchFamily="18" charset="0"/>
                  <a:cs typeface="Times New Roman" panose="02020603050405020304" pitchFamily="18" charset="0"/>
                </a:rPr>
                <a:t> 500 kg = 4 500 kg ; 9 000 kg : 2 = 4 500 kg</a:t>
              </a:r>
            </a:p>
            <a:p>
              <a:pPr lvl="0" algn="just"/>
              <a:r>
                <a:rPr lang="en-US" sz="3600" dirty="0" err="1">
                  <a:solidFill>
                    <a:srgbClr val="64331A"/>
                  </a:solidFill>
                  <a:latin typeface="Times New Roman" panose="02020603050405020304" pitchFamily="18" charset="0"/>
                  <a:cs typeface="Times New Roman" panose="02020603050405020304" pitchFamily="18" charset="0"/>
                </a:rPr>
                <a:t>Vậy</a:t>
              </a:r>
              <a:r>
                <a:rPr lang="en-US" sz="3600" dirty="0">
                  <a:solidFill>
                    <a:srgbClr val="64331A"/>
                  </a:solidFill>
                  <a:latin typeface="Times New Roman" panose="02020603050405020304" pitchFamily="18" charset="0"/>
                  <a:cs typeface="Times New Roman" panose="02020603050405020304" pitchFamily="18" charset="0"/>
                </a:rPr>
                <a:t>: </a:t>
              </a:r>
              <a:r>
                <a:rPr lang="en-US" sz="3600" b="1" dirty="0">
                  <a:solidFill>
                    <a:srgbClr val="64331A"/>
                  </a:solidFill>
                  <a:latin typeface="Times New Roman" panose="02020603050405020304" pitchFamily="18" charset="0"/>
                  <a:cs typeface="Times New Roman" panose="02020603050405020304" pitchFamily="18" charset="0"/>
                </a:rPr>
                <a:t>4 </a:t>
              </a:r>
              <a:r>
                <a:rPr lang="en-US" sz="3600" b="1" dirty="0" err="1">
                  <a:solidFill>
                    <a:srgbClr val="64331A"/>
                  </a:solidFill>
                  <a:latin typeface="Times New Roman" panose="02020603050405020304" pitchFamily="18" charset="0"/>
                  <a:cs typeface="Times New Roman" panose="02020603050405020304" pitchFamily="18" charset="0"/>
                </a:rPr>
                <a:t>tấn</a:t>
              </a:r>
              <a:r>
                <a:rPr lang="en-US" sz="3600" b="1" dirty="0">
                  <a:solidFill>
                    <a:srgbClr val="64331A"/>
                  </a:solidFill>
                  <a:latin typeface="Times New Roman" panose="02020603050405020304" pitchFamily="18" charset="0"/>
                  <a:cs typeface="Times New Roman" panose="02020603050405020304" pitchFamily="18" charset="0"/>
                </a:rPr>
                <a:t> 500 kg = 9 000 kg : 2</a:t>
              </a:r>
            </a:p>
          </p:txBody>
        </p:sp>
      </p:grpSp>
      <p:sp>
        <p:nvSpPr>
          <p:cNvPr id="27" name="Freeform 13"/>
          <p:cNvSpPr/>
          <p:nvPr/>
        </p:nvSpPr>
        <p:spPr>
          <a:xfrm>
            <a:off x="13639800" y="5132576"/>
            <a:ext cx="4259081" cy="4737050"/>
          </a:xfrm>
          <a:custGeom>
            <a:avLst/>
            <a:gdLst/>
            <a:ahLst/>
            <a:cxnLst/>
            <a:rect l="l" t="t" r="r" b="b"/>
            <a:pathLst>
              <a:path w="1592081" h="2080019">
                <a:moveTo>
                  <a:pt x="0" y="0"/>
                </a:moveTo>
                <a:lnTo>
                  <a:pt x="1592082" y="0"/>
                </a:lnTo>
                <a:lnTo>
                  <a:pt x="1592082" y="2080019"/>
                </a:lnTo>
                <a:lnTo>
                  <a:pt x="0" y="20800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4" name="Picture 3"/>
          <p:cNvPicPr>
            <a:picLocks noChangeAspect="1"/>
          </p:cNvPicPr>
          <p:nvPr/>
        </p:nvPicPr>
        <p:blipFill>
          <a:blip r:embed="rId6"/>
          <a:stretch>
            <a:fillRect/>
          </a:stretch>
        </p:blipFill>
        <p:spPr>
          <a:xfrm>
            <a:off x="3626912" y="-246342"/>
            <a:ext cx="7187807" cy="2005758"/>
          </a:xfrm>
          <a:prstGeom prst="rect">
            <a:avLst/>
          </a:prstGeom>
        </p:spPr>
      </p:pic>
      <p:pic>
        <p:nvPicPr>
          <p:cNvPr id="7" name="Picture 6">
            <a:extLst>
              <a:ext uri="{FF2B5EF4-FFF2-40B4-BE49-F238E27FC236}">
                <a16:creationId xmlns:a16="http://schemas.microsoft.com/office/drawing/2014/main" id="{BA470BCE-EFBB-705F-90ED-3510B53F07B2}"/>
              </a:ext>
            </a:extLst>
          </p:cNvPr>
          <p:cNvPicPr>
            <a:picLocks noChangeAspect="1"/>
          </p:cNvPicPr>
          <p:nvPr/>
        </p:nvPicPr>
        <p:blipFill>
          <a:blip r:embed="rId7"/>
          <a:stretch>
            <a:fillRect/>
          </a:stretch>
        </p:blipFill>
        <p:spPr>
          <a:xfrm>
            <a:off x="15842492" y="-1784"/>
            <a:ext cx="2597908" cy="649484"/>
          </a:xfrm>
          <a:prstGeom prst="rect">
            <a:avLst/>
          </a:prstGeom>
        </p:spPr>
      </p:pic>
      <p:pic>
        <p:nvPicPr>
          <p:cNvPr id="8" name="Picture 7">
            <a:extLst>
              <a:ext uri="{FF2B5EF4-FFF2-40B4-BE49-F238E27FC236}">
                <a16:creationId xmlns:a16="http://schemas.microsoft.com/office/drawing/2014/main" id="{F57777DF-8F86-7117-4924-F04C1B3F2FDD}"/>
              </a:ext>
            </a:extLst>
          </p:cNvPr>
          <p:cNvPicPr>
            <a:picLocks noChangeAspect="1"/>
          </p:cNvPicPr>
          <p:nvPr/>
        </p:nvPicPr>
        <p:blipFill>
          <a:blip r:embed="rId7"/>
          <a:stretch>
            <a:fillRect/>
          </a:stretch>
        </p:blipFill>
        <p:spPr>
          <a:xfrm>
            <a:off x="15974656" y="9639300"/>
            <a:ext cx="2597908" cy="780736"/>
          </a:xfrm>
          <a:prstGeom prst="rect">
            <a:avLst/>
          </a:prstGeom>
        </p:spPr>
      </p:pic>
    </p:spTree>
    <p:extLst>
      <p:ext uri="{BB962C8B-B14F-4D97-AF65-F5344CB8AC3E}">
        <p14:creationId xmlns:p14="http://schemas.microsoft.com/office/powerpoint/2010/main" val="732849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3918679" y="-32280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978136" y="712336"/>
            <a:ext cx="1460264" cy="1916564"/>
          </a:xfrm>
          <a:custGeom>
            <a:avLst/>
            <a:gdLst/>
            <a:ahLst/>
            <a:cxnLst/>
            <a:rect l="l" t="t" r="r" b="b"/>
            <a:pathLst>
              <a:path w="1280677" h="1890298">
                <a:moveTo>
                  <a:pt x="0" y="0"/>
                </a:moveTo>
                <a:lnTo>
                  <a:pt x="1280677" y="0"/>
                </a:lnTo>
                <a:lnTo>
                  <a:pt x="1280677" y="1890299"/>
                </a:lnTo>
                <a:lnTo>
                  <a:pt x="0" y="18902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mc:AlternateContent xmlns:mc="http://schemas.openxmlformats.org/markup-compatibility/2006" xmlns:a14="http://schemas.microsoft.com/office/drawing/2010/main">
        <mc:Choice Requires="a14">
          <p:sp>
            <p:nvSpPr>
              <p:cNvPr id="10" name="TextBox 10"/>
              <p:cNvSpPr txBox="1"/>
              <p:nvPr/>
            </p:nvSpPr>
            <p:spPr>
              <a:xfrm>
                <a:off x="2667423" y="2009990"/>
                <a:ext cx="9903799" cy="2564805"/>
              </a:xfrm>
              <a:prstGeom prst="rect">
                <a:avLst/>
              </a:prstGeom>
            </p:spPr>
            <p:txBody>
              <a:bodyPr wrap="square" lIns="0" tIns="0" rIns="0" bIns="0" rtlCol="0" anchor="t">
                <a:spAutoFit/>
              </a:bodyPr>
              <a:lstStyle/>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a:p>
                <a:pPr algn="just">
                  <a:lnSpc>
                    <a:spcPts val="3999"/>
                  </a:lnSpc>
                  <a:spcBef>
                    <a:spcPct val="0"/>
                  </a:spcBef>
                </a:pPr>
                <a:r>
                  <a:rPr lang="en-US" sz="4800" dirty="0">
                    <a:solidFill>
                      <a:srgbClr val="782C2A"/>
                    </a:solidFill>
                    <a:latin typeface="Times New Roman" panose="02020603050405020304" pitchFamily="18" charset="0"/>
                    <a:cs typeface="Times New Roman" panose="02020603050405020304" pitchFamily="18" charset="0"/>
                  </a:rPr>
                  <a:t> a) 78 060 : (10 – 7) + 300 045 </a:t>
                </a:r>
              </a:p>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a:p>
                <a:pPr algn="just">
                  <a:lnSpc>
                    <a:spcPts val="3999"/>
                  </a:lnSpc>
                  <a:spcBef>
                    <a:spcPct val="0"/>
                  </a:spcBef>
                </a:pPr>
                <a:r>
                  <a:rPr lang="en-US" sz="4800" dirty="0">
                    <a:solidFill>
                      <a:srgbClr val="782C2A"/>
                    </a:solidFill>
                    <a:latin typeface="Times New Roman" panose="02020603050405020304" pitchFamily="18" charset="0"/>
                    <a:cs typeface="Times New Roman" panose="02020603050405020304" pitchFamily="18" charset="0"/>
                  </a:rPr>
                  <a:t> b) 26 000 + 9 015 </a:t>
                </a:r>
                <a14:m>
                  <m:oMath xmlns:m="http://schemas.openxmlformats.org/officeDocument/2006/math">
                    <m:r>
                      <a:rPr lang="en-US" sz="4800" i="1" dirty="0" smtClean="0">
                        <a:solidFill>
                          <a:srgbClr val="782C2A"/>
                        </a:solidFill>
                        <a:latin typeface="Cambria Math" panose="02040503050406030204" pitchFamily="18" charset="0"/>
                        <a:ea typeface="Cambria Math" panose="02040503050406030204" pitchFamily="18" charset="0"/>
                      </a:rPr>
                      <m:t>×</m:t>
                    </m:r>
                  </m:oMath>
                </a14:m>
                <a:r>
                  <a:rPr lang="en-US" sz="4800" dirty="0">
                    <a:solidFill>
                      <a:srgbClr val="782C2A"/>
                    </a:solidFill>
                    <a:latin typeface="Times New Roman" panose="02020603050405020304" pitchFamily="18" charset="0"/>
                    <a:cs typeface="Times New Roman" panose="02020603050405020304" pitchFamily="18" charset="0"/>
                  </a:rPr>
                  <a:t> 6</a:t>
                </a:r>
              </a:p>
              <a:p>
                <a:pPr algn="just">
                  <a:lnSpc>
                    <a:spcPts val="3999"/>
                  </a:lnSpc>
                  <a:spcBef>
                    <a:spcPct val="0"/>
                  </a:spcBef>
                </a:pPr>
                <a:endParaRPr lang="en-US" sz="4800" dirty="0">
                  <a:solidFill>
                    <a:srgbClr val="782C2A"/>
                  </a:solidFill>
                  <a:latin typeface="Times New Roman" panose="02020603050405020304" pitchFamily="18" charset="0"/>
                  <a:cs typeface="Times New Roman" panose="02020603050405020304" pitchFamily="18" charset="0"/>
                </a:endParaRPr>
              </a:p>
            </p:txBody>
          </p:sp>
        </mc:Choice>
        <mc:Fallback xmlns="">
          <p:sp>
            <p:nvSpPr>
              <p:cNvPr id="10" name="TextBox 10"/>
              <p:cNvSpPr txBox="1">
                <a:spLocks noRot="1" noChangeAspect="1" noMove="1" noResize="1" noEditPoints="1" noAdjustHandles="1" noChangeArrowheads="1" noChangeShapeType="1" noTextEdit="1"/>
              </p:cNvSpPr>
              <p:nvPr/>
            </p:nvSpPr>
            <p:spPr>
              <a:xfrm>
                <a:off x="2667423" y="2009990"/>
                <a:ext cx="9903799" cy="2564805"/>
              </a:xfrm>
              <a:prstGeom prst="rect">
                <a:avLst/>
              </a:prstGeom>
              <a:blipFill>
                <a:blip r:embed="rId10"/>
                <a:stretch>
                  <a:fillRect l="-2217"/>
                </a:stretch>
              </a:blipFill>
            </p:spPr>
            <p:txBody>
              <a:bodyPr/>
              <a:lstStyle/>
              <a:p>
                <a:r>
                  <a:rPr lang="en-US">
                    <a:noFill/>
                  </a:rPr>
                  <a:t> </a:t>
                </a:r>
              </a:p>
            </p:txBody>
          </p:sp>
        </mc:Fallback>
      </mc:AlternateContent>
      <p:sp>
        <p:nvSpPr>
          <p:cNvPr id="14" name="Rectangle 13"/>
          <p:cNvSpPr/>
          <p:nvPr/>
        </p:nvSpPr>
        <p:spPr>
          <a:xfrm>
            <a:off x="2705788" y="1380853"/>
            <a:ext cx="7967246" cy="639342"/>
          </a:xfrm>
          <a:prstGeom prst="rect">
            <a:avLst/>
          </a:prstGeom>
        </p:spPr>
        <p:txBody>
          <a:bodyPr wrap="none">
            <a:spAutoFit/>
          </a:bodyPr>
          <a:lstStyle/>
          <a:p>
            <a:pPr lvl="0" algn="ctr">
              <a:lnSpc>
                <a:spcPts val="3999"/>
              </a:lnSpc>
              <a:spcBef>
                <a:spcPct val="0"/>
              </a:spcBef>
            </a:pPr>
            <a:r>
              <a:rPr lang="en-US" sz="5400" b="1" dirty="0" err="1">
                <a:solidFill>
                  <a:srgbClr val="782C2A"/>
                </a:solidFill>
                <a:latin typeface="Times New Roman" panose="02020603050405020304" pitchFamily="18" charset="0"/>
                <a:cs typeface="Times New Roman" panose="02020603050405020304" pitchFamily="18" charset="0"/>
              </a:rPr>
              <a:t>Tính</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giá</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trị</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của</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biểu</a:t>
            </a:r>
            <a:r>
              <a:rPr lang="en-US" sz="5400" b="1" dirty="0">
                <a:solidFill>
                  <a:srgbClr val="782C2A"/>
                </a:solidFill>
                <a:latin typeface="Times New Roman" panose="02020603050405020304" pitchFamily="18" charset="0"/>
                <a:cs typeface="Times New Roman" panose="02020603050405020304" pitchFamily="18" charset="0"/>
              </a:rPr>
              <a:t> </a:t>
            </a:r>
            <a:r>
              <a:rPr lang="en-US" sz="5400" b="1" dirty="0" err="1">
                <a:solidFill>
                  <a:srgbClr val="782C2A"/>
                </a:solidFill>
                <a:latin typeface="Times New Roman" panose="02020603050405020304" pitchFamily="18" charset="0"/>
                <a:cs typeface="Times New Roman" panose="02020603050405020304" pitchFamily="18" charset="0"/>
              </a:rPr>
              <a:t>thức</a:t>
            </a:r>
            <a:r>
              <a:rPr lang="en-US" sz="5400" b="1" dirty="0">
                <a:solidFill>
                  <a:srgbClr val="782C2A"/>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Làm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bảng</a:t>
            </a:r>
            <a:r>
              <a:rPr lang="en-US" sz="6600" dirty="0">
                <a:solidFill>
                  <a:srgbClr val="000000"/>
                </a:solidFill>
                <a:latin typeface="Times New Roman" panose="02020603050405020304" pitchFamily="18" charset="0"/>
                <a:cs typeface="Times New Roman" panose="02020603050405020304" pitchFamily="18" charset="0"/>
              </a:rPr>
              <a:t> con</a:t>
            </a:r>
          </a:p>
        </p:txBody>
      </p:sp>
      <p:pic>
        <p:nvPicPr>
          <p:cNvPr id="16" name="Picture 15"/>
          <p:cNvPicPr>
            <a:picLocks noChangeAspect="1"/>
          </p:cNvPicPr>
          <p:nvPr/>
        </p:nvPicPr>
        <p:blipFill>
          <a:blip r:embed="rId11"/>
          <a:stretch>
            <a:fillRect/>
          </a:stretch>
        </p:blipFill>
        <p:spPr>
          <a:xfrm>
            <a:off x="12925952" y="4873789"/>
            <a:ext cx="3940963" cy="4372239"/>
          </a:xfrm>
          <a:prstGeom prst="rect">
            <a:avLst/>
          </a:prstGeom>
        </p:spPr>
      </p:pic>
      <p:sp>
        <p:nvSpPr>
          <p:cNvPr id="2" name="Freeform 3">
            <a:extLst>
              <a:ext uri="{FF2B5EF4-FFF2-40B4-BE49-F238E27FC236}">
                <a16:creationId xmlns:a16="http://schemas.microsoft.com/office/drawing/2014/main" id="{728C6CE2-0DE7-1AC2-7761-0CFB22883143}"/>
              </a:ext>
            </a:extLst>
          </p:cNvPr>
          <p:cNvSpPr/>
          <p:nvPr/>
        </p:nvSpPr>
        <p:spPr>
          <a:xfrm rot="-6059917" flipH="1">
            <a:off x="16983849" y="6579726"/>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4" grpId="0"/>
      <p:bldP spid="15"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495300"/>
            <a:ext cx="17141536" cy="902177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6795343" y="6768060"/>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2" name="Group 1"/>
          <p:cNvGrpSpPr/>
          <p:nvPr/>
        </p:nvGrpSpPr>
        <p:grpSpPr>
          <a:xfrm>
            <a:off x="1759416" y="1742094"/>
            <a:ext cx="9469794" cy="3591576"/>
            <a:chOff x="1524000" y="1187802"/>
            <a:chExt cx="9469794" cy="3591576"/>
          </a:xfrm>
        </p:grpSpPr>
        <p:sp>
          <p:nvSpPr>
            <p:cNvPr id="17" name="Rounded Rectangle 16"/>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TextBox 12"/>
            <p:cNvSpPr txBox="1"/>
            <p:nvPr/>
          </p:nvSpPr>
          <p:spPr>
            <a:xfrm>
              <a:off x="2019427" y="1477659"/>
              <a:ext cx="8478940" cy="3077766"/>
            </a:xfrm>
            <a:prstGeom prst="rect">
              <a:avLst/>
            </a:prstGeom>
          </p:spPr>
          <p:txBody>
            <a:bodyPr wrap="square" lIns="0" tIns="0" rIns="0" bIns="0" rtlCol="0" anchor="t">
              <a:spAutoFit/>
            </a:bodyPr>
            <a:lstStyle/>
            <a:p>
              <a:pPr algn="just"/>
              <a:r>
                <a:rPr lang="en-US" sz="5000" dirty="0">
                  <a:solidFill>
                    <a:srgbClr val="000000"/>
                  </a:solidFill>
                  <a:latin typeface="Times New Roman" panose="02020603050405020304" pitchFamily="18" charset="0"/>
                  <a:cs typeface="Times New Roman" panose="02020603050405020304" pitchFamily="18" charset="0"/>
                </a:rPr>
                <a:t>a) 78 060 : (10 – 7) + 300 045 </a:t>
              </a:r>
            </a:p>
            <a:p>
              <a:pPr algn="just"/>
              <a:r>
                <a:rPr lang="en-US" sz="5000" dirty="0">
                  <a:solidFill>
                    <a:srgbClr val="000000"/>
                  </a:solidFill>
                  <a:latin typeface="Times New Roman" panose="02020603050405020304" pitchFamily="18" charset="0"/>
                  <a:cs typeface="Times New Roman" panose="02020603050405020304" pitchFamily="18" charset="0"/>
                </a:rPr>
                <a:t> = 78 060 : 3 + 300 045</a:t>
              </a:r>
            </a:p>
            <a:p>
              <a:pPr algn="just"/>
              <a:r>
                <a:rPr lang="en-US" sz="5000" dirty="0">
                  <a:solidFill>
                    <a:srgbClr val="000000"/>
                  </a:solidFill>
                  <a:latin typeface="Times New Roman" panose="02020603050405020304" pitchFamily="18" charset="0"/>
                  <a:cs typeface="Times New Roman" panose="02020603050405020304" pitchFamily="18" charset="0"/>
                </a:rPr>
                <a:t> = 26 020 + 300 045</a:t>
              </a:r>
            </a:p>
            <a:p>
              <a:pPr algn="just"/>
              <a:r>
                <a:rPr lang="en-US" sz="5000" dirty="0">
                  <a:solidFill>
                    <a:srgbClr val="000000"/>
                  </a:solidFill>
                  <a:latin typeface="Times New Roman" panose="02020603050405020304" pitchFamily="18" charset="0"/>
                  <a:cs typeface="Times New Roman" panose="02020603050405020304" pitchFamily="18" charset="0"/>
                </a:rPr>
                <a:t> = 326 065</a:t>
              </a:r>
            </a:p>
          </p:txBody>
        </p:sp>
      </p:grpSp>
      <p:grpSp>
        <p:nvGrpSpPr>
          <p:cNvPr id="19" name="Group 18"/>
          <p:cNvGrpSpPr/>
          <p:nvPr/>
        </p:nvGrpSpPr>
        <p:grpSpPr>
          <a:xfrm>
            <a:off x="7780839" y="5629152"/>
            <a:ext cx="9469794" cy="3591576"/>
            <a:chOff x="1524000" y="1187802"/>
            <a:chExt cx="9469794" cy="3591576"/>
          </a:xfrm>
        </p:grpSpPr>
        <p:sp>
          <p:nvSpPr>
            <p:cNvPr id="20" name="Rounded Rectangle 19"/>
            <p:cNvSpPr/>
            <p:nvPr/>
          </p:nvSpPr>
          <p:spPr>
            <a:xfrm>
              <a:off x="1524000" y="1187802"/>
              <a:ext cx="9469794" cy="3591576"/>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12"/>
                <p:cNvSpPr txBox="1"/>
                <p:nvPr/>
              </p:nvSpPr>
              <p:spPr>
                <a:xfrm>
                  <a:off x="2019427" y="1813880"/>
                  <a:ext cx="8478940" cy="2308324"/>
                </a:xfrm>
                <a:prstGeom prst="rect">
                  <a:avLst/>
                </a:prstGeom>
              </p:spPr>
              <p:txBody>
                <a:bodyPr wrap="square" lIns="0" tIns="0" rIns="0" bIns="0" rtlCol="0" anchor="t">
                  <a:spAutoFit/>
                </a:bodyPr>
                <a:lstStyle/>
                <a:p>
                  <a:pPr algn="just"/>
                  <a:r>
                    <a:rPr lang="pl-PL" sz="5000" dirty="0">
                      <a:solidFill>
                        <a:srgbClr val="000000"/>
                      </a:solidFill>
                      <a:latin typeface="Times New Roman" panose="02020603050405020304" pitchFamily="18" charset="0"/>
                      <a:cs typeface="Times New Roman" panose="02020603050405020304" pitchFamily="18" charset="0"/>
                    </a:rPr>
                    <a:t>b) 26 000 + 9 015 </a:t>
                  </a:r>
                  <a14:m>
                    <m:oMath xmlns:m="http://schemas.openxmlformats.org/officeDocument/2006/math">
                      <m:r>
                        <a:rPr lang="pl-PL" sz="5000" i="1" dirty="0" smtClean="0">
                          <a:solidFill>
                            <a:srgbClr val="000000"/>
                          </a:solidFill>
                          <a:latin typeface="Cambria Math" panose="02040503050406030204" pitchFamily="18" charset="0"/>
                          <a:ea typeface="Cambria Math" panose="02040503050406030204" pitchFamily="18" charset="0"/>
                        </a:rPr>
                        <m:t>×</m:t>
                      </m:r>
                    </m:oMath>
                  </a14:m>
                  <a:r>
                    <a:rPr lang="pl-PL" sz="5000" dirty="0">
                      <a:solidFill>
                        <a:srgbClr val="000000"/>
                      </a:solidFill>
                      <a:latin typeface="Times New Roman" panose="02020603050405020304" pitchFamily="18" charset="0"/>
                      <a:cs typeface="Times New Roman" panose="02020603050405020304" pitchFamily="18" charset="0"/>
                    </a:rPr>
                    <a:t> 6</a:t>
                  </a:r>
                </a:p>
                <a:p>
                  <a:pPr algn="just"/>
                  <a:r>
                    <a:rPr lang="pl-PL" sz="5000" dirty="0">
                      <a:solidFill>
                        <a:srgbClr val="000000"/>
                      </a:solidFill>
                      <a:latin typeface="Times New Roman" panose="02020603050405020304" pitchFamily="18" charset="0"/>
                      <a:cs typeface="Times New Roman" panose="02020603050405020304" pitchFamily="18" charset="0"/>
                    </a:rPr>
                    <a:t>= 26 000 + 54 090</a:t>
                  </a:r>
                </a:p>
                <a:p>
                  <a:pPr algn="just"/>
                  <a:r>
                    <a:rPr lang="pl-PL" sz="5000" dirty="0">
                      <a:solidFill>
                        <a:srgbClr val="000000"/>
                      </a:solidFill>
                      <a:latin typeface="Times New Roman" panose="02020603050405020304" pitchFamily="18" charset="0"/>
                      <a:cs typeface="Times New Roman" panose="02020603050405020304" pitchFamily="18" charset="0"/>
                    </a:rPr>
                    <a:t>= 80 090</a:t>
                  </a:r>
                </a:p>
              </p:txBody>
            </p:sp>
          </mc:Choice>
          <mc:Fallback xmlns="">
            <p:sp>
              <p:nvSpPr>
                <p:cNvPr id="21" name="TextBox 12"/>
                <p:cNvSpPr txBox="1">
                  <a:spLocks noRot="1" noChangeAspect="1" noMove="1" noResize="1" noEditPoints="1" noAdjustHandles="1" noChangeArrowheads="1" noChangeShapeType="1" noTextEdit="1"/>
                </p:cNvSpPr>
                <p:nvPr/>
              </p:nvSpPr>
              <p:spPr>
                <a:xfrm>
                  <a:off x="2019427" y="1813880"/>
                  <a:ext cx="8478940" cy="2308324"/>
                </a:xfrm>
                <a:prstGeom prst="rect">
                  <a:avLst/>
                </a:prstGeom>
                <a:blipFill>
                  <a:blip r:embed="rId12"/>
                  <a:stretch>
                    <a:fillRect l="-4529" t="-8443" b="-15567"/>
                  </a:stretch>
                </a:blipFill>
              </p:spPr>
              <p:txBody>
                <a:bodyPr/>
                <a:lstStyle/>
                <a:p>
                  <a:r>
                    <a:rPr lang="en-GB">
                      <a:noFill/>
                    </a:rPr>
                    <a:t> </a:t>
                  </a:r>
                </a:p>
              </p:txBody>
            </p:sp>
          </mc:Fallback>
        </mc:AlternateContent>
      </p:grpSp>
      <p:pic>
        <p:nvPicPr>
          <p:cNvPr id="22" name="Picture 21"/>
          <p:cNvPicPr>
            <a:picLocks noChangeAspect="1"/>
          </p:cNvPicPr>
          <p:nvPr/>
        </p:nvPicPr>
        <p:blipFill>
          <a:blip r:embed="rId13">
            <a:duotone>
              <a:prstClr val="black"/>
              <a:schemeClr val="accent6">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Lst>
          </a:blip>
          <a:stretch>
            <a:fillRect/>
          </a:stretch>
        </p:blipFill>
        <p:spPr>
          <a:xfrm>
            <a:off x="6427133" y="398719"/>
            <a:ext cx="5506469" cy="1536581"/>
          </a:xfrm>
          <a:prstGeom prst="rect">
            <a:avLst/>
          </a:prstGeom>
        </p:spPr>
      </p:pic>
      <p:sp>
        <p:nvSpPr>
          <p:cNvPr id="4" name="Freeform 3">
            <a:extLst>
              <a:ext uri="{FF2B5EF4-FFF2-40B4-BE49-F238E27FC236}">
                <a16:creationId xmlns:a16="http://schemas.microsoft.com/office/drawing/2014/main" id="{4578437B-6904-F8F1-38CC-D1C831D6CF14}"/>
              </a:ext>
            </a:extLst>
          </p:cNvPr>
          <p:cNvSpPr/>
          <p:nvPr/>
        </p:nvSpPr>
        <p:spPr>
          <a:xfrm rot="-6059917" flipH="1">
            <a:off x="14071079" y="-3075602"/>
            <a:ext cx="5526926" cy="741454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42253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7949750">
            <a:off x="14629581" y="-5243037"/>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7"/>
          <p:cNvSpPr/>
          <p:nvPr/>
        </p:nvSpPr>
        <p:spPr>
          <a:xfrm>
            <a:off x="947465" y="614866"/>
            <a:ext cx="1496668" cy="1655177"/>
          </a:xfrm>
          <a:custGeom>
            <a:avLst/>
            <a:gdLst/>
            <a:ahLst/>
            <a:cxnLst/>
            <a:rect l="l" t="t" r="r" b="b"/>
            <a:pathLst>
              <a:path w="1817988" h="2375161">
                <a:moveTo>
                  <a:pt x="0" y="0"/>
                </a:moveTo>
                <a:lnTo>
                  <a:pt x="1817988" y="0"/>
                </a:lnTo>
                <a:lnTo>
                  <a:pt x="1817988" y="2375161"/>
                </a:lnTo>
                <a:lnTo>
                  <a:pt x="0" y="23751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6"/>
            <a:stretch>
              <a:fillRect l="-14561" b="-74460"/>
            </a:stretch>
          </a:blipFill>
        </p:spPr>
      </p:sp>
      <p:sp>
        <p:nvSpPr>
          <p:cNvPr id="16" name="TextBox 9"/>
          <p:cNvSpPr txBox="1"/>
          <p:nvPr/>
        </p:nvSpPr>
        <p:spPr>
          <a:xfrm>
            <a:off x="729722" y="2761149"/>
            <a:ext cx="8023407" cy="1015086"/>
          </a:xfrm>
          <a:prstGeom prst="rect">
            <a:avLst/>
          </a:prstGeom>
        </p:spPr>
        <p:txBody>
          <a:bodyPr wrap="square" lIns="0" tIns="0" rIns="0" bIns="0" rtlCol="0" anchor="t">
            <a:spAutoFit/>
          </a:bodyPr>
          <a:lstStyle/>
          <a:p>
            <a:pPr algn="ctr">
              <a:lnSpc>
                <a:spcPts val="3842"/>
              </a:lnSpc>
            </a:pPr>
            <a:r>
              <a:rPr lang="en-US" sz="5400" b="1" dirty="0" err="1">
                <a:solidFill>
                  <a:srgbClr val="142912"/>
                </a:solidFill>
                <a:latin typeface="Times New Roman" panose="02020603050405020304" pitchFamily="18" charset="0"/>
                <a:cs typeface="Times New Roman" panose="02020603050405020304" pitchFamily="18" charset="0"/>
              </a:rPr>
              <a:t>Trong</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vẽ</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sau</a:t>
            </a:r>
            <a:r>
              <a:rPr lang="en-US" sz="5400" b="1" dirty="0">
                <a:solidFill>
                  <a:srgbClr val="142912"/>
                </a:solidFill>
                <a:latin typeface="Times New Roman" panose="02020603050405020304" pitchFamily="18" charset="0"/>
                <a:cs typeface="Times New Roman" panose="02020603050405020304" pitchFamily="18" charset="0"/>
              </a:rPr>
              <a:t>:</a:t>
            </a:r>
          </a:p>
          <a:p>
            <a:pPr algn="ctr">
              <a:lnSpc>
                <a:spcPts val="3842"/>
              </a:lnSpc>
              <a:spcBef>
                <a:spcPct val="0"/>
              </a:spcBef>
            </a:pPr>
            <a:endParaRPr lang="en-US" sz="5400" b="1" dirty="0">
              <a:solidFill>
                <a:srgbClr val="142912"/>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EDGK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LDEK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bình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hành</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KEHI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Times New Roman" panose="02020603050405020304" pitchFamily="18" charset="0"/>
                  <a:cs typeface="Times New Roman" panose="02020603050405020304" pitchFamily="18" charset="0"/>
                </a:rPr>
                <a:t>Có</a:t>
              </a:r>
              <a:r>
                <a:rPr lang="en-US" sz="4400" dirty="0">
                  <a:solidFill>
                    <a:srgbClr val="142912"/>
                  </a:solidFill>
                  <a:latin typeface="Times New Roman" panose="02020603050405020304" pitchFamily="18" charset="0"/>
                  <a:cs typeface="Times New Roman" panose="02020603050405020304" pitchFamily="18" charset="0"/>
                </a:rPr>
                <a:t> 2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song </a:t>
              </a:r>
              <a:r>
                <a:rPr lang="en-US" sz="4400" dirty="0" err="1">
                  <a:solidFill>
                    <a:srgbClr val="142912"/>
                  </a:solidFill>
                  <a:latin typeface="Times New Roman" panose="02020603050405020304" pitchFamily="18" charset="0"/>
                  <a:cs typeface="Times New Roman" panose="02020603050405020304" pitchFamily="18" charset="0"/>
                </a:rPr>
                <a:t>song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DE</a:t>
              </a:r>
            </a:p>
          </p:txBody>
        </p:sp>
      </p:grpSp>
      <p:sp>
        <p:nvSpPr>
          <p:cNvPr id="21" name="TextBox 15"/>
          <p:cNvSpPr txBox="1"/>
          <p:nvPr/>
        </p:nvSpPr>
        <p:spPr>
          <a:xfrm>
            <a:off x="1921396" y="7717933"/>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b) </a:t>
            </a:r>
            <a:r>
              <a:rPr lang="en-US" sz="4400" dirty="0" err="1">
                <a:solidFill>
                  <a:srgbClr val="142912"/>
                </a:solidFill>
                <a:latin typeface="Times New Roman" panose="02020603050405020304" pitchFamily="18" charset="0"/>
                <a:cs typeface="Times New Roman" panose="02020603050405020304" pitchFamily="18" charset="0"/>
              </a:rPr>
              <a:t>Tìm</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những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vuông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góc</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LI.</a:t>
            </a:r>
          </a:p>
        </p:txBody>
      </p:sp>
      <p:grpSp>
        <p:nvGrpSpPr>
          <p:cNvPr id="22" name="Group 21"/>
          <p:cNvGrpSpPr/>
          <p:nvPr/>
        </p:nvGrpSpPr>
        <p:grpSpPr>
          <a:xfrm>
            <a:off x="2810194" y="1028935"/>
            <a:ext cx="5124523" cy="1034087"/>
            <a:chOff x="5460824" y="598605"/>
            <a:chExt cx="8815039" cy="1435428"/>
          </a:xfrm>
        </p:grpSpPr>
        <p:sp>
          <p:nvSpPr>
            <p:cNvPr id="23" name="Rounded Rectangle 2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solidFill>
                  <a:srgbClr val="142912"/>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TextBox 18"/>
            <p:cNvSpPr txBox="1"/>
            <p:nvPr/>
          </p:nvSpPr>
          <p:spPr>
            <a:xfrm>
              <a:off x="6775969" y="671678"/>
              <a:ext cx="3606175" cy="1281685"/>
            </a:xfrm>
            <a:prstGeom prst="rect">
              <a:avLst/>
            </a:prstGeom>
          </p:spPr>
          <p:txBody>
            <a:bodyPr wrap="square" lIns="0" tIns="0" rIns="0" bIns="0" rtlCol="0" anchor="t">
              <a:spAutoFit/>
            </a:bodyPr>
            <a:lstStyle/>
            <a:p>
              <a:pPr algn="ctr"/>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Đ, S</a:t>
              </a:r>
            </a:p>
          </p:txBody>
        </p:sp>
        <p:sp>
          <p:nvSpPr>
            <p:cNvPr id="25" name="TextBox 18"/>
            <p:cNvSpPr txBox="1"/>
            <p:nvPr/>
          </p:nvSpPr>
          <p:spPr>
            <a:xfrm>
              <a:off x="10669688" y="752348"/>
              <a:ext cx="3606175" cy="1281685"/>
            </a:xfrm>
            <a:prstGeom prst="rect">
              <a:avLst/>
            </a:prstGeom>
          </p:spPr>
          <p:txBody>
            <a:bodyPr wrap="square" lIns="0" tIns="0" rIns="0" bIns="0" rtlCol="0" anchor="t">
              <a:spAutoFit/>
            </a:bodyPr>
            <a:lstStyle/>
            <a:p>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30" name="TextBox 18"/>
            <p:cNvSpPr txBox="1"/>
            <p:nvPr/>
          </p:nvSpPr>
          <p:spPr>
            <a:xfrm>
              <a:off x="5460824" y="695854"/>
              <a:ext cx="3606175" cy="1281685"/>
            </a:xfrm>
            <a:prstGeom prst="rect">
              <a:avLst/>
            </a:prstGeom>
          </p:spPr>
          <p:txBody>
            <a:bodyPr wrap="square" lIns="0" tIns="0" rIns="0" bIns="0" rtlCol="0" anchor="t">
              <a:spAutoFit/>
            </a:bodyPr>
            <a:lstStyle/>
            <a:p>
              <a:r>
                <a:rPr lang="en-US" sz="6000" dirty="0">
                  <a:solidFill>
                    <a:srgbClr val="142912"/>
                  </a:solidFill>
                  <a:latin typeface="Times New Roman" panose="02020603050405020304" pitchFamily="18" charset="0"/>
                  <a:ea typeface="Cambria" panose="02040503050406030204" pitchFamily="18" charset="0"/>
                  <a:cs typeface="Times New Roman" panose="02020603050405020304" pitchFamily="18" charset="0"/>
                </a:rPr>
                <a:t>a)</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sp>
        <p:nvSpPr>
          <p:cNvPr id="2" name="Freeform 6">
            <a:extLst>
              <a:ext uri="{FF2B5EF4-FFF2-40B4-BE49-F238E27FC236}">
                <a16:creationId xmlns:a16="http://schemas.microsoft.com/office/drawing/2014/main" id="{60EA070B-F5BA-9CEF-7BA0-3E7F433F192F}"/>
              </a:ext>
            </a:extLst>
          </p:cNvPr>
          <p:cNvSpPr/>
          <p:nvPr/>
        </p:nvSpPr>
        <p:spPr>
          <a:xfrm rot="11217046" flipV="1">
            <a:off x="15833625" y="723686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6">
            <a:extLst>
              <a:ext uri="{FF2B5EF4-FFF2-40B4-BE49-F238E27FC236}">
                <a16:creationId xmlns:a16="http://schemas.microsoft.com/office/drawing/2014/main" id="{FAAF745B-3D70-442B-DEC7-142245D97300}"/>
              </a:ext>
            </a:extLst>
          </p:cNvPr>
          <p:cNvSpPr/>
          <p:nvPr/>
        </p:nvSpPr>
        <p:spPr>
          <a:xfrm rot="6416553" flipV="1">
            <a:off x="-755942" y="7494120"/>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775590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238910" y="3840706"/>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Thảo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luận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nhóm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bốn</a:t>
            </a:r>
            <a:endParaRPr lang="en-US" sz="5400" dirty="0">
              <a:solidFill>
                <a:srgbClr val="000000"/>
              </a:solidFill>
              <a:latin typeface="Times New Roman" panose="02020603050405020304" pitchFamily="18" charset="0"/>
              <a:cs typeface="Times New Roman" panose="02020603050405020304" pitchFamily="18" charset="0"/>
            </a:endParaRPr>
          </a:p>
          <a:p>
            <a:pPr marL="885192" lvl="1" indent="-442596" algn="just">
              <a:spcBef>
                <a:spcPct val="0"/>
              </a:spcBef>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câu</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trả</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lời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giải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thích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tìm</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17154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729722" y="52747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7949750">
            <a:off x="15677042" y="-5763239"/>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8"/>
          <p:cNvSpPr/>
          <p:nvPr/>
        </p:nvSpPr>
        <p:spPr>
          <a:xfrm>
            <a:off x="9210800" y="1802755"/>
            <a:ext cx="8278644" cy="4131396"/>
          </a:xfrm>
          <a:custGeom>
            <a:avLst/>
            <a:gdLst/>
            <a:ahLst/>
            <a:cxnLst/>
            <a:rect l="l" t="t" r="r" b="b"/>
            <a:pathLst>
              <a:path w="6919967" h="3079666">
                <a:moveTo>
                  <a:pt x="0" y="0"/>
                </a:moveTo>
                <a:lnTo>
                  <a:pt x="6919968" y="0"/>
                </a:lnTo>
                <a:lnTo>
                  <a:pt x="6919968" y="3079666"/>
                </a:lnTo>
                <a:lnTo>
                  <a:pt x="0" y="3079666"/>
                </a:lnTo>
                <a:lnTo>
                  <a:pt x="0" y="0"/>
                </a:lnTo>
                <a:close/>
              </a:path>
            </a:pathLst>
          </a:custGeom>
          <a:blipFill>
            <a:blip r:embed="rId4"/>
            <a:stretch>
              <a:fillRect l="-14561" b="-74460"/>
            </a:stretch>
          </a:blipFill>
        </p:spPr>
      </p:sp>
      <p:sp>
        <p:nvSpPr>
          <p:cNvPr id="21" name="TextBox 15"/>
          <p:cNvSpPr txBox="1"/>
          <p:nvPr/>
        </p:nvSpPr>
        <p:spPr>
          <a:xfrm>
            <a:off x="1331173" y="7716814"/>
            <a:ext cx="16615507"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000000"/>
                </a:solidFill>
                <a:latin typeface="Times New Roman" panose="02020603050405020304" pitchFamily="18" charset="0"/>
                <a:cs typeface="Times New Roman" panose="02020603050405020304" pitchFamily="18" charset="0"/>
              </a:rPr>
              <a:t>b)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thẳng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vuông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góc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với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thẳng</a:t>
            </a:r>
            <a:r>
              <a:rPr lang="en-US" sz="4400" dirty="0">
                <a:solidFill>
                  <a:srgbClr val="000000"/>
                </a:solidFill>
                <a:latin typeface="Times New Roman" panose="02020603050405020304" pitchFamily="18" charset="0"/>
                <a:cs typeface="Times New Roman" panose="02020603050405020304" pitchFamily="18" charset="0"/>
              </a:rPr>
              <a:t> LI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LD, IH, KE</a:t>
            </a:r>
          </a:p>
        </p:txBody>
      </p:sp>
      <p:grpSp>
        <p:nvGrpSpPr>
          <p:cNvPr id="2" name="Group 1"/>
          <p:cNvGrpSpPr/>
          <p:nvPr/>
        </p:nvGrpSpPr>
        <p:grpSpPr>
          <a:xfrm>
            <a:off x="1331173" y="3609475"/>
            <a:ext cx="14843911" cy="3515458"/>
            <a:chOff x="1331173" y="3609475"/>
            <a:chExt cx="14843911" cy="3515458"/>
          </a:xfrm>
        </p:grpSpPr>
        <p:grpSp>
          <p:nvGrpSpPr>
            <p:cNvPr id="5" name="Group 4"/>
            <p:cNvGrpSpPr/>
            <p:nvPr/>
          </p:nvGrpSpPr>
          <p:grpSpPr>
            <a:xfrm>
              <a:off x="1331173" y="3901074"/>
              <a:ext cx="14843911" cy="3223859"/>
              <a:chOff x="1235467" y="6336233"/>
              <a:chExt cx="10213452" cy="3223859"/>
            </a:xfrm>
          </p:grpSpPr>
          <p:sp>
            <p:nvSpPr>
              <p:cNvPr id="17" name="TextBox 11"/>
              <p:cNvSpPr txBox="1"/>
              <p:nvPr/>
            </p:nvSpPr>
            <p:spPr>
              <a:xfrm>
                <a:off x="1235467" y="6336233"/>
                <a:ext cx="6566317"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EDGK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8" name="TextBox 12"/>
              <p:cNvSpPr txBox="1"/>
              <p:nvPr/>
            </p:nvSpPr>
            <p:spPr>
              <a:xfrm>
                <a:off x="1235467" y="7192190"/>
                <a:ext cx="871408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LDEK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bình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hành</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19" name="TextBox 13"/>
              <p:cNvSpPr txBox="1"/>
              <p:nvPr/>
            </p:nvSpPr>
            <p:spPr>
              <a:xfrm>
                <a:off x="1235467" y="8131328"/>
                <a:ext cx="6344134"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a:solidFill>
                      <a:srgbClr val="142912"/>
                    </a:solidFill>
                    <a:latin typeface="Times New Roman" panose="02020603050405020304" pitchFamily="18" charset="0"/>
                    <a:cs typeface="Times New Roman" panose="02020603050405020304" pitchFamily="18" charset="0"/>
                  </a:rPr>
                  <a:t>KEHI </a:t>
                </a:r>
                <a:r>
                  <a:rPr lang="en-US" sz="4400" dirty="0" err="1">
                    <a:solidFill>
                      <a:srgbClr val="142912"/>
                    </a:solidFill>
                    <a:latin typeface="Times New Roman" panose="02020603050405020304" pitchFamily="18" charset="0"/>
                    <a:cs typeface="Times New Roman" panose="02020603050405020304" pitchFamily="18" charset="0"/>
                  </a:rPr>
                  <a:t>là</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hình</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thoi</a:t>
                </a:r>
                <a:r>
                  <a:rPr lang="en-US" sz="4400" dirty="0">
                    <a:solidFill>
                      <a:srgbClr val="142912"/>
                    </a:solidFill>
                    <a:latin typeface="Times New Roman" panose="02020603050405020304" pitchFamily="18" charset="0"/>
                    <a:cs typeface="Times New Roman" panose="02020603050405020304" pitchFamily="18" charset="0"/>
                  </a:rPr>
                  <a:t>.</a:t>
                </a:r>
              </a:p>
            </p:txBody>
          </p:sp>
          <p:sp>
            <p:nvSpPr>
              <p:cNvPr id="20" name="TextBox 14"/>
              <p:cNvSpPr txBox="1"/>
              <p:nvPr/>
            </p:nvSpPr>
            <p:spPr>
              <a:xfrm>
                <a:off x="1235467" y="9066302"/>
                <a:ext cx="10213452" cy="493790"/>
              </a:xfrm>
              <a:prstGeom prst="rect">
                <a:avLst/>
              </a:prstGeom>
            </p:spPr>
            <p:txBody>
              <a:bodyPr wrap="square" lIns="0" tIns="0" rIns="0" bIns="0" rtlCol="0" anchor="t">
                <a:spAutoFit/>
              </a:bodyPr>
              <a:lstStyle/>
              <a:p>
                <a:pPr marL="571500" indent="-571500" algn="just">
                  <a:lnSpc>
                    <a:spcPts val="3842"/>
                  </a:lnSpc>
                  <a:spcBef>
                    <a:spcPct val="0"/>
                  </a:spcBef>
                  <a:buFont typeface="Arial" panose="020B0604020202020204" pitchFamily="34" charset="0"/>
                  <a:buChar char="•"/>
                </a:pPr>
                <a:r>
                  <a:rPr lang="en-US" sz="4400" dirty="0" err="1">
                    <a:solidFill>
                      <a:srgbClr val="142912"/>
                    </a:solidFill>
                    <a:latin typeface="Times New Roman" panose="02020603050405020304" pitchFamily="18" charset="0"/>
                    <a:cs typeface="Times New Roman" panose="02020603050405020304" pitchFamily="18" charset="0"/>
                  </a:rPr>
                  <a:t>Có</a:t>
                </a:r>
                <a:r>
                  <a:rPr lang="en-US" sz="4400" dirty="0">
                    <a:solidFill>
                      <a:srgbClr val="142912"/>
                    </a:solidFill>
                    <a:latin typeface="Times New Roman" panose="02020603050405020304" pitchFamily="18" charset="0"/>
                    <a:cs typeface="Times New Roman" panose="02020603050405020304" pitchFamily="18" charset="0"/>
                  </a:rPr>
                  <a:t> 2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song </a:t>
                </a:r>
                <a:r>
                  <a:rPr lang="en-US" sz="4400" dirty="0" err="1">
                    <a:solidFill>
                      <a:srgbClr val="142912"/>
                    </a:solidFill>
                    <a:latin typeface="Times New Roman" panose="02020603050405020304" pitchFamily="18" charset="0"/>
                    <a:cs typeface="Times New Roman" panose="02020603050405020304" pitchFamily="18" charset="0"/>
                  </a:rPr>
                  <a:t>song</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với</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đoạn</a:t>
                </a:r>
                <a:r>
                  <a:rPr lang="en-US" sz="4400" dirty="0">
                    <a:solidFill>
                      <a:srgbClr val="142912"/>
                    </a:solidFill>
                    <a:latin typeface="Times New Roman" panose="02020603050405020304" pitchFamily="18" charset="0"/>
                    <a:cs typeface="Times New Roman" panose="02020603050405020304" pitchFamily="18" charset="0"/>
                  </a:rPr>
                  <a:t> </a:t>
                </a:r>
                <a:r>
                  <a:rPr lang="en-US" sz="4400" dirty="0" err="1">
                    <a:solidFill>
                      <a:srgbClr val="142912"/>
                    </a:solidFill>
                    <a:latin typeface="Times New Roman" panose="02020603050405020304" pitchFamily="18" charset="0"/>
                    <a:cs typeface="Times New Roman" panose="02020603050405020304" pitchFamily="18" charset="0"/>
                  </a:rPr>
                  <a:t>thẳng</a:t>
                </a:r>
                <a:r>
                  <a:rPr lang="en-US" sz="4400" dirty="0">
                    <a:solidFill>
                      <a:srgbClr val="142912"/>
                    </a:solidFill>
                    <a:latin typeface="Times New Roman" panose="02020603050405020304" pitchFamily="18" charset="0"/>
                    <a:cs typeface="Times New Roman" panose="02020603050405020304" pitchFamily="18" charset="0"/>
                  </a:rPr>
                  <a:t> DE</a:t>
                </a:r>
              </a:p>
            </p:txBody>
          </p:sp>
        </p:grpSp>
        <p:grpSp>
          <p:nvGrpSpPr>
            <p:cNvPr id="10" name="Group 9"/>
            <p:cNvGrpSpPr/>
            <p:nvPr/>
          </p:nvGrpSpPr>
          <p:grpSpPr>
            <a:xfrm>
              <a:off x="6602853" y="3609475"/>
              <a:ext cx="1020057" cy="785390"/>
              <a:chOff x="6602853" y="3609475"/>
              <a:chExt cx="1020057" cy="785390"/>
            </a:xfrm>
          </p:grpSpPr>
          <p:sp>
            <p:nvSpPr>
              <p:cNvPr id="6" name="Rounded Rectangle 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4"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5" name="Group 34"/>
            <p:cNvGrpSpPr/>
            <p:nvPr/>
          </p:nvGrpSpPr>
          <p:grpSpPr>
            <a:xfrm>
              <a:off x="7808929" y="4553448"/>
              <a:ext cx="1020057" cy="785390"/>
              <a:chOff x="6602853" y="3609475"/>
              <a:chExt cx="1020057" cy="785390"/>
            </a:xfrm>
          </p:grpSpPr>
          <p:sp>
            <p:nvSpPr>
              <p:cNvPr id="36" name="Rounded Rectangle 35"/>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7"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38" name="Group 37"/>
            <p:cNvGrpSpPr/>
            <p:nvPr/>
          </p:nvGrpSpPr>
          <p:grpSpPr>
            <a:xfrm>
              <a:off x="6245224" y="5457430"/>
              <a:ext cx="1020057" cy="785390"/>
              <a:chOff x="6602853" y="3609475"/>
              <a:chExt cx="1020057" cy="785390"/>
            </a:xfrm>
          </p:grpSpPr>
          <p:sp>
            <p:nvSpPr>
              <p:cNvPr id="39" name="Rounded Rectangle 38"/>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0"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nvGrpSpPr>
            <p:cNvPr id="41" name="Group 40"/>
            <p:cNvGrpSpPr/>
            <p:nvPr/>
          </p:nvGrpSpPr>
          <p:grpSpPr>
            <a:xfrm>
              <a:off x="12983873" y="6339543"/>
              <a:ext cx="1020057" cy="785390"/>
              <a:chOff x="6602853" y="3609475"/>
              <a:chExt cx="1020057" cy="785390"/>
            </a:xfrm>
          </p:grpSpPr>
          <p:sp>
            <p:nvSpPr>
              <p:cNvPr id="42" name="Rounded Rectangle 41"/>
              <p:cNvSpPr/>
              <p:nvPr/>
            </p:nvSpPr>
            <p:spPr>
              <a:xfrm>
                <a:off x="6602853" y="3609475"/>
                <a:ext cx="852260" cy="785390"/>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43" name="TextBox 15"/>
              <p:cNvSpPr txBox="1"/>
              <p:nvPr/>
            </p:nvSpPr>
            <p:spPr>
              <a:xfrm>
                <a:off x="6886512" y="3831901"/>
                <a:ext cx="736398" cy="512961"/>
              </a:xfrm>
              <a:prstGeom prst="rect">
                <a:avLst/>
              </a:prstGeom>
            </p:spPr>
            <p:txBody>
              <a:bodyPr wrap="square" lIns="0" tIns="0" rIns="0" bIns="0" rtlCol="0" anchor="t">
                <a:spAutoFit/>
              </a:bodyPr>
              <a:lstStyle/>
              <a:p>
                <a:pPr algn="just">
                  <a:lnSpc>
                    <a:spcPts val="3999"/>
                  </a:lnSpc>
                  <a:spcBef>
                    <a:spcPct val="0"/>
                  </a:spcBef>
                </a:pPr>
                <a:r>
                  <a:rPr lang="en-US" sz="4400" dirty="0">
                    <a:solidFill>
                      <a:srgbClr val="142912"/>
                    </a:solidFill>
                    <a:latin typeface="Times New Roman" panose="02020603050405020304" pitchFamily="18" charset="0"/>
                    <a:cs typeface="Times New Roman" panose="02020603050405020304" pitchFamily="18" charset="0"/>
                  </a:rPr>
                  <a:t>?</a:t>
                </a:r>
              </a:p>
            </p:txBody>
          </p:sp>
        </p:grpSp>
      </p:grpSp>
      <p:grpSp>
        <p:nvGrpSpPr>
          <p:cNvPr id="32" name="Group 31"/>
          <p:cNvGrpSpPr/>
          <p:nvPr/>
        </p:nvGrpSpPr>
        <p:grpSpPr>
          <a:xfrm>
            <a:off x="6603426" y="3585411"/>
            <a:ext cx="990972" cy="821538"/>
            <a:chOff x="6602853" y="3573327"/>
            <a:chExt cx="990972" cy="821538"/>
          </a:xfrm>
        </p:grpSpPr>
        <p:sp>
          <p:nvSpPr>
            <p:cNvPr id="33" name="Rounded Rectangle 32"/>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44"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grpSp>
        <p:nvGrpSpPr>
          <p:cNvPr id="45" name="Group 44"/>
          <p:cNvGrpSpPr/>
          <p:nvPr/>
        </p:nvGrpSpPr>
        <p:grpSpPr>
          <a:xfrm>
            <a:off x="7808929" y="4533613"/>
            <a:ext cx="990972" cy="821538"/>
            <a:chOff x="6602853" y="3573327"/>
            <a:chExt cx="990972" cy="821538"/>
          </a:xfrm>
        </p:grpSpPr>
        <p:sp>
          <p:nvSpPr>
            <p:cNvPr id="46" name="Rounded Rectangle 45"/>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47"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grpSp>
        <p:nvGrpSpPr>
          <p:cNvPr id="48" name="Group 47"/>
          <p:cNvGrpSpPr/>
          <p:nvPr/>
        </p:nvGrpSpPr>
        <p:grpSpPr>
          <a:xfrm>
            <a:off x="6245224" y="5433052"/>
            <a:ext cx="990972" cy="821538"/>
            <a:chOff x="6602853" y="3573327"/>
            <a:chExt cx="990972" cy="821538"/>
          </a:xfrm>
        </p:grpSpPr>
        <p:sp>
          <p:nvSpPr>
            <p:cNvPr id="49" name="Rounded Rectangle 48"/>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50"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S</a:t>
              </a:r>
            </a:p>
          </p:txBody>
        </p:sp>
      </p:grpSp>
      <p:grpSp>
        <p:nvGrpSpPr>
          <p:cNvPr id="51" name="Group 50"/>
          <p:cNvGrpSpPr/>
          <p:nvPr/>
        </p:nvGrpSpPr>
        <p:grpSpPr>
          <a:xfrm>
            <a:off x="12983873" y="6321469"/>
            <a:ext cx="990972" cy="821538"/>
            <a:chOff x="6602853" y="3573327"/>
            <a:chExt cx="990972" cy="821538"/>
          </a:xfrm>
        </p:grpSpPr>
        <p:sp>
          <p:nvSpPr>
            <p:cNvPr id="52" name="Rounded Rectangle 51"/>
            <p:cNvSpPr/>
            <p:nvPr/>
          </p:nvSpPr>
          <p:spPr>
            <a:xfrm>
              <a:off x="6602853" y="3573327"/>
              <a:ext cx="852260" cy="821538"/>
            </a:xfrm>
            <a:prstGeom prst="roundRect">
              <a:avLst/>
            </a:prstGeom>
            <a:solidFill>
              <a:schemeClr val="bg1"/>
            </a:solidFill>
            <a:ln w="38100">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2534F"/>
                </a:solidFill>
                <a:latin typeface="Times New Roman" panose="02020603050405020304" pitchFamily="18" charset="0"/>
                <a:cs typeface="Times New Roman" panose="02020603050405020304" pitchFamily="18" charset="0"/>
              </a:endParaRPr>
            </a:p>
          </p:txBody>
        </p:sp>
        <p:sp>
          <p:nvSpPr>
            <p:cNvPr id="53" name="TextBox 15"/>
            <p:cNvSpPr txBox="1"/>
            <p:nvPr/>
          </p:nvSpPr>
          <p:spPr>
            <a:xfrm>
              <a:off x="6857427" y="3759816"/>
              <a:ext cx="736398" cy="512961"/>
            </a:xfrm>
            <a:prstGeom prst="rect">
              <a:avLst/>
            </a:prstGeom>
          </p:spPr>
          <p:txBody>
            <a:bodyPr wrap="square" lIns="0" tIns="0" rIns="0" bIns="0" rtlCol="0" anchor="t">
              <a:spAutoFit/>
            </a:bodyPr>
            <a:lstStyle/>
            <a:p>
              <a:pPr algn="just">
                <a:lnSpc>
                  <a:spcPts val="3999"/>
                </a:lnSpc>
                <a:spcBef>
                  <a:spcPct val="0"/>
                </a:spcBef>
              </a:pPr>
              <a:r>
                <a:rPr lang="en-US" sz="4400" b="1" dirty="0">
                  <a:solidFill>
                    <a:srgbClr val="F2534F"/>
                  </a:solidFill>
                  <a:latin typeface="Times New Roman" panose="02020603050405020304" pitchFamily="18" charset="0"/>
                  <a:cs typeface="Times New Roman" panose="02020603050405020304" pitchFamily="18" charset="0"/>
                </a:rPr>
                <a:t>Đ</a:t>
              </a:r>
            </a:p>
          </p:txBody>
        </p:sp>
      </p:grpSp>
      <p:sp>
        <p:nvSpPr>
          <p:cNvPr id="54" name="TextBox 9"/>
          <p:cNvSpPr txBox="1"/>
          <p:nvPr/>
        </p:nvSpPr>
        <p:spPr>
          <a:xfrm>
            <a:off x="-32084" y="2905190"/>
            <a:ext cx="8023407" cy="1010277"/>
          </a:xfrm>
          <a:prstGeom prst="rect">
            <a:avLst/>
          </a:prstGeom>
        </p:spPr>
        <p:txBody>
          <a:bodyPr wrap="square" lIns="0" tIns="0" rIns="0" bIns="0" rtlCol="0" anchor="t">
            <a:spAutoFit/>
          </a:bodyPr>
          <a:lstStyle/>
          <a:p>
            <a:pPr algn="ctr">
              <a:lnSpc>
                <a:spcPts val="3842"/>
              </a:lnSpc>
            </a:pPr>
            <a:r>
              <a:rPr lang="en-US" sz="4800" dirty="0">
                <a:solidFill>
                  <a:srgbClr val="142912"/>
                </a:solidFill>
                <a:latin typeface="Times New Roman" panose="02020603050405020304" pitchFamily="18" charset="0"/>
                <a:cs typeface="Times New Roman" panose="02020603050405020304" pitchFamily="18" charset="0"/>
              </a:rPr>
              <a:t>a) </a:t>
            </a:r>
            <a:r>
              <a:rPr lang="en-US" sz="4800" dirty="0" err="1">
                <a:solidFill>
                  <a:srgbClr val="142912"/>
                </a:solidFill>
                <a:latin typeface="Times New Roman" panose="02020603050405020304" pitchFamily="18" charset="0"/>
                <a:cs typeface="Times New Roman" panose="02020603050405020304" pitchFamily="18" charset="0"/>
              </a:rPr>
              <a:t>Trong</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hình</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vẽ</a:t>
            </a:r>
            <a:r>
              <a:rPr lang="en-US" sz="4800" dirty="0">
                <a:solidFill>
                  <a:srgbClr val="142912"/>
                </a:solidFill>
                <a:latin typeface="Times New Roman" panose="02020603050405020304" pitchFamily="18" charset="0"/>
                <a:cs typeface="Times New Roman" panose="02020603050405020304" pitchFamily="18" charset="0"/>
              </a:rPr>
              <a:t> </a:t>
            </a:r>
            <a:r>
              <a:rPr lang="en-US" sz="4800" dirty="0" err="1">
                <a:solidFill>
                  <a:srgbClr val="142912"/>
                </a:solidFill>
                <a:latin typeface="Times New Roman" panose="02020603050405020304" pitchFamily="18" charset="0"/>
                <a:cs typeface="Times New Roman" panose="02020603050405020304" pitchFamily="18" charset="0"/>
              </a:rPr>
              <a:t>sau</a:t>
            </a:r>
            <a:r>
              <a:rPr lang="en-US" sz="4800" dirty="0">
                <a:solidFill>
                  <a:srgbClr val="142912"/>
                </a:solidFill>
                <a:latin typeface="Times New Roman" panose="02020603050405020304" pitchFamily="18" charset="0"/>
                <a:cs typeface="Times New Roman" panose="02020603050405020304" pitchFamily="18" charset="0"/>
              </a:rPr>
              <a:t>:</a:t>
            </a:r>
          </a:p>
          <a:p>
            <a:pPr algn="ctr">
              <a:lnSpc>
                <a:spcPts val="3842"/>
              </a:lnSpc>
              <a:spcBef>
                <a:spcPct val="0"/>
              </a:spcBef>
            </a:pPr>
            <a:endParaRPr lang="en-US" sz="4800" dirty="0">
              <a:solidFill>
                <a:srgbClr val="142912"/>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1044137" y="820134"/>
            <a:ext cx="7193903" cy="2005758"/>
          </a:xfrm>
          <a:prstGeom prst="rect">
            <a:avLst/>
          </a:prstGeom>
        </p:spPr>
      </p:pic>
      <p:sp>
        <p:nvSpPr>
          <p:cNvPr id="7" name="Freeform 6">
            <a:extLst>
              <a:ext uri="{FF2B5EF4-FFF2-40B4-BE49-F238E27FC236}">
                <a16:creationId xmlns:a16="http://schemas.microsoft.com/office/drawing/2014/main" id="{AB571A9F-BFBD-E237-6411-2A2ED6A57A73}"/>
              </a:ext>
            </a:extLst>
          </p:cNvPr>
          <p:cNvSpPr/>
          <p:nvPr/>
        </p:nvSpPr>
        <p:spPr>
          <a:xfrm rot="11821444" flipV="1">
            <a:off x="15999790" y="748116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6">
            <a:extLst>
              <a:ext uri="{FF2B5EF4-FFF2-40B4-BE49-F238E27FC236}">
                <a16:creationId xmlns:a16="http://schemas.microsoft.com/office/drawing/2014/main" id="{88C518EA-3796-7EB8-16AF-9CBE99A8CFF7}"/>
              </a:ext>
            </a:extLst>
          </p:cNvPr>
          <p:cNvSpPr/>
          <p:nvPr/>
        </p:nvSpPr>
        <p:spPr>
          <a:xfrm rot="6034454" flipV="1">
            <a:off x="-1129023" y="7384276"/>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8945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1000"/>
                                        <p:tgtEl>
                                          <p:spTgt spid="54"/>
                                        </p:tgtEl>
                                      </p:cBhvr>
                                    </p:animEffect>
                                    <p:anim calcmode="lin" valueType="num">
                                      <p:cBhvr>
                                        <p:cTn id="28" dur="1000" fill="hold"/>
                                        <p:tgtEl>
                                          <p:spTgt spid="54"/>
                                        </p:tgtEl>
                                        <p:attrNameLst>
                                          <p:attrName>ppt_x</p:attrName>
                                        </p:attrNameLst>
                                      </p:cBhvr>
                                      <p:tavLst>
                                        <p:tav tm="0">
                                          <p:val>
                                            <p:strVal val="#ppt_x"/>
                                          </p:val>
                                        </p:tav>
                                        <p:tav tm="100000">
                                          <p:val>
                                            <p:strVal val="#ppt_x"/>
                                          </p:val>
                                        </p:tav>
                                      </p:tavLst>
                                    </p:anim>
                                    <p:anim calcmode="lin" valueType="num">
                                      <p:cBhvr>
                                        <p:cTn id="29" dur="10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1"/>
                                        </p:tgtEl>
                                        <p:attrNameLst>
                                          <p:attrName>style.visibility</p:attrName>
                                        </p:attrNameLst>
                                      </p:cBhvr>
                                      <p:to>
                                        <p:strVal val="visible"/>
                                      </p:to>
                                    </p:set>
                                    <p:animEffect transition="in" filter="fade">
                                      <p:cBhvr>
                                        <p:cTn id="54" dur="500"/>
                                        <p:tgtEl>
                                          <p:spTgt spid="5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1000"/>
                                        <p:tgtEl>
                                          <p:spTgt spid="21"/>
                                        </p:tgtEl>
                                      </p:cBhvr>
                                    </p:animEffect>
                                    <p:anim calcmode="lin" valueType="num">
                                      <p:cBhvr>
                                        <p:cTn id="60" dur="1000" fill="hold"/>
                                        <p:tgtEl>
                                          <p:spTgt spid="21"/>
                                        </p:tgtEl>
                                        <p:attrNameLst>
                                          <p:attrName>ppt_x</p:attrName>
                                        </p:attrNameLst>
                                      </p:cBhvr>
                                      <p:tavLst>
                                        <p:tav tm="0">
                                          <p:val>
                                            <p:strVal val="#ppt_x"/>
                                          </p:val>
                                        </p:tav>
                                        <p:tav tm="100000">
                                          <p:val>
                                            <p:strVal val="#ppt_x"/>
                                          </p:val>
                                        </p:tav>
                                      </p:tavLst>
                                    </p:anim>
                                    <p:anim calcmode="lin" valueType="num">
                                      <p:cBhvr>
                                        <p:cTn id="6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6" name="Freeform 6"/>
          <p:cNvSpPr/>
          <p:nvPr/>
        </p:nvSpPr>
        <p:spPr>
          <a:xfrm rot="883410" flipV="1">
            <a:off x="-1604500" y="-1062067"/>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rot="2880438">
            <a:off x="14759564" y="5716108"/>
            <a:ext cx="6414069"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6" name="Group 15"/>
          <p:cNvGrpSpPr/>
          <p:nvPr/>
        </p:nvGrpSpPr>
        <p:grpSpPr>
          <a:xfrm>
            <a:off x="1507114" y="1638557"/>
            <a:ext cx="15602686" cy="1919984"/>
            <a:chOff x="685800" y="2072654"/>
            <a:chExt cx="15602686" cy="1919984"/>
          </a:xfrm>
        </p:grpSpPr>
        <p:sp>
          <p:nvSpPr>
            <p:cNvPr id="17" name="Rounded Rectangle 16"/>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8" name="TextBox 3"/>
            <p:cNvSpPr txBox="1"/>
            <p:nvPr/>
          </p:nvSpPr>
          <p:spPr>
            <a:xfrm>
              <a:off x="1219200" y="2795038"/>
              <a:ext cx="14984221" cy="547009"/>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Times New Roman" panose="02020603050405020304" pitchFamily="18" charset="0"/>
                  <a:cs typeface="Times New Roman" panose="02020603050405020304" pitchFamily="18" charset="0"/>
                </a:rPr>
                <a:t>Nhắc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lại</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đặc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điểm</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các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cạnh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của</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bình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hành</a:t>
              </a:r>
              <a:r>
                <a:rPr lang="en-US" sz="5400" b="1" dirty="0">
                  <a:solidFill>
                    <a:srgbClr val="142912"/>
                  </a:solidFill>
                  <a:latin typeface="Times New Roman" panose="02020603050405020304" pitchFamily="18" charset="0"/>
                  <a:cs typeface="Times New Roman" panose="02020603050405020304" pitchFamily="18" charset="0"/>
                </a:rPr>
                <a:t>.</a:t>
              </a:r>
            </a:p>
          </p:txBody>
        </p:sp>
      </p:grpSp>
      <p:grpSp>
        <p:nvGrpSpPr>
          <p:cNvPr id="19" name="Group 18"/>
          <p:cNvGrpSpPr/>
          <p:nvPr/>
        </p:nvGrpSpPr>
        <p:grpSpPr>
          <a:xfrm>
            <a:off x="1597059" y="4409366"/>
            <a:ext cx="15751075" cy="1919984"/>
            <a:chOff x="685800" y="2072654"/>
            <a:chExt cx="15751075" cy="1919984"/>
          </a:xfrm>
        </p:grpSpPr>
        <p:sp>
          <p:nvSpPr>
            <p:cNvPr id="20" name="Rounded Rectangle 19"/>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1" name="TextBox 3"/>
            <p:cNvSpPr txBox="1"/>
            <p:nvPr/>
          </p:nvSpPr>
          <p:spPr>
            <a:xfrm>
              <a:off x="1452654" y="2940155"/>
              <a:ext cx="14984221" cy="542200"/>
            </a:xfrm>
            <a:prstGeom prst="rect">
              <a:avLst/>
            </a:prstGeom>
          </p:spPr>
          <p:txBody>
            <a:bodyPr wrap="square" lIns="0" tIns="0" rIns="0" bIns="0" rtlCol="0" anchor="t">
              <a:spAutoFit/>
            </a:bodyPr>
            <a:lstStyle/>
            <a:p>
              <a:pPr algn="just">
                <a:lnSpc>
                  <a:spcPts val="3999"/>
                </a:lnSpc>
              </a:pPr>
              <a:r>
                <a:rPr lang="en-US" sz="5400" b="1" dirty="0" err="1">
                  <a:solidFill>
                    <a:srgbClr val="142912"/>
                  </a:solidFill>
                  <a:latin typeface="Times New Roman" panose="02020603050405020304" pitchFamily="18" charset="0"/>
                  <a:cs typeface="Times New Roman" panose="02020603050405020304" pitchFamily="18" charset="0"/>
                </a:rPr>
                <a:t>Nhắc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lại</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đặc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điểm</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các</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cạnh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của</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hình</a:t>
              </a:r>
              <a:r>
                <a:rPr lang="en-US" sz="5400" b="1" dirty="0">
                  <a:solidFill>
                    <a:srgbClr val="142912"/>
                  </a:solidFill>
                  <a:latin typeface="Times New Roman" panose="02020603050405020304" pitchFamily="18" charset="0"/>
                  <a:cs typeface="Times New Roman" panose="02020603050405020304" pitchFamily="18" charset="0"/>
                </a:rPr>
                <a:t> </a:t>
              </a:r>
              <a:r>
                <a:rPr lang="en-US" sz="5400" b="1" dirty="0" err="1">
                  <a:solidFill>
                    <a:srgbClr val="142912"/>
                  </a:solidFill>
                  <a:latin typeface="Times New Roman" panose="02020603050405020304" pitchFamily="18" charset="0"/>
                  <a:cs typeface="Times New Roman" panose="02020603050405020304" pitchFamily="18" charset="0"/>
                </a:rPr>
                <a:t>thoi</a:t>
              </a:r>
              <a:r>
                <a:rPr lang="en-US" sz="5400" b="1" dirty="0">
                  <a:solidFill>
                    <a:srgbClr val="142912"/>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476406" y="7014636"/>
            <a:ext cx="15664101" cy="1919984"/>
            <a:chOff x="685800" y="2072654"/>
            <a:chExt cx="15664101" cy="1919984"/>
          </a:xfrm>
        </p:grpSpPr>
        <p:sp>
          <p:nvSpPr>
            <p:cNvPr id="23" name="Rounded Rectangle 22"/>
            <p:cNvSpPr/>
            <p:nvPr/>
          </p:nvSpPr>
          <p:spPr>
            <a:xfrm>
              <a:off x="685800" y="2072654"/>
              <a:ext cx="15602686" cy="191998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4" name="TextBox 3"/>
            <p:cNvSpPr txBox="1"/>
            <p:nvPr/>
          </p:nvSpPr>
          <p:spPr>
            <a:xfrm>
              <a:off x="1365680" y="2824123"/>
              <a:ext cx="14984221" cy="542200"/>
            </a:xfrm>
            <a:prstGeom prst="rect">
              <a:avLst/>
            </a:prstGeom>
          </p:spPr>
          <p:txBody>
            <a:bodyPr wrap="square" lIns="0" tIns="0" rIns="0" bIns="0" rtlCol="0" anchor="t">
              <a:spAutoFit/>
            </a:bodyPr>
            <a:lstStyle/>
            <a:p>
              <a:pPr algn="just">
                <a:lnSpc>
                  <a:spcPts val="3999"/>
                </a:lnSpc>
              </a:pPr>
              <a:r>
                <a:rPr lang="vi-VN" sz="5400" b="1" dirty="0">
                  <a:solidFill>
                    <a:srgbClr val="142912"/>
                  </a:solidFill>
                  <a:latin typeface="Times New Roman" panose="02020603050405020304" pitchFamily="18" charset="0"/>
                  <a:cs typeface="Times New Roman" panose="02020603050405020304" pitchFamily="18" charset="0"/>
                </a:rPr>
                <a:t>Nhắc lại đặc điểm hai đường thằng song song.</a:t>
              </a:r>
            </a:p>
          </p:txBody>
        </p:sp>
      </p:grpSp>
      <p:sp>
        <p:nvSpPr>
          <p:cNvPr id="2" name="Freeform 8">
            <a:extLst>
              <a:ext uri="{FF2B5EF4-FFF2-40B4-BE49-F238E27FC236}">
                <a16:creationId xmlns:a16="http://schemas.microsoft.com/office/drawing/2014/main" id="{CAA9BE87-6645-08BF-B44E-489CC19E74C7}"/>
              </a:ext>
            </a:extLst>
          </p:cNvPr>
          <p:cNvSpPr/>
          <p:nvPr/>
        </p:nvSpPr>
        <p:spPr>
          <a:xfrm rot="17565829">
            <a:off x="-3790613" y="6611198"/>
            <a:ext cx="6414069"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6">
            <a:extLst>
              <a:ext uri="{FF2B5EF4-FFF2-40B4-BE49-F238E27FC236}">
                <a16:creationId xmlns:a16="http://schemas.microsoft.com/office/drawing/2014/main" id="{A0634B2E-3935-C737-BBC9-8239A1FCB81E}"/>
              </a:ext>
            </a:extLst>
          </p:cNvPr>
          <p:cNvSpPr/>
          <p:nvPr/>
        </p:nvSpPr>
        <p:spPr>
          <a:xfrm rot="15214705" flipV="1">
            <a:off x="15686668" y="-1468449"/>
            <a:ext cx="3742935" cy="4001356"/>
          </a:xfrm>
          <a:custGeom>
            <a:avLst/>
            <a:gdLst/>
            <a:ahLst/>
            <a:cxnLst/>
            <a:rect l="l" t="t" r="r" b="b"/>
            <a:pathLst>
              <a:path w="3742935" h="4001356">
                <a:moveTo>
                  <a:pt x="0" y="4001355"/>
                </a:moveTo>
                <a:lnTo>
                  <a:pt x="3742935" y="4001355"/>
                </a:lnTo>
                <a:lnTo>
                  <a:pt x="3742935" y="0"/>
                </a:lnTo>
                <a:lnTo>
                  <a:pt x="0" y="0"/>
                </a:lnTo>
                <a:lnTo>
                  <a:pt x="0" y="4001355"/>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256967">
            <a:off x="-342832" y="5070703"/>
            <a:ext cx="4863485" cy="7354987"/>
          </a:xfrm>
          <a:custGeom>
            <a:avLst/>
            <a:gdLst/>
            <a:ahLst/>
            <a:cxnLst/>
            <a:rect l="l" t="t" r="r" b="b"/>
            <a:pathLst>
              <a:path w="4863485" h="7354987">
                <a:moveTo>
                  <a:pt x="0" y="0"/>
                </a:moveTo>
                <a:lnTo>
                  <a:pt x="4863485" y="0"/>
                </a:lnTo>
                <a:lnTo>
                  <a:pt x="4863485" y="7354988"/>
                </a:lnTo>
                <a:lnTo>
                  <a:pt x="0" y="73549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3014965">
            <a:off x="4629963" y="6732135"/>
            <a:ext cx="1982357" cy="6045307"/>
          </a:xfrm>
          <a:custGeom>
            <a:avLst/>
            <a:gdLst/>
            <a:ahLst/>
            <a:cxnLst/>
            <a:rect l="l" t="t" r="r" b="b"/>
            <a:pathLst>
              <a:path w="1982357" h="6045307">
                <a:moveTo>
                  <a:pt x="0" y="0"/>
                </a:moveTo>
                <a:lnTo>
                  <a:pt x="1982357" y="0"/>
                </a:lnTo>
                <a:lnTo>
                  <a:pt x="1982357" y="6045307"/>
                </a:lnTo>
                <a:lnTo>
                  <a:pt x="0" y="60453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2663412" y="831581"/>
            <a:ext cx="13619642" cy="3323987"/>
          </a:xfrm>
          <a:prstGeom prst="rect">
            <a:avLst/>
          </a:prstGeom>
        </p:spPr>
        <p:txBody>
          <a:bodyPr wrap="square" lIns="0" tIns="0" rIns="0" bIns="0" rtlCol="0" anchor="t">
            <a:spAutoFit/>
          </a:bodyPr>
          <a:lstStyle/>
          <a:p>
            <a:pPr algn="just">
              <a:spcBef>
                <a:spcPct val="0"/>
              </a:spcBef>
            </a:pPr>
            <a:r>
              <a:rPr lang="vi-VN" sz="5400" dirty="0">
                <a:solidFill>
                  <a:srgbClr val="FF0000"/>
                </a:solidFill>
                <a:latin typeface="Times New Roman" panose="02020603050405020304" pitchFamily="18" charset="0"/>
                <a:cs typeface="Times New Roman" panose="02020603050405020304" pitchFamily="18" charset="0"/>
              </a:rPr>
              <a:t>Ở bãi đất ven sông, người ta trồng tổng cộng 760 cây ổi và cây chuối. Biết số cây ổi nhiều hơn số cây chuối 40 cây. Hỏi có bao nhiêu cây chuối và bao nhiêu cây ổi?</a:t>
            </a:r>
          </a:p>
        </p:txBody>
      </p:sp>
      <p:sp>
        <p:nvSpPr>
          <p:cNvPr id="15" name="Rounded Rectangle 14"/>
          <p:cNvSpPr/>
          <p:nvPr/>
        </p:nvSpPr>
        <p:spPr>
          <a:xfrm>
            <a:off x="6728087" y="4915972"/>
            <a:ext cx="5843135"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2" name="TextBox 12"/>
          <p:cNvSpPr txBox="1"/>
          <p:nvPr/>
        </p:nvSpPr>
        <p:spPr>
          <a:xfrm>
            <a:off x="7170108" y="5729137"/>
            <a:ext cx="4959092" cy="1015663"/>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Làm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vào</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vở</a:t>
            </a:r>
            <a:endParaRPr lang="en-US" sz="6600" dirty="0">
              <a:solidFill>
                <a:srgbClr val="00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8"/>
          <a:stretch>
            <a:fillRect/>
          </a:stretch>
        </p:blipFill>
        <p:spPr>
          <a:xfrm>
            <a:off x="12925952" y="4873789"/>
            <a:ext cx="3940963" cy="4372239"/>
          </a:xfrm>
          <a:prstGeom prst="rect">
            <a:avLst/>
          </a:prstGeom>
        </p:spPr>
      </p:pic>
      <p:sp>
        <p:nvSpPr>
          <p:cNvPr id="17" name="Freeform 10"/>
          <p:cNvSpPr/>
          <p:nvPr/>
        </p:nvSpPr>
        <p:spPr>
          <a:xfrm>
            <a:off x="1021730" y="755955"/>
            <a:ext cx="1483151" cy="2108187"/>
          </a:xfrm>
          <a:custGeom>
            <a:avLst/>
            <a:gdLst/>
            <a:ahLst/>
            <a:cxnLst/>
            <a:rect l="l" t="t" r="r" b="b"/>
            <a:pathLst>
              <a:path w="1117137" h="1540879">
                <a:moveTo>
                  <a:pt x="0" y="0"/>
                </a:moveTo>
                <a:lnTo>
                  <a:pt x="1117137" y="0"/>
                </a:lnTo>
                <a:lnTo>
                  <a:pt x="1117137" y="1540880"/>
                </a:lnTo>
                <a:lnTo>
                  <a:pt x="0" y="1540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 name="Freeform 3">
            <a:extLst>
              <a:ext uri="{FF2B5EF4-FFF2-40B4-BE49-F238E27FC236}">
                <a16:creationId xmlns:a16="http://schemas.microsoft.com/office/drawing/2014/main" id="{AE646E8F-050D-BAD0-D08F-1E0E2836B0F0}"/>
              </a:ext>
            </a:extLst>
          </p:cNvPr>
          <p:cNvSpPr/>
          <p:nvPr/>
        </p:nvSpPr>
        <p:spPr>
          <a:xfrm rot="-6059917" flipH="1">
            <a:off x="16490441" y="7757635"/>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3848178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p:bldP spid="15"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91940"/>
        </a:solidFill>
        <a:effectLst/>
      </p:bgPr>
    </p:bg>
    <p:spTree>
      <p:nvGrpSpPr>
        <p:cNvPr id="1" name=""/>
        <p:cNvGrpSpPr/>
        <p:nvPr/>
      </p:nvGrpSpPr>
      <p:grpSpPr>
        <a:xfrm>
          <a:off x="0" y="0"/>
          <a:ext cx="0" cy="0"/>
          <a:chOff x="0" y="0"/>
          <a:chExt cx="0" cy="0"/>
        </a:xfrm>
      </p:grpSpPr>
      <p:sp>
        <p:nvSpPr>
          <p:cNvPr id="13" name="Rounded Rectangle 12"/>
          <p:cNvSpPr/>
          <p:nvPr/>
        </p:nvSpPr>
        <p:spPr>
          <a:xfrm>
            <a:off x="609600" y="584946"/>
            <a:ext cx="17141536" cy="9054354"/>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3" name="Freeform 3"/>
          <p:cNvSpPr/>
          <p:nvPr/>
        </p:nvSpPr>
        <p:spPr>
          <a:xfrm rot="-6059917" flipH="1">
            <a:off x="15595033" y="-1999943"/>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6" name="Picture 15"/>
          <p:cNvPicPr>
            <a:picLocks noChangeAspect="1"/>
          </p:cNvPicPr>
          <p:nvPr/>
        </p:nvPicPr>
        <p:blipFill>
          <a:blip r:embed="rId4"/>
          <a:stretch>
            <a:fillRect/>
          </a:stretch>
        </p:blipFill>
        <p:spPr>
          <a:xfrm>
            <a:off x="12366589" y="1066030"/>
            <a:ext cx="2138697" cy="2372744"/>
          </a:xfrm>
          <a:prstGeom prst="rect">
            <a:avLst/>
          </a:prstGeom>
        </p:spPr>
      </p:pic>
      <p:sp>
        <p:nvSpPr>
          <p:cNvPr id="14" name="TextBox 12"/>
          <p:cNvSpPr txBox="1"/>
          <p:nvPr/>
        </p:nvSpPr>
        <p:spPr>
          <a:xfrm>
            <a:off x="589105" y="704883"/>
            <a:ext cx="3327631" cy="738664"/>
          </a:xfrm>
          <a:prstGeom prst="rect">
            <a:avLst/>
          </a:prstGeom>
        </p:spPr>
        <p:txBody>
          <a:bodyPr wrap="square" lIns="0" tIns="0" rIns="0" bIns="0" rtlCol="0" anchor="t">
            <a:spAutoFit/>
          </a:bodyPr>
          <a:lstStyle/>
          <a:p>
            <a:pPr algn="ctr">
              <a:spcBef>
                <a:spcPct val="0"/>
              </a:spcBef>
            </a:pPr>
            <a:r>
              <a:rPr lang="en-US" sz="4800" b="1" dirty="0" err="1">
                <a:solidFill>
                  <a:srgbClr val="000000"/>
                </a:solidFill>
                <a:latin typeface="Times New Roman" panose="02020603050405020304" pitchFamily="18" charset="0"/>
                <a:cs typeface="Times New Roman" panose="02020603050405020304" pitchFamily="18" charset="0"/>
              </a:rPr>
              <a:t>Tóm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tắt</a:t>
            </a:r>
            <a:r>
              <a:rPr lang="en-US" sz="4800" b="1" dirty="0">
                <a:solidFill>
                  <a:srgbClr val="000000"/>
                </a:solidFill>
                <a:latin typeface="Times New Roman" panose="02020603050405020304" pitchFamily="18" charset="0"/>
                <a:cs typeface="Times New Roman" panose="02020603050405020304" pitchFamily="18" charset="0"/>
              </a:rPr>
              <a:t>:</a:t>
            </a:r>
          </a:p>
        </p:txBody>
      </p:sp>
      <p:grpSp>
        <p:nvGrpSpPr>
          <p:cNvPr id="29" name="Group 28"/>
          <p:cNvGrpSpPr/>
          <p:nvPr/>
        </p:nvGrpSpPr>
        <p:grpSpPr>
          <a:xfrm>
            <a:off x="871077" y="2778315"/>
            <a:ext cx="6672724" cy="1770459"/>
            <a:chOff x="871077" y="2778315"/>
            <a:chExt cx="6672724" cy="1770459"/>
          </a:xfrm>
        </p:grpSpPr>
        <p:sp>
          <p:nvSpPr>
            <p:cNvPr id="18" name="TextBox 12"/>
            <p:cNvSpPr txBox="1"/>
            <p:nvPr/>
          </p:nvSpPr>
          <p:spPr>
            <a:xfrm>
              <a:off x="871077" y="2778315"/>
              <a:ext cx="3127136" cy="738664"/>
            </a:xfrm>
            <a:prstGeom prst="rect">
              <a:avLst/>
            </a:prstGeom>
          </p:spPr>
          <p:txBody>
            <a:bodyPr wrap="square" lIns="0" tIns="0" rIns="0" bIns="0" rtlCol="0" anchor="t">
              <a:spAutoFit/>
            </a:bodyPr>
            <a:lstStyle/>
            <a:p>
              <a:pPr algn="r">
                <a:spcBef>
                  <a:spcPct val="0"/>
                </a:spcBef>
              </a:pP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a:t>
              </a:r>
            </a:p>
          </p:txBody>
        </p:sp>
        <p:cxnSp>
          <p:nvCxnSpPr>
            <p:cNvPr id="19" name="Straight Connector 18"/>
            <p:cNvCxnSpPr/>
            <p:nvPr/>
          </p:nvCxnSpPr>
          <p:spPr>
            <a:xfrm>
              <a:off x="4169267" y="3438774"/>
              <a:ext cx="3374533"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1" name="TextBox 12"/>
            <p:cNvSpPr txBox="1"/>
            <p:nvPr/>
          </p:nvSpPr>
          <p:spPr>
            <a:xfrm>
              <a:off x="4355855" y="3933221"/>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sp>
          <p:nvSpPr>
            <p:cNvPr id="22" name="Right Bracket 21"/>
            <p:cNvSpPr/>
            <p:nvPr/>
          </p:nvSpPr>
          <p:spPr>
            <a:xfrm rot="16200000" flipH="1">
              <a:off x="5691340" y="1911983"/>
              <a:ext cx="297343" cy="3407579"/>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grpSp>
      <p:grpSp>
        <p:nvGrpSpPr>
          <p:cNvPr id="33" name="Group 32"/>
          <p:cNvGrpSpPr/>
          <p:nvPr/>
        </p:nvGrpSpPr>
        <p:grpSpPr>
          <a:xfrm>
            <a:off x="2252921" y="1012654"/>
            <a:ext cx="7459698" cy="2272021"/>
            <a:chOff x="2252921" y="1012654"/>
            <a:chExt cx="7459698" cy="2272021"/>
          </a:xfrm>
        </p:grpSpPr>
        <p:sp>
          <p:nvSpPr>
            <p:cNvPr id="24" name="Right Bracket 23"/>
            <p:cNvSpPr/>
            <p:nvPr/>
          </p:nvSpPr>
          <p:spPr>
            <a:xfrm rot="16200000" flipH="1">
              <a:off x="8234523" y="1476965"/>
              <a:ext cx="386881" cy="1797682"/>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2252921" y="1012654"/>
              <a:ext cx="7459698" cy="2272021"/>
              <a:chOff x="2252921" y="1012654"/>
              <a:chExt cx="7459698" cy="2272021"/>
            </a:xfrm>
          </p:grpSpPr>
          <p:sp>
            <p:nvSpPr>
              <p:cNvPr id="12" name="TextBox 12"/>
              <p:cNvSpPr txBox="1"/>
              <p:nvPr/>
            </p:nvSpPr>
            <p:spPr>
              <a:xfrm>
                <a:off x="2252921" y="1668316"/>
                <a:ext cx="1745292" cy="1477328"/>
              </a:xfrm>
              <a:prstGeom prst="rect">
                <a:avLst/>
              </a:prstGeom>
            </p:spPr>
            <p:txBody>
              <a:bodyPr wrap="square" lIns="0" tIns="0" rIns="0" bIns="0" rtlCol="0" anchor="t">
                <a:spAutoFit/>
              </a:bodyPr>
              <a:lstStyle/>
              <a:p>
                <a:pPr algn="r">
                  <a:spcBef>
                    <a:spcPct val="0"/>
                  </a:spcBef>
                </a:pP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a:t>
                </a:r>
              </a:p>
            </p:txBody>
          </p:sp>
          <p:cxnSp>
            <p:nvCxnSpPr>
              <p:cNvPr id="4" name="Straight Connector 3"/>
              <p:cNvCxnSpPr/>
              <p:nvPr/>
            </p:nvCxnSpPr>
            <p:spPr>
              <a:xfrm>
                <a:off x="4169267" y="2247900"/>
                <a:ext cx="5181600"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8" name="Right Bracket 7"/>
              <p:cNvSpPr/>
              <p:nvPr/>
            </p:nvSpPr>
            <p:spPr>
              <a:xfrm rot="16200000">
                <a:off x="6564237" y="-604268"/>
                <a:ext cx="391664" cy="5181601"/>
              </a:xfrm>
              <a:prstGeom prst="rightBracket">
                <a:avLst>
                  <a:gd name="adj" fmla="val 248690"/>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0" name="TextBox 12"/>
              <p:cNvSpPr txBox="1"/>
              <p:nvPr/>
            </p:nvSpPr>
            <p:spPr>
              <a:xfrm>
                <a:off x="5491594" y="1012654"/>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a:off x="7543800" y="2229600"/>
                <a:ext cx="1807067" cy="0"/>
              </a:xfrm>
              <a:prstGeom prst="line">
                <a:avLst/>
              </a:prstGeom>
              <a:ln w="44450">
                <a:headEnd type="diamond"/>
                <a:tailEnd type="diamond"/>
              </a:ln>
            </p:spPr>
            <p:style>
              <a:lnRef idx="1">
                <a:schemeClr val="dk1"/>
              </a:lnRef>
              <a:fillRef idx="0">
                <a:schemeClr val="dk1"/>
              </a:fillRef>
              <a:effectRef idx="0">
                <a:schemeClr val="dk1"/>
              </a:effectRef>
              <a:fontRef idx="minor">
                <a:schemeClr val="tx1"/>
              </a:fontRef>
            </p:style>
          </p:cxnSp>
          <p:sp>
            <p:nvSpPr>
              <p:cNvPr id="25" name="TextBox 12"/>
              <p:cNvSpPr txBox="1"/>
              <p:nvPr/>
            </p:nvSpPr>
            <p:spPr>
              <a:xfrm>
                <a:off x="7182047" y="2669122"/>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40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grpSp>
      </p:grpSp>
      <p:grpSp>
        <p:nvGrpSpPr>
          <p:cNvPr id="30" name="Group 29"/>
          <p:cNvGrpSpPr/>
          <p:nvPr/>
        </p:nvGrpSpPr>
        <p:grpSpPr>
          <a:xfrm>
            <a:off x="9510581" y="1864786"/>
            <a:ext cx="2832436" cy="1827058"/>
            <a:chOff x="9510581" y="1864786"/>
            <a:chExt cx="2832436" cy="1827058"/>
          </a:xfrm>
        </p:grpSpPr>
        <p:sp>
          <p:nvSpPr>
            <p:cNvPr id="26" name="Right Brace 25"/>
            <p:cNvSpPr/>
            <p:nvPr/>
          </p:nvSpPr>
          <p:spPr>
            <a:xfrm>
              <a:off x="9510581" y="1864786"/>
              <a:ext cx="630344" cy="1827058"/>
            </a:xfrm>
            <a:prstGeom prst="rightBrace">
              <a:avLst>
                <a:gd name="adj1" fmla="val 23603"/>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7" name="TextBox 12"/>
            <p:cNvSpPr txBox="1"/>
            <p:nvPr/>
          </p:nvSpPr>
          <p:spPr>
            <a:xfrm>
              <a:off x="9812445" y="2379167"/>
              <a:ext cx="2530572" cy="615553"/>
            </a:xfrm>
            <a:prstGeom prst="rect">
              <a:avLst/>
            </a:prstGeom>
          </p:spPr>
          <p:txBody>
            <a:bodyPr wrap="square" lIns="0" tIns="0" rIns="0" bIns="0" rtlCol="0" anchor="t">
              <a:spAutoFit/>
            </a:bodyPr>
            <a:lstStyle/>
            <a:p>
              <a:pPr algn="ctr">
                <a:spcBef>
                  <a:spcPct val="0"/>
                </a:spcBef>
              </a:pPr>
              <a:r>
                <a:rPr lang="en-US" sz="4000" dirty="0">
                  <a:solidFill>
                    <a:srgbClr val="000000"/>
                  </a:solidFill>
                  <a:latin typeface="Times New Roman" panose="02020603050405020304" pitchFamily="18" charset="0"/>
                  <a:cs typeface="Times New Roman" panose="02020603050405020304" pitchFamily="18" charset="0"/>
                </a:rPr>
                <a:t>760 </a:t>
              </a:r>
              <a:r>
                <a:rPr lang="en-US" sz="4000" dirty="0" err="1">
                  <a:solidFill>
                    <a:srgbClr val="000000"/>
                  </a:solidFill>
                  <a:latin typeface="Times New Roman" panose="02020603050405020304" pitchFamily="18" charset="0"/>
                  <a:cs typeface="Times New Roman" panose="02020603050405020304" pitchFamily="18" charset="0"/>
                </a:rPr>
                <a:t>cây</a:t>
              </a:r>
              <a:endParaRPr lang="en-US" sz="4000" dirty="0">
                <a:solidFill>
                  <a:srgbClr val="000000"/>
                </a:solidFill>
                <a:latin typeface="Times New Roman" panose="02020603050405020304" pitchFamily="18" charset="0"/>
                <a:cs typeface="Times New Roman" panose="02020603050405020304" pitchFamily="18" charset="0"/>
              </a:endParaRPr>
            </a:p>
          </p:txBody>
        </p:sp>
      </p:grpSp>
      <p:sp>
        <p:nvSpPr>
          <p:cNvPr id="31" name="TextBox 8"/>
          <p:cNvSpPr txBox="1"/>
          <p:nvPr/>
        </p:nvSpPr>
        <p:spPr>
          <a:xfrm>
            <a:off x="4960935" y="4557569"/>
            <a:ext cx="12431656" cy="5170646"/>
          </a:xfrm>
          <a:prstGeom prst="rect">
            <a:avLst/>
          </a:prstGeom>
        </p:spPr>
        <p:txBody>
          <a:bodyPr wrap="square" lIns="0" tIns="0" rIns="0" bIns="0" rtlCol="0" anchor="t">
            <a:spAutoFit/>
          </a:bodyPr>
          <a:lstStyle/>
          <a:p>
            <a:pPr algn="ctr"/>
            <a:r>
              <a:rPr lang="en-US" sz="4800" dirty="0" err="1">
                <a:solidFill>
                  <a:srgbClr val="000000"/>
                </a:solidFill>
                <a:latin typeface="Times New Roman" panose="02020603050405020304" pitchFamily="18" charset="0"/>
                <a:cs typeface="Times New Roman" panose="02020603050405020304" pitchFamily="18" charset="0"/>
              </a:rPr>
              <a:t>Bài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giải</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vườn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a:solidFill>
                  <a:srgbClr val="000000"/>
                </a:solidFill>
                <a:latin typeface="Times New Roman" panose="02020603050405020304" pitchFamily="18" charset="0"/>
                <a:cs typeface="Times New Roman" panose="02020603050405020304" pitchFamily="18" charset="0"/>
              </a:rPr>
              <a:t>(760 + 40) : 2 = 400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vườn</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có</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là</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a:solidFill>
                  <a:srgbClr val="000000"/>
                </a:solidFill>
                <a:latin typeface="Times New Roman" panose="02020603050405020304" pitchFamily="18" charset="0"/>
                <a:cs typeface="Times New Roman" panose="02020603050405020304" pitchFamily="18" charset="0"/>
              </a:rPr>
              <a:t>760 – 400 = 360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a:t>
            </a:r>
          </a:p>
          <a:p>
            <a:pPr algn="ctr"/>
            <a:r>
              <a:rPr lang="en-US" sz="4800" dirty="0" err="1">
                <a:solidFill>
                  <a:srgbClr val="000000"/>
                </a:solidFill>
                <a:latin typeface="Times New Roman" panose="02020603050405020304" pitchFamily="18" charset="0"/>
                <a:cs typeface="Times New Roman" panose="02020603050405020304" pitchFamily="18" charset="0"/>
              </a:rPr>
              <a:t>Đáp</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số</a:t>
            </a:r>
            <a:r>
              <a:rPr lang="en-US" sz="4800" dirty="0">
                <a:solidFill>
                  <a:srgbClr val="000000"/>
                </a:solidFill>
                <a:latin typeface="Times New Roman" panose="02020603050405020304" pitchFamily="18" charset="0"/>
                <a:cs typeface="Times New Roman" panose="02020603050405020304" pitchFamily="18" charset="0"/>
              </a:rPr>
              <a:t>: 400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ổi</a:t>
            </a:r>
            <a:r>
              <a:rPr lang="en-US" sz="4800" dirty="0">
                <a:solidFill>
                  <a:srgbClr val="000000"/>
                </a:solidFill>
                <a:latin typeface="Times New Roman" panose="02020603050405020304" pitchFamily="18" charset="0"/>
                <a:cs typeface="Times New Roman" panose="02020603050405020304" pitchFamily="18" charset="0"/>
              </a:rPr>
              <a:t>; 360 </a:t>
            </a:r>
            <a:r>
              <a:rPr lang="en-US" sz="4800" dirty="0" err="1">
                <a:solidFill>
                  <a:srgbClr val="000000"/>
                </a:solidFill>
                <a:latin typeface="Times New Roman" panose="02020603050405020304" pitchFamily="18" charset="0"/>
                <a:cs typeface="Times New Roman" panose="02020603050405020304" pitchFamily="18" charset="0"/>
              </a:rPr>
              <a:t>cây</a:t>
            </a:r>
            <a:r>
              <a:rPr lang="en-US" sz="4800" dirty="0">
                <a:solidFill>
                  <a:srgbClr val="000000"/>
                </a:solidFill>
                <a:latin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cs typeface="Times New Roman" panose="02020603050405020304" pitchFamily="18" charset="0"/>
              </a:rPr>
              <a:t>chuối</a:t>
            </a:r>
            <a:r>
              <a:rPr lang="en-US" sz="4800" dirty="0">
                <a:solidFill>
                  <a:srgbClr val="000000"/>
                </a:solidFill>
                <a:latin typeface="Times New Roman" panose="02020603050405020304" pitchFamily="18" charset="0"/>
                <a:cs typeface="Times New Roman" panose="02020603050405020304" pitchFamily="18" charset="0"/>
              </a:rPr>
              <a:t>.</a:t>
            </a:r>
          </a:p>
          <a:p>
            <a:pPr algn="ctr">
              <a:spcBef>
                <a:spcPct val="0"/>
              </a:spcBef>
            </a:pPr>
            <a:endParaRPr lang="en-US" sz="4800" dirty="0">
              <a:solidFill>
                <a:srgbClr val="000000"/>
              </a:solidFill>
              <a:latin typeface="Times New Roman" panose="02020603050405020304" pitchFamily="18" charset="0"/>
              <a:cs typeface="Times New Roman" panose="02020603050405020304" pitchFamily="18" charset="0"/>
            </a:endParaRPr>
          </a:p>
        </p:txBody>
      </p:sp>
      <p:sp>
        <p:nvSpPr>
          <p:cNvPr id="32" name="Freeform 8"/>
          <p:cNvSpPr/>
          <p:nvPr/>
        </p:nvSpPr>
        <p:spPr>
          <a:xfrm flipH="1">
            <a:off x="613611" y="5611680"/>
            <a:ext cx="4670948" cy="3956101"/>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 name="Freeform 3">
            <a:extLst>
              <a:ext uri="{FF2B5EF4-FFF2-40B4-BE49-F238E27FC236}">
                <a16:creationId xmlns:a16="http://schemas.microsoft.com/office/drawing/2014/main" id="{EC051C77-8375-6AC9-86C5-2771C0BC0608}"/>
              </a:ext>
            </a:extLst>
          </p:cNvPr>
          <p:cNvSpPr/>
          <p:nvPr/>
        </p:nvSpPr>
        <p:spPr>
          <a:xfrm rot="-6059917" flipH="1">
            <a:off x="16490441" y="7757635"/>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3">
            <a:extLst>
              <a:ext uri="{FF2B5EF4-FFF2-40B4-BE49-F238E27FC236}">
                <a16:creationId xmlns:a16="http://schemas.microsoft.com/office/drawing/2014/main" id="{C2DAB204-5514-6B72-E193-E862061CD310}"/>
              </a:ext>
            </a:extLst>
          </p:cNvPr>
          <p:cNvSpPr/>
          <p:nvPr/>
        </p:nvSpPr>
        <p:spPr>
          <a:xfrm rot="3065894" flipH="1">
            <a:off x="-1552463" y="8435848"/>
            <a:ext cx="3595117" cy="4501606"/>
          </a:xfrm>
          <a:custGeom>
            <a:avLst/>
            <a:gdLst/>
            <a:ahLst/>
            <a:cxnLst/>
            <a:rect l="l" t="t" r="r" b="b"/>
            <a:pathLst>
              <a:path w="5526926" h="7414546">
                <a:moveTo>
                  <a:pt x="5526926" y="0"/>
                </a:moveTo>
                <a:lnTo>
                  <a:pt x="0" y="0"/>
                </a:lnTo>
                <a:lnTo>
                  <a:pt x="0" y="7414545"/>
                </a:lnTo>
                <a:lnTo>
                  <a:pt x="5526926" y="7414545"/>
                </a:lnTo>
                <a:lnTo>
                  <a:pt x="5526926" y="0"/>
                </a:lnTo>
                <a:close/>
              </a:path>
            </a:pathLst>
          </a:custGeom>
          <a:blipFill>
            <a:blip r:embed="rId2">
              <a:extLst>
                <a:ext uri="{96DAC541-7B7A-43D3-8B79-37D633B846F1}">
                  <asvg:svgBlip xmlns:asvg="http://schemas.microsoft.com/office/drawing/2016/SVG/main" r:embed="rId3"/>
                </a:ext>
              </a:extLst>
            </a:blip>
            <a:stretch>
              <a:fillRect/>
            </a:stretch>
          </a:blipFill>
        </p:spPr>
      </p:sp>
    </p:spTree>
    <p:extLst>
      <p:ext uri="{BB962C8B-B14F-4D97-AF65-F5344CB8AC3E}">
        <p14:creationId xmlns:p14="http://schemas.microsoft.com/office/powerpoint/2010/main" val="249327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1000"/>
                                        <p:tgtEl>
                                          <p:spTgt spid="29"/>
                                        </p:tgtEl>
                                      </p:cBhvr>
                                    </p:animEffect>
                                    <p:anim calcmode="lin" valueType="num">
                                      <p:cBhvr>
                                        <p:cTn id="37" dur="1000" fill="hold"/>
                                        <p:tgtEl>
                                          <p:spTgt spid="29"/>
                                        </p:tgtEl>
                                        <p:attrNameLst>
                                          <p:attrName>ppt_x</p:attrName>
                                        </p:attrNameLst>
                                      </p:cBhvr>
                                      <p:tavLst>
                                        <p:tav tm="0">
                                          <p:val>
                                            <p:strVal val="#ppt_x"/>
                                          </p:val>
                                        </p:tav>
                                        <p:tav tm="100000">
                                          <p:val>
                                            <p:strVal val="#ppt_x"/>
                                          </p:val>
                                        </p:tav>
                                      </p:tavLst>
                                    </p:anim>
                                    <p:anim calcmode="lin" valueType="num">
                                      <p:cBhvr>
                                        <p:cTn id="3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anim calcmode="lin" valueType="num">
                                      <p:cBhvr>
                                        <p:cTn id="56" dur="1000" fill="hold"/>
                                        <p:tgtEl>
                                          <p:spTgt spid="32"/>
                                        </p:tgtEl>
                                        <p:attrNameLst>
                                          <p:attrName>ppt_x</p:attrName>
                                        </p:attrNameLst>
                                      </p:cBhvr>
                                      <p:tavLst>
                                        <p:tav tm="0">
                                          <p:val>
                                            <p:strVal val="#ppt_x"/>
                                          </p:val>
                                        </p:tav>
                                        <p:tav tm="100000">
                                          <p:val>
                                            <p:strVal val="#ppt_x"/>
                                          </p:val>
                                        </p:tav>
                                      </p:tavLst>
                                    </p:anim>
                                    <p:anim calcmode="lin" valueType="num">
                                      <p:cBhvr>
                                        <p:cTn id="57" dur="1000" fill="hold"/>
                                        <p:tgtEl>
                                          <p:spTgt spid="32"/>
                                        </p:tgtEl>
                                        <p:attrNameLst>
                                          <p:attrName>ppt_y</p:attrName>
                                        </p:attrNameLst>
                                      </p:cBhvr>
                                      <p:tavLst>
                                        <p:tav tm="0">
                                          <p:val>
                                            <p:strVal val="#ppt_y+.1"/>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8" name="TextBox 8"/>
          <p:cNvSpPr txBox="1"/>
          <p:nvPr/>
        </p:nvSpPr>
        <p:spPr>
          <a:xfrm>
            <a:off x="15008609" y="9004399"/>
            <a:ext cx="2804676" cy="961802"/>
          </a:xfrm>
          <a:prstGeom prst="rect">
            <a:avLst/>
          </a:prstGeom>
        </p:spPr>
        <p:txBody>
          <a:bodyPr lIns="0" tIns="0" rIns="0" bIns="0" rtlCol="0" anchor="t">
            <a:spAutoFit/>
          </a:bodyPr>
          <a:lstStyle/>
          <a:p>
            <a:pPr algn="ctr">
              <a:lnSpc>
                <a:spcPts val="7500"/>
              </a:lnSpc>
            </a:pPr>
            <a:r>
              <a:rPr lang="en-US" sz="7500">
                <a:solidFill>
                  <a:srgbClr val="FFFFFF"/>
                </a:solidFill>
                <a:latin typeface="Times New Roman" panose="02020603050405020304" pitchFamily="18" charset="0"/>
                <a:cs typeface="Times New Roman" panose="02020603050405020304" pitchFamily="18" charset="0"/>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946484" y="3199909"/>
            <a:ext cx="15113294" cy="3682303"/>
          </a:xfrm>
          <a:prstGeom prst="rect">
            <a:avLst/>
          </a:prstGeom>
        </p:spPr>
      </p:pic>
    </p:spTree>
    <p:extLst>
      <p:ext uri="{BB962C8B-B14F-4D97-AF65-F5344CB8AC3E}">
        <p14:creationId xmlns:p14="http://schemas.microsoft.com/office/powerpoint/2010/main" val="2620071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020800" y="-535607"/>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1934452" y="3199909"/>
            <a:ext cx="15113294" cy="36823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dạng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bài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toán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có</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lời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văn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hình</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và</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đặc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điểm</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của</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mỗi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hình</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1758500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1" name="Freeform 11"/>
          <p:cNvSpPr/>
          <p:nvPr/>
        </p:nvSpPr>
        <p:spPr>
          <a:xfrm>
            <a:off x="-3926684" y="-1454404"/>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l="-51184" b="-82202"/>
            </a:stretch>
          </a:blipFill>
        </p:spPr>
      </p:sp>
      <p:sp>
        <p:nvSpPr>
          <p:cNvPr id="12" name="Freeform 12"/>
          <p:cNvSpPr/>
          <p:nvPr/>
        </p:nvSpPr>
        <p:spPr>
          <a:xfrm rot="-139838" flipH="1">
            <a:off x="13344724" y="-1941730"/>
            <a:ext cx="6295478" cy="7990716"/>
          </a:xfrm>
          <a:custGeom>
            <a:avLst/>
            <a:gdLst/>
            <a:ahLst/>
            <a:cxnLst/>
            <a:rect l="l" t="t" r="r" b="b"/>
            <a:pathLst>
              <a:path w="6295478" h="7990716">
                <a:moveTo>
                  <a:pt x="6295478" y="0"/>
                </a:moveTo>
                <a:lnTo>
                  <a:pt x="0" y="0"/>
                </a:lnTo>
                <a:lnTo>
                  <a:pt x="0" y="7990716"/>
                </a:lnTo>
                <a:lnTo>
                  <a:pt x="6295478" y="7990716"/>
                </a:lnTo>
                <a:lnTo>
                  <a:pt x="6295478"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grpSp>
        <p:nvGrpSpPr>
          <p:cNvPr id="21" name="Group 20"/>
          <p:cNvGrpSpPr/>
          <p:nvPr/>
        </p:nvGrpSpPr>
        <p:grpSpPr>
          <a:xfrm>
            <a:off x="2013547" y="5092570"/>
            <a:ext cx="14409997" cy="5361428"/>
            <a:chOff x="2013547" y="5092570"/>
            <a:chExt cx="14409997" cy="5361428"/>
          </a:xfrm>
        </p:grpSpPr>
        <p:sp>
          <p:nvSpPr>
            <p:cNvPr id="2" name="Freeform 2"/>
            <p:cNvSpPr/>
            <p:nvPr/>
          </p:nvSpPr>
          <p:spPr>
            <a:xfrm flipH="1" flipV="1">
              <a:off x="6235196" y="5593875"/>
              <a:ext cx="3001827" cy="2851736"/>
            </a:xfrm>
            <a:custGeom>
              <a:avLst/>
              <a:gdLst/>
              <a:ahLst/>
              <a:cxnLst/>
              <a:rect l="l" t="t" r="r" b="b"/>
              <a:pathLst>
                <a:path w="3001827" h="2851736">
                  <a:moveTo>
                    <a:pt x="3001827" y="2851736"/>
                  </a:moveTo>
                  <a:lnTo>
                    <a:pt x="0" y="2851736"/>
                  </a:lnTo>
                  <a:lnTo>
                    <a:pt x="0" y="0"/>
                  </a:lnTo>
                  <a:lnTo>
                    <a:pt x="3001827" y="0"/>
                  </a:lnTo>
                  <a:lnTo>
                    <a:pt x="3001827" y="285173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013547" y="6443432"/>
              <a:ext cx="4221649" cy="4010566"/>
            </a:xfrm>
            <a:custGeom>
              <a:avLst/>
              <a:gdLst/>
              <a:ahLst/>
              <a:cxnLst/>
              <a:rect l="l" t="t" r="r" b="b"/>
              <a:pathLst>
                <a:path w="4221649" h="4010566">
                  <a:moveTo>
                    <a:pt x="0" y="0"/>
                  </a:moveTo>
                  <a:lnTo>
                    <a:pt x="4221649" y="0"/>
                  </a:lnTo>
                  <a:lnTo>
                    <a:pt x="4221649" y="4010566"/>
                  </a:lnTo>
                  <a:lnTo>
                    <a:pt x="0" y="4010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2822356" y="6168307"/>
              <a:ext cx="3582173" cy="3586657"/>
            </a:xfrm>
            <a:custGeom>
              <a:avLst/>
              <a:gdLst/>
              <a:ahLst/>
              <a:cxnLst/>
              <a:rect l="l" t="t" r="r" b="b"/>
              <a:pathLst>
                <a:path w="3582173" h="3586657">
                  <a:moveTo>
                    <a:pt x="0" y="0"/>
                  </a:moveTo>
                  <a:lnTo>
                    <a:pt x="3582173" y="0"/>
                  </a:lnTo>
                  <a:lnTo>
                    <a:pt x="3582173" y="3586656"/>
                  </a:lnTo>
                  <a:lnTo>
                    <a:pt x="0" y="358665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flipV="1">
              <a:off x="9727696" y="5784375"/>
              <a:ext cx="3457156" cy="3284298"/>
            </a:xfrm>
            <a:custGeom>
              <a:avLst/>
              <a:gdLst/>
              <a:ahLst/>
              <a:cxnLst/>
              <a:rect l="l" t="t" r="r" b="b"/>
              <a:pathLst>
                <a:path w="3457156" h="3284298">
                  <a:moveTo>
                    <a:pt x="0" y="3284299"/>
                  </a:moveTo>
                  <a:lnTo>
                    <a:pt x="3457156" y="3284299"/>
                  </a:lnTo>
                  <a:lnTo>
                    <a:pt x="3457156" y="0"/>
                  </a:lnTo>
                  <a:lnTo>
                    <a:pt x="0" y="0"/>
                  </a:lnTo>
                  <a:lnTo>
                    <a:pt x="0" y="3284299"/>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flipV="1">
              <a:off x="13184852" y="7210243"/>
              <a:ext cx="3238692" cy="3076757"/>
            </a:xfrm>
            <a:custGeom>
              <a:avLst/>
              <a:gdLst/>
              <a:ahLst/>
              <a:cxnLst/>
              <a:rect l="l" t="t" r="r" b="b"/>
              <a:pathLst>
                <a:path w="3238692" h="3076757">
                  <a:moveTo>
                    <a:pt x="3238692" y="3076758"/>
                  </a:moveTo>
                  <a:lnTo>
                    <a:pt x="0" y="3076758"/>
                  </a:lnTo>
                  <a:lnTo>
                    <a:pt x="0" y="0"/>
                  </a:lnTo>
                  <a:lnTo>
                    <a:pt x="3238692" y="0"/>
                  </a:lnTo>
                  <a:lnTo>
                    <a:pt x="3238692" y="307675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3636895" y="5092570"/>
              <a:ext cx="1927189" cy="4878959"/>
            </a:xfrm>
            <a:custGeom>
              <a:avLst/>
              <a:gdLst/>
              <a:ahLst/>
              <a:cxnLst/>
              <a:rect l="l" t="t" r="r" b="b"/>
              <a:pathLst>
                <a:path w="1927189" h="4878959">
                  <a:moveTo>
                    <a:pt x="0" y="0"/>
                  </a:moveTo>
                  <a:lnTo>
                    <a:pt x="1927189" y="0"/>
                  </a:lnTo>
                  <a:lnTo>
                    <a:pt x="1927189" y="4878959"/>
                  </a:lnTo>
                  <a:lnTo>
                    <a:pt x="0" y="48789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flipV="1">
              <a:off x="8398036" y="8031703"/>
              <a:ext cx="1981988" cy="1882888"/>
            </a:xfrm>
            <a:custGeom>
              <a:avLst/>
              <a:gdLst/>
              <a:ahLst/>
              <a:cxnLst/>
              <a:rect l="l" t="t" r="r" b="b"/>
              <a:pathLst>
                <a:path w="1981988" h="1882888">
                  <a:moveTo>
                    <a:pt x="1981987" y="1882888"/>
                  </a:moveTo>
                  <a:lnTo>
                    <a:pt x="0" y="1882888"/>
                  </a:lnTo>
                  <a:lnTo>
                    <a:pt x="0" y="0"/>
                  </a:lnTo>
                  <a:lnTo>
                    <a:pt x="1981987" y="0"/>
                  </a:lnTo>
                  <a:lnTo>
                    <a:pt x="1981987" y="1882888"/>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flipH="1">
              <a:off x="8587555" y="8425573"/>
              <a:ext cx="1792468" cy="1673717"/>
            </a:xfrm>
            <a:custGeom>
              <a:avLst/>
              <a:gdLst/>
              <a:ahLst/>
              <a:cxnLst/>
              <a:rect l="l" t="t" r="r" b="b"/>
              <a:pathLst>
                <a:path w="1792468" h="1673717">
                  <a:moveTo>
                    <a:pt x="1792468" y="0"/>
                  </a:moveTo>
                  <a:lnTo>
                    <a:pt x="0" y="0"/>
                  </a:lnTo>
                  <a:lnTo>
                    <a:pt x="0" y="1673717"/>
                  </a:lnTo>
                  <a:lnTo>
                    <a:pt x="1792468" y="1673717"/>
                  </a:lnTo>
                  <a:lnTo>
                    <a:pt x="179246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flipH="1">
              <a:off x="10718690" y="6436039"/>
              <a:ext cx="2058865" cy="3005642"/>
            </a:xfrm>
            <a:custGeom>
              <a:avLst/>
              <a:gdLst/>
              <a:ahLst/>
              <a:cxnLst/>
              <a:rect l="l" t="t" r="r" b="b"/>
              <a:pathLst>
                <a:path w="2058865" h="3005642">
                  <a:moveTo>
                    <a:pt x="2058865" y="0"/>
                  </a:moveTo>
                  <a:lnTo>
                    <a:pt x="0" y="0"/>
                  </a:lnTo>
                  <a:lnTo>
                    <a:pt x="0" y="3005643"/>
                  </a:lnTo>
                  <a:lnTo>
                    <a:pt x="2058865" y="3005643"/>
                  </a:lnTo>
                  <a:lnTo>
                    <a:pt x="205886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4" name="Freeform 14"/>
            <p:cNvSpPr/>
            <p:nvPr/>
          </p:nvSpPr>
          <p:spPr>
            <a:xfrm>
              <a:off x="6582249" y="6009398"/>
              <a:ext cx="2367899" cy="2664303"/>
            </a:xfrm>
            <a:custGeom>
              <a:avLst/>
              <a:gdLst/>
              <a:ahLst/>
              <a:cxnLst/>
              <a:rect l="l" t="t" r="r" b="b"/>
              <a:pathLst>
                <a:path w="2367899" h="2664303">
                  <a:moveTo>
                    <a:pt x="0" y="0"/>
                  </a:moveTo>
                  <a:lnTo>
                    <a:pt x="2367899" y="0"/>
                  </a:lnTo>
                  <a:lnTo>
                    <a:pt x="2367899" y="2664303"/>
                  </a:lnTo>
                  <a:lnTo>
                    <a:pt x="0" y="266430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grpSp>
      <p:grpSp>
        <p:nvGrpSpPr>
          <p:cNvPr id="20" name="Group 19"/>
          <p:cNvGrpSpPr/>
          <p:nvPr/>
        </p:nvGrpSpPr>
        <p:grpSpPr>
          <a:xfrm>
            <a:off x="3378954" y="1854355"/>
            <a:ext cx="11142387" cy="2818328"/>
            <a:chOff x="3378954" y="1854355"/>
            <a:chExt cx="11142387" cy="2818328"/>
          </a:xfrm>
        </p:grpSpPr>
        <p:sp>
          <p:nvSpPr>
            <p:cNvPr id="18" name="Rounded Rectangle 17"/>
            <p:cNvSpPr/>
            <p:nvPr/>
          </p:nvSpPr>
          <p:spPr>
            <a:xfrm>
              <a:off x="3378954" y="1854355"/>
              <a:ext cx="11142387" cy="2818328"/>
            </a:xfrm>
            <a:prstGeom prst="roundRect">
              <a:avLst/>
            </a:prstGeom>
            <a:solidFill>
              <a:srgbClr val="FFC800"/>
            </a:solidFill>
            <a:ln>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9" name="TextBox 12"/>
            <p:cNvSpPr txBox="1"/>
            <p:nvPr/>
          </p:nvSpPr>
          <p:spPr>
            <a:xfrm>
              <a:off x="4077366" y="2331906"/>
              <a:ext cx="9456588" cy="2031325"/>
            </a:xfrm>
            <a:prstGeom prst="rect">
              <a:avLst/>
            </a:prstGeom>
          </p:spPr>
          <p:txBody>
            <a:bodyPr wrap="square" lIns="0" tIns="0" rIns="0" bIns="0" rtlCol="0" anchor="t">
              <a:spAutoFit/>
            </a:bodyPr>
            <a:lstStyle/>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Nhắc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các</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đơn</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vị</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đo</a:t>
              </a:r>
              <a:r>
                <a:rPr lang="en-US" sz="6600" dirty="0">
                  <a:solidFill>
                    <a:srgbClr val="000000"/>
                  </a:solidFill>
                  <a:latin typeface="Times New Roman" panose="02020603050405020304" pitchFamily="18" charset="0"/>
                  <a:cs typeface="Times New Roman" panose="02020603050405020304" pitchFamily="18" charset="0"/>
                </a:rPr>
                <a:t> </a:t>
              </a:r>
            </a:p>
            <a:p>
              <a:pPr algn="ctr">
                <a:spcBef>
                  <a:spcPct val="0"/>
                </a:spcBef>
              </a:pPr>
              <a:r>
                <a:rPr lang="en-US" sz="6600" dirty="0" err="1">
                  <a:solidFill>
                    <a:srgbClr val="000000"/>
                  </a:solidFill>
                  <a:latin typeface="Times New Roman" panose="02020603050405020304" pitchFamily="18" charset="0"/>
                  <a:cs typeface="Times New Roman" panose="02020603050405020304" pitchFamily="18" charset="0"/>
                </a:rPr>
                <a:t>đại</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lượng</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đã</a:t>
              </a:r>
              <a:r>
                <a:rPr lang="en-US" sz="6600" dirty="0">
                  <a:solidFill>
                    <a:srgbClr val="000000"/>
                  </a:solidFill>
                  <a:latin typeface="Times New Roman" panose="02020603050405020304" pitchFamily="18" charset="0"/>
                  <a:cs typeface="Times New Roman" panose="02020603050405020304" pitchFamily="18" charset="0"/>
                </a:rPr>
                <a:t> </a:t>
              </a:r>
              <a:r>
                <a:rPr lang="en-US" sz="6600" dirty="0" err="1">
                  <a:solidFill>
                    <a:srgbClr val="000000"/>
                  </a:solidFill>
                  <a:latin typeface="Times New Roman" panose="02020603050405020304" pitchFamily="18" charset="0"/>
                  <a:cs typeface="Times New Roman" panose="02020603050405020304" pitchFamily="18" charset="0"/>
                </a:rPr>
                <a:t>học</a:t>
              </a:r>
              <a:r>
                <a:rPr lang="en-US" sz="6600" dirty="0">
                  <a:solidFill>
                    <a:srgbClr val="000000"/>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042926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330420" y="4058004"/>
            <a:ext cx="9069062" cy="1661993"/>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Ôn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lại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kiến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thức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đã</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học</a:t>
            </a:r>
            <a:r>
              <a:rPr lang="en-US" sz="5400" dirty="0">
                <a:solidFill>
                  <a:srgbClr val="000000"/>
                </a:solidFill>
                <a:latin typeface="Times New Roman" panose="02020603050405020304" pitchFamily="18" charset="0"/>
                <a:cs typeface="Times New Roman" panose="02020603050405020304" pitchFamily="18" charset="0"/>
              </a:rPr>
              <a:t>.</a:t>
            </a:r>
          </a:p>
          <a:p>
            <a:pPr marL="885192" lvl="1" indent="-442596" algn="just">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Chuẩn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bị</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bài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sau</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3" name="Picture 2"/>
          <p:cNvPicPr>
            <a:picLocks noChangeAspect="1"/>
          </p:cNvPicPr>
          <p:nvPr/>
        </p:nvPicPr>
        <p:blipFill>
          <a:blip r:embed="rId12"/>
          <a:stretch>
            <a:fillRect/>
          </a:stretch>
        </p:blipFill>
        <p:spPr>
          <a:xfrm>
            <a:off x="5196216" y="564879"/>
            <a:ext cx="7584081" cy="3078747"/>
          </a:xfrm>
          <a:prstGeom prst="rect">
            <a:avLst/>
          </a:prstGeom>
        </p:spPr>
      </p:pic>
    </p:spTree>
    <p:extLst>
      <p:ext uri="{BB962C8B-B14F-4D97-AF65-F5344CB8AC3E}">
        <p14:creationId xmlns:p14="http://schemas.microsoft.com/office/powerpoint/2010/main" val="189344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Bài hát If You're Happy _ Bài hát tiếng anh cho bé _ Bài hát thiếu n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0" y="-14038"/>
            <a:ext cx="18312957" cy="10301038"/>
          </a:xfrm>
          <a:prstGeom prst="rect">
            <a:avLst/>
          </a:prstGeom>
        </p:spPr>
      </p:pic>
    </p:spTree>
    <p:extLst>
      <p:ext uri="{BB962C8B-B14F-4D97-AF65-F5344CB8AC3E}">
        <p14:creationId xmlns:p14="http://schemas.microsoft.com/office/powerpoint/2010/main" val="141678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A239"/>
        </a:solidFill>
        <a:effectLst/>
      </p:bgPr>
    </p:bg>
    <p:spTree>
      <p:nvGrpSpPr>
        <p:cNvPr id="1" name=""/>
        <p:cNvGrpSpPr/>
        <p:nvPr/>
      </p:nvGrpSpPr>
      <p:grpSpPr>
        <a:xfrm>
          <a:off x="0" y="0"/>
          <a:ext cx="0" cy="0"/>
          <a:chOff x="0" y="0"/>
          <a:chExt cx="0" cy="0"/>
        </a:xfrm>
      </p:grpSpPr>
      <p:sp>
        <p:nvSpPr>
          <p:cNvPr id="2" name="Freeform 2"/>
          <p:cNvSpPr/>
          <p:nvPr/>
        </p:nvSpPr>
        <p:spPr>
          <a:xfrm flipH="1">
            <a:off x="-1478236" y="6714118"/>
            <a:ext cx="7992018" cy="5088365"/>
          </a:xfrm>
          <a:custGeom>
            <a:avLst/>
            <a:gdLst/>
            <a:ahLst/>
            <a:cxnLst/>
            <a:rect l="l" t="t" r="r" b="b"/>
            <a:pathLst>
              <a:path w="7992018" h="5088365">
                <a:moveTo>
                  <a:pt x="7992018" y="0"/>
                </a:moveTo>
                <a:lnTo>
                  <a:pt x="0" y="0"/>
                </a:lnTo>
                <a:lnTo>
                  <a:pt x="0" y="5088364"/>
                </a:lnTo>
                <a:lnTo>
                  <a:pt x="7992018" y="5088364"/>
                </a:lnTo>
                <a:lnTo>
                  <a:pt x="7992018" y="0"/>
                </a:lnTo>
                <a:close/>
              </a:path>
            </a:pathLst>
          </a:custGeom>
          <a:blipFill>
            <a:blip r:embed="rId2">
              <a:extLst>
                <a:ext uri="{96DAC541-7B7A-43D3-8B79-37D633B846F1}">
                  <asvg:svgBlip xmlns:asvg="http://schemas.microsoft.com/office/drawing/2016/SVG/main" r:embed="rId3"/>
                </a:ext>
              </a:extLst>
            </a:blip>
            <a:stretch>
              <a:fillRect r="-51184" b="-97584"/>
            </a:stretch>
          </a:blipFill>
        </p:spPr>
      </p:sp>
      <p:sp>
        <p:nvSpPr>
          <p:cNvPr id="3" name="Freeform 3"/>
          <p:cNvSpPr/>
          <p:nvPr/>
        </p:nvSpPr>
        <p:spPr>
          <a:xfrm rot="-139838">
            <a:off x="13108914" y="6592431"/>
            <a:ext cx="6295478" cy="7990716"/>
          </a:xfrm>
          <a:custGeom>
            <a:avLst/>
            <a:gdLst/>
            <a:ahLst/>
            <a:cxnLst/>
            <a:rect l="l" t="t" r="r" b="b"/>
            <a:pathLst>
              <a:path w="6295478" h="7990716">
                <a:moveTo>
                  <a:pt x="0" y="0"/>
                </a:moveTo>
                <a:lnTo>
                  <a:pt x="6295478" y="0"/>
                </a:lnTo>
                <a:lnTo>
                  <a:pt x="6295478" y="7990717"/>
                </a:lnTo>
                <a:lnTo>
                  <a:pt x="0" y="7990717"/>
                </a:lnTo>
                <a:lnTo>
                  <a:pt x="0" y="0"/>
                </a:lnTo>
                <a:close/>
              </a:path>
            </a:pathLst>
          </a:custGeom>
          <a:blipFill>
            <a:blip r:embed="rId4">
              <a:extLst>
                <a:ext uri="{96DAC541-7B7A-43D3-8B79-37D633B846F1}">
                  <asvg:svgBlip xmlns:asvg="http://schemas.microsoft.com/office/drawing/2016/SVG/main" r:embed="rId5"/>
                </a:ext>
              </a:extLst>
            </a:blip>
            <a:stretch>
              <a:fillRect r="-95055" b="-38114"/>
            </a:stretch>
          </a:blipFill>
        </p:spPr>
      </p:sp>
      <p:sp>
        <p:nvSpPr>
          <p:cNvPr id="4" name="Freeform 4"/>
          <p:cNvSpPr/>
          <p:nvPr/>
        </p:nvSpPr>
        <p:spPr>
          <a:xfrm>
            <a:off x="14291991" y="-664932"/>
            <a:ext cx="7992018" cy="5517923"/>
          </a:xfrm>
          <a:custGeom>
            <a:avLst/>
            <a:gdLst/>
            <a:ahLst/>
            <a:cxnLst/>
            <a:rect l="l" t="t" r="r" b="b"/>
            <a:pathLst>
              <a:path w="7992018" h="5517923">
                <a:moveTo>
                  <a:pt x="0" y="0"/>
                </a:moveTo>
                <a:lnTo>
                  <a:pt x="7992018" y="0"/>
                </a:lnTo>
                <a:lnTo>
                  <a:pt x="7992018" y="5517923"/>
                </a:lnTo>
                <a:lnTo>
                  <a:pt x="0" y="5517923"/>
                </a:lnTo>
                <a:lnTo>
                  <a:pt x="0" y="0"/>
                </a:lnTo>
                <a:close/>
              </a:path>
            </a:pathLst>
          </a:custGeom>
          <a:blipFill>
            <a:blip r:embed="rId2">
              <a:extLst>
                <a:ext uri="{96DAC541-7B7A-43D3-8B79-37D633B846F1}">
                  <asvg:svgBlip xmlns:asvg="http://schemas.microsoft.com/office/drawing/2016/SVG/main" r:embed="rId3"/>
                </a:ext>
              </a:extLst>
            </a:blip>
            <a:stretch>
              <a:fillRect t="-38157" r="-51184" b="-44044"/>
            </a:stretch>
          </a:blipFill>
        </p:spPr>
      </p:sp>
      <p:sp>
        <p:nvSpPr>
          <p:cNvPr id="5" name="Freeform 5"/>
          <p:cNvSpPr/>
          <p:nvPr/>
        </p:nvSpPr>
        <p:spPr>
          <a:xfrm rot="266312">
            <a:off x="-2201425" y="-2610953"/>
            <a:ext cx="6460250" cy="8199858"/>
          </a:xfrm>
          <a:custGeom>
            <a:avLst/>
            <a:gdLst/>
            <a:ahLst/>
            <a:cxnLst/>
            <a:rect l="l" t="t" r="r" b="b"/>
            <a:pathLst>
              <a:path w="6460250" h="8199858">
                <a:moveTo>
                  <a:pt x="0" y="0"/>
                </a:moveTo>
                <a:lnTo>
                  <a:pt x="6460250" y="0"/>
                </a:lnTo>
                <a:lnTo>
                  <a:pt x="6460250" y="8199858"/>
                </a:lnTo>
                <a:lnTo>
                  <a:pt x="0" y="8199858"/>
                </a:lnTo>
                <a:lnTo>
                  <a:pt x="0" y="0"/>
                </a:lnTo>
                <a:close/>
              </a:path>
            </a:pathLst>
          </a:custGeom>
          <a:blipFill>
            <a:blip r:embed="rId4">
              <a:extLst>
                <a:ext uri="{96DAC541-7B7A-43D3-8B79-37D633B846F1}">
                  <asvg:svgBlip xmlns:asvg="http://schemas.microsoft.com/office/drawing/2016/SVG/main" r:embed="rId5"/>
                </a:ext>
              </a:extLst>
            </a:blip>
            <a:stretch>
              <a:fillRect l="-83381" b="-29848"/>
            </a:stretch>
          </a:blipFill>
        </p:spPr>
      </p:sp>
      <p:sp>
        <p:nvSpPr>
          <p:cNvPr id="8" name="TextBox 8"/>
          <p:cNvSpPr txBox="1"/>
          <p:nvPr/>
        </p:nvSpPr>
        <p:spPr>
          <a:xfrm>
            <a:off x="15008609" y="9004399"/>
            <a:ext cx="2804676" cy="961802"/>
          </a:xfrm>
          <a:prstGeom prst="rect">
            <a:avLst/>
          </a:prstGeom>
        </p:spPr>
        <p:txBody>
          <a:bodyPr lIns="0" tIns="0" rIns="0" bIns="0" rtlCol="0" anchor="t">
            <a:spAutoFit/>
          </a:bodyPr>
          <a:lstStyle/>
          <a:p>
            <a:pPr algn="ctr">
              <a:lnSpc>
                <a:spcPts val="7500"/>
              </a:lnSpc>
            </a:pPr>
            <a:r>
              <a:rPr lang="en-US" sz="7500">
                <a:solidFill>
                  <a:srgbClr val="FFFFFF"/>
                </a:solidFill>
                <a:latin typeface="Times New Roman" panose="02020603050405020304" pitchFamily="18" charset="0"/>
                <a:cs typeface="Times New Roman" panose="02020603050405020304" pitchFamily="18" charset="0"/>
              </a:rPr>
              <a:t>01</a:t>
            </a:r>
          </a:p>
        </p:txBody>
      </p:sp>
      <p:sp>
        <p:nvSpPr>
          <p:cNvPr id="10" name="Rounded Rectangle 9"/>
          <p:cNvSpPr/>
          <p:nvPr/>
        </p:nvSpPr>
        <p:spPr>
          <a:xfrm>
            <a:off x="1883946" y="2223355"/>
            <a:ext cx="15163800" cy="5259271"/>
          </a:xfrm>
          <a:prstGeom prst="roundRect">
            <a:avLst/>
          </a:prstGeom>
          <a:solidFill>
            <a:schemeClr val="bg1">
              <a:alpha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1840480" y="3199909"/>
            <a:ext cx="15113294" cy="3682303"/>
          </a:xfrm>
          <a:prstGeom prst="rect">
            <a:avLst/>
          </a:prstGeom>
        </p:spPr>
      </p:pic>
    </p:spTree>
    <p:extLst>
      <p:ext uri="{BB962C8B-B14F-4D97-AF65-F5344CB8AC3E}">
        <p14:creationId xmlns:p14="http://schemas.microsoft.com/office/powerpoint/2010/main" val="2286998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13064" y="554772"/>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eform 3"/>
          <p:cNvSpPr/>
          <p:nvPr/>
        </p:nvSpPr>
        <p:spPr>
          <a:xfrm rot="7949750">
            <a:off x="14550128" y="-5137855"/>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303655">
            <a:off x="-1374176" y="7136690"/>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3655408" y="3732113"/>
            <a:ext cx="3840089" cy="4926285"/>
          </a:xfrm>
          <a:prstGeom prst="rect">
            <a:avLst/>
          </a:prstGeom>
        </p:spPr>
        <p:txBody>
          <a:bodyPr wrap="square" lIns="0" tIns="0" rIns="0" bIns="0" rtlCol="0" anchor="t">
            <a:spAutoFit/>
          </a:bodyPr>
          <a:lstStyle/>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A. 1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B. 2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C. 3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r>
              <a:rPr lang="en-US" sz="5400" dirty="0">
                <a:solidFill>
                  <a:srgbClr val="000000"/>
                </a:solidFill>
                <a:latin typeface="Cambria"/>
              </a:rPr>
              <a:t>D. 4 </a:t>
            </a:r>
            <a:r>
              <a:rPr lang="en-US" sz="5400" dirty="0" err="1">
                <a:solidFill>
                  <a:srgbClr val="000000"/>
                </a:solidFill>
                <a:latin typeface="Cambria"/>
              </a:rPr>
              <a:t>số</a:t>
            </a:r>
            <a:r>
              <a:rPr lang="en-US" sz="5400" dirty="0">
                <a:solidFill>
                  <a:srgbClr val="000000"/>
                </a:solidFill>
                <a:latin typeface="Cambria"/>
              </a:rPr>
              <a:t> </a:t>
            </a:r>
            <a:r>
              <a:rPr lang="en-US" sz="5400" dirty="0" err="1">
                <a:solidFill>
                  <a:srgbClr val="000000"/>
                </a:solidFill>
                <a:latin typeface="Cambria"/>
              </a:rPr>
              <a:t>chẵn</a:t>
            </a: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a:p>
            <a:pPr algn="just">
              <a:lnSpc>
                <a:spcPts val="3842"/>
              </a:lnSpc>
              <a:spcBef>
                <a:spcPct val="0"/>
              </a:spcBef>
            </a:pPr>
            <a:endParaRPr lang="en-US" sz="5400" dirty="0">
              <a:solidFill>
                <a:srgbClr val="000000"/>
              </a:solidFill>
              <a:latin typeface="Cambria"/>
            </a:endParaRPr>
          </a:p>
        </p:txBody>
      </p:sp>
      <p:sp>
        <p:nvSpPr>
          <p:cNvPr id="8" name="Freeform 8"/>
          <p:cNvSpPr/>
          <p:nvPr/>
        </p:nvSpPr>
        <p:spPr>
          <a:xfrm>
            <a:off x="7538653" y="3534738"/>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6"/>
            <a:stretch>
              <a:fillRect l="-435"/>
            </a:stretch>
          </a:blipFill>
        </p:spPr>
      </p:sp>
      <p:sp>
        <p:nvSpPr>
          <p:cNvPr id="9" name="Freeform 9"/>
          <p:cNvSpPr/>
          <p:nvPr/>
        </p:nvSpPr>
        <p:spPr>
          <a:xfrm>
            <a:off x="1035274" y="624253"/>
            <a:ext cx="1517130" cy="2374516"/>
          </a:xfrm>
          <a:custGeom>
            <a:avLst/>
            <a:gdLst/>
            <a:ahLst/>
            <a:cxnLst/>
            <a:rect l="l" t="t" r="r" b="b"/>
            <a:pathLst>
              <a:path w="773260" h="1341884">
                <a:moveTo>
                  <a:pt x="0" y="0"/>
                </a:moveTo>
                <a:lnTo>
                  <a:pt x="773260" y="0"/>
                </a:lnTo>
                <a:lnTo>
                  <a:pt x="773260" y="1341884"/>
                </a:lnTo>
                <a:lnTo>
                  <a:pt x="0" y="13418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2673883" y="1240818"/>
            <a:ext cx="6364691" cy="597792"/>
          </a:xfrm>
          <a:prstGeom prst="rect">
            <a:avLst/>
          </a:prstGeom>
        </p:spPr>
        <p:txBody>
          <a:bodyPr wrap="none">
            <a:spAutoFit/>
          </a:bodyPr>
          <a:lstStyle/>
          <a:p>
            <a:pPr lvl="0" algn="just">
              <a:lnSpc>
                <a:spcPts val="3842"/>
              </a:lnSpc>
              <a:spcBef>
                <a:spcPct val="0"/>
              </a:spcBef>
            </a:pPr>
            <a:r>
              <a:rPr lang="en-US" sz="4800" b="1" dirty="0" err="1">
                <a:solidFill>
                  <a:srgbClr val="000000"/>
                </a:solidFill>
                <a:latin typeface="Cambria"/>
              </a:rPr>
              <a:t>Chọn</a:t>
            </a:r>
            <a:r>
              <a:rPr lang="en-US" sz="4800" b="1" dirty="0">
                <a:solidFill>
                  <a:srgbClr val="000000"/>
                </a:solidFill>
                <a:latin typeface="Cambria"/>
              </a:rPr>
              <a:t> </a:t>
            </a:r>
            <a:r>
              <a:rPr lang="en-US" sz="4800" b="1" dirty="0" err="1">
                <a:solidFill>
                  <a:srgbClr val="000000"/>
                </a:solidFill>
                <a:latin typeface="Cambria"/>
              </a:rPr>
              <a:t>câu</a:t>
            </a:r>
            <a:r>
              <a:rPr lang="en-US" sz="4800" b="1" dirty="0">
                <a:solidFill>
                  <a:srgbClr val="000000"/>
                </a:solidFill>
                <a:latin typeface="Cambria"/>
              </a:rPr>
              <a:t> </a:t>
            </a:r>
            <a:r>
              <a:rPr lang="en-US" sz="4800" b="1" dirty="0" err="1">
                <a:solidFill>
                  <a:srgbClr val="000000"/>
                </a:solidFill>
                <a:latin typeface="Cambria"/>
              </a:rPr>
              <a:t>trả</a:t>
            </a:r>
            <a:r>
              <a:rPr lang="en-US" sz="4800" b="1" dirty="0">
                <a:solidFill>
                  <a:srgbClr val="000000"/>
                </a:solidFill>
                <a:latin typeface="Cambria"/>
              </a:rPr>
              <a:t> </a:t>
            </a:r>
            <a:r>
              <a:rPr lang="en-US" sz="4800" b="1" dirty="0" err="1">
                <a:solidFill>
                  <a:srgbClr val="000000"/>
                </a:solidFill>
                <a:latin typeface="Cambria"/>
              </a:rPr>
              <a:t>lời</a:t>
            </a:r>
            <a:r>
              <a:rPr lang="en-US" sz="4800" b="1" dirty="0">
                <a:solidFill>
                  <a:srgbClr val="000000"/>
                </a:solidFill>
                <a:latin typeface="Cambria"/>
              </a:rPr>
              <a:t> </a:t>
            </a:r>
            <a:r>
              <a:rPr lang="en-US" sz="4800" b="1" dirty="0" err="1">
                <a:solidFill>
                  <a:srgbClr val="000000"/>
                </a:solidFill>
                <a:latin typeface="Cambria"/>
              </a:rPr>
              <a:t>đúng</a:t>
            </a:r>
            <a:r>
              <a:rPr lang="en-US" sz="4800" b="1" dirty="0">
                <a:solidFill>
                  <a:srgbClr val="000000"/>
                </a:solidFill>
                <a:latin typeface="Cambria"/>
              </a:rPr>
              <a:t>.</a:t>
            </a:r>
          </a:p>
        </p:txBody>
      </p:sp>
      <p:sp>
        <p:nvSpPr>
          <p:cNvPr id="13" name="Rectangle 12"/>
          <p:cNvSpPr/>
          <p:nvPr/>
        </p:nvSpPr>
        <p:spPr>
          <a:xfrm>
            <a:off x="2697036" y="2044665"/>
            <a:ext cx="13963364" cy="830997"/>
          </a:xfrm>
          <a:prstGeom prst="rect">
            <a:avLst/>
          </a:prstGeom>
        </p:spPr>
        <p:txBody>
          <a:bodyPr wrap="square">
            <a:spAutoFit/>
          </a:bodyPr>
          <a:lstStyle/>
          <a:p>
            <a:pPr lvl="0" algn="just"/>
            <a:r>
              <a:rPr lang="en-US" sz="4800" dirty="0" err="1">
                <a:solidFill>
                  <a:srgbClr val="000000"/>
                </a:solidFill>
                <a:latin typeface="Cambria"/>
              </a:rPr>
              <a:t>Trên</a:t>
            </a:r>
            <a:r>
              <a:rPr lang="en-US" sz="4800" dirty="0">
                <a:solidFill>
                  <a:srgbClr val="000000"/>
                </a:solidFill>
                <a:latin typeface="Cambria"/>
              </a:rPr>
              <a:t> </a:t>
            </a:r>
            <a:r>
              <a:rPr lang="en-US" sz="4800" dirty="0" err="1">
                <a:solidFill>
                  <a:srgbClr val="000000"/>
                </a:solidFill>
                <a:latin typeface="Cambria"/>
              </a:rPr>
              <a:t>băng</a:t>
            </a:r>
            <a:r>
              <a:rPr lang="en-US" sz="4800" dirty="0">
                <a:solidFill>
                  <a:srgbClr val="000000"/>
                </a:solidFill>
                <a:latin typeface="Cambria"/>
              </a:rPr>
              <a:t> </a:t>
            </a:r>
            <a:r>
              <a:rPr lang="en-US" sz="4800" dirty="0" err="1">
                <a:solidFill>
                  <a:srgbClr val="000000"/>
                </a:solidFill>
                <a:latin typeface="Cambria"/>
              </a:rPr>
              <a:t>giấy</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 6 ô </a:t>
            </a:r>
            <a:r>
              <a:rPr lang="en-US" sz="4800" dirty="0" err="1">
                <a:solidFill>
                  <a:srgbClr val="000000"/>
                </a:solidFill>
                <a:latin typeface="Cambria"/>
              </a:rPr>
              <a:t>có</a:t>
            </a:r>
            <a:r>
              <a:rPr lang="en-US" sz="4800" dirty="0">
                <a:solidFill>
                  <a:srgbClr val="000000"/>
                </a:solidFill>
                <a:latin typeface="Cambria"/>
              </a:rPr>
              <a:t> </a:t>
            </a:r>
            <a:r>
              <a:rPr lang="en-US" sz="4800" dirty="0" err="1">
                <a:solidFill>
                  <a:srgbClr val="000000"/>
                </a:solidFill>
                <a:latin typeface="Cambria"/>
              </a:rPr>
              <a:t>dấu</a:t>
            </a:r>
            <a:r>
              <a:rPr lang="en-US" sz="4800" dirty="0">
                <a:solidFill>
                  <a:srgbClr val="000000"/>
                </a:solidFill>
                <a:latin typeface="Cambria"/>
              </a:rPr>
              <a:t> "?". </a:t>
            </a:r>
            <a:r>
              <a:rPr lang="en-US" sz="4800" dirty="0" err="1">
                <a:solidFill>
                  <a:srgbClr val="000000"/>
                </a:solidFill>
                <a:latin typeface="Cambria"/>
              </a:rPr>
              <a:t>Trong</a:t>
            </a:r>
            <a:r>
              <a:rPr lang="en-US" sz="4800" dirty="0">
                <a:solidFill>
                  <a:srgbClr val="000000"/>
                </a:solidFill>
                <a:latin typeface="Cambria"/>
              </a:rPr>
              <a:t> </a:t>
            </a:r>
            <a:r>
              <a:rPr lang="en-US" sz="4800" dirty="0" err="1">
                <a:solidFill>
                  <a:srgbClr val="000000"/>
                </a:solidFill>
                <a:latin typeface="Cambria"/>
              </a:rPr>
              <a:t>các</a:t>
            </a:r>
            <a:r>
              <a:rPr lang="en-US" sz="4800" dirty="0">
                <a:solidFill>
                  <a:srgbClr val="000000"/>
                </a:solidFill>
                <a:latin typeface="Cambria"/>
              </a:rPr>
              <a:t> ô </a:t>
            </a:r>
            <a:r>
              <a:rPr lang="en-US" sz="4800" dirty="0" err="1">
                <a:solidFill>
                  <a:srgbClr val="000000"/>
                </a:solidFill>
                <a:latin typeface="Cambria"/>
              </a:rPr>
              <a:t>đó</a:t>
            </a:r>
            <a:r>
              <a:rPr lang="en-US" sz="4800" dirty="0">
                <a:solidFill>
                  <a:srgbClr val="000000"/>
                </a:solidFill>
                <a:latin typeface="Cambria"/>
              </a:rPr>
              <a:t> </a:t>
            </a:r>
            <a:r>
              <a:rPr lang="en-US" sz="4800" dirty="0" err="1">
                <a:solidFill>
                  <a:srgbClr val="000000"/>
                </a:solidFill>
                <a:latin typeface="Cambria"/>
              </a:rPr>
              <a:t>có</a:t>
            </a:r>
            <a:r>
              <a:rPr lang="en-US" sz="4800" dirty="0">
                <a:solidFill>
                  <a:srgbClr val="000000"/>
                </a:solidFill>
                <a:latin typeface="Cambria"/>
              </a:rPr>
              <a:t>:</a:t>
            </a:r>
          </a:p>
        </p:txBody>
      </p:sp>
      <p:sp>
        <p:nvSpPr>
          <p:cNvPr id="2" name="Freeform 4">
            <a:extLst>
              <a:ext uri="{FF2B5EF4-FFF2-40B4-BE49-F238E27FC236}">
                <a16:creationId xmlns:a16="http://schemas.microsoft.com/office/drawing/2014/main" id="{D689F28D-BD4A-6957-2DE9-4AF81CA94AEE}"/>
              </a:ext>
            </a:extLst>
          </p:cNvPr>
          <p:cNvSpPr/>
          <p:nvPr/>
        </p:nvSpPr>
        <p:spPr>
          <a:xfrm rot="8948581">
            <a:off x="14628412" y="8187804"/>
            <a:ext cx="5563152" cy="4758813"/>
          </a:xfrm>
          <a:custGeom>
            <a:avLst/>
            <a:gdLst/>
            <a:ahLst/>
            <a:cxnLst/>
            <a:rect l="l" t="t" r="r" b="b"/>
            <a:pathLst>
              <a:path w="5563152" h="4758813">
                <a:moveTo>
                  <a:pt x="0" y="0"/>
                </a:moveTo>
                <a:lnTo>
                  <a:pt x="5563152" y="0"/>
                </a:lnTo>
                <a:lnTo>
                  <a:pt x="5563152" y="4758812"/>
                </a:lnTo>
                <a:lnTo>
                  <a:pt x="0" y="4758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3200400" y="3400805"/>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724838" y="4121371"/>
            <a:ext cx="9069062" cy="2492990"/>
          </a:xfrm>
          <a:prstGeom prst="rect">
            <a:avLst/>
          </a:prstGeom>
        </p:spPr>
        <p:txBody>
          <a:bodyPr wrap="square" lIns="0" tIns="0" rIns="0" bIns="0" rtlCol="0" anchor="t">
            <a:spAutoFit/>
          </a:bodyPr>
          <a:lstStyle/>
          <a:p>
            <a:pPr marL="885192" lvl="1" indent="-442596" algn="just">
              <a:buFont typeface="Arial"/>
              <a:buChar char="•"/>
            </a:pPr>
            <a:r>
              <a:rPr lang="en-US" sz="5400" dirty="0" err="1">
                <a:solidFill>
                  <a:srgbClr val="000000"/>
                </a:solidFill>
                <a:latin typeface="Cambria"/>
              </a:rPr>
              <a:t>Thảo</a:t>
            </a:r>
            <a:r>
              <a:rPr lang="en-US" sz="5400" dirty="0">
                <a:solidFill>
                  <a:srgbClr val="000000"/>
                </a:solidFill>
                <a:latin typeface="Cambria"/>
              </a:rPr>
              <a:t> </a:t>
            </a:r>
            <a:r>
              <a:rPr lang="en-US" sz="5400" dirty="0" err="1">
                <a:solidFill>
                  <a:srgbClr val="000000"/>
                </a:solidFill>
                <a:latin typeface="Cambria"/>
              </a:rPr>
              <a:t>luận</a:t>
            </a:r>
            <a:r>
              <a:rPr lang="en-US" sz="5400" dirty="0">
                <a:solidFill>
                  <a:srgbClr val="000000"/>
                </a:solidFill>
                <a:latin typeface="Cambria"/>
              </a:rPr>
              <a:t> </a:t>
            </a:r>
            <a:r>
              <a:rPr lang="en-US" sz="5400" dirty="0" err="1">
                <a:solidFill>
                  <a:srgbClr val="000000"/>
                </a:solidFill>
                <a:latin typeface="Cambria"/>
              </a:rPr>
              <a:t>nhóm</a:t>
            </a:r>
            <a:r>
              <a:rPr lang="en-US" sz="5400" dirty="0">
                <a:solidFill>
                  <a:srgbClr val="000000"/>
                </a:solidFill>
                <a:latin typeface="Cambria"/>
              </a:rPr>
              <a:t> </a:t>
            </a:r>
            <a:r>
              <a:rPr lang="en-US" sz="5400" dirty="0" err="1">
                <a:solidFill>
                  <a:srgbClr val="000000"/>
                </a:solidFill>
                <a:latin typeface="Cambria"/>
              </a:rPr>
              <a:t>đôi</a:t>
            </a:r>
            <a:endParaRPr lang="en-US" sz="5400" dirty="0">
              <a:solidFill>
                <a:srgbClr val="000000"/>
              </a:solidFill>
              <a:latin typeface="Cambria"/>
            </a:endParaRPr>
          </a:p>
          <a:p>
            <a:pPr marL="885192" lvl="1" indent="-442596" algn="just">
              <a:spcBef>
                <a:spcPct val="0"/>
              </a:spcBef>
              <a:buFont typeface="Arial"/>
              <a:buChar char="•"/>
            </a:pPr>
            <a:r>
              <a:rPr lang="en-US" sz="5400" dirty="0" err="1">
                <a:solidFill>
                  <a:srgbClr val="000000"/>
                </a:solidFill>
                <a:latin typeface="Cambria"/>
              </a:rPr>
              <a:t>Tìm</a:t>
            </a:r>
            <a:r>
              <a:rPr lang="en-US" sz="5400" dirty="0">
                <a:solidFill>
                  <a:srgbClr val="000000"/>
                </a:solidFill>
                <a:latin typeface="Cambria"/>
              </a:rPr>
              <a:t> </a:t>
            </a:r>
            <a:r>
              <a:rPr lang="en-US" sz="5400" dirty="0" err="1">
                <a:solidFill>
                  <a:srgbClr val="000000"/>
                </a:solidFill>
                <a:latin typeface="Cambria"/>
              </a:rPr>
              <a:t>câu</a:t>
            </a:r>
            <a:r>
              <a:rPr lang="en-US" sz="5400" dirty="0">
                <a:solidFill>
                  <a:srgbClr val="000000"/>
                </a:solidFill>
                <a:latin typeface="Cambria"/>
              </a:rPr>
              <a:t> </a:t>
            </a:r>
            <a:r>
              <a:rPr lang="en-US" sz="5400" dirty="0" err="1">
                <a:solidFill>
                  <a:srgbClr val="000000"/>
                </a:solidFill>
                <a:latin typeface="Cambria"/>
              </a:rPr>
              <a:t>trả</a:t>
            </a:r>
            <a:r>
              <a:rPr lang="en-US" sz="5400" dirty="0">
                <a:solidFill>
                  <a:srgbClr val="000000"/>
                </a:solidFill>
                <a:latin typeface="Cambria"/>
              </a:rPr>
              <a:t> </a:t>
            </a:r>
            <a:r>
              <a:rPr lang="en-US" sz="5400" dirty="0" err="1">
                <a:solidFill>
                  <a:srgbClr val="000000"/>
                </a:solidFill>
                <a:latin typeface="Cambria"/>
              </a:rPr>
              <a:t>lời</a:t>
            </a:r>
            <a:r>
              <a:rPr lang="en-US" sz="5400" dirty="0">
                <a:solidFill>
                  <a:srgbClr val="000000"/>
                </a:solidFill>
                <a:latin typeface="Cambria"/>
              </a:rPr>
              <a:t> </a:t>
            </a:r>
            <a:r>
              <a:rPr lang="en-US" sz="5400" dirty="0" err="1">
                <a:solidFill>
                  <a:srgbClr val="000000"/>
                </a:solidFill>
                <a:latin typeface="Cambria"/>
              </a:rPr>
              <a:t>và</a:t>
            </a:r>
            <a:r>
              <a:rPr lang="en-US" sz="5400" dirty="0">
                <a:solidFill>
                  <a:srgbClr val="000000"/>
                </a:solidFill>
                <a:latin typeface="Cambria"/>
              </a:rPr>
              <a:t> </a:t>
            </a:r>
            <a:r>
              <a:rPr lang="en-US" sz="5400" dirty="0" err="1">
                <a:solidFill>
                  <a:srgbClr val="000000"/>
                </a:solidFill>
                <a:latin typeface="Cambria"/>
              </a:rPr>
              <a:t>giải</a:t>
            </a:r>
            <a:r>
              <a:rPr lang="en-US" sz="5400" dirty="0">
                <a:solidFill>
                  <a:srgbClr val="000000"/>
                </a:solidFill>
                <a:latin typeface="Cambria"/>
              </a:rPr>
              <a:t> </a:t>
            </a:r>
            <a:r>
              <a:rPr lang="en-US" sz="5400" dirty="0" err="1">
                <a:solidFill>
                  <a:srgbClr val="000000"/>
                </a:solidFill>
                <a:latin typeface="Cambria"/>
              </a:rPr>
              <a:t>thích</a:t>
            </a:r>
            <a:r>
              <a:rPr lang="en-US" sz="5400" dirty="0">
                <a:solidFill>
                  <a:srgbClr val="000000"/>
                </a:solidFill>
                <a:latin typeface="Cambria"/>
              </a:rPr>
              <a:t> </a:t>
            </a:r>
            <a:r>
              <a:rPr lang="en-US" sz="5400" dirty="0" err="1">
                <a:solidFill>
                  <a:srgbClr val="000000"/>
                </a:solidFill>
                <a:latin typeface="Cambria"/>
              </a:rPr>
              <a:t>cách</a:t>
            </a:r>
            <a:r>
              <a:rPr lang="en-US" sz="5400" dirty="0">
                <a:solidFill>
                  <a:srgbClr val="000000"/>
                </a:solidFill>
                <a:latin typeface="Cambria"/>
              </a:rPr>
              <a:t> </a:t>
            </a:r>
            <a:r>
              <a:rPr lang="en-US" sz="5400" dirty="0" err="1">
                <a:solidFill>
                  <a:srgbClr val="000000"/>
                </a:solidFill>
                <a:latin typeface="Cambria"/>
              </a:rPr>
              <a:t>tìm</a:t>
            </a:r>
            <a:r>
              <a:rPr lang="en-US" sz="5400" dirty="0">
                <a:solidFill>
                  <a:srgbClr val="000000"/>
                </a:solidFill>
                <a:latin typeface="Cambria"/>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9" name="Freeform 9"/>
          <p:cNvSpPr/>
          <p:nvPr/>
        </p:nvSpPr>
        <p:spPr>
          <a:xfrm>
            <a:off x="13027164" y="3311588"/>
            <a:ext cx="3086388" cy="6208995"/>
          </a:xfrm>
          <a:custGeom>
            <a:avLst/>
            <a:gdLst/>
            <a:ahLst/>
            <a:cxnLst/>
            <a:rect l="l" t="t" r="r" b="b"/>
            <a:pathLst>
              <a:path w="3086388" h="6208995">
                <a:moveTo>
                  <a:pt x="0" y="0"/>
                </a:moveTo>
                <a:lnTo>
                  <a:pt x="3086388" y="0"/>
                </a:lnTo>
                <a:lnTo>
                  <a:pt x="3086388" y="6208996"/>
                </a:lnTo>
                <a:lnTo>
                  <a:pt x="0" y="62089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p:cNvPicPr>
            <a:picLocks noChangeAspect="1"/>
          </p:cNvPicPr>
          <p:nvPr/>
        </p:nvPicPr>
        <p:blipFill>
          <a:blip r:embed="rId12"/>
          <a:stretch>
            <a:fillRect/>
          </a:stretch>
        </p:blipFill>
        <p:spPr>
          <a:xfrm>
            <a:off x="4394412" y="711832"/>
            <a:ext cx="9504488" cy="3078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42912"/>
        </a:solidFill>
        <a:effectLst/>
      </p:bgPr>
    </p:bg>
    <p:spTree>
      <p:nvGrpSpPr>
        <p:cNvPr id="1" name=""/>
        <p:cNvGrpSpPr/>
        <p:nvPr/>
      </p:nvGrpSpPr>
      <p:grpSpPr>
        <a:xfrm>
          <a:off x="0" y="0"/>
          <a:ext cx="0" cy="0"/>
          <a:chOff x="0" y="0"/>
          <a:chExt cx="0" cy="0"/>
        </a:xfrm>
      </p:grpSpPr>
      <p:sp>
        <p:nvSpPr>
          <p:cNvPr id="11" name="Rounded Rectangle 10"/>
          <p:cNvSpPr/>
          <p:nvPr/>
        </p:nvSpPr>
        <p:spPr>
          <a:xfrm>
            <a:off x="608119" y="622068"/>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anose="020B0500000000000000" pitchFamily="34" charset="0"/>
              <a:ea typeface="Times" panose="020B0500000000000000" pitchFamily="34" charset="0"/>
              <a:cs typeface="Times" panose="020B0500000000000000" pitchFamily="34" charset="0"/>
            </a:endParaRPr>
          </a:p>
        </p:txBody>
      </p:sp>
      <p:sp>
        <p:nvSpPr>
          <p:cNvPr id="3" name="Freeform 3"/>
          <p:cNvSpPr/>
          <p:nvPr/>
        </p:nvSpPr>
        <p:spPr>
          <a:xfrm rot="7192907">
            <a:off x="14485289" y="-5237196"/>
            <a:ext cx="5719723" cy="9925766"/>
          </a:xfrm>
          <a:custGeom>
            <a:avLst/>
            <a:gdLst/>
            <a:ahLst/>
            <a:cxnLst/>
            <a:rect l="l" t="t" r="r" b="b"/>
            <a:pathLst>
              <a:path w="5719723" h="9925766">
                <a:moveTo>
                  <a:pt x="0" y="0"/>
                </a:moveTo>
                <a:lnTo>
                  <a:pt x="5719723" y="0"/>
                </a:lnTo>
                <a:lnTo>
                  <a:pt x="5719723" y="9925766"/>
                </a:lnTo>
                <a:lnTo>
                  <a:pt x="0" y="99257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8157722" y="3858280"/>
            <a:ext cx="8758538" cy="4041904"/>
          </a:xfrm>
          <a:custGeom>
            <a:avLst/>
            <a:gdLst/>
            <a:ahLst/>
            <a:cxnLst/>
            <a:rect l="l" t="t" r="r" b="b"/>
            <a:pathLst>
              <a:path w="7452813" h="2012175">
                <a:moveTo>
                  <a:pt x="0" y="0"/>
                </a:moveTo>
                <a:lnTo>
                  <a:pt x="7452813" y="0"/>
                </a:lnTo>
                <a:lnTo>
                  <a:pt x="7452813" y="2012175"/>
                </a:lnTo>
                <a:lnTo>
                  <a:pt x="0" y="2012175"/>
                </a:lnTo>
                <a:lnTo>
                  <a:pt x="0" y="0"/>
                </a:lnTo>
                <a:close/>
              </a:path>
            </a:pathLst>
          </a:custGeom>
          <a:blipFill>
            <a:blip r:embed="rId4"/>
            <a:stretch>
              <a:fillRect l="-435"/>
            </a:stretch>
          </a:blipFill>
        </p:spPr>
      </p:sp>
      <p:sp>
        <p:nvSpPr>
          <p:cNvPr id="10" name="TextBox 11"/>
          <p:cNvSpPr txBox="1"/>
          <p:nvPr/>
        </p:nvSpPr>
        <p:spPr>
          <a:xfrm>
            <a:off x="1379326" y="3083472"/>
            <a:ext cx="14227498" cy="4985980"/>
          </a:xfrm>
          <a:prstGeom prst="rect">
            <a:avLst/>
          </a:prstGeom>
        </p:spPr>
        <p:txBody>
          <a:bodyPr wrap="square" lIns="0" tIns="0" rIns="0" bIns="0" rtlCol="0" anchor="t">
            <a:spAutoFit/>
          </a:bodyPr>
          <a:lstStyle/>
          <a:p>
            <a:pPr algn="just">
              <a:spcBef>
                <a:spcPct val="0"/>
              </a:spcBef>
            </a:pP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Vì</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Các</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số</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đặt</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vào</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dấu</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trên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băng</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giấy</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lần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lượt</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là</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13; 14; 21; 1 001; 1 002 ; 1 003</a:t>
            </a: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a:p>
            <a:pPr algn="just">
              <a:spcBef>
                <a:spcPct val="0"/>
              </a:spcBef>
            </a:pP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Vậy</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có</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2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số</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 </a:t>
            </a:r>
            <a:r>
              <a:rPr lang="en-US" sz="5400" dirty="0" err="1">
                <a:solidFill>
                  <a:srgbClr val="000000"/>
                </a:solidFill>
                <a:latin typeface="Times" panose="020B0500000000000000" pitchFamily="34" charset="0"/>
                <a:ea typeface="Times" panose="020B0500000000000000" pitchFamily="34" charset="0"/>
                <a:cs typeface="Times" panose="020B0500000000000000" pitchFamily="34" charset="0"/>
              </a:rPr>
              <a:t>chẵn</a:t>
            </a:r>
            <a:r>
              <a:rPr lang="en-US" sz="5400" dirty="0">
                <a:solidFill>
                  <a:srgbClr val="000000"/>
                </a:solidFill>
                <a:latin typeface="Times" panose="020B0500000000000000" pitchFamily="34" charset="0"/>
                <a:ea typeface="Times" panose="020B0500000000000000" pitchFamily="34" charset="0"/>
                <a:cs typeface="Times" panose="020B0500000000000000" pitchFamily="34" charset="0"/>
              </a:rPr>
              <a:t>.</a:t>
            </a: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a:p>
            <a:pPr algn="just">
              <a:spcBef>
                <a:spcPct val="0"/>
              </a:spcBef>
            </a:pPr>
            <a:endParaRPr lang="en-US" sz="5400" dirty="0">
              <a:solidFill>
                <a:srgbClr val="000000"/>
              </a:solidFill>
              <a:latin typeface="Times" panose="020B0500000000000000" pitchFamily="34" charset="0"/>
              <a:ea typeface="Times" panose="020B0500000000000000" pitchFamily="34" charset="0"/>
              <a:cs typeface="Times" panose="020B0500000000000000" pitchFamily="34" charset="0"/>
            </a:endParaRPr>
          </a:p>
        </p:txBody>
      </p:sp>
      <p:grpSp>
        <p:nvGrpSpPr>
          <p:cNvPr id="14" name="Group 13"/>
          <p:cNvGrpSpPr/>
          <p:nvPr/>
        </p:nvGrpSpPr>
        <p:grpSpPr>
          <a:xfrm>
            <a:off x="6452980" y="1032239"/>
            <a:ext cx="5558721" cy="1377252"/>
            <a:chOff x="6775969" y="598605"/>
            <a:chExt cx="5558721" cy="1377252"/>
          </a:xfrm>
        </p:grpSpPr>
        <p:sp>
          <p:nvSpPr>
            <p:cNvPr id="15" name="Rounded Rectangle 14"/>
            <p:cNvSpPr/>
            <p:nvPr/>
          </p:nvSpPr>
          <p:spPr>
            <a:xfrm>
              <a:off x="6775969" y="598605"/>
              <a:ext cx="5423236"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panose="020B0500000000000000" pitchFamily="34" charset="0"/>
                <a:ea typeface="Times" panose="020B0500000000000000" pitchFamily="34" charset="0"/>
                <a:cs typeface="Times" panose="020B0500000000000000" pitchFamily="34" charset="0"/>
              </a:endParaRPr>
            </a:p>
          </p:txBody>
        </p:sp>
        <p:sp>
          <p:nvSpPr>
            <p:cNvPr id="16" name="TextBox 18"/>
            <p:cNvSpPr txBox="1"/>
            <p:nvPr/>
          </p:nvSpPr>
          <p:spPr>
            <a:xfrm>
              <a:off x="6775969" y="671678"/>
              <a:ext cx="5558721" cy="1231106"/>
            </a:xfrm>
            <a:prstGeom prst="rect">
              <a:avLst/>
            </a:prstGeom>
          </p:spPr>
          <p:txBody>
            <a:bodyPr wrap="square" lIns="0" tIns="0" rIns="0" bIns="0" rtlCol="0" anchor="t">
              <a:spAutoFit/>
            </a:bodyPr>
            <a:lstStyle/>
            <a:p>
              <a:pPr algn="ctr"/>
              <a:r>
                <a:rPr lang="en-US" sz="8000" dirty="0" err="1">
                  <a:solidFill>
                    <a:srgbClr val="FFFFFF"/>
                  </a:solidFill>
                  <a:latin typeface="Times" panose="020B0500000000000000" pitchFamily="34" charset="0"/>
                  <a:ea typeface="Times" panose="020B0500000000000000" pitchFamily="34" charset="0"/>
                  <a:cs typeface="Times" panose="020B0500000000000000" pitchFamily="34" charset="0"/>
                </a:rPr>
                <a:t>Chọn</a:t>
              </a:r>
              <a:r>
                <a:rPr lang="en-US" sz="8000" dirty="0">
                  <a:solidFill>
                    <a:srgbClr val="FFFFFF"/>
                  </a:solidFill>
                  <a:latin typeface="Times" panose="020B0500000000000000" pitchFamily="34" charset="0"/>
                  <a:ea typeface="Times" panose="020B0500000000000000" pitchFamily="34" charset="0"/>
                  <a:cs typeface="Times" panose="020B0500000000000000" pitchFamily="34" charset="0"/>
                </a:rPr>
                <a:t> B</a:t>
              </a:r>
            </a:p>
          </p:txBody>
        </p:sp>
      </p:grpSp>
      <p:pic>
        <p:nvPicPr>
          <p:cNvPr id="5" name="Picture 4">
            <a:extLst>
              <a:ext uri="{FF2B5EF4-FFF2-40B4-BE49-F238E27FC236}">
                <a16:creationId xmlns:a16="http://schemas.microsoft.com/office/drawing/2014/main" id="{69DA86B9-5057-1467-770B-0532F7C79ACE}"/>
              </a:ext>
            </a:extLst>
          </p:cNvPr>
          <p:cNvPicPr>
            <a:picLocks noChangeAspect="1"/>
          </p:cNvPicPr>
          <p:nvPr/>
        </p:nvPicPr>
        <p:blipFill>
          <a:blip r:embed="rId5"/>
          <a:stretch>
            <a:fillRect/>
          </a:stretch>
        </p:blipFill>
        <p:spPr>
          <a:xfrm>
            <a:off x="608119" y="9654264"/>
            <a:ext cx="2211281" cy="789746"/>
          </a:xfrm>
          <a:prstGeom prst="rect">
            <a:avLst/>
          </a:prstGeom>
        </p:spPr>
      </p:pic>
      <p:pic>
        <p:nvPicPr>
          <p:cNvPr id="6" name="Picture 5">
            <a:extLst>
              <a:ext uri="{FF2B5EF4-FFF2-40B4-BE49-F238E27FC236}">
                <a16:creationId xmlns:a16="http://schemas.microsoft.com/office/drawing/2014/main" id="{7E78F126-B6BE-8509-43D1-E48C2A5A060A}"/>
              </a:ext>
            </a:extLst>
          </p:cNvPr>
          <p:cNvPicPr>
            <a:picLocks noChangeAspect="1"/>
          </p:cNvPicPr>
          <p:nvPr/>
        </p:nvPicPr>
        <p:blipFill>
          <a:blip r:embed="rId5"/>
          <a:stretch>
            <a:fillRect/>
          </a:stretch>
        </p:blipFill>
        <p:spPr>
          <a:xfrm>
            <a:off x="16088911" y="9664932"/>
            <a:ext cx="2211281" cy="789746"/>
          </a:xfrm>
          <a:prstGeom prst="rect">
            <a:avLst/>
          </a:prstGeom>
        </p:spPr>
      </p:pic>
    </p:spTree>
    <p:extLst>
      <p:ext uri="{BB962C8B-B14F-4D97-AF65-F5344CB8AC3E}">
        <p14:creationId xmlns:p14="http://schemas.microsoft.com/office/powerpoint/2010/main" val="294853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41A1A"/>
        </a:solidFill>
        <a:effectLst/>
      </p:bgPr>
    </p:bg>
    <p:spTree>
      <p:nvGrpSpPr>
        <p:cNvPr id="1" name=""/>
        <p:cNvGrpSpPr/>
        <p:nvPr/>
      </p:nvGrpSpPr>
      <p:grpSpPr>
        <a:xfrm>
          <a:off x="0" y="0"/>
          <a:ext cx="0" cy="0"/>
          <a:chOff x="0" y="0"/>
          <a:chExt cx="0" cy="0"/>
        </a:xfrm>
      </p:grpSpPr>
      <p:sp>
        <p:nvSpPr>
          <p:cNvPr id="11" name="Rounded Rectangle 10"/>
          <p:cNvSpPr/>
          <p:nvPr/>
        </p:nvSpPr>
        <p:spPr>
          <a:xfrm>
            <a:off x="609600" y="584946"/>
            <a:ext cx="17141536" cy="8932128"/>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TextBox 8"/>
              <p:cNvSpPr txBox="1"/>
              <p:nvPr/>
            </p:nvSpPr>
            <p:spPr>
              <a:xfrm>
                <a:off x="1911756" y="2418033"/>
                <a:ext cx="11082204" cy="6698244"/>
              </a:xfrm>
              <a:prstGeom prst="rect">
                <a:avLst/>
              </a:prstGeom>
            </p:spPr>
            <p:txBody>
              <a:bodyPr wrap="square" lIns="0" tIns="0" rIns="0" bIns="0" rtlCol="0" anchor="t">
                <a:spAutoFit/>
              </a:bodyPr>
              <a:lstStyle/>
              <a:p>
                <a:pPr algn="just">
                  <a:lnSpc>
                    <a:spcPct val="150000"/>
                  </a:lnSpc>
                  <a:spcBef>
                    <a:spcPct val="0"/>
                  </a:spcBef>
                </a:pPr>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1</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56</a:t>
                </a:r>
                <a14:m>
                  <m:oMath xmlns:m="http://schemas.openxmlformats.org/officeDocument/2006/math">
                    <m:sSup>
                      <m:sSupPr>
                        <m:ctrlPr>
                          <a:rPr lang="en-US" sz="4800" b="1" i="1" dirty="0" smtClean="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 </m:t>
                        </m:r>
                        <m:r>
                          <a:rPr lang="en-GB" sz="4800" b="1" i="1" dirty="0" smtClean="0">
                            <a:solidFill>
                              <a:srgbClr val="64331A"/>
                            </a:solidFill>
                            <a:latin typeface="Cambria Math" panose="02040503050406030204" pitchFamily="18" charset="0"/>
                          </a:rPr>
                          <m:t>𝒅𝒎</m:t>
                        </m:r>
                      </m:e>
                      <m:sup>
                        <m:r>
                          <a:rPr lang="en-GB" sz="4800" b="1" i="1" dirty="0" smtClean="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27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+ 89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a:solidFill>
                              <a:srgbClr val="64331A"/>
                            </a:solidFill>
                            <a:latin typeface="Cambria Math" panose="02040503050406030204" pitchFamily="18" charset="0"/>
                          </a:rPr>
                          <m:t>𝒅𝒎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150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𝒎</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r>
                  <a:rPr lang="en-US" sz="4800" b="1" dirty="0">
                    <a:solidFill>
                      <a:srgbClr val="64331A"/>
                    </a:solidFill>
                    <a:latin typeface="Times New Roman" panose="02020603050405020304" pitchFamily="18" charset="0"/>
                    <a:cs typeface="Times New Roman" panose="02020603050405020304" pitchFamily="18" charset="0"/>
                  </a:rPr>
                  <a:t> </a:t>
                </a:r>
                <a14:m>
                  <m:oMath xmlns:m="http://schemas.openxmlformats.org/officeDocument/2006/math">
                    <m:r>
                      <a:rPr lang="en-US" sz="4800" b="1" i="1" dirty="0" smtClean="0">
                        <a:solidFill>
                          <a:srgbClr val="64331A"/>
                        </a:solidFill>
                        <a:latin typeface="Cambria Math" panose="02040503050406030204" pitchFamily="18" charset="0"/>
                        <a:ea typeface="Cambria Math" panose="02040503050406030204" pitchFamily="18" charset="0"/>
                      </a:rPr>
                      <m:t>×</m:t>
                    </m:r>
                  </m:oMath>
                </a14:m>
                <a:r>
                  <a:rPr lang="en-US" sz="4800" b="1" dirty="0">
                    <a:solidFill>
                      <a:srgbClr val="64331A"/>
                    </a:solidFill>
                    <a:latin typeface="Times New Roman" panose="02020603050405020304" pitchFamily="18" charset="0"/>
                    <a:cs typeface="Times New Roman" panose="02020603050405020304" pitchFamily="18" charset="0"/>
                  </a:rPr>
                  <a:t> 2 …… 3 </a:t>
                </a:r>
                <a14:m>
                  <m:oMath xmlns:m="http://schemas.openxmlformats.org/officeDocument/2006/math">
                    <m:sSup>
                      <m:sSupPr>
                        <m:ctrlPr>
                          <a:rPr lang="en-US" sz="4800" b="1" i="1" dirty="0">
                            <a:solidFill>
                              <a:srgbClr val="64331A"/>
                            </a:solidFill>
                            <a:latin typeface="Cambria Math" panose="02040503050406030204" pitchFamily="18" charset="0"/>
                          </a:rPr>
                        </m:ctrlPr>
                      </m:sSupPr>
                      <m:e>
                        <m:r>
                          <a:rPr lang="en-GB" sz="4800" b="1" i="1" dirty="0" smtClean="0">
                            <a:solidFill>
                              <a:srgbClr val="64331A"/>
                            </a:solidFill>
                            <a:latin typeface="Cambria Math" panose="02040503050406030204" pitchFamily="18" charset="0"/>
                          </a:rPr>
                          <m:t>𝒄</m:t>
                        </m:r>
                        <m:r>
                          <a:rPr lang="en-GB" sz="4800" b="1" i="1" dirty="0">
                            <a:solidFill>
                              <a:srgbClr val="64331A"/>
                            </a:solidFill>
                            <a:latin typeface="Cambria Math" panose="02040503050406030204" pitchFamily="18" charset="0"/>
                          </a:rPr>
                          <m:t>𝒎</m:t>
                        </m:r>
                      </m:e>
                      <m:sup>
                        <m:r>
                          <a:rPr lang="en-GB" sz="4800" b="1" i="1" dirty="0">
                            <a:solidFill>
                              <a:srgbClr val="64331A"/>
                            </a:solidFill>
                            <a:latin typeface="Cambria Math" panose="02040503050406030204" pitchFamily="18" charset="0"/>
                          </a:rPr>
                          <m:t>𝟐</m:t>
                        </m:r>
                      </m:sup>
                    </m:sSup>
                  </m:oMath>
                </a14:m>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6 </a:t>
                </a:r>
                <a:r>
                  <a:rPr lang="en-US" sz="4800" b="1" dirty="0" err="1">
                    <a:solidFill>
                      <a:srgbClr val="64331A"/>
                    </a:solidFill>
                    <a:latin typeface="Times New Roman" panose="02020603050405020304" pitchFamily="18" charset="0"/>
                    <a:cs typeface="Times New Roman" panose="02020603050405020304" pitchFamily="18" charset="0"/>
                  </a:rPr>
                  <a:t>tạ</a:t>
                </a:r>
                <a:r>
                  <a:rPr lang="en-US" sz="4800" b="1" dirty="0">
                    <a:solidFill>
                      <a:srgbClr val="64331A"/>
                    </a:solidFill>
                    <a:latin typeface="Times New Roman" panose="02020603050405020304" pitchFamily="18" charset="0"/>
                    <a:cs typeface="Times New Roman" panose="02020603050405020304" pitchFamily="18" charset="0"/>
                  </a:rPr>
                  <a:t> + 2 </a:t>
                </a:r>
                <a:r>
                  <a:rPr lang="en-US" sz="4800" b="1" dirty="0" err="1">
                    <a:solidFill>
                      <a:srgbClr val="64331A"/>
                    </a:solidFill>
                    <a:latin typeface="Times New Roman" panose="02020603050405020304" pitchFamily="18" charset="0"/>
                    <a:cs typeface="Times New Roman" panose="02020603050405020304" pitchFamily="18" charset="0"/>
                  </a:rPr>
                  <a:t>tạ</a:t>
                </a:r>
                <a:r>
                  <a:rPr lang="en-US" sz="4800" b="1" dirty="0">
                    <a:solidFill>
                      <a:srgbClr val="64331A"/>
                    </a:solidFill>
                    <a:latin typeface="Times New Roman" panose="02020603050405020304" pitchFamily="18" charset="0"/>
                    <a:cs typeface="Times New Roman" panose="02020603050405020304" pitchFamily="18" charset="0"/>
                  </a:rPr>
                  <a:t> …….. 75 </a:t>
                </a:r>
                <a:r>
                  <a:rPr lang="en-US" sz="4800" b="1" dirty="0" err="1">
                    <a:solidFill>
                      <a:srgbClr val="64331A"/>
                    </a:solidFill>
                    <a:latin typeface="Times New Roman" panose="02020603050405020304" pitchFamily="18" charset="0"/>
                    <a:cs typeface="Times New Roman" panose="02020603050405020304" pitchFamily="18" charset="0"/>
                  </a:rPr>
                  <a:t>yến</a:t>
                </a:r>
                <a:endParaRPr lang="en-US" sz="4800" b="1" dirty="0">
                  <a:solidFill>
                    <a:srgbClr val="64331A"/>
                  </a:solidFill>
                  <a:latin typeface="Times New Roman" panose="02020603050405020304" pitchFamily="18" charset="0"/>
                  <a:cs typeface="Times New Roman" panose="02020603050405020304" pitchFamily="18" charset="0"/>
                </a:endParaRPr>
              </a:p>
              <a:p>
                <a:pPr algn="just">
                  <a:lnSpc>
                    <a:spcPct val="150000"/>
                  </a:lnSpc>
                  <a:spcBef>
                    <a:spcPct val="0"/>
                  </a:spcBef>
                </a:pPr>
                <a:r>
                  <a:rPr lang="en-US" sz="4800" b="1" dirty="0">
                    <a:solidFill>
                      <a:srgbClr val="64331A"/>
                    </a:solidFill>
                    <a:latin typeface="Times New Roman" panose="02020603050405020304" pitchFamily="18" charset="0"/>
                    <a:cs typeface="Times New Roman" panose="02020603050405020304" pitchFamily="18" charset="0"/>
                  </a:rPr>
                  <a:t>4 </a:t>
                </a:r>
                <a:r>
                  <a:rPr lang="en-US" sz="4800" b="1" dirty="0" err="1">
                    <a:solidFill>
                      <a:srgbClr val="64331A"/>
                    </a:solidFill>
                    <a:latin typeface="Times New Roman" panose="02020603050405020304" pitchFamily="18" charset="0"/>
                    <a:cs typeface="Times New Roman" panose="02020603050405020304" pitchFamily="18" charset="0"/>
                  </a:rPr>
                  <a:t>tấn</a:t>
                </a:r>
                <a:r>
                  <a:rPr lang="en-US" sz="4800" b="1" dirty="0">
                    <a:solidFill>
                      <a:srgbClr val="64331A"/>
                    </a:solidFill>
                    <a:latin typeface="Times New Roman" panose="02020603050405020304" pitchFamily="18" charset="0"/>
                    <a:cs typeface="Times New Roman" panose="02020603050405020304" pitchFamily="18" charset="0"/>
                  </a:rPr>
                  <a:t> 500 kg ……. 9 000 kg : 2</a:t>
                </a:r>
              </a:p>
              <a:p>
                <a:pPr algn="just">
                  <a:lnSpc>
                    <a:spcPct val="150000"/>
                  </a:lnSpc>
                  <a:spcBef>
                    <a:spcPct val="0"/>
                  </a:spcBef>
                </a:pPr>
                <a:endParaRPr lang="en-US" sz="4800" b="1" dirty="0">
                  <a:solidFill>
                    <a:srgbClr val="64331A"/>
                  </a:solidFill>
                  <a:latin typeface="Times New Roman" panose="02020603050405020304" pitchFamily="18" charset="0"/>
                  <a:cs typeface="Times New Roman" panose="02020603050405020304" pitchFamily="18" charset="0"/>
                </a:endParaRPr>
              </a:p>
            </p:txBody>
          </p:sp>
        </mc:Choice>
        <mc:Fallback xmlns="">
          <p:sp>
            <p:nvSpPr>
              <p:cNvPr id="8" name="TextBox 8"/>
              <p:cNvSpPr txBox="1">
                <a:spLocks noRot="1" noChangeAspect="1" noMove="1" noResize="1" noEditPoints="1" noAdjustHandles="1" noChangeArrowheads="1" noChangeShapeType="1" noTextEdit="1"/>
              </p:cNvSpPr>
              <p:nvPr/>
            </p:nvSpPr>
            <p:spPr>
              <a:xfrm>
                <a:off x="1911756" y="2418033"/>
                <a:ext cx="11082204" cy="6698244"/>
              </a:xfrm>
              <a:prstGeom prst="rect">
                <a:avLst/>
              </a:prstGeom>
              <a:blipFill>
                <a:blip r:embed="rId2"/>
                <a:stretch>
                  <a:fillRect l="-3355"/>
                </a:stretch>
              </a:blipFill>
            </p:spPr>
            <p:txBody>
              <a:bodyPr/>
              <a:lstStyle/>
              <a:p>
                <a:r>
                  <a:rPr lang="en-US">
                    <a:noFill/>
                  </a:rPr>
                  <a:t> </a:t>
                </a:r>
              </a:p>
            </p:txBody>
          </p:sp>
        </mc:Fallback>
      </mc:AlternateContent>
      <p:sp>
        <p:nvSpPr>
          <p:cNvPr id="9" name="Freeform 9"/>
          <p:cNvSpPr/>
          <p:nvPr/>
        </p:nvSpPr>
        <p:spPr>
          <a:xfrm>
            <a:off x="853283" y="1052209"/>
            <a:ext cx="1605780" cy="2355499"/>
          </a:xfrm>
          <a:custGeom>
            <a:avLst/>
            <a:gdLst/>
            <a:ahLst/>
            <a:cxnLst/>
            <a:rect l="l" t="t" r="r" b="b"/>
            <a:pathLst>
              <a:path w="1096831" h="1594424">
                <a:moveTo>
                  <a:pt x="0" y="0"/>
                </a:moveTo>
                <a:lnTo>
                  <a:pt x="1096831" y="0"/>
                </a:lnTo>
                <a:lnTo>
                  <a:pt x="1096831" y="1594424"/>
                </a:lnTo>
                <a:lnTo>
                  <a:pt x="0" y="1594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2" name="Group 11"/>
          <p:cNvGrpSpPr/>
          <p:nvPr/>
        </p:nvGrpSpPr>
        <p:grpSpPr>
          <a:xfrm>
            <a:off x="3110141" y="1731731"/>
            <a:ext cx="7499894" cy="1384849"/>
            <a:chOff x="6775969" y="598605"/>
            <a:chExt cx="7499894" cy="1384849"/>
          </a:xfrm>
        </p:grpSpPr>
        <p:sp>
          <p:nvSpPr>
            <p:cNvPr id="13" name="Rounded Rectangle 12"/>
            <p:cNvSpPr/>
            <p:nvPr/>
          </p:nvSpPr>
          <p:spPr>
            <a:xfrm>
              <a:off x="6775969" y="598605"/>
              <a:ext cx="3606175" cy="1377252"/>
            </a:xfrm>
            <a:prstGeom prst="roundRect">
              <a:avLst/>
            </a:prstGeom>
            <a:solidFill>
              <a:srgbClr val="CF7549"/>
            </a:solidFill>
            <a:ln>
              <a:solidFill>
                <a:srgbClr val="CF75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14" name="TextBox 18"/>
            <p:cNvSpPr txBox="1"/>
            <p:nvPr/>
          </p:nvSpPr>
          <p:spPr>
            <a:xfrm>
              <a:off x="6775969" y="671678"/>
              <a:ext cx="3606175" cy="1231106"/>
            </a:xfrm>
            <a:prstGeom prst="rect">
              <a:avLst/>
            </a:prstGeom>
          </p:spPr>
          <p:txBody>
            <a:bodyPr wrap="square" lIns="0" tIns="0" rIns="0" bIns="0" rtlCol="0" anchor="t">
              <a:spAutoFit/>
            </a:bodyPr>
            <a:lstStyle/>
            <a:p>
              <a:pPr algn="ctr"/>
              <a:r>
                <a:rPr lang="en-US" sz="8000" dirty="0">
                  <a:solidFill>
                    <a:srgbClr val="FFFFFF"/>
                  </a:solidFill>
                  <a:latin typeface="Cambria" panose="02040503050406030204" pitchFamily="18" charset="0"/>
                  <a:ea typeface="Cambria" panose="02040503050406030204" pitchFamily="18" charset="0"/>
                </a:rPr>
                <a:t>&gt;, &lt;, = </a:t>
              </a:r>
            </a:p>
          </p:txBody>
        </p:sp>
        <p:sp>
          <p:nvSpPr>
            <p:cNvPr id="15" name="TextBox 18"/>
            <p:cNvSpPr txBox="1"/>
            <p:nvPr/>
          </p:nvSpPr>
          <p:spPr>
            <a:xfrm>
              <a:off x="10669688" y="752348"/>
              <a:ext cx="3606175" cy="1231106"/>
            </a:xfrm>
            <a:prstGeom prst="rect">
              <a:avLst/>
            </a:prstGeom>
          </p:spPr>
          <p:txBody>
            <a:bodyPr wrap="square" lIns="0" tIns="0" rIns="0" bIns="0" rtlCol="0" anchor="t">
              <a:spAutoFit/>
            </a:bodyPr>
            <a:lstStyle/>
            <a:p>
              <a:r>
                <a:rPr lang="en-US" sz="8000" dirty="0">
                  <a:solidFill>
                    <a:srgbClr val="64331A"/>
                  </a:solidFill>
                  <a:latin typeface="Cambria" panose="02040503050406030204" pitchFamily="18" charset="0"/>
                  <a:ea typeface="Cambria" panose="02040503050406030204" pitchFamily="18" charset="0"/>
                </a:rPr>
                <a:t>?</a:t>
              </a:r>
            </a:p>
          </p:txBody>
        </p:sp>
      </p:grpSp>
      <p:pic>
        <p:nvPicPr>
          <p:cNvPr id="16" name="Picture 15"/>
          <p:cNvPicPr>
            <a:picLocks noChangeAspect="1"/>
          </p:cNvPicPr>
          <p:nvPr/>
        </p:nvPicPr>
        <p:blipFill>
          <a:blip r:embed="rId5"/>
          <a:stretch>
            <a:fillRect/>
          </a:stretch>
        </p:blipFill>
        <p:spPr>
          <a:xfrm>
            <a:off x="11101614" y="1714500"/>
            <a:ext cx="6310405" cy="7000979"/>
          </a:xfrm>
          <a:prstGeom prst="rect">
            <a:avLst/>
          </a:prstGeom>
        </p:spPr>
      </p:pic>
      <p:pic>
        <p:nvPicPr>
          <p:cNvPr id="5" name="Picture 4">
            <a:extLst>
              <a:ext uri="{FF2B5EF4-FFF2-40B4-BE49-F238E27FC236}">
                <a16:creationId xmlns:a16="http://schemas.microsoft.com/office/drawing/2014/main" id="{B910EA2F-E0A5-3523-4265-0ADA7DE18741}"/>
              </a:ext>
            </a:extLst>
          </p:cNvPr>
          <p:cNvPicPr>
            <a:picLocks noChangeAspect="1"/>
          </p:cNvPicPr>
          <p:nvPr/>
        </p:nvPicPr>
        <p:blipFill>
          <a:blip r:embed="rId6"/>
          <a:stretch>
            <a:fillRect/>
          </a:stretch>
        </p:blipFill>
        <p:spPr>
          <a:xfrm>
            <a:off x="16078199" y="-80974"/>
            <a:ext cx="2389471" cy="665920"/>
          </a:xfrm>
          <a:prstGeom prst="rect">
            <a:avLst/>
          </a:prstGeom>
        </p:spPr>
      </p:pic>
      <p:pic>
        <p:nvPicPr>
          <p:cNvPr id="6" name="Picture 5">
            <a:extLst>
              <a:ext uri="{FF2B5EF4-FFF2-40B4-BE49-F238E27FC236}">
                <a16:creationId xmlns:a16="http://schemas.microsoft.com/office/drawing/2014/main" id="{26333FB1-B361-55BF-CFD7-A2C8259B009A}"/>
              </a:ext>
            </a:extLst>
          </p:cNvPr>
          <p:cNvPicPr>
            <a:picLocks noChangeAspect="1"/>
          </p:cNvPicPr>
          <p:nvPr/>
        </p:nvPicPr>
        <p:blipFill>
          <a:blip r:embed="rId6"/>
          <a:stretch>
            <a:fillRect/>
          </a:stretch>
        </p:blipFill>
        <p:spPr>
          <a:xfrm>
            <a:off x="15863796" y="9712657"/>
            <a:ext cx="2389471" cy="665920"/>
          </a:xfrm>
          <a:prstGeom prst="rect">
            <a:avLst/>
          </a:prstGeom>
        </p:spPr>
      </p:pic>
      <p:pic>
        <p:nvPicPr>
          <p:cNvPr id="7" name="Picture 6">
            <a:extLst>
              <a:ext uri="{FF2B5EF4-FFF2-40B4-BE49-F238E27FC236}">
                <a16:creationId xmlns:a16="http://schemas.microsoft.com/office/drawing/2014/main" id="{23423C17-7D18-8B53-C66E-E66914299B8F}"/>
              </a:ext>
            </a:extLst>
          </p:cNvPr>
          <p:cNvPicPr>
            <a:picLocks noChangeAspect="1"/>
          </p:cNvPicPr>
          <p:nvPr/>
        </p:nvPicPr>
        <p:blipFill>
          <a:blip r:embed="rId6"/>
          <a:stretch>
            <a:fillRect/>
          </a:stretch>
        </p:blipFill>
        <p:spPr>
          <a:xfrm>
            <a:off x="101995" y="9691657"/>
            <a:ext cx="2389471" cy="6659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sp>
        <p:nvSpPr>
          <p:cNvPr id="10" name="Rounded Rectangle 9"/>
          <p:cNvSpPr/>
          <p:nvPr/>
        </p:nvSpPr>
        <p:spPr>
          <a:xfrm>
            <a:off x="2288292" y="3229248"/>
            <a:ext cx="10972800" cy="3800095"/>
          </a:xfrm>
          <a:prstGeom prst="roundRect">
            <a:avLst>
              <a:gd name="adj" fmla="val 633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2" name="Freeform 2"/>
          <p:cNvSpPr/>
          <p:nvPr/>
        </p:nvSpPr>
        <p:spPr>
          <a:xfrm rot="-350398">
            <a:off x="6871731" y="7653058"/>
            <a:ext cx="14158365" cy="4780156"/>
          </a:xfrm>
          <a:custGeom>
            <a:avLst/>
            <a:gdLst/>
            <a:ahLst/>
            <a:cxnLst/>
            <a:rect l="l" t="t" r="r" b="b"/>
            <a:pathLst>
              <a:path w="14158365" h="4780156">
                <a:moveTo>
                  <a:pt x="0" y="0"/>
                </a:moveTo>
                <a:lnTo>
                  <a:pt x="14158365" y="0"/>
                </a:lnTo>
                <a:lnTo>
                  <a:pt x="14158365" y="4780155"/>
                </a:lnTo>
                <a:lnTo>
                  <a:pt x="0" y="4780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271035" y="-2486010"/>
            <a:ext cx="7992018" cy="5517923"/>
          </a:xfrm>
          <a:custGeom>
            <a:avLst/>
            <a:gdLst/>
            <a:ahLst/>
            <a:cxnLst/>
            <a:rect l="l" t="t" r="r" b="b"/>
            <a:pathLst>
              <a:path w="7992018" h="5517923">
                <a:moveTo>
                  <a:pt x="0" y="0"/>
                </a:moveTo>
                <a:lnTo>
                  <a:pt x="7992018" y="0"/>
                </a:lnTo>
                <a:lnTo>
                  <a:pt x="7992018" y="5517922"/>
                </a:lnTo>
                <a:lnTo>
                  <a:pt x="0" y="5517922"/>
                </a:lnTo>
                <a:lnTo>
                  <a:pt x="0" y="0"/>
                </a:lnTo>
                <a:close/>
              </a:path>
            </a:pathLst>
          </a:custGeom>
          <a:blipFill>
            <a:blip r:embed="rId4">
              <a:extLst>
                <a:ext uri="{96DAC541-7B7A-43D3-8B79-37D633B846F1}">
                  <asvg:svgBlip xmlns:asvg="http://schemas.microsoft.com/office/drawing/2016/SVG/main" r:embed="rId5"/>
                </a:ext>
              </a:extLst>
            </a:blip>
            <a:stretch>
              <a:fillRect l="-51184" b="-82202"/>
            </a:stretch>
          </a:blipFill>
        </p:spPr>
      </p:sp>
      <p:sp>
        <p:nvSpPr>
          <p:cNvPr id="6" name="TextBox 6"/>
          <p:cNvSpPr txBox="1"/>
          <p:nvPr/>
        </p:nvSpPr>
        <p:spPr>
          <a:xfrm>
            <a:off x="3186977" y="4459876"/>
            <a:ext cx="9069062" cy="1461939"/>
          </a:xfrm>
          <a:prstGeom prst="rect">
            <a:avLst/>
          </a:prstGeom>
        </p:spPr>
        <p:txBody>
          <a:bodyPr wrap="square" lIns="0" tIns="0" rIns="0" bIns="0" rtlCol="0" anchor="t">
            <a:spAutoFit/>
          </a:bodyPr>
          <a:lstStyle/>
          <a:p>
            <a:pPr marL="885192" lvl="1" indent="-442596" algn="just">
              <a:lnSpc>
                <a:spcPts val="5740"/>
              </a:lnSpc>
              <a:spcBef>
                <a:spcPct val="0"/>
              </a:spcBef>
              <a:buFont typeface="Arial"/>
              <a:buChar char="•"/>
            </a:pP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việc</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nhân</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bài</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vào</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vở</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và</a:t>
            </a:r>
            <a:r>
              <a:rPr lang="en-US" sz="5400" dirty="0">
                <a:solidFill>
                  <a:srgbClr val="000000"/>
                </a:solidFill>
                <a:latin typeface="Times New Roman" panose="02020603050405020304" pitchFamily="18" charset="0"/>
                <a:cs typeface="Times New Roman" panose="02020603050405020304" pitchFamily="18" charset="0"/>
              </a:rPr>
              <a:t> chia </a:t>
            </a:r>
            <a:r>
              <a:rPr lang="en-US" sz="5400" dirty="0" err="1">
                <a:solidFill>
                  <a:srgbClr val="000000"/>
                </a:solidFill>
                <a:latin typeface="Times New Roman" panose="02020603050405020304" pitchFamily="18" charset="0"/>
                <a:cs typeface="Times New Roman" panose="02020603050405020304" pitchFamily="18" charset="0"/>
              </a:rPr>
              <a:t>sẻ</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cách</a:t>
            </a:r>
            <a:r>
              <a:rPr lang="en-US" sz="5400" dirty="0">
                <a:solidFill>
                  <a:srgbClr val="000000"/>
                </a:solidFill>
                <a:latin typeface="Times New Roman" panose="02020603050405020304" pitchFamily="18" charset="0"/>
                <a:cs typeface="Times New Roman" panose="02020603050405020304" pitchFamily="18" charset="0"/>
              </a:rPr>
              <a:t> </a:t>
            </a:r>
            <a:r>
              <a:rPr lang="en-US" sz="5400" dirty="0" err="1">
                <a:solidFill>
                  <a:srgbClr val="000000"/>
                </a:solidFill>
                <a:latin typeface="Times New Roman" panose="02020603050405020304" pitchFamily="18" charset="0"/>
                <a:cs typeface="Times New Roman" panose="02020603050405020304" pitchFamily="18" charset="0"/>
              </a:rPr>
              <a:t>làm</a:t>
            </a:r>
            <a:r>
              <a:rPr lang="en-US" sz="5400" dirty="0">
                <a:solidFill>
                  <a:srgbClr val="000000"/>
                </a:solidFill>
                <a:latin typeface="Times New Roman" panose="02020603050405020304" pitchFamily="18" charset="0"/>
                <a:cs typeface="Times New Roman" panose="02020603050405020304" pitchFamily="18" charset="0"/>
              </a:rPr>
              <a:t>.</a:t>
            </a:r>
          </a:p>
        </p:txBody>
      </p:sp>
      <p:sp>
        <p:nvSpPr>
          <p:cNvPr id="8" name="Freeform 8"/>
          <p:cNvSpPr/>
          <p:nvPr/>
        </p:nvSpPr>
        <p:spPr>
          <a:xfrm rot="-1448817">
            <a:off x="13026543" y="-3188384"/>
            <a:ext cx="6460250" cy="8199858"/>
          </a:xfrm>
          <a:custGeom>
            <a:avLst/>
            <a:gdLst/>
            <a:ahLst/>
            <a:cxnLst/>
            <a:rect l="l" t="t" r="r" b="b"/>
            <a:pathLst>
              <a:path w="6460250" h="8199858">
                <a:moveTo>
                  <a:pt x="0" y="0"/>
                </a:moveTo>
                <a:lnTo>
                  <a:pt x="6460251" y="0"/>
                </a:lnTo>
                <a:lnTo>
                  <a:pt x="6460251" y="8199858"/>
                </a:lnTo>
                <a:lnTo>
                  <a:pt x="0" y="8199858"/>
                </a:lnTo>
                <a:lnTo>
                  <a:pt x="0" y="0"/>
                </a:lnTo>
                <a:close/>
              </a:path>
            </a:pathLst>
          </a:custGeom>
          <a:blipFill>
            <a:blip r:embed="rId6">
              <a:extLst>
                <a:ext uri="{96DAC541-7B7A-43D3-8B79-37D633B846F1}">
                  <asvg:svgBlip xmlns:asvg="http://schemas.microsoft.com/office/drawing/2016/SVG/main" r:embed="rId7"/>
                </a:ext>
              </a:extLst>
            </a:blip>
            <a:stretch>
              <a:fillRect t="-125" r="-83381" b="-29723"/>
            </a:stretch>
          </a:blipFill>
        </p:spPr>
      </p:sp>
      <p:sp>
        <p:nvSpPr>
          <p:cNvPr id="11" name="Freeform 2"/>
          <p:cNvSpPr/>
          <p:nvPr/>
        </p:nvSpPr>
        <p:spPr>
          <a:xfrm rot="7825203">
            <a:off x="-919410" y="6001033"/>
            <a:ext cx="5526926" cy="6315702"/>
          </a:xfrm>
          <a:custGeom>
            <a:avLst/>
            <a:gdLst/>
            <a:ahLst/>
            <a:cxnLst/>
            <a:rect l="l" t="t" r="r" b="b"/>
            <a:pathLst>
              <a:path w="5526926" h="7414546">
                <a:moveTo>
                  <a:pt x="0" y="7414546"/>
                </a:moveTo>
                <a:lnTo>
                  <a:pt x="5526926" y="7414546"/>
                </a:lnTo>
                <a:lnTo>
                  <a:pt x="5526926" y="0"/>
                </a:lnTo>
                <a:lnTo>
                  <a:pt x="0" y="0"/>
                </a:lnTo>
                <a:lnTo>
                  <a:pt x="0" y="741454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8"/>
          <p:cNvSpPr/>
          <p:nvPr/>
        </p:nvSpPr>
        <p:spPr>
          <a:xfrm>
            <a:off x="12768265" y="4108219"/>
            <a:ext cx="5487651" cy="4835992"/>
          </a:xfrm>
          <a:custGeom>
            <a:avLst/>
            <a:gdLst/>
            <a:ahLst/>
            <a:cxnLst/>
            <a:rect l="l" t="t" r="r" b="b"/>
            <a:pathLst>
              <a:path w="5487651" h="4835992">
                <a:moveTo>
                  <a:pt x="0" y="0"/>
                </a:moveTo>
                <a:lnTo>
                  <a:pt x="5487651" y="0"/>
                </a:lnTo>
                <a:lnTo>
                  <a:pt x="5487651" y="4835993"/>
                </a:lnTo>
                <a:lnTo>
                  <a:pt x="0" y="4835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p:cNvPicPr>
            <a:picLocks noChangeAspect="1"/>
          </p:cNvPicPr>
          <p:nvPr/>
        </p:nvPicPr>
        <p:blipFill>
          <a:blip r:embed="rId12"/>
          <a:stretch>
            <a:fillRect/>
          </a:stretch>
        </p:blipFill>
        <p:spPr>
          <a:xfrm>
            <a:off x="4394412" y="711832"/>
            <a:ext cx="9504488" cy="3078747"/>
          </a:xfrm>
          <a:prstGeom prst="rect">
            <a:avLst/>
          </a:prstGeom>
        </p:spPr>
      </p:pic>
    </p:spTree>
    <p:extLst>
      <p:ext uri="{BB962C8B-B14F-4D97-AF65-F5344CB8AC3E}">
        <p14:creationId xmlns:p14="http://schemas.microsoft.com/office/powerpoint/2010/main" val="3854356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702</Words>
  <Application>Microsoft Office PowerPoint</Application>
  <PresentationFormat>Custom</PresentationFormat>
  <Paragraphs>105</Paragraphs>
  <Slides>23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Calibri</vt:lpstr>
      <vt:lpstr>Arial</vt:lpstr>
      <vt:lpstr>Cambria Math</vt:lpstr>
      <vt:lpstr>Cambria</vt:lpstr>
      <vt:lpstr>SVN-Newton</vt:lpstr>
      <vt:lpstr>Times</vt:lpstr>
      <vt:lpstr>#9Slide07 HoneyCream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Windows 10</dc:creator>
  <cp:lastModifiedBy>Windows 10</cp:lastModifiedBy>
  <cp:revision>22</cp:revision>
  <dcterms:created xsi:type="dcterms:W3CDTF">2006-08-16T00:00:00Z</dcterms:created>
  <dcterms:modified xsi:type="dcterms:W3CDTF">2023-12-12T14:02:57Z</dcterms:modified>
  <dc:identifier>DAF1KnCcdUs</dc:identifier>
</cp:coreProperties>
</file>