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453" r:id="rId3"/>
    <p:sldId id="455" r:id="rId4"/>
    <p:sldId id="454" r:id="rId5"/>
    <p:sldId id="456" r:id="rId6"/>
    <p:sldId id="323" r:id="rId7"/>
    <p:sldId id="301" r:id="rId8"/>
    <p:sldId id="302" r:id="rId9"/>
    <p:sldId id="325" r:id="rId10"/>
    <p:sldId id="324" r:id="rId11"/>
    <p:sldId id="303" r:id="rId12"/>
    <p:sldId id="326" r:id="rId13"/>
    <p:sldId id="319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6D37"/>
    <a:srgbClr val="99B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702" y="7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C74B1-8AB9-4131-9765-20477594B4E0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89501B-7C02-4AF8-A332-0EA77BF709E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8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1689F0-D8FB-450F-A36F-553F26501FE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416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97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46"/>
          <a:stretch/>
        </p:blipFill>
        <p:spPr>
          <a:xfrm rot="10800000">
            <a:off x="-263748" y="1093609"/>
            <a:ext cx="12455748" cy="576439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29000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6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13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0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A58B949-65ED-49CD-A5A7-F2758725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608084-1AF6-4360-9CD8-7CF082621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4350"/>
            <a:ext cx="12192000" cy="2533650"/>
          </a:xfrm>
          <a:custGeom>
            <a:avLst/>
            <a:gdLst>
              <a:gd name="connsiteX0" fmla="*/ 0 w 12192000"/>
              <a:gd name="connsiteY0" fmla="*/ 0 h 2533650"/>
              <a:gd name="connsiteX1" fmla="*/ 400050 w 12192000"/>
              <a:gd name="connsiteY1" fmla="*/ 0 h 2533650"/>
              <a:gd name="connsiteX2" fmla="*/ 400050 w 12192000"/>
              <a:gd name="connsiteY2" fmla="*/ 2133600 h 2533650"/>
              <a:gd name="connsiteX3" fmla="*/ 11734800 w 12192000"/>
              <a:gd name="connsiteY3" fmla="*/ 2133600 h 2533650"/>
              <a:gd name="connsiteX4" fmla="*/ 11734800 w 12192000"/>
              <a:gd name="connsiteY4" fmla="*/ 0 h 2533650"/>
              <a:gd name="connsiteX5" fmla="*/ 12192000 w 12192000"/>
              <a:gd name="connsiteY5" fmla="*/ 0 h 2533650"/>
              <a:gd name="connsiteX6" fmla="*/ 12192000 w 12192000"/>
              <a:gd name="connsiteY6" fmla="*/ 2533650 h 2533650"/>
              <a:gd name="connsiteX7" fmla="*/ 0 w 12192000"/>
              <a:gd name="connsiteY7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33650">
                <a:moveTo>
                  <a:pt x="0" y="0"/>
                </a:moveTo>
                <a:lnTo>
                  <a:pt x="400050" y="0"/>
                </a:lnTo>
                <a:lnTo>
                  <a:pt x="400050" y="2133600"/>
                </a:lnTo>
                <a:lnTo>
                  <a:pt x="11734800" y="2133600"/>
                </a:lnTo>
                <a:lnTo>
                  <a:pt x="11734800" y="0"/>
                </a:lnTo>
                <a:lnTo>
                  <a:pt x="12192000" y="0"/>
                </a:lnTo>
                <a:lnTo>
                  <a:pt x="12192000" y="2533650"/>
                </a:lnTo>
                <a:lnTo>
                  <a:pt x="0" y="253365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00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0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261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98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66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5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0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1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41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39DADB-267E-B34E-463B-FEF3ADB257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355BA8-F358-C215-03E6-018922A17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E470D-CFD1-1FA2-1AB7-217D93B58F77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279C3A0-5402-BBCF-4145-E2CA397D5E90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1B6077-625E-E166-D4AC-05857E51A16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349284-653C-4186-2A41-13B95202311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610A6B-31BD-A7A7-C196-305008A29CF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33CFE7-EA90-CA04-37F4-045A38D20C6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1CC8834-514B-0E65-6B49-26ED2A266607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3AD66D-CC00-D22C-0F88-F0DD079AA413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A94AA3-81EC-1FB2-B239-B3A595BE5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5F384E-4D97-D0E4-52C8-405690C37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479A3F-104D-D1F9-4A96-53E1CDCFE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1B48C2-F73D-B9B9-F6E1-E1374C7033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01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6785586-11C7-3117-B554-01AE8FA0A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03" y="-616922"/>
            <a:ext cx="7571888" cy="4840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73E6F-42B5-D94F-9FDC-254F0FB3D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1513"/>
            <a:ext cx="7023201" cy="2749534"/>
          </a:xfrm>
          <a:prstGeom prst="rect">
            <a:avLst/>
          </a:prstGeom>
        </p:spPr>
      </p:pic>
      <p:pic>
        <p:nvPicPr>
          <p:cNvPr id="10" name="Picture 9" descr="A group of people with their children&#10;&#10;Description automatically generated">
            <a:extLst>
              <a:ext uri="{FF2B5EF4-FFF2-40B4-BE49-F238E27FC236}">
                <a16:creationId xmlns:a16="http://schemas.microsoft.com/office/drawing/2014/main" id="{99760DF4-350E-7E49-CDDB-E10E674A5B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319" y1="61647" x2="49616" y2="72790"/>
                        <a14:foregroundMark x1="28906" y1="62979" x2="37586" y2="69439"/>
                        <a14:foregroundMark x1="42592" y1="58700" x2="56480" y2="60355"/>
                        <a14:foregroundMark x1="33145" y1="61849" x2="37424" y2="67057"/>
                        <a14:foregroundMark x1="25918" y1="63706" x2="31651" y2="68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4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FBB6866-A078-49AD-8BBB-E542DA0D3254}"/>
              </a:ext>
            </a:extLst>
          </p:cNvPr>
          <p:cNvGrpSpPr/>
          <p:nvPr/>
        </p:nvGrpSpPr>
        <p:grpSpPr>
          <a:xfrm flipH="1">
            <a:off x="0" y="1093609"/>
            <a:ext cx="12455748" cy="5764391"/>
            <a:chOff x="-263748" y="1093609"/>
            <a:chExt cx="12455748" cy="576439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A7D0336-6787-4A75-8258-DC169DC09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46"/>
            <a:stretch/>
          </p:blipFill>
          <p:spPr>
            <a:xfrm rot="10800000">
              <a:off x="-263748" y="1093609"/>
              <a:ext cx="12455748" cy="576439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3F0095E-0502-4D13-AE7F-EC26FE6FB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2" t="53086"/>
            <a:stretch/>
          </p:blipFill>
          <p:spPr>
            <a:xfrm>
              <a:off x="0" y="3429000"/>
              <a:ext cx="4998237" cy="3429000"/>
            </a:xfrm>
            <a:prstGeom prst="rect">
              <a:avLst/>
            </a:prstGeom>
          </p:spPr>
        </p:pic>
      </p:grpSp>
      <p:sp>
        <p:nvSpPr>
          <p:cNvPr id="112" name="2133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1920" y="651796"/>
            <a:ext cx="1600303" cy="160950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vert="horz" wrap="square" lIns="91406" tIns="45703" rIns="91406" bIns="45703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sym typeface="方正黑体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86EFCDE-3997-4357-9711-8F3BF22D74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574"/>
            <a:ext cx="4795944" cy="4134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3DA13A-5832-0AC8-CA6B-ED43DCBAFCEC}"/>
              </a:ext>
            </a:extLst>
          </p:cNvPr>
          <p:cNvSpPr txBox="1"/>
          <p:nvPr/>
        </p:nvSpPr>
        <p:spPr>
          <a:xfrm>
            <a:off x="2542611" y="1323638"/>
            <a:ext cx="89974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2060"/>
                </a:solidFill>
                <a:latin typeface="UTM Guanine" panose="02040603050506020204" pitchFamily="18" charset="0"/>
                <a:ea typeface="微软雅黑"/>
              </a:rPr>
              <a:t>2. Thảo luận những việc làm tạo sự gắn kết yêu thương giữa các thành viên trong gia đình</a:t>
            </a:r>
            <a:endParaRPr lang="en-US" sz="4800" dirty="0">
              <a:ln w="57150">
                <a:solidFill>
                  <a:schemeClr val="bg1"/>
                </a:solidFill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58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7EC69A-25BB-52A6-17D8-0BAA03E8BA18}"/>
              </a:ext>
            </a:extLst>
          </p:cNvPr>
          <p:cNvSpPr txBox="1"/>
          <p:nvPr/>
        </p:nvSpPr>
        <p:spPr>
          <a:xfrm>
            <a:off x="1042327" y="1108135"/>
            <a:ext cx="6100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 luận về những ý tưởng thực hiện các hoạt động gắn kết các thành viên trong gia đình?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矩形 4">
            <a:extLst>
              <a:ext uri="{FF2B5EF4-FFF2-40B4-BE49-F238E27FC236}">
                <a16:creationId xmlns:a16="http://schemas.microsoft.com/office/drawing/2014/main" id="{5D75ADCE-8ED7-7D2A-4DCE-599AA73AFF2A}"/>
              </a:ext>
            </a:extLst>
          </p:cNvPr>
          <p:cNvSpPr/>
          <p:nvPr/>
        </p:nvSpPr>
        <p:spPr>
          <a:xfrm>
            <a:off x="965200" y="860449"/>
            <a:ext cx="6177279" cy="2929231"/>
          </a:xfrm>
          <a:prstGeom prst="rect">
            <a:avLst/>
          </a:prstGeom>
          <a:noFill/>
          <a:ln w="28575">
            <a:solidFill>
              <a:srgbClr val="466D3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4" name="Picture 3" descr="A group of kids sitting at a table&#10;&#10;Description automatically generated">
            <a:extLst>
              <a:ext uri="{FF2B5EF4-FFF2-40B4-BE49-F238E27FC236}">
                <a16:creationId xmlns:a16="http://schemas.microsoft.com/office/drawing/2014/main" id="{37B069FE-6F47-130A-D75D-9D4256A5A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37498"/>
            <a:ext cx="5684828" cy="387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370EC884-3134-0E47-3840-C9100870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96" y="1619214"/>
            <a:ext cx="4650986" cy="4742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DD0696-FE3A-279D-1897-CE54547E5688}"/>
              </a:ext>
            </a:extLst>
          </p:cNvPr>
          <p:cNvSpPr txBox="1"/>
          <p:nvPr/>
        </p:nvSpPr>
        <p:spPr>
          <a:xfrm>
            <a:off x="4693921" y="730522"/>
            <a:ext cx="63601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tưởng thực hiện các hoạt động gắn kết các thành viên trong gia đình:</a:t>
            </a:r>
            <a:endParaRPr lang="en-SG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1B9D5A1D-BB91-12E5-1313-161EE33C4C05}"/>
              </a:ext>
            </a:extLst>
          </p:cNvPr>
          <p:cNvSpPr/>
          <p:nvPr/>
        </p:nvSpPr>
        <p:spPr>
          <a:xfrm>
            <a:off x="4576843" y="578123"/>
            <a:ext cx="6477238" cy="2429238"/>
          </a:xfrm>
          <a:prstGeom prst="rect">
            <a:avLst/>
          </a:prstGeom>
          <a:noFill/>
          <a:ln w="28575">
            <a:solidFill>
              <a:srgbClr val="466D3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518C58E6-1009-49C6-8CDB-9E34DAB50195}"/>
              </a:ext>
            </a:extLst>
          </p:cNvPr>
          <p:cNvSpPr txBox="1"/>
          <p:nvPr/>
        </p:nvSpPr>
        <p:spPr>
          <a:xfrm>
            <a:off x="4490990" y="3398673"/>
            <a:ext cx="2649432" cy="49738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vi-VN" sz="28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 ăn </a:t>
            </a: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endParaRPr lang="zh-CN" altLang="en-US" sz="28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8" name="文本框 8">
            <a:extLst>
              <a:ext uri="{FF2B5EF4-FFF2-40B4-BE49-F238E27FC236}">
                <a16:creationId xmlns:a16="http://schemas.microsoft.com/office/drawing/2014/main" id="{F22CF2AC-7F0E-3E64-681A-861B0F8826A4}"/>
              </a:ext>
            </a:extLst>
          </p:cNvPr>
          <p:cNvSpPr txBox="1"/>
          <p:nvPr/>
        </p:nvSpPr>
        <p:spPr>
          <a:xfrm>
            <a:off x="7701011" y="3429000"/>
            <a:ext cx="1941830" cy="49738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vi-VN" altLang="zh-CN" sz="2800" b="1" noProof="0" dirty="0">
                <a:solidFill>
                  <a:schemeClr val="bg1"/>
                </a:solidFill>
                <a:latin typeface="Cambria" panose="02040503050406030204" pitchFamily="18" charset="0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Đ</a:t>
            </a:r>
            <a:r>
              <a:rPr lang="vi-VN" altLang="zh-CN" sz="28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i du lịch</a:t>
            </a:r>
            <a:endParaRPr lang="zh-CN" altLang="en-US" sz="28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F3C6764-C406-DFF6-A52F-BC72B5737E43}"/>
              </a:ext>
            </a:extLst>
          </p:cNvPr>
          <p:cNvSpPr txBox="1"/>
          <p:nvPr/>
        </p:nvSpPr>
        <p:spPr>
          <a:xfrm>
            <a:off x="4255530" y="4216901"/>
            <a:ext cx="3008869" cy="90242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vi-VN" altLang="zh-CN" sz="28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Cùng xem phim vào buổi tối</a:t>
            </a:r>
            <a:endParaRPr lang="zh-CN" altLang="en-US" sz="28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10" name="文本框 8">
            <a:extLst>
              <a:ext uri="{FF2B5EF4-FFF2-40B4-BE49-F238E27FC236}">
                <a16:creationId xmlns:a16="http://schemas.microsoft.com/office/drawing/2014/main" id="{462B4B17-DFAD-0897-5AA2-63C19C8F586F}"/>
              </a:ext>
            </a:extLst>
          </p:cNvPr>
          <p:cNvSpPr txBox="1"/>
          <p:nvPr/>
        </p:nvSpPr>
        <p:spPr>
          <a:xfrm>
            <a:off x="7701011" y="4163410"/>
            <a:ext cx="3502298" cy="90242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vi-VN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 tuần đi thăm ông bà,...</a:t>
            </a:r>
            <a:endParaRPr lang="zh-CN" altLang="en-US" sz="28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11" name="文本框 8">
            <a:extLst>
              <a:ext uri="{FF2B5EF4-FFF2-40B4-BE49-F238E27FC236}">
                <a16:creationId xmlns:a16="http://schemas.microsoft.com/office/drawing/2014/main" id="{62CC1E8E-44A6-7B94-CDF2-EEE52F6E35A8}"/>
              </a:ext>
            </a:extLst>
          </p:cNvPr>
          <p:cNvSpPr txBox="1"/>
          <p:nvPr/>
        </p:nvSpPr>
        <p:spPr>
          <a:xfrm>
            <a:off x="4820576" y="5356358"/>
            <a:ext cx="2662129" cy="49738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vi-VN" altLang="zh-CN" sz="28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Cùng nấu ăn</a:t>
            </a:r>
            <a:endParaRPr lang="zh-CN" altLang="en-US" sz="28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65EDE89A-6A1F-1EA9-19D5-FCB792281C12}"/>
              </a:ext>
            </a:extLst>
          </p:cNvPr>
          <p:cNvSpPr txBox="1"/>
          <p:nvPr/>
        </p:nvSpPr>
        <p:spPr>
          <a:xfrm>
            <a:off x="7745439" y="5311169"/>
            <a:ext cx="3888858" cy="49738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vi-VN" altLang="zh-CN" sz="28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Cùng dọn dẹp nhà cửa</a:t>
            </a:r>
            <a:endParaRPr lang="zh-CN" altLang="en-US" sz="28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45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C5E843-D3CC-12EF-BD25-677BE7C6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90" y="2247512"/>
            <a:ext cx="6453445" cy="2261100"/>
          </a:xfrm>
          <a:prstGeom prst="rect">
            <a:avLst/>
          </a:prstGeom>
        </p:spPr>
      </p:pic>
      <p:pic>
        <p:nvPicPr>
          <p:cNvPr id="2" name="Picture 1" descr="A group of people with their children&#10;&#10;Description automatically generated">
            <a:extLst>
              <a:ext uri="{FF2B5EF4-FFF2-40B4-BE49-F238E27FC236}">
                <a16:creationId xmlns:a16="http://schemas.microsoft.com/office/drawing/2014/main" id="{6E9BA6F7-A111-4EDC-15C7-93A129D82D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319" y1="61647" x2="49616" y2="72790"/>
                        <a14:foregroundMark x1="28906" y1="62979" x2="37586" y2="69439"/>
                        <a14:foregroundMark x1="42592" y1="58700" x2="56480" y2="60355"/>
                        <a14:foregroundMark x1="33145" y1="61849" x2="37424" y2="67057"/>
                        <a14:foregroundMark x1="25918" y1="63706" x2="31651" y2="683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25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2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徽标&#10;&#10;描述已自动生成">
            <a:extLst>
              <a:ext uri="{FF2B5EF4-FFF2-40B4-BE49-F238E27FC236}">
                <a16:creationId xmlns:a16="http://schemas.microsoft.com/office/drawing/2014/main" id="{49DCBBB1-6D4A-EA7F-EBEC-783BAEF85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7176">
            <a:off x="2266601" y="54904"/>
            <a:ext cx="9039983" cy="64425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C2D012-2957-07FB-FD40-B606F0B8CDE7}"/>
              </a:ext>
            </a:extLst>
          </p:cNvPr>
          <p:cNvSpPr txBox="1"/>
          <p:nvPr/>
        </p:nvSpPr>
        <p:spPr>
          <a:xfrm>
            <a:off x="3965005" y="1841214"/>
            <a:ext cx="54665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2000" dirty="0">
                <a:ln w="57150">
                  <a:solidFill>
                    <a:schemeClr val="bg1"/>
                  </a:solidFill>
                </a:ln>
                <a:solidFill>
                  <a:srgbClr val="0070C0"/>
                </a:solidFill>
                <a:latin typeface="#9Slide07 SVNZiclets" panose="02000603000000000000" pitchFamily="2" charset="0"/>
              </a:rPr>
              <a:t>KHỞI ĐỘNG</a:t>
            </a:r>
            <a:endParaRPr lang="en-US" sz="12000" dirty="0">
              <a:ln w="57150">
                <a:solidFill>
                  <a:schemeClr val="bg1"/>
                </a:solidFill>
              </a:ln>
              <a:solidFill>
                <a:srgbClr val="0070C0"/>
              </a:solidFill>
              <a:latin typeface="#9Slide07 SVNZiclets" panose="02000603000000000000" pitchFamily="2" charset="0"/>
            </a:endParaRPr>
          </a:p>
        </p:txBody>
      </p:sp>
      <p:pic>
        <p:nvPicPr>
          <p:cNvPr id="5" name="Picture 4" descr="A cartoon of two people with a child on his shoulders&#10;&#10;Description automatically generated">
            <a:extLst>
              <a:ext uri="{FF2B5EF4-FFF2-40B4-BE49-F238E27FC236}">
                <a16:creationId xmlns:a16="http://schemas.microsoft.com/office/drawing/2014/main" id="{74657193-B948-F01C-64CE-5EC1DAC37A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00" b="97800" l="10000" r="90000">
                        <a14:foregroundMark x1="27200" y1="95350" x2="48800" y2="94100"/>
                        <a14:foregroundMark x1="48800" y1="94100" x2="50650" y2="94100"/>
                        <a14:foregroundMark x1="58650" y1="92850" x2="78250" y2="97350"/>
                        <a14:foregroundMark x1="78250" y1="97350" x2="79050" y2="97800"/>
                        <a14:foregroundMark x1="40750" y1="7700" x2="46000" y2="10450"/>
                        <a14:foregroundMark x1="39550" y1="73750" x2="51550" y2="78050"/>
                        <a14:foregroundMark x1="55900" y1="78650" x2="70700" y2="8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5" y="2173353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8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 Ngon Nen Lung Linh ( New Official Animation MV) - Phuong Thao &amp; Ngoc Le ft. Be Na (1)">
            <a:hlinkClick r:id="" action="ppaction://media"/>
            <a:extLst>
              <a:ext uri="{FF2B5EF4-FFF2-40B4-BE49-F238E27FC236}">
                <a16:creationId xmlns:a16="http://schemas.microsoft.com/office/drawing/2014/main" id="{16628D08-A82A-EBAA-488E-751530543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1" y="101600"/>
            <a:ext cx="11135360" cy="598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2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7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徽标&#10;&#10;描述已自动生成">
            <a:extLst>
              <a:ext uri="{FF2B5EF4-FFF2-40B4-BE49-F238E27FC236}">
                <a16:creationId xmlns:a16="http://schemas.microsoft.com/office/drawing/2014/main" id="{49DCBBB1-6D4A-EA7F-EBEC-783BAEF85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4792">
            <a:off x="1779306" y="352609"/>
            <a:ext cx="8633388" cy="6152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A28558-249C-D9EF-8219-4060A6788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569" y="1841289"/>
            <a:ext cx="5613400" cy="3953187"/>
          </a:xfrm>
          <a:prstGeom prst="rect">
            <a:avLst/>
          </a:prstGeom>
        </p:spPr>
      </p:pic>
      <p:pic>
        <p:nvPicPr>
          <p:cNvPr id="5" name="Picture 4" descr="A cartoon of two people with a child on his shoulders&#10;&#10;Description automatically generated">
            <a:extLst>
              <a:ext uri="{FF2B5EF4-FFF2-40B4-BE49-F238E27FC236}">
                <a16:creationId xmlns:a16="http://schemas.microsoft.com/office/drawing/2014/main" id="{FE5E0BEC-91A5-3CEF-C10E-1CD57FF871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00" b="97800" l="10000" r="90000">
                        <a14:foregroundMark x1="27200" y1="95350" x2="48800" y2="94100"/>
                        <a14:foregroundMark x1="48800" y1="94100" x2="50650" y2="94100"/>
                        <a14:foregroundMark x1="58650" y1="92850" x2="78250" y2="97350"/>
                        <a14:foregroundMark x1="78250" y1="97350" x2="79050" y2="97800"/>
                        <a14:foregroundMark x1="40750" y1="7700" x2="46000" y2="10450"/>
                        <a14:foregroundMark x1="39550" y1="73750" x2="51550" y2="78050"/>
                        <a14:foregroundMark x1="55900" y1="78650" x2="70700" y2="81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5" y="2173353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4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31234" y="2120348"/>
            <a:ext cx="970059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- HS biết về mái ấm gia đình và gắn kết yêu thương các thành viên trong gia đình.</a:t>
            </a:r>
            <a:endParaRPr lang="en-US" sz="4000" dirty="0">
              <a:latin typeface="+mj-lt"/>
            </a:endParaRPr>
          </a:p>
          <a:p>
            <a:r>
              <a:rPr lang="vi-VN" sz="4000" dirty="0">
                <a:latin typeface="+mj-lt"/>
              </a:rPr>
              <a:t>- Hiểu được ý nghĩa của việc kết nối các thành viên trong gia đình.</a:t>
            </a:r>
            <a:endParaRPr lang="en-US" sz="4000" dirty="0">
              <a:latin typeface="+mj-lt"/>
            </a:endParaRPr>
          </a:p>
          <a:p>
            <a:r>
              <a:rPr lang="vi-VN" sz="4000" dirty="0">
                <a:latin typeface="+mj-lt"/>
              </a:rPr>
              <a:t>- Đưa ra được những ý tưởng về những việc làm tạo sự gắn kết, yêu thương trong gia đình.</a:t>
            </a:r>
            <a:endParaRPr lang="en-US" sz="4000" dirty="0">
              <a:latin typeface="+mj-lt"/>
            </a:endParaRPr>
          </a:p>
          <a:p>
            <a:endParaRPr lang="en-US" sz="4000" dirty="0">
              <a:latin typeface="+mj-lt"/>
            </a:endParaRPr>
          </a:p>
        </p:txBody>
      </p:sp>
      <p:sp>
        <p:nvSpPr>
          <p:cNvPr id="3" name="Oval 2"/>
          <p:cNvSpPr/>
          <p:nvPr/>
        </p:nvSpPr>
        <p:spPr>
          <a:xfrm>
            <a:off x="3339546" y="808383"/>
            <a:ext cx="5883966" cy="107342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55166" y="1077749"/>
            <a:ext cx="54731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n w="22225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reflection blurRad="6350" stA="50000" endA="300" endPos="50000" dist="29997" dir="5400000" sy="-100000" algn="bl" rotWithShape="0"/>
                </a:effectLst>
              </a:rPr>
              <a:t>YÊU CẦU CẦN ĐẠT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7FBB6866-A078-49AD-8BBB-E542DA0D3254}"/>
              </a:ext>
            </a:extLst>
          </p:cNvPr>
          <p:cNvGrpSpPr/>
          <p:nvPr/>
        </p:nvGrpSpPr>
        <p:grpSpPr>
          <a:xfrm flipH="1">
            <a:off x="0" y="1093609"/>
            <a:ext cx="12455748" cy="5764391"/>
            <a:chOff x="-263748" y="1093609"/>
            <a:chExt cx="12455748" cy="5764391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A7D0336-6787-4A75-8258-DC169DC09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146"/>
            <a:stretch/>
          </p:blipFill>
          <p:spPr>
            <a:xfrm rot="10800000">
              <a:off x="-263748" y="1093609"/>
              <a:ext cx="12455748" cy="576439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3F0095E-0502-4D13-AE7F-EC26FE6FB8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2" t="53086"/>
            <a:stretch/>
          </p:blipFill>
          <p:spPr>
            <a:xfrm>
              <a:off x="0" y="3429000"/>
              <a:ext cx="4998237" cy="3429000"/>
            </a:xfrm>
            <a:prstGeom prst="rect">
              <a:avLst/>
            </a:prstGeom>
          </p:spPr>
        </p:pic>
      </p:grpSp>
      <p:sp>
        <p:nvSpPr>
          <p:cNvPr id="112" name="2133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1920" y="651796"/>
            <a:ext cx="1600303" cy="160950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vert="horz" wrap="square" lIns="91406" tIns="45703" rIns="91406" bIns="45703" numCol="1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方正黑体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86EFCDE-3997-4357-9711-8F3BF22D74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3574"/>
            <a:ext cx="4795944" cy="41341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3DA13A-5832-0AC8-CA6B-ED43DCBAFCEC}"/>
              </a:ext>
            </a:extLst>
          </p:cNvPr>
          <p:cNvSpPr txBox="1"/>
          <p:nvPr/>
        </p:nvSpPr>
        <p:spPr>
          <a:xfrm>
            <a:off x="2078721" y="1302583"/>
            <a:ext cx="970258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Guanine" panose="02040603050506020204" pitchFamily="18" charset="0"/>
                <a:ea typeface="微软雅黑"/>
                <a:cs typeface="+mn-cs"/>
              </a:rPr>
              <a:t>1. Chia sẻ những trải nghiệm về sự gắn kết yêu thương giữa các thành viên trong gia đình em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Guanine" panose="02040603050506020204" pitchFamily="18" charset="0"/>
              <a:ea typeface="微软雅黑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0" b="0" i="0" u="none" strike="noStrike" kern="1200" cap="none" spc="0" normalizeH="0" baseline="0" noProof="0" dirty="0">
              <a:ln w="57150">
                <a:solidFill>
                  <a:prstClr val="white"/>
                </a:solidFill>
              </a:ln>
              <a:solidFill>
                <a:srgbClr val="4472C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65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E1797E8-CFFF-4718-9177-F325FE9F898B}"/>
              </a:ext>
            </a:extLst>
          </p:cNvPr>
          <p:cNvSpPr/>
          <p:nvPr/>
        </p:nvSpPr>
        <p:spPr>
          <a:xfrm>
            <a:off x="5576436" y="2052782"/>
            <a:ext cx="6040686" cy="4241663"/>
          </a:xfrm>
          <a:prstGeom prst="rect">
            <a:avLst/>
          </a:prstGeom>
          <a:noFill/>
          <a:ln>
            <a:solidFill>
              <a:srgbClr val="466D3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DC42C43C-FFA6-40B8-BAA4-BFDF27CB17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11"/>
          <a:stretch/>
        </p:blipFill>
        <p:spPr>
          <a:xfrm>
            <a:off x="375920" y="3998931"/>
            <a:ext cx="2865120" cy="2527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4D81C2-56CF-3759-C410-C4A0C6432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031" y="2074937"/>
            <a:ext cx="6005496" cy="4219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393B7-ED4B-26C5-40A5-7C47976078C0}"/>
              </a:ext>
            </a:extLst>
          </p:cNvPr>
          <p:cNvSpPr txBox="1"/>
          <p:nvPr/>
        </p:nvSpPr>
        <p:spPr>
          <a:xfrm>
            <a:off x="592473" y="1044006"/>
            <a:ext cx="6830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 những việc gia đình em đã làm cùng nhau để tạo sự gắn kết giữa các thành viên trong gia đình?</a:t>
            </a:r>
            <a:endParaRPr lang="en-SG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081D9-526D-364D-08E1-3EBF036DC496}"/>
              </a:ext>
            </a:extLst>
          </p:cNvPr>
          <p:cNvSpPr txBox="1"/>
          <p:nvPr/>
        </p:nvSpPr>
        <p:spPr>
          <a:xfrm>
            <a:off x="694627" y="2752301"/>
            <a:ext cx="5092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cảm xúc sau những việc làm cùng người thân?</a:t>
            </a:r>
            <a:endParaRPr lang="en-SG" sz="3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97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29EBE480-F8ED-12DF-0F4A-2F008C473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14" y="1696720"/>
            <a:ext cx="7202138" cy="444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771D613E-A7D5-8BA3-9A9A-B99AED744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536" y="619760"/>
            <a:ext cx="5511644" cy="561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_BRIGHTNESS" val="0"/>
  <p:tag name="KSO_WM_UNIT_FILL_FORE_SCHEMECOLOR_INDEX" val="14"/>
  <p:tag name="KSO_WM_UNIT_FILL_TYPE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205</Words>
  <Application>Microsoft Office PowerPoint</Application>
  <PresentationFormat>Widescreen</PresentationFormat>
  <Paragraphs>19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#9Slide07 HoneyCream</vt:lpstr>
      <vt:lpstr>#9Slide07 SVNZiclets</vt:lpstr>
      <vt:lpstr>等线</vt:lpstr>
      <vt:lpstr>等线 Light</vt:lpstr>
      <vt:lpstr>微软雅黑</vt:lpstr>
      <vt:lpstr>SVN-Newton</vt:lpstr>
      <vt:lpstr>UTM Guanine</vt:lpstr>
      <vt:lpstr>思源黑体 CN Regular</vt:lpstr>
      <vt:lpstr>方正黑体简体</vt:lpstr>
      <vt:lpstr>Arial</vt:lpstr>
      <vt:lpstr>Cambria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Windows User</cp:lastModifiedBy>
  <cp:revision>8</cp:revision>
  <dcterms:created xsi:type="dcterms:W3CDTF">2022-02-10T07:19:20Z</dcterms:created>
  <dcterms:modified xsi:type="dcterms:W3CDTF">2025-01-02T09:09:06Z</dcterms:modified>
</cp:coreProperties>
</file>