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1" r:id="rId3"/>
    <p:sldId id="259" r:id="rId4"/>
    <p:sldId id="264" r:id="rId5"/>
    <p:sldId id="265" r:id="rId6"/>
    <p:sldId id="262" r:id="rId7"/>
    <p:sldId id="267" r:id="rId8"/>
    <p:sldId id="266"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68" r:id="rId25"/>
    <p:sldId id="285" r:id="rId26"/>
    <p:sldId id="284" r:id="rId27"/>
    <p:sldId id="286" r:id="rId28"/>
    <p:sldId id="287" r:id="rId29"/>
    <p:sldId id="288" r:id="rId30"/>
    <p:sldId id="289" r:id="rId31"/>
    <p:sldId id="291" r:id="rId32"/>
    <p:sldId id="290" r:id="rId33"/>
    <p:sldId id="292" r:id="rId34"/>
    <p:sldId id="293" r:id="rId35"/>
    <p:sldId id="263"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1" d="100"/>
          <a:sy n="71" d="100"/>
        </p:scale>
        <p:origin x="12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138423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926071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47AF8A6C-43B4-481A-47B1-1CBFA01F09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38811803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567051A9-3C7F-494D-5075-504B216039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730337"/>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E551D7CF-A1E8-8D8A-CF32-5AF659E87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4639214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58795"/>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stretch>
            <a:fillRect/>
          </a:stretch>
        </p:blipFill>
        <p:spPr>
          <a:xfrm>
            <a:off x="-5298917" y="-1484948"/>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6696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png"/><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162C69C7-5C15-09DD-A552-176055578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12281" y="3230217"/>
            <a:ext cx="4193848" cy="4193848"/>
          </a:xfrm>
          <a:prstGeom prst="rect">
            <a:avLst/>
          </a:prstGeom>
        </p:spPr>
      </p:pic>
      <p:pic>
        <p:nvPicPr>
          <p:cNvPr id="4"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7" y="4962461"/>
            <a:ext cx="2064286" cy="2064286"/>
          </a:xfrm>
          <a:prstGeom prst="rect">
            <a:avLst/>
          </a:prstGeom>
        </p:spPr>
      </p:pic>
      <p:pic>
        <p:nvPicPr>
          <p:cNvPr id="5"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569" y="4962461"/>
            <a:ext cx="1177375" cy="1177375"/>
          </a:xfrm>
          <a:prstGeom prst="rect">
            <a:avLst/>
          </a:prstGeom>
        </p:spPr>
      </p:pic>
      <p:pic>
        <p:nvPicPr>
          <p:cNvPr id="6"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489"/>
          <a:stretch/>
        </p:blipFill>
        <p:spPr>
          <a:xfrm>
            <a:off x="10261791" y="581822"/>
            <a:ext cx="1316085" cy="1481470"/>
          </a:xfrm>
          <a:prstGeom prst="rect">
            <a:avLst/>
          </a:prstGeom>
        </p:spPr>
      </p:pic>
      <p:pic>
        <p:nvPicPr>
          <p:cNvPr id="7"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44" t="17424" r="52433" b="-17424"/>
          <a:stretch/>
        </p:blipFill>
        <p:spPr>
          <a:xfrm>
            <a:off x="7996151" y="1237342"/>
            <a:ext cx="1013174" cy="114049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0653986" y="-105780"/>
            <a:ext cx="1523956" cy="1508868"/>
          </a:xfrm>
          <a:prstGeom prst="rect">
            <a:avLst/>
          </a:prstGeom>
        </p:spPr>
      </p:pic>
      <p:pic>
        <p:nvPicPr>
          <p:cNvPr id="11"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14366" t="12139" r="14366" b="55224"/>
          <a:stretch/>
        </p:blipFill>
        <p:spPr>
          <a:xfrm>
            <a:off x="2256430" y="0"/>
            <a:ext cx="7679140" cy="1978084"/>
          </a:xfrm>
          <a:prstGeom prst="rect">
            <a:avLst/>
          </a:prstGeom>
        </p:spPr>
      </p:pic>
      <p:pic>
        <p:nvPicPr>
          <p:cNvPr id="12" name="Picture 11"/>
          <p:cNvPicPr>
            <a:picLocks noChangeAspect="1"/>
          </p:cNvPicPr>
          <p:nvPr/>
        </p:nvPicPr>
        <p:blipFill>
          <a:blip r:embed="rId10"/>
          <a:stretch>
            <a:fillRect/>
          </a:stretch>
        </p:blipFill>
        <p:spPr>
          <a:xfrm>
            <a:off x="4873697" y="581822"/>
            <a:ext cx="2796233" cy="844076"/>
          </a:xfrm>
          <a:prstGeom prst="rect">
            <a:avLst/>
          </a:prstGeom>
        </p:spPr>
      </p:pic>
      <p:pic>
        <p:nvPicPr>
          <p:cNvPr id="29" name="Picture 28"/>
          <p:cNvPicPr>
            <a:picLocks noChangeAspect="1"/>
          </p:cNvPicPr>
          <p:nvPr/>
        </p:nvPicPr>
        <p:blipFill>
          <a:blip r:embed="rId11"/>
          <a:stretch>
            <a:fillRect/>
          </a:stretch>
        </p:blipFill>
        <p:spPr>
          <a:xfrm>
            <a:off x="4802091" y="1771975"/>
            <a:ext cx="2847079" cy="1664352"/>
          </a:xfrm>
          <a:prstGeom prst="rect">
            <a:avLst/>
          </a:prstGeom>
        </p:spPr>
      </p:pic>
      <p:pic>
        <p:nvPicPr>
          <p:cNvPr id="30" name="Picture 29"/>
          <p:cNvPicPr>
            <a:picLocks noChangeAspect="1"/>
          </p:cNvPicPr>
          <p:nvPr/>
        </p:nvPicPr>
        <p:blipFill>
          <a:blip r:embed="rId12"/>
          <a:stretch>
            <a:fillRect/>
          </a:stretch>
        </p:blipFill>
        <p:spPr>
          <a:xfrm>
            <a:off x="0" y="3004819"/>
            <a:ext cx="12408105" cy="1844508"/>
          </a:xfrm>
          <a:prstGeom prst="rect">
            <a:avLst/>
          </a:prstGeom>
        </p:spPr>
      </p:pic>
      <p:pic>
        <p:nvPicPr>
          <p:cNvPr id="32" name="Picture 31"/>
          <p:cNvPicPr>
            <a:picLocks noChangeAspect="1"/>
          </p:cNvPicPr>
          <p:nvPr/>
        </p:nvPicPr>
        <p:blipFill>
          <a:blip r:embed="rId13"/>
          <a:stretch>
            <a:fillRect/>
          </a:stretch>
        </p:blipFill>
        <p:spPr>
          <a:xfrm>
            <a:off x="5301633" y="4736193"/>
            <a:ext cx="2408129" cy="1457070"/>
          </a:xfrm>
          <a:prstGeom prst="rect">
            <a:avLst/>
          </a:prstGeom>
        </p:spPr>
      </p:pic>
    </p:spTree>
    <p:extLst>
      <p:ext uri="{BB962C8B-B14F-4D97-AF65-F5344CB8AC3E}">
        <p14:creationId xmlns:p14="http://schemas.microsoft.com/office/powerpoint/2010/main" val="1555393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Bón phân</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chất khoáng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57678" y="1481906"/>
            <a:ext cx="5285476" cy="3659175"/>
          </a:xfrm>
          <a:prstGeom prst="rect">
            <a:avLst/>
          </a:prstGeom>
        </p:spPr>
      </p:pic>
    </p:spTree>
    <p:extLst>
      <p:ext uri="{BB962C8B-B14F-4D97-AF65-F5344CB8AC3E}">
        <p14:creationId xmlns:p14="http://schemas.microsoft.com/office/powerpoint/2010/main" val="18784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Vun xới đất</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không khí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65062" y="1426087"/>
            <a:ext cx="5428139" cy="3769541"/>
          </a:xfrm>
          <a:prstGeom prst="rect">
            <a:avLst/>
          </a:prstGeom>
        </p:spPr>
      </p:pic>
    </p:spTree>
    <p:extLst>
      <p:ext uri="{BB962C8B-B14F-4D97-AF65-F5344CB8AC3E}">
        <p14:creationId xmlns:p14="http://schemas.microsoft.com/office/powerpoint/2010/main" val="3021089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642181" y="1752599"/>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Đưa cây ra nắng</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629117" y="4350210"/>
            <a:ext cx="48139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ánh sáng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5076" y="1481907"/>
            <a:ext cx="5528111" cy="3702958"/>
          </a:xfrm>
          <a:prstGeom prst="rect">
            <a:avLst/>
          </a:prstGeom>
        </p:spPr>
      </p:pic>
    </p:spTree>
    <p:extLst>
      <p:ext uri="{BB962C8B-B14F-4D97-AF65-F5344CB8AC3E}">
        <p14:creationId xmlns:p14="http://schemas.microsoft.com/office/powerpoint/2010/main" val="2435824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Em hãy kể một số việc làm để chăm sóc cây trồng mà em đã thực hiện.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0124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402825" y="1457097"/>
            <a:ext cx="11980764" cy="1138773"/>
          </a:xfrm>
          <a:prstGeom prst="rect">
            <a:avLst/>
          </a:prstGeom>
          <a:noFill/>
        </p:spPr>
        <p:txBody>
          <a:bodyPr wrap="square">
            <a:spAutoFit/>
          </a:bodyPr>
          <a:lstStyle/>
          <a:p>
            <a:r>
              <a:rPr lang="vi-VN" sz="3400">
                <a:solidFill>
                  <a:srgbClr val="0070C0"/>
                </a:solidFill>
                <a:latin typeface="Cambria" panose="02040503050406030204" pitchFamily="18" charset="0"/>
                <a:ea typeface="Cambria" panose="02040503050406030204" pitchFamily="18" charset="0"/>
              </a:rPr>
              <a:t>- Cây nào thích hợp ở nơi bóng râm, cây nào cần nhiều nắng?</a:t>
            </a:r>
          </a:p>
          <a:p>
            <a:r>
              <a:rPr lang="vi-VN" sz="3400">
                <a:solidFill>
                  <a:srgbClr val="0070C0"/>
                </a:solidFill>
                <a:latin typeface="Cambria" panose="02040503050406030204" pitchFamily="18" charset="0"/>
                <a:ea typeface="Cambria" panose="02040503050406030204" pitchFamily="18" charset="0"/>
              </a:rPr>
              <a:t>- Cây nào cần ít nước, cây nào cần nhiều nước để phát triển</a:t>
            </a:r>
            <a:r>
              <a:rPr lang="vi-VN" sz="3400" smtClean="0">
                <a:solidFill>
                  <a:srgbClr val="0070C0"/>
                </a:solidFill>
                <a:latin typeface="Cambria" panose="02040503050406030204" pitchFamily="18" charset="0"/>
                <a:ea typeface="Cambria" panose="02040503050406030204" pitchFamily="18" charset="0"/>
              </a:rPr>
              <a:t>?</a:t>
            </a:r>
            <a:endParaRPr lang="vi-VN" sz="3400">
              <a:solidFill>
                <a:srgbClr val="0070C0"/>
              </a:solidFill>
              <a:latin typeface="Cambria" panose="02040503050406030204" pitchFamily="18" charset="0"/>
              <a:ea typeface="Cambria" panose="02040503050406030204" pitchFamily="18" charset="0"/>
            </a:endParaRPr>
          </a:p>
        </p:txBody>
      </p:sp>
      <p:grpSp>
        <p:nvGrpSpPr>
          <p:cNvPr id="3" name="Group">
            <a:extLst>
              <a:ext uri="{FF2B5EF4-FFF2-40B4-BE49-F238E27FC236}">
                <a16:creationId xmlns:a16="http://schemas.microsoft.com/office/drawing/2014/main" id="{BC5BEAEB-E389-7C3C-041A-F2DB4F5AE20A}"/>
              </a:ext>
            </a:extLst>
          </p:cNvPr>
          <p:cNvGrpSpPr/>
          <p:nvPr/>
        </p:nvGrpSpPr>
        <p:grpSpPr>
          <a:xfrm>
            <a:off x="505848"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Quan sát hình </a:t>
              </a:r>
              <a:r>
                <a:rPr lang="en-US" sz="4400" b="1" smtClean="0">
                  <a:solidFill>
                    <a:srgbClr val="009999"/>
                  </a:solidFill>
                  <a:latin typeface="Cambria" panose="02040503050406030204" pitchFamily="18" charset="0"/>
                </a:rPr>
                <a:t>2 </a:t>
              </a:r>
              <a:r>
                <a:rPr lang="en-US" sz="4400" b="1" i="0" smtClean="0">
                  <a:solidFill>
                    <a:srgbClr val="009999"/>
                  </a:solidFill>
                  <a:effectLst/>
                  <a:latin typeface="Cambria" panose="02040503050406030204" pitchFamily="18" charset="0"/>
                </a:rPr>
                <a:t>và cho biết:</a:t>
              </a:r>
              <a:endParaRPr lang="en-US" sz="4400" b="1" dirty="0">
                <a:solidFill>
                  <a:srgbClr val="009999"/>
                </a:solidFill>
                <a:latin typeface="Cambria" panose="02040503050406030204" pitchFamily="18" charset="0"/>
              </a:endParaRPr>
            </a:p>
          </p:txBody>
        </p:sp>
      </p:grpSp>
      <p:grpSp>
        <p:nvGrpSpPr>
          <p:cNvPr id="15" name="Group 14"/>
          <p:cNvGrpSpPr/>
          <p:nvPr/>
        </p:nvGrpSpPr>
        <p:grpSpPr>
          <a:xfrm>
            <a:off x="337510" y="3031794"/>
            <a:ext cx="11538745" cy="3476389"/>
            <a:chOff x="337510" y="3031794"/>
            <a:chExt cx="11538745" cy="3476389"/>
          </a:xfrm>
        </p:grpSpPr>
        <p:pic>
          <p:nvPicPr>
            <p:cNvPr id="6" name="Picture 5"/>
            <p:cNvPicPr>
              <a:picLocks noChangeAspect="1"/>
            </p:cNvPicPr>
            <p:nvPr/>
          </p:nvPicPr>
          <p:blipFill>
            <a:blip r:embed="rId2"/>
            <a:stretch>
              <a:fillRect/>
            </a:stretch>
          </p:blipFill>
          <p:spPr>
            <a:xfrm>
              <a:off x="337510" y="3031794"/>
              <a:ext cx="2915141" cy="2152950"/>
            </a:xfrm>
            <a:prstGeom prst="rect">
              <a:avLst/>
            </a:prstGeom>
          </p:spPr>
        </p:pic>
        <p:pic>
          <p:nvPicPr>
            <p:cNvPr id="7" name="Picture 6"/>
            <p:cNvPicPr>
              <a:picLocks noChangeAspect="1"/>
            </p:cNvPicPr>
            <p:nvPr/>
          </p:nvPicPr>
          <p:blipFill>
            <a:blip r:embed="rId3"/>
            <a:stretch>
              <a:fillRect/>
            </a:stretch>
          </p:blipFill>
          <p:spPr>
            <a:xfrm>
              <a:off x="3289076" y="3031794"/>
              <a:ext cx="2968029" cy="21434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92894" y="3057920"/>
              <a:ext cx="2720471" cy="2115922"/>
            </a:xfrm>
            <a:prstGeom prst="rect">
              <a:avLst/>
            </a:prstGeom>
          </p:spPr>
        </p:pic>
        <p:pic>
          <p:nvPicPr>
            <p:cNvPr id="9" name="Picture 8"/>
            <p:cNvPicPr>
              <a:picLocks noChangeAspect="1"/>
            </p:cNvPicPr>
            <p:nvPr/>
          </p:nvPicPr>
          <p:blipFill>
            <a:blip r:embed="rId6"/>
            <a:stretch>
              <a:fillRect/>
            </a:stretch>
          </p:blipFill>
          <p:spPr>
            <a:xfrm>
              <a:off x="9041944" y="3057920"/>
              <a:ext cx="2713549" cy="2115922"/>
            </a:xfrm>
            <a:prstGeom prst="rect">
              <a:avLst/>
            </a:prstGeom>
          </p:spPr>
        </p:pic>
        <p:sp>
          <p:nvSpPr>
            <p:cNvPr id="11" name="TextBox 10"/>
            <p:cNvSpPr txBox="1"/>
            <p:nvPr/>
          </p:nvSpPr>
          <p:spPr>
            <a:xfrm>
              <a:off x="337510" y="5128520"/>
              <a:ext cx="2862890" cy="1323439"/>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xương rồng: </a:t>
              </a:r>
              <a:r>
                <a:rPr lang="en-US" sz="2000" smtClean="0">
                  <a:latin typeface="Times New Roman" panose="02020603050405020304" pitchFamily="18" charset="0"/>
                  <a:cs typeface="Times New Roman" panose="02020603050405020304" pitchFamily="18" charset="0"/>
                </a:rPr>
                <a:t>Thích hợp trồng trên đất khô ráo, ít nước, nơi có nhiều nắng.</a:t>
              </a:r>
              <a:r>
                <a:rPr lang="en-US" sz="2000" b="1" smtClean="0">
                  <a:latin typeface="Times New Roman" panose="02020603050405020304" pitchFamily="18" charset="0"/>
                  <a:cs typeface="Times New Roman" panose="02020603050405020304" pitchFamily="18" charset="0"/>
                </a:rPr>
                <a:t> </a:t>
              </a:r>
              <a:endParaRPr lang="en-US" sz="2000" b="1">
                <a:latin typeface="Times New Roman" panose="02020603050405020304" pitchFamily="18" charset="0"/>
                <a:cs typeface="Times New Roman" panose="02020603050405020304" pitchFamily="18" charset="0"/>
              </a:endParaRPr>
            </a:p>
          </p:txBody>
        </p:sp>
        <p:sp>
          <p:nvSpPr>
            <p:cNvPr id="12" name="TextBox 11"/>
            <p:cNvSpPr txBox="1"/>
            <p:nvPr/>
          </p:nvSpPr>
          <p:spPr>
            <a:xfrm>
              <a:off x="3257436" y="5184744"/>
              <a:ext cx="2862890" cy="1323439"/>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hoa súng: </a:t>
              </a:r>
              <a:r>
                <a:rPr lang="en-US" sz="2000" smtClean="0">
                  <a:latin typeface="Times New Roman" panose="02020603050405020304" pitchFamily="18" charset="0"/>
                  <a:cs typeface="Times New Roman" panose="02020603050405020304" pitchFamily="18" charset="0"/>
                </a:rPr>
                <a:t>Sống dưới nước trong các đầm, ao, thích hợp ở nơi có nhiều nắng.</a:t>
              </a:r>
              <a:r>
                <a:rPr lang="en-US" sz="2000" b="1" smtClean="0">
                  <a:latin typeface="Times New Roman" panose="02020603050405020304" pitchFamily="18" charset="0"/>
                  <a:cs typeface="Times New Roman" panose="02020603050405020304" pitchFamily="18" charset="0"/>
                </a:rPr>
                <a:t> </a:t>
              </a:r>
              <a:endParaRPr lang="en-US" sz="2000" b="1">
                <a:latin typeface="Times New Roman" panose="02020603050405020304" pitchFamily="18" charset="0"/>
                <a:cs typeface="Times New Roman" panose="02020603050405020304" pitchFamily="18" charset="0"/>
              </a:endParaRPr>
            </a:p>
          </p:txBody>
        </p:sp>
        <p:sp>
          <p:nvSpPr>
            <p:cNvPr id="13" name="TextBox 12"/>
            <p:cNvSpPr txBox="1"/>
            <p:nvPr/>
          </p:nvSpPr>
          <p:spPr>
            <a:xfrm>
              <a:off x="6229244" y="5184744"/>
              <a:ext cx="2862890" cy="1015663"/>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hoa giấy: </a:t>
              </a:r>
              <a:r>
                <a:rPr lang="en-US" sz="2000" smtClean="0">
                  <a:latin typeface="Times New Roman" panose="02020603050405020304" pitchFamily="18" charset="0"/>
                  <a:cs typeface="Times New Roman" panose="02020603050405020304" pitchFamily="18" charset="0"/>
                </a:rPr>
                <a:t>Thích hợp trồng ở đất không quá ẩm, nơi có nhiều nắng.</a:t>
              </a:r>
              <a:endParaRPr lang="en-US" sz="2000" b="1">
                <a:latin typeface="Times New Roman" panose="02020603050405020304" pitchFamily="18" charset="0"/>
                <a:cs typeface="Times New Roman" panose="02020603050405020304" pitchFamily="18" charset="0"/>
              </a:endParaRPr>
            </a:p>
          </p:txBody>
        </p:sp>
        <p:sp>
          <p:nvSpPr>
            <p:cNvPr id="14" name="TextBox 13"/>
            <p:cNvSpPr txBox="1"/>
            <p:nvPr/>
          </p:nvSpPr>
          <p:spPr>
            <a:xfrm>
              <a:off x="9013365" y="5173842"/>
              <a:ext cx="2862890" cy="1200329"/>
            </a:xfrm>
            <a:prstGeom prst="rect">
              <a:avLst/>
            </a:prstGeom>
            <a:noFill/>
          </p:spPr>
          <p:txBody>
            <a:bodyPr wrap="square" rtlCol="0">
              <a:spAutoFit/>
            </a:bodyPr>
            <a:lstStyle/>
            <a:p>
              <a:pPr algn="just"/>
              <a:r>
                <a:rPr lang="en-US" b="1" smtClean="0">
                  <a:latin typeface="Times New Roman" panose="02020603050405020304" pitchFamily="18" charset="0"/>
                  <a:cs typeface="Times New Roman" panose="02020603050405020304" pitchFamily="18" charset="0"/>
                </a:rPr>
                <a:t>Cây hoa lan: </a:t>
              </a:r>
              <a:r>
                <a:rPr lang="en-US" smtClean="0">
                  <a:latin typeface="Times New Roman" panose="02020603050405020304" pitchFamily="18" charset="0"/>
                  <a:cs typeface="Times New Roman" panose="02020603050405020304" pitchFamily="18" charset="0"/>
                </a:rPr>
                <a:t>Thường bám ở thân cây gỗ khác, thích hợp ở nơi bóng râm hoặc giàn có lưới che giảm nắng.</a:t>
              </a:r>
              <a:endParaRPr lang="en-US"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2876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6933963"/>
              </p:ext>
            </p:extLst>
          </p:nvPr>
        </p:nvGraphicFramePr>
        <p:xfrm>
          <a:off x="411748" y="479034"/>
          <a:ext cx="9373936" cy="4814860"/>
        </p:xfrm>
        <a:graphic>
          <a:graphicData uri="http://schemas.openxmlformats.org/drawingml/2006/table">
            <a:tbl>
              <a:tblPr firstRow="1" bandRow="1">
                <a:tableStyleId>{16D9F66E-5EB9-4882-86FB-DCBF35E3C3E4}</a:tableStyleId>
              </a:tblPr>
              <a:tblGrid>
                <a:gridCol w="4384841">
                  <a:extLst>
                    <a:ext uri="{9D8B030D-6E8A-4147-A177-3AD203B41FA5}">
                      <a16:colId xmlns:a16="http://schemas.microsoft.com/office/drawing/2014/main" val="3425724940"/>
                    </a:ext>
                  </a:extLst>
                </a:gridCol>
                <a:gridCol w="4989095">
                  <a:extLst>
                    <a:ext uri="{9D8B030D-6E8A-4147-A177-3AD203B41FA5}">
                      <a16:colId xmlns:a16="http://schemas.microsoft.com/office/drawing/2014/main" val="441866342"/>
                    </a:ext>
                  </a:extLst>
                </a:gridCol>
              </a:tblGrid>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211" y="3769895"/>
            <a:ext cx="4999789" cy="3088105"/>
          </a:xfrm>
          <a:prstGeom prst="rect">
            <a:avLst/>
          </a:prstGeom>
        </p:spPr>
      </p:pic>
    </p:spTree>
    <p:extLst>
      <p:ext uri="{BB962C8B-B14F-4D97-AF65-F5344CB8AC3E}">
        <p14:creationId xmlns:p14="http://schemas.microsoft.com/office/powerpoint/2010/main" val="1472876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810608"/>
              </p:ext>
            </p:extLst>
          </p:nvPr>
        </p:nvGraphicFramePr>
        <p:xfrm>
          <a:off x="411748" y="479034"/>
          <a:ext cx="11186694" cy="5889684"/>
        </p:xfrm>
        <a:graphic>
          <a:graphicData uri="http://schemas.openxmlformats.org/drawingml/2006/table">
            <a:tbl>
              <a:tblPr firstRow="1" bandRow="1">
                <a:tableStyleId>{16D9F66E-5EB9-4882-86FB-DCBF35E3C3E4}</a:tableStyleId>
              </a:tblPr>
              <a:tblGrid>
                <a:gridCol w="4432968">
                  <a:extLst>
                    <a:ext uri="{9D8B030D-6E8A-4147-A177-3AD203B41FA5}">
                      <a16:colId xmlns:a16="http://schemas.microsoft.com/office/drawing/2014/main" val="3425724940"/>
                    </a:ext>
                  </a:extLst>
                </a:gridCol>
                <a:gridCol w="6753726">
                  <a:extLst>
                    <a:ext uri="{9D8B030D-6E8A-4147-A177-3AD203B41FA5}">
                      <a16:colId xmlns:a16="http://schemas.microsoft.com/office/drawing/2014/main" val="441866342"/>
                    </a:ext>
                  </a:extLst>
                </a:gridCol>
              </a:tblGrid>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4" name="Picture 3"/>
          <p:cNvPicPr>
            <a:picLocks noChangeAspect="1"/>
          </p:cNvPicPr>
          <p:nvPr/>
        </p:nvPicPr>
        <p:blipFill>
          <a:blip r:embed="rId2"/>
          <a:stretch>
            <a:fillRect/>
          </a:stretch>
        </p:blipFill>
        <p:spPr>
          <a:xfrm>
            <a:off x="4983291" y="511118"/>
            <a:ext cx="1792717" cy="1397892"/>
          </a:xfrm>
          <a:prstGeom prst="rect">
            <a:avLst/>
          </a:prstGeom>
        </p:spPr>
      </p:pic>
      <p:pic>
        <p:nvPicPr>
          <p:cNvPr id="5" name="Picture 4"/>
          <p:cNvPicPr>
            <a:picLocks noChangeAspect="1"/>
          </p:cNvPicPr>
          <p:nvPr/>
        </p:nvPicPr>
        <p:blipFill>
          <a:blip r:embed="rId3"/>
          <a:stretch>
            <a:fillRect/>
          </a:stretch>
        </p:blipFill>
        <p:spPr>
          <a:xfrm>
            <a:off x="4983290" y="1941094"/>
            <a:ext cx="2031081" cy="1500036"/>
          </a:xfrm>
          <a:prstGeom prst="rect">
            <a:avLst/>
          </a:prstGeom>
        </p:spPr>
      </p:pic>
      <p:pic>
        <p:nvPicPr>
          <p:cNvPr id="6" name="Picture 5"/>
          <p:cNvPicPr>
            <a:picLocks noChangeAspect="1"/>
          </p:cNvPicPr>
          <p:nvPr/>
        </p:nvPicPr>
        <p:blipFill>
          <a:blip r:embed="rId4"/>
          <a:stretch>
            <a:fillRect/>
          </a:stretch>
        </p:blipFill>
        <p:spPr>
          <a:xfrm>
            <a:off x="7238477" y="1942967"/>
            <a:ext cx="2067930" cy="1493399"/>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530512" y="1962129"/>
            <a:ext cx="1895447" cy="1474237"/>
          </a:xfrm>
          <a:prstGeom prst="rect">
            <a:avLst/>
          </a:prstGeom>
        </p:spPr>
      </p:pic>
      <p:pic>
        <p:nvPicPr>
          <p:cNvPr id="8" name="Picture 7"/>
          <p:cNvPicPr>
            <a:picLocks noChangeAspect="1"/>
          </p:cNvPicPr>
          <p:nvPr/>
        </p:nvPicPr>
        <p:blipFill>
          <a:blip r:embed="rId4"/>
          <a:stretch>
            <a:fillRect/>
          </a:stretch>
        </p:blipFill>
        <p:spPr>
          <a:xfrm>
            <a:off x="7238477" y="3436366"/>
            <a:ext cx="2067930" cy="1493399"/>
          </a:xfrm>
          <a:prstGeom prst="rect">
            <a:avLst/>
          </a:prstGeom>
        </p:spPr>
      </p:pic>
      <p:pic>
        <p:nvPicPr>
          <p:cNvPr id="9" name="Picture 8"/>
          <p:cNvPicPr>
            <a:picLocks noChangeAspect="1"/>
          </p:cNvPicPr>
          <p:nvPr/>
        </p:nvPicPr>
        <p:blipFill>
          <a:blip r:embed="rId3"/>
          <a:stretch>
            <a:fillRect/>
          </a:stretch>
        </p:blipFill>
        <p:spPr>
          <a:xfrm>
            <a:off x="4983291" y="4929765"/>
            <a:ext cx="2031081" cy="1500036"/>
          </a:xfrm>
          <a:prstGeom prst="rect">
            <a:avLst/>
          </a:prstGeom>
        </p:spPr>
      </p:pic>
    </p:spTree>
    <p:extLst>
      <p:ext uri="{BB962C8B-B14F-4D97-AF65-F5344CB8AC3E}">
        <p14:creationId xmlns:p14="http://schemas.microsoft.com/office/powerpoint/2010/main" val="1809891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0496" y="267001"/>
            <a:ext cx="6380813" cy="5619181"/>
            <a:chOff x="440496" y="267001"/>
            <a:chExt cx="6380813" cy="5619181"/>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440496" y="1854309"/>
              <a:ext cx="6380813" cy="403187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Mỗi loại cây ở các giai đoạn phát triển có nhu cầu sống khác nhau. Lúa nước giai đoạn từ cây con đến khi trổ bông cần nhiều nước, nên để ruộng ngập nước khoảng 2cm đến 5cm. Khi hát lúa lớn và chin nhu cầu nước ít hơn, chỉ cần giữ ruộng đủ ẩm.</a:t>
              </a:r>
              <a:endParaRPr lang="en-US" sz="3200" b="1">
                <a:solidFill>
                  <a:srgbClr val="002060"/>
                </a:solidFill>
                <a:latin typeface="Cambria" panose="02040503050406030204" pitchFamily="18" charset="0"/>
                <a:ea typeface="Cambria" panose="02040503050406030204" pitchFamily="18" charset="0"/>
              </a:endParaRPr>
            </a:p>
          </p:txBody>
        </p:sp>
      </p:grpSp>
      <p:pic>
        <p:nvPicPr>
          <p:cNvPr id="2050" name="Picture 2" descr="Mưa lớn kéo dài, hàng loạt diện tích lúa đông xuân bị ngã đổ và ngập úng |  BÁO QUẢNG NAM ONLINE - Tin tức mới nhấ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86865" y="513347"/>
            <a:ext cx="4500936" cy="299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ánh đồng lúa Hội An đã chín vàng nhưng vắng bóng du khách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911" y="3769895"/>
            <a:ext cx="4505890" cy="2590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63184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9213" y="494092"/>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236061" y="1921174"/>
            <a:ext cx="10503208" cy="3764798"/>
            <a:chOff x="169315" y="528866"/>
            <a:chExt cx="14793873" cy="12087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1638"/>
              <a:ext cx="14440523" cy="118098"/>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Mỗi loại cây khác nhau sẽ có nhu cầu sống khác nhau. Cần chăm sóc cây trồng đúng cách, đảm bảo các nhu cầu sống và điều kiện sống phù hợp để giúp cây trồng sống và phát triển tốt.</a:t>
              </a:r>
              <a:endParaRPr lang="en-US" sz="8000" b="1" dirty="0">
                <a:solidFill>
                  <a:srgbClr val="009999"/>
                </a:solidFill>
                <a:latin typeface="Cambria" panose="02040503050406030204" pitchFamily="18" charset="0"/>
                <a:ea typeface="Cambria" panose="02040503050406030204" pitchFamily="18" charset="0"/>
              </a:endParaRPr>
            </a:p>
          </p:txBody>
        </p:sp>
      </p:grpSp>
      <p:pic>
        <p:nvPicPr>
          <p:cNvPr id="6"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737430" y="3123139"/>
            <a:ext cx="2726304" cy="3734861"/>
          </a:xfrm>
          <a:prstGeom prst="rect">
            <a:avLst/>
          </a:prstGeom>
        </p:spPr>
      </p:pic>
    </p:spTree>
    <p:extLst>
      <p:ext uri="{BB962C8B-B14F-4D97-AF65-F5344CB8AC3E}">
        <p14:creationId xmlns:p14="http://schemas.microsoft.com/office/powerpoint/2010/main" val="126078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187116"/>
            <a:ext cx="11101137" cy="1938992"/>
          </a:xfrm>
          <a:prstGeom prst="rect">
            <a:avLst/>
          </a:prstGeom>
          <a:noFill/>
        </p:spPr>
        <p:txBody>
          <a:bodyPr wrap="square" rtlCol="0">
            <a:spAutoFit/>
          </a:bodyPr>
          <a:lstStyle/>
          <a:p>
            <a:pPr algn="just"/>
            <a:r>
              <a:rPr lang="en-US" sz="4000" b="1" smtClean="0">
                <a:solidFill>
                  <a:schemeClr val="accent1">
                    <a:lumMod val="75000"/>
                  </a:schemeClr>
                </a:solidFill>
                <a:latin typeface="Cambria" panose="02040503050406030204" pitchFamily="18" charset="0"/>
                <a:ea typeface="Cambria" panose="02040503050406030204" pitchFamily="18" charset="0"/>
              </a:rPr>
              <a:t>1. </a:t>
            </a:r>
            <a:r>
              <a:rPr lang="en-US" sz="4000" b="1">
                <a:solidFill>
                  <a:schemeClr val="accent1">
                    <a:lumMod val="75000"/>
                  </a:schemeClr>
                </a:solidFill>
                <a:latin typeface="Cambria" panose="02040503050406030204" pitchFamily="18" charset="0"/>
                <a:ea typeface="Cambria" panose="02040503050406030204" pitchFamily="18" charset="0"/>
              </a:rPr>
              <a:t>L</a:t>
            </a:r>
            <a:r>
              <a:rPr lang="en-US" sz="4000" b="1" smtClean="0">
                <a:solidFill>
                  <a:schemeClr val="accent1">
                    <a:lumMod val="75000"/>
                  </a:schemeClr>
                </a:solidFill>
                <a:latin typeface="Cambria" panose="02040503050406030204" pitchFamily="18" charset="0"/>
                <a:ea typeface="Cambria" panose="02040503050406030204" pitchFamily="18" charset="0"/>
              </a:rPr>
              <a:t>ấy </a:t>
            </a:r>
            <a:r>
              <a:rPr lang="en-US" sz="4000" b="1">
                <a:solidFill>
                  <a:schemeClr val="accent1">
                    <a:lumMod val="75000"/>
                  </a:schemeClr>
                </a:solidFill>
                <a:latin typeface="Cambria" panose="02040503050406030204" pitchFamily="18" charset="0"/>
                <a:ea typeface="Cambria" panose="02040503050406030204" pitchFamily="18" charset="0"/>
              </a:rPr>
              <a:t>ví dụ về cây trồng cần nhiều nước, ít nước, cây thích hợp ở nơi bóng râm, cây cần nhiều nắng....</a:t>
            </a:r>
          </a:p>
        </p:txBody>
      </p:sp>
    </p:spTree>
    <p:extLst>
      <p:ext uri="{BB962C8B-B14F-4D97-AF65-F5344CB8AC3E}">
        <p14:creationId xmlns:p14="http://schemas.microsoft.com/office/powerpoint/2010/main" val="44349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29392" y="0"/>
            <a:ext cx="12421392" cy="7013097"/>
          </a:xfrm>
          <a:prstGeom prst="rect">
            <a:avLst/>
          </a:prstGeom>
        </p:spPr>
      </p:pic>
      <p:pic>
        <p:nvPicPr>
          <p:cNvPr id="7" name="Picture 6">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41243" y="294005"/>
            <a:ext cx="7206214" cy="1508443"/>
          </a:xfrm>
          <a:prstGeom prst="rect">
            <a:avLst/>
          </a:prstGeom>
        </p:spPr>
      </p:pic>
      <p:sp>
        <p:nvSpPr>
          <p:cNvPr id="8" name="TextBox 7"/>
          <p:cNvSpPr txBox="1"/>
          <p:nvPr/>
        </p:nvSpPr>
        <p:spPr>
          <a:xfrm>
            <a:off x="1476103" y="1502002"/>
            <a:ext cx="8987246" cy="4524315"/>
          </a:xfrm>
          <a:prstGeom prst="rect">
            <a:avLst/>
          </a:prstGeom>
          <a:noFill/>
        </p:spPr>
        <p:txBody>
          <a:bodyPr wrap="square" rtlCol="0">
            <a:spAutoFit/>
          </a:bodyPr>
          <a:lstStyle/>
          <a:p>
            <a:pPr algn="just"/>
            <a:r>
              <a:rPr lang="en-US" sz="3200">
                <a:solidFill>
                  <a:schemeClr val="accent4">
                    <a:lumMod val="50000"/>
                  </a:schemeClr>
                </a:solidFill>
                <a:latin typeface="Cambria" panose="02040503050406030204" pitchFamily="18" charset="0"/>
                <a:ea typeface="Cambria" panose="02040503050406030204" pitchFamily="18" charset="0"/>
              </a:rPr>
              <a:t>- Vận dụng được kiến thức về nhu cầu sống của thực vật và động vật để đề xuất việc làm cụ thể trong chăm sóc cây trồng, gi</a:t>
            </a:r>
            <a:r>
              <a:rPr lang="vi-VN" sz="3200">
                <a:solidFill>
                  <a:schemeClr val="accent4">
                    <a:lumMod val="50000"/>
                  </a:schemeClr>
                </a:solidFill>
                <a:latin typeface="Cambria" panose="02040503050406030204" pitchFamily="18" charset="0"/>
                <a:ea typeface="Cambria" panose="02040503050406030204" pitchFamily="18" charset="0"/>
              </a:rPr>
              <a:t>ải</a:t>
            </a:r>
            <a:r>
              <a:rPr lang="en-US" sz="3200">
                <a:solidFill>
                  <a:schemeClr val="accent4">
                    <a:lumMod val="50000"/>
                  </a:schemeClr>
                </a:solidFill>
                <a:latin typeface="Cambria" panose="02040503050406030204" pitchFamily="18" charset="0"/>
                <a:ea typeface="Cambria" panose="02040503050406030204" pitchFamily="18" charset="0"/>
              </a:rPr>
              <a:t> thích được tại sao cần phải làm công việc đó.</a:t>
            </a:r>
          </a:p>
          <a:p>
            <a:pPr algn="just"/>
            <a:r>
              <a:rPr lang="en-US" sz="3200">
                <a:solidFill>
                  <a:schemeClr val="accent4">
                    <a:lumMod val="50000"/>
                  </a:schemeClr>
                </a:solidFill>
                <a:latin typeface="Cambria" panose="02040503050406030204" pitchFamily="18" charset="0"/>
                <a:ea typeface="Cambria" panose="02040503050406030204" pitchFamily="18" charset="0"/>
              </a:rPr>
              <a:t>- Thực hiện được việc làm phù hợp để chăm sóc cây trồng ở nhà.</a:t>
            </a:r>
          </a:p>
          <a:p>
            <a:pPr algn="just"/>
            <a:r>
              <a:rPr lang="en-US" sz="3200">
                <a:solidFill>
                  <a:schemeClr val="accent4">
                    <a:lumMod val="50000"/>
                  </a:schemeClr>
                </a:solidFill>
                <a:latin typeface="Cambria" panose="02040503050406030204" pitchFamily="18" charset="0"/>
                <a:ea typeface="Cambria" panose="02040503050406030204" pitchFamily="18" charset="0"/>
              </a:rPr>
              <a:t>- Rèn luyện kĩ năng làm thực hành, hoạt động trải nghiệm, qua đó góp phần phát triển kĩ thuật chăm sóc cây trồng</a:t>
            </a:r>
            <a:r>
              <a:rPr lang="en-US" sz="3200" smtClean="0">
                <a:solidFill>
                  <a:schemeClr val="accent4">
                    <a:lumMod val="50000"/>
                  </a:schemeClr>
                </a:solidFill>
                <a:latin typeface="Cambria" panose="02040503050406030204" pitchFamily="18" charset="0"/>
                <a:ea typeface="Cambria" panose="02040503050406030204" pitchFamily="18" charset="0"/>
              </a:rPr>
              <a:t>.</a:t>
            </a:r>
            <a:endParaRPr lang="en-US" sz="320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9619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937" y="3284083"/>
            <a:ext cx="170694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Bèo</a:t>
            </a:r>
            <a:endParaRPr lang="en-US" sz="2800" b="1" dirty="0">
              <a:solidFill>
                <a:srgbClr val="F45B4D"/>
              </a:solidFill>
              <a:latin typeface="Cambria" panose="02040503050406030204" pitchFamily="18" charset="0"/>
              <a:ea typeface="Cambria" panose="02040503050406030204" pitchFamily="18" charset="0"/>
            </a:endParaRPr>
          </a:p>
        </p:txBody>
      </p:sp>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cần nhiều nước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Bèo cái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940" y="1026696"/>
            <a:ext cx="3549823" cy="225626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6" descr="Những điều cần biết về cách trồng và chăm sóc cây Lưỡi Mác thủy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271" y="1026696"/>
            <a:ext cx="3634250" cy="229140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16955" y="3315996"/>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Lưỡi</a:t>
            </a:r>
            <a:r>
              <a:rPr lang="en-US" sz="2800" b="1" dirty="0" smtClean="0">
                <a:solidFill>
                  <a:srgbClr val="F45B4D"/>
                </a:solidFill>
                <a:latin typeface="Cambria" panose="02040503050406030204" pitchFamily="18" charset="0"/>
                <a:ea typeface="Cambria" panose="02040503050406030204" pitchFamily="18" charset="0"/>
              </a:rPr>
              <a:t> </a:t>
            </a:r>
            <a:r>
              <a:rPr lang="en-US" sz="2800" b="1" dirty="0" err="1" smtClean="0">
                <a:solidFill>
                  <a:srgbClr val="F45B4D"/>
                </a:solidFill>
                <a:latin typeface="Cambria" panose="02040503050406030204" pitchFamily="18" charset="0"/>
                <a:ea typeface="Cambria" panose="02040503050406030204" pitchFamily="18" charset="0"/>
              </a:rPr>
              <a:t>mác</a:t>
            </a:r>
            <a:endParaRPr lang="en-US" sz="2800" b="1" dirty="0">
              <a:solidFill>
                <a:srgbClr val="F45B4D"/>
              </a:solidFill>
              <a:latin typeface="Cambria" panose="02040503050406030204" pitchFamily="18" charset="0"/>
              <a:ea typeface="Cambria" panose="02040503050406030204" pitchFamily="18" charset="0"/>
            </a:endParaRPr>
          </a:p>
        </p:txBody>
      </p:sp>
      <p:sp>
        <p:nvSpPr>
          <p:cNvPr id="8" name="TextBox 7"/>
          <p:cNvSpPr txBox="1"/>
          <p:nvPr/>
        </p:nvSpPr>
        <p:spPr>
          <a:xfrm>
            <a:off x="834699" y="6389411"/>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cần </a:t>
            </a:r>
            <a:r>
              <a:rPr lang="en-US" sz="2800" b="1" dirty="0" err="1" smtClean="0">
                <a:solidFill>
                  <a:srgbClr val="F45B4D"/>
                </a:solidFill>
                <a:latin typeface="Cambria" panose="02040503050406030204" pitchFamily="18" charset="0"/>
                <a:ea typeface="Cambria" panose="02040503050406030204" pitchFamily="18" charset="0"/>
              </a:rPr>
              <a:t>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3074" name="Picture 2" descr="Kỹ thuật trồng rau muống nước | Farmvina Nông Ng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2048" y="986823"/>
            <a:ext cx="3483852" cy="2331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76076" y="3341634"/>
            <a:ext cx="371561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muống 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t="18422" r="35559"/>
          <a:stretch/>
        </p:blipFill>
        <p:spPr>
          <a:xfrm>
            <a:off x="621375" y="3810278"/>
            <a:ext cx="3461388" cy="2554865"/>
          </a:xfrm>
          <a:prstGeom prst="rect">
            <a:avLst/>
          </a:prstGeom>
        </p:spPr>
      </p:pic>
      <p:pic>
        <p:nvPicPr>
          <p:cNvPr id="11" name="Picture 10"/>
          <p:cNvPicPr>
            <a:picLocks noChangeAspect="1"/>
          </p:cNvPicPr>
          <p:nvPr/>
        </p:nvPicPr>
        <p:blipFill>
          <a:blip r:embed="rId7"/>
          <a:stretch>
            <a:fillRect/>
          </a:stretch>
        </p:blipFill>
        <p:spPr>
          <a:xfrm>
            <a:off x="4490983" y="3830136"/>
            <a:ext cx="3353530" cy="2515148"/>
          </a:xfrm>
          <a:prstGeom prst="rect">
            <a:avLst/>
          </a:prstGeom>
        </p:spPr>
      </p:pic>
      <p:sp>
        <p:nvSpPr>
          <p:cNvPr id="13" name="TextBox 12"/>
          <p:cNvSpPr txBox="1"/>
          <p:nvPr/>
        </p:nvSpPr>
        <p:spPr>
          <a:xfrm>
            <a:off x="5270612" y="6389411"/>
            <a:ext cx="1923567"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cải</a:t>
            </a:r>
            <a:endParaRPr lang="en-US" sz="2800" b="1" dirty="0">
              <a:solidFill>
                <a:srgbClr val="F45B4D"/>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rotWithShape="1">
          <a:blip r:embed="rId8"/>
          <a:srcRect t="7461" b="8612"/>
          <a:stretch/>
        </p:blipFill>
        <p:spPr>
          <a:xfrm>
            <a:off x="8302120" y="3839387"/>
            <a:ext cx="3389571" cy="2438401"/>
          </a:xfrm>
          <a:prstGeom prst="rect">
            <a:avLst/>
          </a:prstGeom>
        </p:spPr>
      </p:pic>
      <p:sp>
        <p:nvSpPr>
          <p:cNvPr id="15" name="TextBox 14"/>
          <p:cNvSpPr txBox="1"/>
          <p:nvPr/>
        </p:nvSpPr>
        <p:spPr>
          <a:xfrm>
            <a:off x="8730793" y="6325243"/>
            <a:ext cx="2596391"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Lục bình</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6680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randombar(horizontal)">
                                      <p:cBhvr>
                                        <p:cTn id="27" dur="500"/>
                                        <p:tgtEl>
                                          <p:spTgt spid="307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P spid="8" grpId="0" animBg="1"/>
      <p:bldP spid="10" grpId="0"/>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cần ít nước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03537" y="1027686"/>
            <a:ext cx="4572891" cy="2572251"/>
          </a:xfrm>
          <a:prstGeom prst="rect">
            <a:avLst/>
          </a:prstGeom>
        </p:spPr>
      </p:pic>
      <p:pic>
        <p:nvPicPr>
          <p:cNvPr id="5" name="Picture 4"/>
          <p:cNvPicPr>
            <a:picLocks noChangeAspect="1"/>
          </p:cNvPicPr>
          <p:nvPr/>
        </p:nvPicPr>
        <p:blipFill>
          <a:blip r:embed="rId3"/>
          <a:stretch>
            <a:fillRect/>
          </a:stretch>
        </p:blipFill>
        <p:spPr>
          <a:xfrm>
            <a:off x="6384978" y="1027686"/>
            <a:ext cx="4651992" cy="2619071"/>
          </a:xfrm>
          <a:prstGeom prst="rect">
            <a:avLst/>
          </a:prstGeom>
        </p:spPr>
      </p:pic>
      <p:pic>
        <p:nvPicPr>
          <p:cNvPr id="6" name="Picture 5"/>
          <p:cNvPicPr>
            <a:picLocks noChangeAspect="1"/>
          </p:cNvPicPr>
          <p:nvPr/>
        </p:nvPicPr>
        <p:blipFill rotWithShape="1">
          <a:blip r:embed="rId4"/>
          <a:srcRect b="11739"/>
          <a:stretch/>
        </p:blipFill>
        <p:spPr>
          <a:xfrm>
            <a:off x="1400843" y="4029469"/>
            <a:ext cx="3187200" cy="2531753"/>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14936"/>
          <a:stretch/>
        </p:blipFill>
        <p:spPr>
          <a:xfrm>
            <a:off x="6577374" y="4005279"/>
            <a:ext cx="4267200" cy="2422608"/>
          </a:xfrm>
          <a:prstGeom prst="rect">
            <a:avLst/>
          </a:prstGeom>
        </p:spPr>
      </p:pic>
      <p:sp>
        <p:nvSpPr>
          <p:cNvPr id="8" name="TextBox 7"/>
          <p:cNvSpPr txBox="1"/>
          <p:nvPr/>
        </p:nvSpPr>
        <p:spPr>
          <a:xfrm>
            <a:off x="1998936" y="35530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Xương rồng</a:t>
            </a:r>
            <a:endParaRPr lang="en-US" sz="2800" b="1" dirty="0">
              <a:solidFill>
                <a:srgbClr val="F45B4D"/>
              </a:solidFill>
              <a:latin typeface="Cambria" panose="02040503050406030204" pitchFamily="18" charset="0"/>
              <a:ea typeface="Cambria" panose="02040503050406030204" pitchFamily="18" charset="0"/>
            </a:endParaRPr>
          </a:p>
        </p:txBody>
      </p:sp>
      <p:sp>
        <p:nvSpPr>
          <p:cNvPr id="9" name="TextBox 8"/>
          <p:cNvSpPr txBox="1"/>
          <p:nvPr/>
        </p:nvSpPr>
        <p:spPr>
          <a:xfrm>
            <a:off x="7490945" y="35484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Dứa</a:t>
            </a:r>
            <a:endParaRPr lang="en-US" sz="2800" b="1" dirty="0">
              <a:solidFill>
                <a:srgbClr val="F45B4D"/>
              </a:solidFill>
              <a:latin typeface="Cambria" panose="02040503050406030204" pitchFamily="18" charset="0"/>
              <a:ea typeface="Cambria" panose="02040503050406030204" pitchFamily="18" charset="0"/>
            </a:endParaRPr>
          </a:p>
        </p:txBody>
      </p:sp>
      <p:sp>
        <p:nvSpPr>
          <p:cNvPr id="10" name="TextBox 9"/>
          <p:cNvSpPr txBox="1"/>
          <p:nvPr/>
        </p:nvSpPr>
        <p:spPr>
          <a:xfrm>
            <a:off x="1400843" y="6427887"/>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Cây thông</a:t>
            </a:r>
            <a:endParaRPr lang="en-US" sz="2800" b="1" dirty="0">
              <a:solidFill>
                <a:srgbClr val="F45B4D"/>
              </a:solidFill>
              <a:latin typeface="Cambria" panose="02040503050406030204" pitchFamily="18" charset="0"/>
              <a:ea typeface="Cambria" panose="02040503050406030204" pitchFamily="18" charset="0"/>
            </a:endParaRPr>
          </a:p>
        </p:txBody>
      </p:sp>
      <p:sp>
        <p:nvSpPr>
          <p:cNvPr id="11" name="TextBox 10"/>
          <p:cNvSpPr txBox="1"/>
          <p:nvPr/>
        </p:nvSpPr>
        <p:spPr>
          <a:xfrm>
            <a:off x="7490945" y="6363658"/>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phi lao</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3087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ưa bóng râm</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04328" y="1192128"/>
            <a:ext cx="4711366" cy="4711366"/>
          </a:xfrm>
          <a:prstGeom prst="rect">
            <a:avLst/>
          </a:prstGeom>
        </p:spPr>
      </p:pic>
      <p:pic>
        <p:nvPicPr>
          <p:cNvPr id="4" name="Picture 3"/>
          <p:cNvPicPr>
            <a:picLocks noChangeAspect="1"/>
          </p:cNvPicPr>
          <p:nvPr/>
        </p:nvPicPr>
        <p:blipFill>
          <a:blip r:embed="rId3"/>
          <a:stretch>
            <a:fillRect/>
          </a:stretch>
        </p:blipFill>
        <p:spPr>
          <a:xfrm>
            <a:off x="6048092" y="1192128"/>
            <a:ext cx="5596796" cy="4711366"/>
          </a:xfrm>
          <a:prstGeom prst="rect">
            <a:avLst/>
          </a:prstGeom>
        </p:spPr>
      </p:pic>
      <p:sp>
        <p:nvSpPr>
          <p:cNvPr id="6" name="TextBox 5"/>
          <p:cNvSpPr txBox="1"/>
          <p:nvPr/>
        </p:nvSpPr>
        <p:spPr>
          <a:xfrm>
            <a:off x="1854557" y="5903494"/>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Dương xỉ</a:t>
            </a:r>
            <a:endParaRPr lang="en-US" sz="3200" b="1" dirty="0">
              <a:solidFill>
                <a:srgbClr val="F45B4D"/>
              </a:solidFill>
              <a:latin typeface="Cambria" panose="02040503050406030204" pitchFamily="18" charset="0"/>
              <a:ea typeface="Cambria" panose="02040503050406030204" pitchFamily="18" charset="0"/>
            </a:endParaRPr>
          </a:p>
        </p:txBody>
      </p:sp>
      <p:sp>
        <p:nvSpPr>
          <p:cNvPr id="7" name="TextBox 6"/>
          <p:cNvSpPr txBox="1"/>
          <p:nvPr/>
        </p:nvSpPr>
        <p:spPr>
          <a:xfrm>
            <a:off x="7076262" y="5916321"/>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Lá lốt</a:t>
            </a:r>
            <a:endParaRPr lang="en-US" sz="32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1739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3" name="Group 2"/>
          <p:cNvGrpSpPr/>
          <p:nvPr/>
        </p:nvGrpSpPr>
        <p:grpSpPr>
          <a:xfrm>
            <a:off x="4605700" y="1656920"/>
            <a:ext cx="6720025" cy="3556765"/>
            <a:chOff x="6321518" y="-408969"/>
            <a:chExt cx="6720025" cy="3556765"/>
          </a:xfrm>
        </p:grpSpPr>
        <p:grpSp>
          <p:nvGrpSpPr>
            <p:cNvPr id="4" name="组合 7">
              <a:extLst>
                <a:ext uri="{FF2B5EF4-FFF2-40B4-BE49-F238E27FC236}">
                  <a16:creationId xmlns:a16="http://schemas.microsoft.com/office/drawing/2014/main" id="{A69768E7-4E4D-4574-997B-B0CD1A368361}"/>
                </a:ext>
              </a:extLst>
            </p:cNvPr>
            <p:cNvGrpSpPr/>
            <p:nvPr/>
          </p:nvGrpSpPr>
          <p:grpSpPr>
            <a:xfrm>
              <a:off x="6321518" y="-408969"/>
              <a:ext cx="6720025" cy="3556765"/>
              <a:chOff x="1456667" y="1220601"/>
              <a:chExt cx="6380174" cy="2552261"/>
            </a:xfrm>
          </p:grpSpPr>
          <p:sp>
            <p:nvSpPr>
              <p:cNvPr id="6" name="任意多边形 228">
                <a:extLst>
                  <a:ext uri="{FF2B5EF4-FFF2-40B4-BE49-F238E27FC236}">
                    <a16:creationId xmlns:a16="http://schemas.microsoft.com/office/drawing/2014/main" id="{1F113F49-2464-E35D-2716-A5A4BD80B2B5}"/>
                  </a:ext>
                </a:extLst>
              </p:cNvPr>
              <p:cNvSpPr/>
              <p:nvPr/>
            </p:nvSpPr>
            <p:spPr>
              <a:xfrm>
                <a:off x="1761112" y="1903752"/>
                <a:ext cx="6075729" cy="1869110"/>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7"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7" y="1220601"/>
                <a:ext cx="1366301" cy="1366301"/>
              </a:xfrm>
              <a:prstGeom prst="rect">
                <a:avLst/>
              </a:prstGeom>
            </p:spPr>
          </p:pic>
        </p:grpSp>
        <p:sp>
          <p:nvSpPr>
            <p:cNvPr id="5" name="TextBox 4"/>
            <p:cNvSpPr txBox="1"/>
            <p:nvPr/>
          </p:nvSpPr>
          <p:spPr>
            <a:xfrm>
              <a:off x="7504104" y="751411"/>
              <a:ext cx="5168472" cy="2123658"/>
            </a:xfrm>
            <a:prstGeom prst="rect">
              <a:avLst/>
            </a:prstGeom>
            <a:noFill/>
          </p:spPr>
          <p:txBody>
            <a:bodyPr wrap="square" rtlCol="0">
              <a:spAutoFit/>
            </a:bodyPr>
            <a:lstStyle/>
            <a:p>
              <a:pPr algn="just"/>
              <a:r>
                <a:rPr lang="en-US" sz="4400" b="1">
                  <a:solidFill>
                    <a:schemeClr val="bg1"/>
                  </a:solidFill>
                  <a:latin typeface="Cambria" panose="02040503050406030204" pitchFamily="18" charset="0"/>
                  <a:ea typeface="Cambria" panose="02040503050406030204" pitchFamily="18" charset="0"/>
                  <a:cs typeface="Times New Roman" panose="02020603050405020304" pitchFamily="18" charset="0"/>
                </a:rPr>
                <a:t>Đ</a:t>
              </a:r>
              <a:r>
                <a:rPr lang="en-US" sz="4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ề </a:t>
              </a:r>
              <a:r>
                <a:rPr lang="en-US" sz="4400" b="1">
                  <a:solidFill>
                    <a:schemeClr val="bg1"/>
                  </a:solidFill>
                  <a:latin typeface="Cambria" panose="02040503050406030204" pitchFamily="18" charset="0"/>
                  <a:ea typeface="Cambria" panose="02040503050406030204" pitchFamily="18" charset="0"/>
                  <a:cs typeface="Times New Roman" panose="02020603050405020304" pitchFamily="18" charset="0"/>
                </a:rPr>
                <a:t>xuất một số việc làm cụ thể để chăm sóc cây </a:t>
              </a:r>
              <a:r>
                <a:rPr lang="en-US" sz="4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trồng.</a:t>
              </a:r>
              <a:endParaRPr lang="en-US" sz="7200" b="1">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47862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2" name="Picture 1"/>
          <p:cNvPicPr>
            <a:picLocks noChangeAspect="1"/>
          </p:cNvPicPr>
          <p:nvPr/>
        </p:nvPicPr>
        <p:blipFill>
          <a:blip r:embed="rId7"/>
          <a:stretch>
            <a:fillRect/>
          </a:stretch>
        </p:blipFill>
        <p:spPr>
          <a:xfrm>
            <a:off x="4035007" y="1624251"/>
            <a:ext cx="3767655" cy="1341236"/>
          </a:xfrm>
          <a:prstGeom prst="rect">
            <a:avLst/>
          </a:prstGeom>
        </p:spPr>
      </p:pic>
      <p:pic>
        <p:nvPicPr>
          <p:cNvPr id="4" name="Picture 3"/>
          <p:cNvPicPr>
            <a:picLocks noChangeAspect="1"/>
          </p:cNvPicPr>
          <p:nvPr/>
        </p:nvPicPr>
        <p:blipFill>
          <a:blip r:embed="rId8"/>
          <a:stretch>
            <a:fillRect/>
          </a:stretch>
        </p:blipFill>
        <p:spPr>
          <a:xfrm>
            <a:off x="2199922" y="2498629"/>
            <a:ext cx="8468078" cy="2651990"/>
          </a:xfrm>
          <a:prstGeom prst="rect">
            <a:avLst/>
          </a:prstGeom>
        </p:spPr>
      </p:pic>
    </p:spTree>
    <p:extLst>
      <p:ext uri="{BB962C8B-B14F-4D97-AF65-F5344CB8AC3E}">
        <p14:creationId xmlns:p14="http://schemas.microsoft.com/office/powerpoint/2010/main" val="3008515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155605" y="177743"/>
            <a:ext cx="7905774"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9999"/>
                  </a:solidFill>
                  <a:effectLst/>
                  <a:uLnTx/>
                  <a:uFillTx/>
                  <a:latin typeface="Cambria" panose="02040503050406030204" pitchFamily="18" charset="0"/>
                  <a:cs typeface="+mn-cs"/>
                </a:rPr>
                <a:t>1. Quan sát hình 3 và cho biết:</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cs typeface="+mn-cs"/>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292952" y="1023435"/>
            <a:ext cx="11401744" cy="1754326"/>
          </a:xfrm>
          <a:prstGeom prst="rect">
            <a:avLst/>
          </a:prstGeom>
          <a:noFill/>
        </p:spPr>
        <p:txBody>
          <a:bodyPr wrap="square">
            <a:spAutoFit/>
          </a:bodyPr>
          <a:lstStyle/>
          <a:p>
            <a:pPr marL="571500" lvl="0" indent="-571500" algn="just">
              <a:buFontTx/>
              <a:buChar char="-"/>
            </a:pPr>
            <a:r>
              <a:rPr lang="en-US" sz="3600" b="1" noProof="0" smtClean="0">
                <a:solidFill>
                  <a:srgbClr val="002060"/>
                </a:solidFill>
                <a:latin typeface="Cambria" panose="02040503050406030204" pitchFamily="18" charset="0"/>
                <a:ea typeface="Cambria" panose="02040503050406030204" pitchFamily="18" charset="0"/>
              </a:rPr>
              <a:t>N</a:t>
            </a:r>
            <a:r>
              <a:rPr lang="en-US" sz="3600" b="1" smtClean="0">
                <a:solidFill>
                  <a:srgbClr val="002060"/>
                </a:solidFill>
                <a:latin typeface="Cambria" panose="02040503050406030204" pitchFamily="18" charset="0"/>
                <a:ea typeface="Cambria" panose="02040503050406030204" pitchFamily="18" charset="0"/>
              </a:rPr>
              <a:t>êu </a:t>
            </a:r>
            <a:r>
              <a:rPr lang="en-US" sz="3600" b="1">
                <a:solidFill>
                  <a:srgbClr val="002060"/>
                </a:solidFill>
                <a:latin typeface="Cambria" panose="02040503050406030204" pitchFamily="18" charset="0"/>
                <a:ea typeface="Cambria" panose="02040503050406030204" pitchFamily="18" charset="0"/>
              </a:rPr>
              <a:t>các công việc chăm sóc vật nuôi trong hình. </a:t>
            </a:r>
            <a:endParaRPr lang="en-US" sz="3600" b="1" smtClean="0">
              <a:solidFill>
                <a:srgbClr val="002060"/>
              </a:solidFill>
              <a:latin typeface="Cambria" panose="02040503050406030204" pitchFamily="18" charset="0"/>
              <a:ea typeface="Cambria" panose="02040503050406030204" pitchFamily="18" charset="0"/>
            </a:endParaRPr>
          </a:p>
          <a:p>
            <a:pPr marL="571500" lvl="0" indent="-571500" algn="just">
              <a:buFontTx/>
              <a:buChar char="-"/>
            </a:pPr>
            <a:r>
              <a:rPr lang="en-US" sz="3600" b="1" smtClean="0">
                <a:solidFill>
                  <a:srgbClr val="002060"/>
                </a:solidFill>
                <a:latin typeface="Cambria" panose="02040503050406030204" pitchFamily="18" charset="0"/>
                <a:ea typeface="Cambria" panose="02040503050406030204" pitchFamily="18" charset="0"/>
              </a:rPr>
              <a:t>Giải </a:t>
            </a:r>
            <a:r>
              <a:rPr lang="en-US" sz="3600" b="1">
                <a:solidFill>
                  <a:srgbClr val="002060"/>
                </a:solidFill>
                <a:latin typeface="Cambria" panose="02040503050406030204" pitchFamily="18" charset="0"/>
                <a:ea typeface="Cambria" panose="02040503050406030204" pitchFamily="18" charset="0"/>
              </a:rPr>
              <a:t>thích vì sao cần thực hiện các công việc chăm sóc đó.</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180657" y="2761719"/>
            <a:ext cx="11720054" cy="4096281"/>
            <a:chOff x="180657" y="2761719"/>
            <a:chExt cx="11720054" cy="4096281"/>
          </a:xfrm>
        </p:grpSpPr>
        <p:pic>
          <p:nvPicPr>
            <p:cNvPr id="6" name="Picture 5"/>
            <p:cNvPicPr>
              <a:picLocks noChangeAspect="1"/>
            </p:cNvPicPr>
            <p:nvPr/>
          </p:nvPicPr>
          <p:blipFill>
            <a:blip r:embed="rId2"/>
            <a:stretch>
              <a:fillRect/>
            </a:stretch>
          </p:blipFill>
          <p:spPr>
            <a:xfrm>
              <a:off x="180657" y="2761719"/>
              <a:ext cx="6201640" cy="3505689"/>
            </a:xfrm>
            <a:prstGeom prst="rect">
              <a:avLst/>
            </a:prstGeom>
          </p:spPr>
        </p:pic>
        <p:pic>
          <p:nvPicPr>
            <p:cNvPr id="8" name="Picture 7"/>
            <p:cNvPicPr>
              <a:picLocks noChangeAspect="1"/>
            </p:cNvPicPr>
            <p:nvPr/>
          </p:nvPicPr>
          <p:blipFill>
            <a:blip r:embed="rId3"/>
            <a:stretch>
              <a:fillRect/>
            </a:stretch>
          </p:blipFill>
          <p:spPr>
            <a:xfrm>
              <a:off x="6382297" y="2829949"/>
              <a:ext cx="5518414" cy="3421417"/>
            </a:xfrm>
            <a:prstGeom prst="rect">
              <a:avLst/>
            </a:prstGeom>
          </p:spPr>
        </p:pic>
        <p:sp>
          <p:nvSpPr>
            <p:cNvPr id="10" name="TextBox 9"/>
            <p:cNvSpPr txBox="1"/>
            <p:nvPr/>
          </p:nvSpPr>
          <p:spPr>
            <a:xfrm>
              <a:off x="2790847" y="6334780"/>
              <a:ext cx="7460058"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002060"/>
                  </a:solidFill>
                  <a:latin typeface="Cambria" panose="02040503050406030204" pitchFamily="18" charset="0"/>
                  <a:ea typeface="Cambria" panose="02040503050406030204" pitchFamily="18" charset="0"/>
                </a:rPr>
                <a:t>Hình 3: Một số công việc chăm sóc vật nuôi</a:t>
              </a:r>
              <a:endParaRPr lang="en-US" sz="28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2005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856" y="1511355"/>
            <a:ext cx="4290339" cy="4799503"/>
          </a:xfrm>
          <a:prstGeom prst="rect">
            <a:avLst/>
          </a:prstGeom>
        </p:spPr>
      </p:pic>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6297407" y="2022421"/>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Cho vật nuôi ăn</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6019027" y="4505404"/>
            <a:ext cx="48139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Cung cấp dinh dưỡng cho vật nuôi</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1783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1323439"/>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Tắm rửa, vệ sinh chuồng trại</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544484" y="4324438"/>
            <a:ext cx="6252775" cy="1938992"/>
          </a:xfrm>
          <a:prstGeom prst="rect">
            <a:avLst/>
          </a:prstGeom>
          <a:noFill/>
        </p:spPr>
        <p:txBody>
          <a:bodyPr wrap="square" rtlCol="0">
            <a:spAutoFit/>
          </a:bodyPr>
          <a:lstStyle/>
          <a:p>
            <a:pPr algn="ctr"/>
            <a:r>
              <a:rPr lang="en-US" sz="4000" b="1" dirty="0" err="1" smtClean="0">
                <a:solidFill>
                  <a:srgbClr val="0070C0"/>
                </a:solidFill>
                <a:latin typeface="Cambria" panose="02040503050406030204" pitchFamily="18" charset="0"/>
                <a:ea typeface="Cambria" panose="02040503050406030204" pitchFamily="18" charset="0"/>
              </a:rPr>
              <a:t>Làm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mát</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hạn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chế</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bệnh</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giữ</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gìn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và</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tăng</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cường</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sức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khỏe</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cho</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vật</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nuôi</a:t>
            </a:r>
            <a:endParaRPr lang="en-US" sz="4000" b="1" dirty="0">
              <a:solidFill>
                <a:srgbClr val="0070C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417415" y="1121185"/>
            <a:ext cx="4604289" cy="5240855"/>
          </a:xfrm>
          <a:prstGeom prst="rect">
            <a:avLst/>
          </a:prstGeom>
        </p:spPr>
      </p:pic>
    </p:spTree>
    <p:extLst>
      <p:ext uri="{BB962C8B-B14F-4D97-AF65-F5344CB8AC3E}">
        <p14:creationId xmlns:p14="http://schemas.microsoft.com/office/powerpoint/2010/main" val="44061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1323439"/>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Gia cố, che chắn chuồng trại</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304642" y="4414943"/>
            <a:ext cx="625277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Tránh gió rét, giữ ấm cho vật nuôi.</a:t>
            </a:r>
            <a:endParaRPr lang="en-US" sz="40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433566" y="1102179"/>
            <a:ext cx="4348296" cy="5396889"/>
          </a:xfrm>
          <a:prstGeom prst="rect">
            <a:avLst/>
          </a:prstGeom>
        </p:spPr>
      </p:pic>
    </p:spTree>
    <p:extLst>
      <p:ext uri="{BB962C8B-B14F-4D97-AF65-F5344CB8AC3E}">
        <p14:creationId xmlns:p14="http://schemas.microsoft.com/office/powerpoint/2010/main" val="19183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Thắp đèn</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334623" y="4529569"/>
            <a:ext cx="6252775" cy="707886"/>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Sưởi ấm cho vật nuôi.</a:t>
            </a:r>
            <a:endParaRPr lang="en-US" sz="40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srcRect l="50536"/>
          <a:stretch/>
        </p:blipFill>
        <p:spPr>
          <a:xfrm>
            <a:off x="401851" y="1028373"/>
            <a:ext cx="4395001" cy="5507847"/>
          </a:xfrm>
          <a:prstGeom prst="rect">
            <a:avLst/>
          </a:prstGeom>
        </p:spPr>
      </p:pic>
    </p:spTree>
    <p:extLst>
      <p:ext uri="{BB962C8B-B14F-4D97-AF65-F5344CB8AC3E}">
        <p14:creationId xmlns:p14="http://schemas.microsoft.com/office/powerpoint/2010/main" val="155861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1" name="Picture 10"/>
          <p:cNvPicPr>
            <a:picLocks noChangeAspect="1"/>
          </p:cNvPicPr>
          <p:nvPr/>
        </p:nvPicPr>
        <p:blipFill>
          <a:blip r:embed="rId7"/>
          <a:stretch>
            <a:fillRect/>
          </a:stretch>
        </p:blipFill>
        <p:spPr>
          <a:xfrm>
            <a:off x="2038162" y="2676431"/>
            <a:ext cx="7896598" cy="1529678"/>
          </a:xfrm>
          <a:prstGeom prst="rect">
            <a:avLst/>
          </a:prstGeom>
        </p:spPr>
      </p:pic>
    </p:spTree>
    <p:extLst>
      <p:ext uri="{BB962C8B-B14F-4D97-AF65-F5344CB8AC3E}">
        <p14:creationId xmlns:p14="http://schemas.microsoft.com/office/powerpoint/2010/main" val="231684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2554545"/>
          </a:xfrm>
          <a:prstGeom prst="rect">
            <a:avLst/>
          </a:prstGeom>
          <a:noFill/>
        </p:spPr>
        <p:txBody>
          <a:bodyPr wrap="square" rtlCol="0">
            <a:spAutoFit/>
          </a:bodyPr>
          <a:lstStyle/>
          <a:p>
            <a:pPr marL="742950" lvl="0" indent="-742950" algn="just">
              <a:buAutoNum type="arabicPeriod"/>
            </a:pPr>
            <a:r>
              <a:rPr lang="vi-VN" sz="4000" b="1" smtClean="0">
                <a:solidFill>
                  <a:srgbClr val="002060"/>
                </a:solidFill>
                <a:latin typeface="Cambria" panose="02040503050406030204" pitchFamily="18" charset="0"/>
                <a:ea typeface="Cambria" panose="02040503050406030204" pitchFamily="18" charset="0"/>
              </a:rPr>
              <a:t>Kể </a:t>
            </a:r>
            <a:r>
              <a:rPr lang="vi-VN" sz="4000" b="1">
                <a:solidFill>
                  <a:srgbClr val="002060"/>
                </a:solidFill>
                <a:latin typeface="Cambria" panose="02040503050406030204" pitchFamily="18" charset="0"/>
                <a:ea typeface="Cambria" panose="02040503050406030204" pitchFamily="18" charset="0"/>
              </a:rPr>
              <a:t>tên các công việc chăm sóc một vật nuôi của gia đình em hoặc người thân. </a:t>
            </a:r>
            <a:r>
              <a:rPr lang="vi-VN" sz="4000" b="1" smtClean="0">
                <a:solidFill>
                  <a:srgbClr val="002060"/>
                </a:solidFill>
                <a:latin typeface="Cambria" panose="02040503050406030204" pitchFamily="18" charset="0"/>
                <a:ea typeface="Cambria" panose="02040503050406030204" pitchFamily="18" charset="0"/>
              </a:rPr>
              <a:t>Công </a:t>
            </a:r>
            <a:r>
              <a:rPr lang="vi-VN" sz="4000" b="1">
                <a:solidFill>
                  <a:srgbClr val="002060"/>
                </a:solidFill>
                <a:latin typeface="Cambria" panose="02040503050406030204" pitchFamily="18" charset="0"/>
                <a:ea typeface="Cambria" panose="02040503050406030204" pitchFamily="18" charset="0"/>
              </a:rPr>
              <a:t>việc chăm sóc đó đáp ứng nhu cầu sống nào của con vật?</a:t>
            </a:r>
            <a:endParaRPr kumimoji="0" lang="en-US" sz="7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482" y="3253037"/>
            <a:ext cx="3306845" cy="3371685"/>
          </a:xfrm>
          <a:prstGeom prst="rect">
            <a:avLst/>
          </a:prstGeom>
        </p:spPr>
      </p:pic>
    </p:spTree>
    <p:extLst>
      <p:ext uri="{BB962C8B-B14F-4D97-AF65-F5344CB8AC3E}">
        <p14:creationId xmlns:p14="http://schemas.microsoft.com/office/powerpoint/2010/main" val="55324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977256"/>
            <a:ext cx="11390947" cy="5632311"/>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Chuẩn bị chuồng trại một cách tốt nhất, chọn nơi đủ mát, đủ ấm, đủ ánh sáng để làm chuồng</a:t>
            </a:r>
          </a:p>
          <a:p>
            <a:pPr algn="just"/>
            <a:r>
              <a:rPr lang="vi-VN" sz="3000">
                <a:latin typeface="Cambria" panose="02040503050406030204" pitchFamily="18" charset="0"/>
                <a:ea typeface="Cambria" panose="02040503050406030204" pitchFamily="18" charset="0"/>
              </a:rPr>
              <a:t>- Nuôi vật nuôi mẹ tốt để có nhiều sữa chất lượng tốt cho đàn con.</a:t>
            </a:r>
          </a:p>
          <a:p>
            <a:pPr algn="just"/>
            <a:r>
              <a:rPr lang="vi-VN" sz="3000">
                <a:latin typeface="Cambria" panose="02040503050406030204" pitchFamily="18" charset="0"/>
                <a:ea typeface="Cambria" panose="02040503050406030204" pitchFamily="18" charset="0"/>
              </a:rPr>
              <a:t>- Tiêm thuốc phòng các bệnh theo đúng từng giai đoạn.</a:t>
            </a:r>
          </a:p>
          <a:p>
            <a:pPr algn="just"/>
            <a:r>
              <a:rPr lang="vi-VN" sz="3000">
                <a:latin typeface="Cambria" panose="02040503050406030204" pitchFamily="18" charset="0"/>
                <a:ea typeface="Cambria" panose="02040503050406030204" pitchFamily="18" charset="0"/>
              </a:rPr>
              <a:t>- Giữ ấm cho cơ thể.</a:t>
            </a:r>
          </a:p>
          <a:p>
            <a:pPr algn="just"/>
            <a:r>
              <a:rPr lang="vi-VN" sz="3000">
                <a:latin typeface="Cambria" panose="02040503050406030204" pitchFamily="18" charset="0"/>
                <a:ea typeface="Cambria" panose="02040503050406030204" pitchFamily="18" charset="0"/>
              </a:rPr>
              <a:t>- Cho bú sữa đầu có đủ chất dinh dưỡng và kháng thể (chất chống bệnh).</a:t>
            </a:r>
          </a:p>
          <a:p>
            <a:pPr algn="just"/>
            <a:r>
              <a:rPr lang="vi-VN" sz="3000">
                <a:latin typeface="Cambria" panose="02040503050406030204" pitchFamily="18" charset="0"/>
                <a:ea typeface="Cambria" panose="02040503050406030204" pitchFamily="18" charset="0"/>
              </a:rPr>
              <a:t>- Tập cho vật nuôi non ăn sớm với các loại thức ăn có đủ chất dinh dưỡng để bổ sung sự thiếu hụt chất dinh dưỡng trong sữa mẹ.</a:t>
            </a:r>
          </a:p>
          <a:p>
            <a:pPr algn="just"/>
            <a:r>
              <a:rPr lang="vi-VN" sz="3000">
                <a:latin typeface="Cambria" panose="02040503050406030204" pitchFamily="18" charset="0"/>
                <a:ea typeface="Cambria" panose="02040503050406030204" pitchFamily="18" charset="0"/>
              </a:rPr>
              <a:t>- Cho vật nuôi vận động và tiếp xúc với nhiều ánh sáng để vật nuôi được khỏe mạnh.</a:t>
            </a:r>
          </a:p>
          <a:p>
            <a:pPr algn="just"/>
            <a:r>
              <a:rPr lang="vi-VN" sz="3000">
                <a:latin typeface="Cambria" panose="02040503050406030204" pitchFamily="18" charset="0"/>
                <a:ea typeface="Cambria" panose="02040503050406030204" pitchFamily="18" charset="0"/>
              </a:rPr>
              <a:t>- Giữ vệ sinh, phòng bệnh cho vật nuôi.</a:t>
            </a:r>
          </a:p>
        </p:txBody>
      </p:sp>
    </p:spTree>
    <p:extLst>
      <p:ext uri="{BB962C8B-B14F-4D97-AF65-F5344CB8AC3E}">
        <p14:creationId xmlns:p14="http://schemas.microsoft.com/office/powerpoint/2010/main" val="4137051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3416320"/>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2. </a:t>
            </a:r>
            <a:r>
              <a:rPr lang="vi-VN" sz="3600" b="1" smtClean="0">
                <a:solidFill>
                  <a:srgbClr val="002060"/>
                </a:solidFill>
                <a:latin typeface="Cambria" panose="02040503050406030204" pitchFamily="18" charset="0"/>
                <a:ea typeface="Cambria" panose="02040503050406030204" pitchFamily="18" charset="0"/>
              </a:rPr>
              <a:t>Thảo </a:t>
            </a:r>
            <a:r>
              <a:rPr lang="vi-VN" sz="3600" b="1">
                <a:solidFill>
                  <a:srgbClr val="002060"/>
                </a:solidFill>
                <a:latin typeface="Cambria" panose="02040503050406030204" pitchFamily="18" charset="0"/>
                <a:ea typeface="Cambria" panose="02040503050406030204" pitchFamily="18" charset="0"/>
              </a:rPr>
              <a:t>luận nhu cầu sống của vật nuôi và đề xuất các công việc cần làm để chăm sóc vật nuôi đó trong các trường hợp sau.</a:t>
            </a:r>
          </a:p>
          <a:p>
            <a:pPr algn="just"/>
            <a:r>
              <a:rPr lang="vi-VN" sz="3600" b="1">
                <a:solidFill>
                  <a:srgbClr val="002060"/>
                </a:solidFill>
                <a:latin typeface="Cambria" panose="02040503050406030204" pitchFamily="18" charset="0"/>
                <a:ea typeface="Cambria" panose="02040503050406030204" pitchFamily="18" charset="0"/>
              </a:rPr>
              <a:t>- Khi vật nuôi đói hay khát.</a:t>
            </a:r>
          </a:p>
          <a:p>
            <a:pPr algn="just"/>
            <a:r>
              <a:rPr lang="vi-VN" sz="3600" b="1">
                <a:solidFill>
                  <a:srgbClr val="002060"/>
                </a:solidFill>
                <a:latin typeface="Cambria" panose="02040503050406030204" pitchFamily="18" charset="0"/>
                <a:ea typeface="Cambria" panose="02040503050406030204" pitchFamily="18" charset="0"/>
              </a:rPr>
              <a:t>- Khi thời tiết nắng nóng.</a:t>
            </a:r>
          </a:p>
          <a:p>
            <a:pPr algn="just"/>
            <a:r>
              <a:rPr lang="vi-VN" sz="3600" b="1">
                <a:solidFill>
                  <a:srgbClr val="002060"/>
                </a:solidFill>
                <a:latin typeface="Cambria" panose="02040503050406030204" pitchFamily="18" charset="0"/>
                <a:ea typeface="Cambria" panose="02040503050406030204" pitchFamily="18" charset="0"/>
              </a:rPr>
              <a:t>- Khi thời tiết lạnh giá</a:t>
            </a:r>
            <a:r>
              <a:rPr lang="vi-VN" sz="3600" b="1" smtClean="0">
                <a:solidFill>
                  <a:srgbClr val="002060"/>
                </a:solidFill>
                <a:latin typeface="Cambria" panose="02040503050406030204" pitchFamily="18" charset="0"/>
                <a:ea typeface="Cambria" panose="02040503050406030204" pitchFamily="18" charset="0"/>
              </a:rPr>
              <a:t>.</a:t>
            </a:r>
            <a:endParaRPr lang="vi-VN"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938" y="3377199"/>
            <a:ext cx="4975462" cy="3395272"/>
          </a:xfrm>
          <a:prstGeom prst="rect">
            <a:avLst/>
          </a:prstGeom>
        </p:spPr>
      </p:pic>
    </p:spTree>
    <p:extLst>
      <p:ext uri="{BB962C8B-B14F-4D97-AF65-F5344CB8AC3E}">
        <p14:creationId xmlns:p14="http://schemas.microsoft.com/office/powerpoint/2010/main" val="307773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5016758"/>
          </a:xfrm>
          <a:prstGeom prst="rect">
            <a:avLst/>
          </a:prstGeom>
          <a:noFill/>
        </p:spPr>
        <p:txBody>
          <a:bodyPr wrap="square" rtlCol="0">
            <a:spAutoFit/>
          </a:bodyPr>
          <a:lstStyle/>
          <a:p>
            <a:pPr algn="just"/>
            <a:r>
              <a:rPr lang="vi-VN" sz="3200" b="1">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Phải cung cấp đủ thức ăn cho vật nuôi. T</a:t>
            </a:r>
            <a:r>
              <a:rPr lang="vi-VN" sz="3200" b="1" smtClean="0">
                <a:solidFill>
                  <a:srgbClr val="002060"/>
                </a:solidFill>
                <a:latin typeface="Cambria" panose="02040503050406030204" pitchFamily="18" charset="0"/>
                <a:ea typeface="Cambria" panose="02040503050406030204" pitchFamily="18" charset="0"/>
              </a:rPr>
              <a:t>hức </a:t>
            </a:r>
            <a:r>
              <a:rPr lang="vi-VN" sz="3200" b="1">
                <a:solidFill>
                  <a:srgbClr val="002060"/>
                </a:solidFill>
                <a:latin typeface="Cambria" panose="02040503050406030204" pitchFamily="18" charset="0"/>
                <a:ea typeface="Cambria" panose="02040503050406030204" pitchFamily="18" charset="0"/>
              </a:rPr>
              <a:t>ăn phải có đủ năng lượng, protein, chất khoáng và vitamin, thường xuyên bổ sung các loại thức ăn để đảm bảo vật nuôi được đủ chất.</a:t>
            </a:r>
          </a:p>
          <a:p>
            <a:pPr algn="just"/>
            <a:r>
              <a:rPr lang="vi-VN" sz="3200" b="1">
                <a:solidFill>
                  <a:srgbClr val="002060"/>
                </a:solidFill>
                <a:latin typeface="Cambria" panose="02040503050406030204" pitchFamily="18" charset="0"/>
                <a:ea typeface="Cambria" panose="02040503050406030204" pitchFamily="18" charset="0"/>
              </a:rPr>
              <a:t>- Với thời tiết nắng nóng cần nhanh chóng đưa gia súc vào chỗ mát: cho ngay con vật nghỉ ngơi ở khu vực có nhiều bóng cây mát, tách riêng từng con ra ở vị trí riêng</a:t>
            </a:r>
          </a:p>
          <a:p>
            <a:pPr algn="just"/>
            <a:r>
              <a:rPr lang="vi-VN" sz="3200" b="1">
                <a:solidFill>
                  <a:srgbClr val="002060"/>
                </a:solidFill>
                <a:latin typeface="Cambria" panose="02040503050406030204" pitchFamily="18" charset="0"/>
                <a:ea typeface="Cambria" panose="02040503050406030204" pitchFamily="18" charset="0"/>
              </a:rPr>
              <a:t>- Với thời tiết lạnh giá cần che chắn chuồng trại và sưởi ấm cho gia súc đặc biệt là gia súc non. Mặc áo chống rét cho trâu bò nhất là trâu bò già và bê nghé.</a:t>
            </a:r>
          </a:p>
        </p:txBody>
      </p:sp>
    </p:spTree>
    <p:extLst>
      <p:ext uri="{BB962C8B-B14F-4D97-AF65-F5344CB8AC3E}">
        <p14:creationId xmlns:p14="http://schemas.microsoft.com/office/powerpoint/2010/main" val="2487799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5"/>
            <a:ext cx="10503208" cy="3160484"/>
            <a:chOff x="169315" y="528866"/>
            <a:chExt cx="14793873" cy="10732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07320"/>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95105"/>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400" b="1" smtClean="0">
                  <a:solidFill>
                    <a:srgbClr val="002060"/>
                  </a:solidFill>
                  <a:latin typeface="Cambria" panose="02040503050406030204" pitchFamily="18" charset="0"/>
                  <a:ea typeface="Cambria" panose="02040503050406030204" pitchFamily="18" charset="0"/>
                </a:rPr>
                <a:t>Phải chăm sóc vật nuôi đúng cách, cung cấp đủ thức ăn và đảm bảo chuồng trại để vật nuôi sống và phát triển khỏe mạnh.</a:t>
              </a:r>
              <a:endParaRPr lang="en-US" sz="8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0452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3" name="Picture 12"/>
          <p:cNvPicPr>
            <a:picLocks noChangeAspect="1"/>
          </p:cNvPicPr>
          <p:nvPr/>
        </p:nvPicPr>
        <p:blipFill>
          <a:blip r:embed="rId7"/>
          <a:stretch>
            <a:fillRect/>
          </a:stretch>
        </p:blipFill>
        <p:spPr>
          <a:xfrm>
            <a:off x="4237088" y="1002261"/>
            <a:ext cx="4292246" cy="1951631"/>
          </a:xfrm>
          <a:prstGeom prst="rect">
            <a:avLst/>
          </a:prstGeom>
        </p:spPr>
      </p:pic>
      <p:sp>
        <p:nvSpPr>
          <p:cNvPr id="14" name="TextBox 1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938116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968" y="859182"/>
            <a:ext cx="4386058" cy="6130236"/>
          </a:xfrm>
          <a:prstGeom prst="rect">
            <a:avLst/>
          </a:prstGeom>
        </p:spPr>
      </p:pic>
      <p:pic>
        <p:nvPicPr>
          <p:cNvPr id="49"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50"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5882538" y="837584"/>
            <a:ext cx="1013174" cy="1140494"/>
          </a:xfrm>
          <a:prstGeom prst="rect">
            <a:avLst/>
          </a:prstGeom>
        </p:spPr>
      </p:pic>
      <p:pic>
        <p:nvPicPr>
          <p:cNvPr id="5"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513" y="4017363"/>
            <a:ext cx="2490543" cy="2490543"/>
          </a:xfrm>
          <a:prstGeom prst="rect">
            <a:avLst/>
          </a:prstGeom>
        </p:spPr>
      </p:pic>
      <p:pic>
        <p:nvPicPr>
          <p:cNvPr id="6" name="图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2538" y="4854006"/>
            <a:ext cx="1351532" cy="1351532"/>
          </a:xfrm>
          <a:prstGeom prst="rect">
            <a:avLst/>
          </a:prstGeom>
        </p:spPr>
      </p:pic>
      <p:pic>
        <p:nvPicPr>
          <p:cNvPr id="7" name="Picture 6"/>
          <p:cNvPicPr>
            <a:picLocks noChangeAspect="1"/>
          </p:cNvPicPr>
          <p:nvPr/>
        </p:nvPicPr>
        <p:blipFill>
          <a:blip r:embed="rId7"/>
          <a:stretch>
            <a:fillRect/>
          </a:stretch>
        </p:blipFill>
        <p:spPr>
          <a:xfrm>
            <a:off x="4527601" y="198190"/>
            <a:ext cx="3392408" cy="1587473"/>
          </a:xfrm>
          <a:prstGeom prst="rect">
            <a:avLst/>
          </a:prstGeom>
        </p:spPr>
      </p:pic>
      <p:pic>
        <p:nvPicPr>
          <p:cNvPr id="9" name="Picture 8">
            <a:extLst>
              <a:ext uri="{FF2B5EF4-FFF2-40B4-BE49-F238E27FC236}">
                <a16:creationId xmlns:a16="http://schemas.microsoft.com/office/drawing/2014/main" id="{6299EE79-B207-B02A-683E-4F7A6969512A}"/>
              </a:ext>
            </a:extLst>
          </p:cNvPr>
          <p:cNvPicPr>
            <a:picLocks noChangeAspect="1"/>
          </p:cNvPicPr>
          <p:nvPr/>
        </p:nvPicPr>
        <p:blipFill>
          <a:blip r:embed="rId8"/>
          <a:stretch>
            <a:fillRect/>
          </a:stretch>
        </p:blipFill>
        <p:spPr>
          <a:xfrm>
            <a:off x="3329458" y="1888135"/>
            <a:ext cx="8670109" cy="4437110"/>
          </a:xfrm>
          <a:prstGeom prst="rect">
            <a:avLst/>
          </a:prstGeom>
        </p:spPr>
      </p:pic>
    </p:spTree>
    <p:extLst>
      <p:ext uri="{BB962C8B-B14F-4D97-AF65-F5344CB8AC3E}">
        <p14:creationId xmlns:p14="http://schemas.microsoft.com/office/powerpoint/2010/main" val="2900456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par>
                                <p:cTn id="17" presetID="53" presetClass="entr" presetSubtype="16"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hạc Thiếu Nhi - Vườn Cây Của Ba ♫ Bé Ngọc Vy - Bé Ngọc My ♫ Nhạc Thiếu Nhi Cho Bé ♫ Mầm Chồi L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32328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Em hãy kể một số việc làm để chăm sóc cây trồng, vật nuôi ở gia đình em.</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813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2" name="Picture 11"/>
          <p:cNvPicPr>
            <a:picLocks noChangeAspect="1"/>
          </p:cNvPicPr>
          <p:nvPr/>
        </p:nvPicPr>
        <p:blipFill>
          <a:blip r:embed="rId7"/>
          <a:stretch>
            <a:fillRect/>
          </a:stretch>
        </p:blipFill>
        <p:spPr>
          <a:xfrm>
            <a:off x="2810620" y="2753130"/>
            <a:ext cx="6594637" cy="1553747"/>
          </a:xfrm>
          <a:prstGeom prst="rect">
            <a:avLst/>
          </a:prstGeom>
        </p:spPr>
      </p:pic>
    </p:spTree>
    <p:extLst>
      <p:ext uri="{BB962C8B-B14F-4D97-AF65-F5344CB8AC3E}">
        <p14:creationId xmlns:p14="http://schemas.microsoft.com/office/powerpoint/2010/main" val="2915185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grpSp>
        <p:nvGrpSpPr>
          <p:cNvPr id="4" name="Group 3"/>
          <p:cNvGrpSpPr/>
          <p:nvPr/>
        </p:nvGrpSpPr>
        <p:grpSpPr>
          <a:xfrm>
            <a:off x="2058059" y="1762381"/>
            <a:ext cx="7856804" cy="2770430"/>
            <a:chOff x="2058059" y="1762381"/>
            <a:chExt cx="7856804" cy="2770430"/>
          </a:xfrm>
        </p:grpSpPr>
        <p:pic>
          <p:nvPicPr>
            <p:cNvPr id="16" name="Picture 15"/>
            <p:cNvPicPr>
              <a:picLocks noChangeAspect="1"/>
            </p:cNvPicPr>
            <p:nvPr/>
          </p:nvPicPr>
          <p:blipFill>
            <a:blip r:embed="rId7"/>
            <a:stretch>
              <a:fillRect/>
            </a:stretch>
          </p:blipFill>
          <p:spPr>
            <a:xfrm>
              <a:off x="4448872" y="1762381"/>
              <a:ext cx="3018986" cy="841003"/>
            </a:xfrm>
            <a:prstGeom prst="rect">
              <a:avLst/>
            </a:prstGeom>
          </p:spPr>
        </p:pic>
        <p:pic>
          <p:nvPicPr>
            <p:cNvPr id="2" name="Picture 1"/>
            <p:cNvPicPr>
              <a:picLocks noChangeAspect="1"/>
            </p:cNvPicPr>
            <p:nvPr/>
          </p:nvPicPr>
          <p:blipFill rotWithShape="1">
            <a:blip r:embed="rId8"/>
            <a:srcRect t="10924" b="23907"/>
            <a:stretch/>
          </p:blipFill>
          <p:spPr>
            <a:xfrm>
              <a:off x="2058059" y="2808514"/>
              <a:ext cx="7856804" cy="1724297"/>
            </a:xfrm>
            <a:prstGeom prst="rect">
              <a:avLst/>
            </a:prstGeom>
          </p:spPr>
        </p:pic>
      </p:grpSp>
    </p:spTree>
    <p:extLst>
      <p:ext uri="{BB962C8B-B14F-4D97-AF65-F5344CB8AC3E}">
        <p14:creationId xmlns:p14="http://schemas.microsoft.com/office/powerpoint/2010/main" val="2071897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155605" y="177743"/>
            <a:ext cx="7905774"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1. Quan sát hình 1 và cho biết: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292951" y="1007392"/>
            <a:ext cx="3989685" cy="3231654"/>
          </a:xfrm>
          <a:prstGeom prst="rect">
            <a:avLst/>
          </a:prstGeom>
          <a:noFill/>
        </p:spPr>
        <p:txBody>
          <a:bodyPr wrap="square">
            <a:spAutoFit/>
          </a:bodyPr>
          <a:lstStyle/>
          <a:p>
            <a:pPr algn="just"/>
            <a:r>
              <a:rPr lang="en-US" sz="3400">
                <a:solidFill>
                  <a:srgbClr val="0070C0"/>
                </a:solidFill>
                <a:latin typeface="Cambria" panose="02040503050406030204" pitchFamily="18" charset="0"/>
                <a:ea typeface="Cambria" panose="02040503050406030204" pitchFamily="18" charset="0"/>
              </a:rPr>
              <a:t>- Các bạn nhỏ trong hình đang làm gì để chăm sóc cây trồng?</a:t>
            </a:r>
          </a:p>
          <a:p>
            <a:pPr algn="just"/>
            <a:r>
              <a:rPr lang="en-US" sz="3400">
                <a:solidFill>
                  <a:srgbClr val="0070C0"/>
                </a:solidFill>
                <a:latin typeface="Cambria" panose="02040503050406030204" pitchFamily="18" charset="0"/>
                <a:ea typeface="Cambria" panose="02040503050406030204" pitchFamily="18" charset="0"/>
              </a:rPr>
              <a:t>- Các hoạt động đó đáp ứng nhu cầu sống nào của cây?</a:t>
            </a:r>
          </a:p>
        </p:txBody>
      </p:sp>
      <p:pic>
        <p:nvPicPr>
          <p:cNvPr id="1026" name="Picture 2" descr="Các bạn nhỏ trong hình đang làm gì để chăm sóc cây trồng? Các hoạt động đó đáp ứng nhu cầu sống nào của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65" y="1123406"/>
            <a:ext cx="7424664" cy="5318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59" y="4345355"/>
            <a:ext cx="3310268" cy="2258938"/>
          </a:xfrm>
          <a:prstGeom prst="rect">
            <a:avLst/>
          </a:prstGeom>
        </p:spPr>
      </p:pic>
    </p:spTree>
    <p:extLst>
      <p:ext uri="{BB962C8B-B14F-4D97-AF65-F5344CB8AC3E}">
        <p14:creationId xmlns:p14="http://schemas.microsoft.com/office/powerpoint/2010/main" val="74155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5426" y="1632858"/>
            <a:ext cx="5031186" cy="3430354"/>
          </a:xfrm>
          <a:prstGeom prst="rect">
            <a:avLst/>
          </a:prstGeom>
        </p:spPr>
      </p:pic>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5153579"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Tưới nước cho cây</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nước của cây.</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599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977</Words>
  <Application>Microsoft Office PowerPoint</Application>
  <PresentationFormat>Widescreen</PresentationFormat>
  <Paragraphs>97</Paragraphs>
  <Slides>36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#9Slide07 HoneyCream</vt:lpstr>
      <vt:lpstr>思源黑体 CN</vt:lpstr>
      <vt:lpstr>标小智龙珠体</vt:lpstr>
      <vt:lpstr>Arial</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40</cp:revision>
  <dcterms:created xsi:type="dcterms:W3CDTF">2023-11-18T15:30:01Z</dcterms:created>
  <dcterms:modified xsi:type="dcterms:W3CDTF">2025-01-02T09:09:25Z</dcterms:modified>
</cp:coreProperties>
</file>