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sldIdLst>
    <p:sldId id="274" r:id="rId3"/>
    <p:sldId id="280" r:id="rId4"/>
    <p:sldId id="270" r:id="rId5"/>
    <p:sldId id="285" r:id="rId6"/>
    <p:sldId id="284" r:id="rId7"/>
    <p:sldId id="281" r:id="rId8"/>
    <p:sldId id="268" r:id="rId9"/>
    <p:sldId id="289" r:id="rId10"/>
    <p:sldId id="290" r:id="rId11"/>
    <p:sldId id="287" r:id="rId12"/>
    <p:sldId id="275" r:id="rId13"/>
    <p:sldId id="291" r:id="rId14"/>
    <p:sldId id="292" r:id="rId15"/>
    <p:sldId id="293" r:id="rId16"/>
    <p:sldId id="282" r:id="rId17"/>
    <p:sldId id="294" r:id="rId18"/>
    <p:sldId id="256" r:id="rId19"/>
  </p:sldIdLst>
  <p:sldSz cx="18288000" cy="10287000"/>
  <p:notesSz cx="6858000" cy="9144000"/>
  <p:embeddedFontLst>
    <p:embeddedFont>
      <p:font typeface="#9Slide03 AmpleSoft Bold" panose="02000000000000000000" pitchFamily="2" charset="77"/>
      <p:regular r:id="rId20"/>
      <p:bold r:id="rId21"/>
    </p:embeddedFont>
    <p:embeddedFont>
      <p:font typeface="#9Slide03 IcielNovecento sans E" pitchFamily="2" charset="77"/>
      <p:bold r:id="rId22"/>
    </p:embeddedFont>
    <p:embeddedFont>
      <p:font typeface="#9Slide07 HoneyCream" pitchFamily="2" charset="77"/>
      <p:regular r:id="rId23"/>
    </p:embeddedFont>
    <p:embeddedFont>
      <p:font typeface="Calibri" panose="020F0502020204030204" pitchFamily="34" charset="0"/>
      <p:regular r:id="rId24"/>
      <p:bold r:id="rId25"/>
      <p:italic r:id="rId26"/>
      <p:boldItalic r:id="rId27"/>
    </p:embeddedFont>
    <p:embeddedFont>
      <p:font typeface="Caveat Brush" pitchFamily="2" charset="77"/>
      <p:regular r:id="rId28"/>
    </p:embeddedFont>
    <p:embeddedFont>
      <p:font typeface="Roboto" panose="02000000000000000000" pitchFamily="2" charset="0"/>
      <p:regular r:id="rId29"/>
      <p:bold r:id="rId30"/>
      <p:italic r:id="rId31"/>
      <p:boldItalic r:id="rId32"/>
    </p:embeddedFont>
    <p:embeddedFont>
      <p:font typeface="SVN-Newton" panose="02040603050506020204" pitchFamily="18"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86" autoAdjust="0"/>
  </p:normalViewPr>
  <p:slideViewPr>
    <p:cSldViewPr>
      <p:cViewPr varScale="1">
        <p:scale>
          <a:sx n="67" d="100"/>
          <a:sy n="67" d="100"/>
        </p:scale>
        <p:origin x="4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microsoft.com/office/2007/relationships/hdphoto" Target="../media/hdphoto2.wdp"/><Relationship Id="rId12"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9" name="Picture 8"/>
          <p:cNvPicPr>
            <a:picLocks noChangeAspect="1"/>
          </p:cNvPicPr>
          <p:nvPr/>
        </p:nvPicPr>
        <p:blipFill>
          <a:blip r:embed="rId11"/>
          <a:stretch>
            <a:fillRect/>
          </a:stretch>
        </p:blipFill>
        <p:spPr>
          <a:xfrm>
            <a:off x="1262716" y="569927"/>
            <a:ext cx="15686368" cy="2505673"/>
          </a:xfrm>
          <a:prstGeom prst="rect">
            <a:avLst/>
          </a:prstGeom>
        </p:spPr>
      </p:pic>
    </p:spTree>
    <p:extLst>
      <p:ext uri="{BB962C8B-B14F-4D97-AF65-F5344CB8AC3E}">
        <p14:creationId xmlns:p14="http://schemas.microsoft.com/office/powerpoint/2010/main" val="397380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than</a:t>
                </a: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ma</a:t>
                </a: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a:p>
            <a:pPr algn="just"/>
            <a:r>
              <a:rPr lang="en-US" sz="4400" b="1" i="1" dirty="0">
                <a:solidFill>
                  <a:srgbClr val="C00000"/>
                </a:solidFill>
              </a:rPr>
              <a:t>b. </a:t>
            </a:r>
            <a:r>
              <a:rPr lang="en-US" sz="4400" dirty="0" err="1">
                <a:solidFill>
                  <a:schemeClr val="tx1"/>
                </a:solidFill>
              </a:rPr>
              <a:t>Viết</a:t>
            </a:r>
            <a:r>
              <a:rPr lang="en-US" sz="4400" dirty="0">
                <a:solidFill>
                  <a:schemeClr val="tx1"/>
                </a:solidFill>
              </a:rPr>
              <a:t> 2-3 </a:t>
            </a:r>
            <a:r>
              <a:rPr lang="en-US" sz="4400" dirty="0" err="1">
                <a:solidFill>
                  <a:schemeClr val="tx1"/>
                </a:solidFill>
              </a:rPr>
              <a:t>câu</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a:solidFill>
                  <a:schemeClr val="tx1"/>
                </a:solidFill>
              </a:rPr>
              <a:t>sử</a:t>
            </a:r>
            <a:r>
              <a:rPr lang="en-US" sz="4400" dirty="0">
                <a:solidFill>
                  <a:schemeClr val="tx1"/>
                </a:solidFill>
              </a:rPr>
              <a:t> </a:t>
            </a:r>
            <a:r>
              <a:rPr lang="en-US" sz="4400" dirty="0" err="1">
                <a:solidFill>
                  <a:schemeClr val="tx1"/>
                </a:solidFill>
              </a:rPr>
              <a:t>dụng</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tìm</a:t>
            </a:r>
            <a:r>
              <a:rPr lang="en-US" sz="4400" dirty="0">
                <a:solidFill>
                  <a:schemeClr val="tx1"/>
                </a:solidFill>
              </a:rPr>
              <a:t> </a:t>
            </a:r>
            <a:r>
              <a:rPr lang="en-US" sz="4400" dirty="0" err="1">
                <a:solidFill>
                  <a:schemeClr val="tx1"/>
                </a:solidFill>
              </a:rPr>
              <a:t>được</a:t>
            </a:r>
            <a:r>
              <a:rPr lang="en-US" sz="4400" dirty="0">
                <a:solidFill>
                  <a:schemeClr val="tx1"/>
                </a:solidFill>
              </a:rPr>
              <a:t> ở </a:t>
            </a:r>
            <a:r>
              <a:rPr lang="en-US" sz="4400" dirty="0" err="1">
                <a:solidFill>
                  <a:schemeClr val="tx1"/>
                </a:solidFill>
              </a:rPr>
              <a:t>bài</a:t>
            </a:r>
            <a:r>
              <a:rPr lang="en-US" sz="4400" dirty="0">
                <a:solidFill>
                  <a:schemeClr val="tx1"/>
                </a:solidFill>
              </a:rPr>
              <a:t> </a:t>
            </a:r>
            <a:r>
              <a:rPr lang="en-US" sz="4400" dirty="0" err="1">
                <a:solidFill>
                  <a:schemeClr val="tx1"/>
                </a:solidFill>
              </a:rPr>
              <a:t>tập</a:t>
            </a:r>
            <a:r>
              <a:rPr lang="en-US" sz="4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sông</a:t>
            </a:r>
            <a:r>
              <a:rPr lang="en-US" sz="4400" b="1" i="1" dirty="0">
                <a:solidFill>
                  <a:schemeClr val="tx1"/>
                </a:solidFill>
              </a:rPr>
              <a:t> </a:t>
            </a:r>
            <a:r>
              <a:rPr lang="en-US" sz="4400" b="1" i="1" dirty="0" err="1">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trời</a:t>
            </a:r>
            <a:r>
              <a:rPr lang="en-US" sz="4400" b="1" i="1" dirty="0">
                <a:solidFill>
                  <a:schemeClr val="tx1"/>
                </a:solidFill>
              </a:rPr>
              <a:t> </a:t>
            </a:r>
            <a:r>
              <a:rPr lang="en-US" sz="4400" b="1" i="1" dirty="0" err="1">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a:solidFill>
                  <a:srgbClr val="C00000"/>
                </a:solidFill>
              </a:rPr>
              <a:t>b. </a:t>
            </a:r>
            <a:r>
              <a:rPr lang="en-US" sz="5400" dirty="0" err="1">
                <a:solidFill>
                  <a:schemeClr val="tx1"/>
                </a:solidFill>
              </a:rPr>
              <a:t>Viết</a:t>
            </a:r>
            <a:r>
              <a:rPr lang="en-US" sz="5400" dirty="0">
                <a:solidFill>
                  <a:schemeClr val="tx1"/>
                </a:solidFill>
              </a:rPr>
              <a:t> 2-3 </a:t>
            </a:r>
            <a:r>
              <a:rPr lang="en-US" sz="5400" dirty="0" err="1">
                <a:solidFill>
                  <a:schemeClr val="tx1"/>
                </a:solidFill>
              </a:rPr>
              <a:t>câu</a:t>
            </a:r>
            <a:r>
              <a:rPr lang="en-US" sz="5400" dirty="0">
                <a:solidFill>
                  <a:schemeClr val="tx1"/>
                </a:solidFill>
              </a:rPr>
              <a:t> </a:t>
            </a:r>
            <a:r>
              <a:rPr lang="en-US" sz="5400" dirty="0" err="1">
                <a:solidFill>
                  <a:schemeClr val="tx1"/>
                </a:solidFill>
              </a:rPr>
              <a:t>có</a:t>
            </a:r>
            <a:r>
              <a:rPr lang="en-US" sz="5400" dirty="0">
                <a:solidFill>
                  <a:schemeClr val="tx1"/>
                </a:solidFill>
              </a:rPr>
              <a:t> </a:t>
            </a:r>
            <a:r>
              <a:rPr lang="en-US" sz="5400" dirty="0" err="1">
                <a:solidFill>
                  <a:schemeClr val="tx1"/>
                </a:solidFill>
              </a:rPr>
              <a:t>sử</a:t>
            </a:r>
            <a:r>
              <a:rPr lang="en-US" sz="5400" dirty="0">
                <a:solidFill>
                  <a:schemeClr val="tx1"/>
                </a:solidFill>
              </a:rPr>
              <a:t> </a:t>
            </a:r>
            <a:r>
              <a:rPr lang="en-US" sz="5400" dirty="0" err="1">
                <a:solidFill>
                  <a:schemeClr val="tx1"/>
                </a:solidFill>
              </a:rPr>
              <a:t>dụng</a:t>
            </a:r>
            <a:r>
              <a:rPr lang="en-US" sz="5400" dirty="0">
                <a:solidFill>
                  <a:schemeClr val="tx1"/>
                </a:solidFill>
              </a:rPr>
              <a:t> </a:t>
            </a:r>
            <a:r>
              <a:rPr lang="en-US" sz="5400" dirty="0" err="1">
                <a:solidFill>
                  <a:schemeClr val="tx1"/>
                </a:solidFill>
              </a:rPr>
              <a:t>tính</a:t>
            </a:r>
            <a:r>
              <a:rPr lang="en-US" sz="5400" dirty="0">
                <a:solidFill>
                  <a:schemeClr val="tx1"/>
                </a:solidFill>
              </a:rPr>
              <a:t> </a:t>
            </a:r>
            <a:r>
              <a:rPr lang="en-US" sz="5400" dirty="0" err="1">
                <a:solidFill>
                  <a:schemeClr val="tx1"/>
                </a:solidFill>
              </a:rPr>
              <a:t>từ</a:t>
            </a:r>
            <a:r>
              <a:rPr lang="en-US" sz="5400" dirty="0">
                <a:solidFill>
                  <a:schemeClr val="tx1"/>
                </a:solidFill>
              </a:rPr>
              <a:t> </a:t>
            </a:r>
            <a:r>
              <a:rPr lang="en-US" sz="5400" dirty="0" err="1">
                <a:solidFill>
                  <a:schemeClr val="tx1"/>
                </a:solidFill>
              </a:rPr>
              <a:t>em</a:t>
            </a:r>
            <a:r>
              <a:rPr lang="en-US" sz="5400" dirty="0">
                <a:solidFill>
                  <a:schemeClr val="tx1"/>
                </a:solidFill>
              </a:rPr>
              <a:t> </a:t>
            </a:r>
            <a:r>
              <a:rPr lang="en-US" sz="5400" dirty="0" err="1">
                <a:solidFill>
                  <a:schemeClr val="tx1"/>
                </a:solidFill>
              </a:rPr>
              <a:t>tìm</a:t>
            </a:r>
            <a:r>
              <a:rPr lang="en-US" sz="5400" dirty="0">
                <a:solidFill>
                  <a:schemeClr val="tx1"/>
                </a:solidFill>
              </a:rPr>
              <a:t> </a:t>
            </a:r>
            <a:r>
              <a:rPr lang="en-US" sz="5400" dirty="0" err="1">
                <a:solidFill>
                  <a:schemeClr val="tx1"/>
                </a:solidFill>
              </a:rPr>
              <a:t>được</a:t>
            </a:r>
            <a:r>
              <a:rPr lang="en-US" sz="5400" dirty="0">
                <a:solidFill>
                  <a:schemeClr val="tx1"/>
                </a:solidFill>
              </a:rPr>
              <a:t> ở </a:t>
            </a:r>
            <a:r>
              <a:rPr lang="en-US" sz="5400" dirty="0" err="1">
                <a:solidFill>
                  <a:schemeClr val="tx1"/>
                </a:solidFill>
              </a:rPr>
              <a:t>bài</a:t>
            </a:r>
            <a:r>
              <a:rPr lang="en-US" sz="5400" dirty="0">
                <a:solidFill>
                  <a:schemeClr val="tx1"/>
                </a:solidFill>
              </a:rPr>
              <a:t> </a:t>
            </a:r>
            <a:r>
              <a:rPr lang="en-US" sz="5400" dirty="0" err="1">
                <a:solidFill>
                  <a:schemeClr val="tx1"/>
                </a:solidFill>
              </a:rPr>
              <a:t>tập</a:t>
            </a:r>
            <a:r>
              <a:rPr lang="en-US" sz="5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Vào 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a:duotone>
                  <a:schemeClr val="accent2">
                    <a:shade val="45000"/>
                    <a:satMod val="135000"/>
                  </a:schemeClr>
                  <a:prstClr val="white"/>
                </a:duotone>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22222"/>
                </a:solidFill>
                <a:effectLst/>
                <a:uLnTx/>
                <a:uFillTx/>
                <a:latin typeface="Calibri"/>
                <a:ea typeface="+mn-ea"/>
                <a:cs typeface="+mn-cs"/>
              </a:rPr>
              <a:t>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Nhà 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2"/>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asvg="http://schemas.microsoft.com/office/drawing/2016/SVG/main" r:embed="rId3"/>
                </a:ext>
              </a:extLst>
            </a:blip>
            <a:stretch>
              <a:fillRect l="-5317" r="-4976" b="-10829"/>
            </a:stretch>
          </a:blipFill>
        </p:spPr>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a:solidFill>
                  <a:schemeClr val="bg1"/>
                </a:solidFill>
                <a:latin typeface="#9Slide03 AmpleSoft Bold" panose="02000000000000000000" pitchFamily="2" charset="0"/>
              </a:rPr>
              <a:t>CHÀO TẠM BIỆT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785652"/>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1:</a:t>
            </a:r>
            <a:r>
              <a:rPr lang="en-US" sz="8000" dirty="0">
                <a:solidFill>
                  <a:schemeClr val="bg1"/>
                </a:solidFill>
                <a:latin typeface="#9Slide03 IcielNovecento sans E" panose="00000900000000000000" pitchFamily="2" charset="0"/>
              </a:rPr>
              <a:t> </a:t>
            </a:r>
          </a:p>
          <a:p>
            <a:pPr algn="ctr"/>
            <a:r>
              <a:rPr lang="vi-VN" sz="8000" b="1" dirty="0">
                <a:solidFill>
                  <a:srgbClr val="FFFF00"/>
                </a:solidFill>
                <a:latin typeface="Roboto" panose="02000000000000000000" pitchFamily="2" charset="0"/>
              </a:rPr>
              <a:t>Từ nào dưới đây không phải là </a:t>
            </a:r>
            <a:r>
              <a:rPr lang="vi-VN" sz="8000" b="1" dirty="0">
                <a:solidFill>
                  <a:schemeClr val="accent6">
                    <a:lumMod val="60000"/>
                    <a:lumOff val="40000"/>
                  </a:schemeClr>
                </a:solidFill>
                <a:latin typeface="Roboto" panose="02000000000000000000" pitchFamily="2" charset="0"/>
              </a:rPr>
              <a:t>tính từ?</a:t>
            </a:r>
          </a:p>
        </p:txBody>
      </p:sp>
      <p:sp>
        <p:nvSpPr>
          <p:cNvPr id="71" name="Rectangle 70"/>
          <p:cNvSpPr/>
          <p:nvPr/>
        </p:nvSpPr>
        <p:spPr>
          <a:xfrm>
            <a:off x="2438400" y="4814352"/>
            <a:ext cx="13944600" cy="4154984"/>
          </a:xfrm>
          <a:prstGeom prst="rect">
            <a:avLst/>
          </a:prstGeom>
        </p:spPr>
        <p:txBody>
          <a:bodyPr wrap="square" numCol="2">
            <a:spAutoFit/>
          </a:bodyPr>
          <a:lstStyle/>
          <a:p>
            <a:pPr algn="just"/>
            <a:r>
              <a:rPr lang="vi-VN" sz="8800" dirty="0">
                <a:solidFill>
                  <a:schemeClr val="bg1"/>
                </a:solidFill>
                <a:latin typeface="Roboto" panose="02000000000000000000" pitchFamily="2" charset="0"/>
              </a:rPr>
              <a:t>A. Tươi tốt</a:t>
            </a:r>
          </a:p>
          <a:p>
            <a:pPr algn="just"/>
            <a:r>
              <a:rPr lang="vi-VN" sz="8800" dirty="0">
                <a:solidFill>
                  <a:schemeClr val="bg1"/>
                </a:solidFill>
                <a:latin typeface="Roboto" panose="02000000000000000000" pitchFamily="2" charset="0"/>
              </a:rPr>
              <a:t>B. Làm việc</a:t>
            </a:r>
            <a:endParaRPr lang="en-US" sz="8800" dirty="0">
              <a:solidFill>
                <a:schemeClr val="bg1"/>
              </a:solidFill>
              <a:latin typeface="Roboto" panose="02000000000000000000" pitchFamily="2" charset="0"/>
            </a:endParaRPr>
          </a:p>
          <a:p>
            <a:pPr algn="just"/>
            <a:endParaRPr lang="vi-VN" sz="8800" dirty="0">
              <a:solidFill>
                <a:schemeClr val="bg1"/>
              </a:solidFill>
              <a:latin typeface="Roboto" panose="02000000000000000000" pitchFamily="2" charset="0"/>
            </a:endParaRPr>
          </a:p>
          <a:p>
            <a:pPr algn="just"/>
            <a:r>
              <a:rPr lang="vi-VN" sz="8800" dirty="0">
                <a:solidFill>
                  <a:schemeClr val="bg1"/>
                </a:solidFill>
                <a:latin typeface="Roboto" panose="02000000000000000000" pitchFamily="2" charset="0"/>
              </a:rPr>
              <a:t>C. Cần mẫn</a:t>
            </a:r>
          </a:p>
          <a:p>
            <a:pPr algn="just"/>
            <a:r>
              <a:rPr lang="vi-VN" sz="8800" dirty="0">
                <a:solidFill>
                  <a:schemeClr val="bg1"/>
                </a:solidFill>
                <a:latin typeface="Roboto" panose="02000000000000000000" pitchFamily="2" charset="0"/>
              </a:rPr>
              <a:t>D. Dũng cảm</a:t>
            </a:r>
          </a:p>
        </p:txBody>
      </p:sp>
      <p:sp>
        <p:nvSpPr>
          <p:cNvPr id="72" name="Oval 71"/>
          <p:cNvSpPr/>
          <p:nvPr/>
        </p:nvSpPr>
        <p:spPr>
          <a:xfrm>
            <a:off x="2133600" y="6134100"/>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354765"/>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2:</a:t>
            </a:r>
            <a:r>
              <a:rPr lang="en-US" sz="8000" dirty="0">
                <a:solidFill>
                  <a:schemeClr val="bg1"/>
                </a:solidFill>
                <a:latin typeface="#9Slide03 IcielNovecento sans E" panose="00000900000000000000" pitchFamily="2" charset="0"/>
              </a:rPr>
              <a:t> </a:t>
            </a:r>
          </a:p>
          <a:p>
            <a:pPr algn="ctr"/>
            <a:r>
              <a:rPr lang="en-US" sz="6600" b="1" dirty="0" err="1">
                <a:solidFill>
                  <a:srgbClr val="FFFF00"/>
                </a:solidFill>
              </a:rPr>
              <a:t>Những</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chậm</a:t>
            </a:r>
            <a:r>
              <a:rPr lang="en-US" sz="6600" b="1" dirty="0">
                <a:solidFill>
                  <a:srgbClr val="FFFF00"/>
                </a:solidFill>
              </a:rPr>
              <a:t> </a:t>
            </a:r>
            <a:r>
              <a:rPr lang="en-US" sz="6600" b="1" dirty="0" err="1">
                <a:solidFill>
                  <a:srgbClr val="FFFF00"/>
                </a:solidFill>
              </a:rPr>
              <a:t>rãi</a:t>
            </a:r>
            <a:r>
              <a:rPr lang="en-US" sz="6600" b="1" dirty="0">
                <a:solidFill>
                  <a:srgbClr val="FFFF00"/>
                </a:solidFill>
              </a:rPr>
              <a:t>, </a:t>
            </a:r>
            <a:r>
              <a:rPr lang="en-US" sz="6600" b="1" dirty="0" err="1">
                <a:solidFill>
                  <a:srgbClr val="FFFF00"/>
                </a:solidFill>
              </a:rPr>
              <a:t>nhanh</a:t>
            </a:r>
            <a:r>
              <a:rPr lang="en-US" sz="6600" b="1" dirty="0">
                <a:solidFill>
                  <a:srgbClr val="FFFF00"/>
                </a:solidFill>
              </a:rPr>
              <a:t> </a:t>
            </a:r>
            <a:r>
              <a:rPr lang="en-US" sz="6600" b="1" dirty="0" err="1">
                <a:solidFill>
                  <a:srgbClr val="FFFF00"/>
                </a:solidFill>
              </a:rPr>
              <a:t>chóng</a:t>
            </a:r>
            <a:r>
              <a:rPr lang="en-US" sz="6600" b="1" dirty="0">
                <a:solidFill>
                  <a:srgbClr val="FFFF00"/>
                </a:solidFill>
              </a:rPr>
              <a:t>, </a:t>
            </a:r>
            <a:r>
              <a:rPr lang="en-US" sz="6600" b="1" dirty="0" err="1">
                <a:solidFill>
                  <a:srgbClr val="FFFF00"/>
                </a:solidFill>
              </a:rPr>
              <a:t>vội</a:t>
            </a:r>
            <a:r>
              <a:rPr lang="en-US" sz="6600" b="1" dirty="0">
                <a:solidFill>
                  <a:srgbClr val="FFFF00"/>
                </a:solidFill>
              </a:rPr>
              <a:t> </a:t>
            </a:r>
            <a:r>
              <a:rPr lang="en-US" sz="6600" b="1" dirty="0" err="1">
                <a:solidFill>
                  <a:srgbClr val="FFFF00"/>
                </a:solidFill>
              </a:rPr>
              <a:t>vàng</a:t>
            </a:r>
            <a:r>
              <a:rPr lang="en-US" sz="6600" b="1" dirty="0">
                <a:solidFill>
                  <a:srgbClr val="FFFF00"/>
                </a:solidFill>
              </a:rPr>
              <a:t>, </a:t>
            </a:r>
            <a:r>
              <a:rPr lang="en-US" sz="6600" b="1" dirty="0" err="1">
                <a:solidFill>
                  <a:srgbClr val="FFFF00"/>
                </a:solidFill>
              </a:rPr>
              <a:t>lề</a:t>
            </a:r>
            <a:r>
              <a:rPr lang="en-US" sz="6600" b="1" dirty="0">
                <a:solidFill>
                  <a:srgbClr val="FFFF00"/>
                </a:solidFill>
              </a:rPr>
              <a:t> </a:t>
            </a:r>
            <a:r>
              <a:rPr lang="en-US" sz="6600" b="1" dirty="0" err="1">
                <a:solidFill>
                  <a:srgbClr val="FFFF00"/>
                </a:solidFill>
              </a:rPr>
              <a:t>mề</a:t>
            </a:r>
            <a:r>
              <a:rPr lang="en-US" sz="6600" b="1" dirty="0">
                <a:solidFill>
                  <a:srgbClr val="FFFF00"/>
                </a:solidFill>
              </a:rPr>
              <a:t>” </a:t>
            </a:r>
            <a:r>
              <a:rPr lang="en-US" sz="6600" b="1" dirty="0" err="1">
                <a:solidFill>
                  <a:srgbClr val="FFFF00"/>
                </a:solidFill>
              </a:rPr>
              <a:t>là</a:t>
            </a:r>
            <a:r>
              <a:rPr lang="en-US" sz="6600" b="1" dirty="0">
                <a:solidFill>
                  <a:srgbClr val="FFFF00"/>
                </a:solidFill>
              </a:rPr>
              <a:t> </a:t>
            </a:r>
            <a:r>
              <a:rPr lang="en-US" sz="6600" b="1" dirty="0" err="1">
                <a:solidFill>
                  <a:srgbClr val="FFFF00"/>
                </a:solidFill>
              </a:rPr>
              <a:t>tính</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chỉ</a:t>
            </a:r>
            <a:r>
              <a:rPr lang="en-US" sz="6600" b="1" dirty="0">
                <a:solidFill>
                  <a:srgbClr val="FFFF00"/>
                </a:solidFill>
              </a:rPr>
              <a:t> </a:t>
            </a:r>
            <a:r>
              <a:rPr lang="en-US" sz="6600" b="1" dirty="0" err="1">
                <a:solidFill>
                  <a:srgbClr val="FFFF00"/>
                </a:solidFill>
              </a:rPr>
              <a:t>gì</a:t>
            </a:r>
            <a:r>
              <a:rPr lang="en-US" sz="6600" b="1" dirty="0">
                <a:solidFill>
                  <a:srgbClr val="FFFF00"/>
                </a:solidFill>
              </a:rPr>
              <a:t>?</a:t>
            </a:r>
            <a:endParaRPr lang="vi-VN" sz="400000" b="1" i="1" dirty="0">
              <a:solidFill>
                <a:srgbClr val="FFFF00"/>
              </a:solidFill>
            </a:endParaRPr>
          </a:p>
        </p:txBody>
      </p:sp>
      <p:sp>
        <p:nvSpPr>
          <p:cNvPr id="71" name="Rectangle 70"/>
          <p:cNvSpPr/>
          <p:nvPr/>
        </p:nvSpPr>
        <p:spPr>
          <a:xfrm>
            <a:off x="2362200" y="4429392"/>
            <a:ext cx="13944600" cy="4154984"/>
          </a:xfrm>
          <a:prstGeom prst="rect">
            <a:avLst/>
          </a:prstGeom>
        </p:spPr>
        <p:txBody>
          <a:bodyPr wrap="square" numCol="1">
            <a:spAutoFit/>
          </a:bodyPr>
          <a:lstStyle/>
          <a:p>
            <a:pPr marL="342900" indent="-342900" algn="just">
              <a:buAutoNum type="alphaUcPeriod"/>
            </a:pP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p>
          <a:p>
            <a:pPr algn="just"/>
            <a:r>
              <a:rPr lang="en-US" sz="6600" dirty="0">
                <a:solidFill>
                  <a:schemeClr val="bg1"/>
                </a:solidFill>
              </a:rPr>
              <a:t>B.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endParaRPr lang="vi-VN" sz="6600" dirty="0">
              <a:solidFill>
                <a:schemeClr val="bg1"/>
              </a:solidFill>
            </a:endParaRPr>
          </a:p>
          <a:p>
            <a:pPr algn="just"/>
            <a:r>
              <a:rPr lang="en-US" sz="6600" dirty="0">
                <a:solidFill>
                  <a:schemeClr val="bg1"/>
                </a:solidFill>
              </a:rPr>
              <a:t>C</a:t>
            </a:r>
            <a:r>
              <a:rPr lang="vi-VN" sz="6600" dirty="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p>
          <a:p>
            <a:pPr algn="just"/>
            <a:r>
              <a:rPr lang="en-US" sz="6600" dirty="0">
                <a:solidFill>
                  <a:schemeClr val="bg1"/>
                </a:solidFill>
              </a:rPr>
              <a:t>D</a:t>
            </a:r>
            <a:r>
              <a:rPr lang="vi-VN" sz="6600" dirty="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endParaRPr lang="vi-VN" sz="6600" dirty="0">
              <a:solidFill>
                <a:schemeClr val="bg1"/>
              </a:solidFill>
            </a:endParaRPr>
          </a:p>
        </p:txBody>
      </p:sp>
      <p:sp>
        <p:nvSpPr>
          <p:cNvPr id="8" name="Oval 7"/>
          <p:cNvSpPr/>
          <p:nvPr/>
        </p:nvSpPr>
        <p:spPr>
          <a:xfrm>
            <a:off x="2133600" y="6438900"/>
            <a:ext cx="1219200" cy="12149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119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4001095"/>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3:</a:t>
            </a:r>
            <a:r>
              <a:rPr lang="en-US" sz="8000" dirty="0">
                <a:solidFill>
                  <a:schemeClr val="bg1"/>
                </a:solidFill>
                <a:latin typeface="#9Slide03 IcielNovecento sans E" panose="00000900000000000000" pitchFamily="2" charset="0"/>
              </a:rPr>
              <a:t> </a:t>
            </a:r>
          </a:p>
          <a:p>
            <a:pPr algn="ctr"/>
            <a:r>
              <a:rPr lang="vi-VN" sz="5400" b="1" i="1" dirty="0">
                <a:solidFill>
                  <a:srgbClr val="FFFF00"/>
                </a:solidFill>
              </a:rPr>
              <a:t>Câu văn sau có mấy tính từ?</a:t>
            </a:r>
          </a:p>
          <a:p>
            <a:pPr algn="ctr"/>
            <a:r>
              <a:rPr lang="vi-VN" sz="6000" dirty="0">
                <a:solidFill>
                  <a:schemeClr val="bg1"/>
                </a:solidFill>
              </a:rPr>
              <a:t>Cái chàng Dế Choắt, người gầy gò và dài lêu nghêu như một gã nghiện thuốc phiện.</a:t>
            </a:r>
          </a:p>
        </p:txBody>
      </p:sp>
      <p:sp>
        <p:nvSpPr>
          <p:cNvPr id="71" name="Rectangle 70"/>
          <p:cNvSpPr/>
          <p:nvPr/>
        </p:nvSpPr>
        <p:spPr>
          <a:xfrm>
            <a:off x="2362200" y="5295900"/>
            <a:ext cx="13944600" cy="3785652"/>
          </a:xfrm>
          <a:prstGeom prst="rect">
            <a:avLst/>
          </a:prstGeom>
        </p:spPr>
        <p:txBody>
          <a:bodyPr wrap="square" numCol="2">
            <a:spAutoFit/>
          </a:bodyPr>
          <a:lstStyle/>
          <a:p>
            <a:pPr algn="just"/>
            <a:r>
              <a:rPr lang="vi-VN" sz="8000" dirty="0">
                <a:solidFill>
                  <a:schemeClr val="bg1"/>
                </a:solidFill>
                <a:latin typeface="Roboto" panose="02000000000000000000" pitchFamily="2" charset="0"/>
              </a:rPr>
              <a:t>A. </a:t>
            </a:r>
            <a:r>
              <a:rPr lang="en-US" sz="8000" dirty="0">
                <a:solidFill>
                  <a:schemeClr val="bg1"/>
                </a:solidFill>
                <a:latin typeface="Roboto" panose="02000000000000000000" pitchFamily="2" charset="0"/>
              </a:rPr>
              <a:t>1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B. </a:t>
            </a:r>
            <a:r>
              <a:rPr lang="en-US" sz="8000" dirty="0">
                <a:solidFill>
                  <a:schemeClr val="bg1"/>
                </a:solidFill>
                <a:latin typeface="Roboto" panose="02000000000000000000" pitchFamily="2" charset="0"/>
              </a:rPr>
              <a:t>2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en-US" sz="8000" dirty="0">
              <a:solidFill>
                <a:schemeClr val="bg1"/>
              </a:solidFill>
              <a:latin typeface="Roboto" panose="02000000000000000000" pitchFamily="2" charset="0"/>
            </a:endParaRPr>
          </a:p>
          <a:p>
            <a:pPr algn="just"/>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C. </a:t>
            </a:r>
            <a:r>
              <a:rPr lang="en-US" sz="8000" dirty="0">
                <a:solidFill>
                  <a:schemeClr val="bg1"/>
                </a:solidFill>
                <a:latin typeface="Roboto" panose="02000000000000000000" pitchFamily="2" charset="0"/>
              </a:rPr>
              <a:t>3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D. </a:t>
            </a:r>
            <a:r>
              <a:rPr lang="en-US" sz="8000" dirty="0">
                <a:solidFill>
                  <a:schemeClr val="bg1"/>
                </a:solidFill>
                <a:latin typeface="Roboto" panose="02000000000000000000" pitchFamily="2" charset="0"/>
              </a:rPr>
              <a:t>4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p:txBody>
      </p:sp>
      <p:sp>
        <p:nvSpPr>
          <p:cNvPr id="72" name="Oval 71"/>
          <p:cNvSpPr/>
          <p:nvPr/>
        </p:nvSpPr>
        <p:spPr>
          <a:xfrm>
            <a:off x="2057400" y="6505054"/>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1658600" y="3924300"/>
            <a:ext cx="228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163800" y="3924300"/>
            <a:ext cx="10058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05000" y="4914900"/>
            <a:ext cx="347472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072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2"/>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sp>
        <p:nvSpPr>
          <p:cNvPr id="17" name="Rounded Rectangle 16"/>
          <p:cNvSpPr/>
          <p:nvPr/>
        </p:nvSpPr>
        <p:spPr>
          <a:xfrm>
            <a:off x="14097000" y="6362700"/>
            <a:ext cx="9906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5253718" y="6362700"/>
            <a:ext cx="1815082"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087600" y="5440849"/>
            <a:ext cx="12192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747153" y="6819900"/>
            <a:ext cx="1501247"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145404" y="2476500"/>
            <a:ext cx="1629517"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3096569" y="2522220"/>
            <a:ext cx="1305231"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800100"/>
            <a:ext cx="15849600" cy="8710077"/>
          </a:xfrm>
          <a:prstGeom prst="rect">
            <a:avLst/>
          </a:prstGeom>
        </p:spPr>
        <p:txBody>
          <a:bodyPr wrap="square">
            <a:spAutoFit/>
          </a:bodyPr>
          <a:lstStyle/>
          <a:p>
            <a:pPr algn="ctr"/>
            <a:r>
              <a:rPr lang="vi-VN" sz="2800" b="1" dirty="0">
                <a:solidFill>
                  <a:srgbClr val="000000"/>
                </a:solidFill>
                <a:latin typeface="OpenSansBold"/>
              </a:rPr>
              <a:t>BÉT-TÔ-VEN VÀ BẢN XÔ-NÁT </a:t>
            </a:r>
            <a:r>
              <a:rPr lang="vi-VN" sz="2800" b="1" i="1" dirty="0">
                <a:solidFill>
                  <a:srgbClr val="000000"/>
                </a:solidFill>
                <a:latin typeface="OpenSansBold"/>
              </a:rPr>
              <a:t>ÁNH TRĂNG</a:t>
            </a:r>
            <a:endParaRPr lang="vi-VN" sz="2800" i="1" dirty="0">
              <a:solidFill>
                <a:srgbClr val="000000"/>
              </a:solidFill>
              <a:latin typeface="OpenSans"/>
            </a:endParaRPr>
          </a:p>
          <a:p>
            <a:pPr algn="just"/>
            <a:r>
              <a:rPr lang="vi-VN" sz="2800" dirty="0">
                <a:solidFill>
                  <a:srgbClr val="000000"/>
                </a:solidFill>
                <a:latin typeface="OpenSans"/>
              </a:rPr>
              <a:t>       Bét-tô-ven là nhà soạn nhạc cổ điển vĩ đại trên thế giới. Ông đã sáng tác nhiều bản nhạc nổi tiếng, trong số đó có Bản xô-nát </a:t>
            </a:r>
            <a:r>
              <a:rPr lang="vi-VN" sz="2800" i="1" dirty="0">
                <a:solidFill>
                  <a:srgbClr val="000000"/>
                </a:solidFill>
                <a:latin typeface="OpenSans"/>
              </a:rPr>
              <a:t>Ánh trăng.</a:t>
            </a:r>
            <a:r>
              <a:rPr lang="vi-VN" sz="2800" dirty="0">
                <a:solidFill>
                  <a:srgbClr val="000000"/>
                </a:solidFill>
                <a:latin typeface="OpenSans"/>
              </a:rPr>
              <a:t> </a:t>
            </a:r>
          </a:p>
          <a:p>
            <a:pPr algn="just"/>
            <a:r>
              <a:rPr lang="vi-VN" sz="2800" dirty="0">
                <a:solidFill>
                  <a:srgbClr val="000000"/>
                </a:solidFill>
                <a:latin typeface="OpenSans"/>
              </a:rPr>
              <a:t>       Tương truyền, vào một đêm trăng sáng, Bét-tô-ven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 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 </a:t>
            </a:r>
          </a:p>
          <a:p>
            <a:pPr algn="just"/>
            <a:r>
              <a:rPr lang="vi-VN" sz="2800" dirty="0">
                <a:solidFill>
                  <a:srgbClr val="000000"/>
                </a:solidFill>
                <a:latin typeface="OpenSans"/>
              </a:rPr>
              <a:t>       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algn="just"/>
            <a:r>
              <a:rPr lang="vi-VN" sz="2800" dirty="0">
                <a:solidFill>
                  <a:srgbClr val="000000"/>
                </a:solidFill>
                <a:latin typeface="OpenSans"/>
              </a:rPr>
              <a:t>       Bản xô-nát </a:t>
            </a:r>
            <a:r>
              <a:rPr lang="vi-VN" sz="2800" i="1" dirty="0">
                <a:solidFill>
                  <a:srgbClr val="000000"/>
                </a:solidFill>
                <a:latin typeface="OpenSans"/>
              </a:rPr>
              <a:t>Ánh trăng </a:t>
            </a:r>
            <a:r>
              <a:rPr lang="vi-VN" sz="2800" dirty="0">
                <a:solidFill>
                  <a:srgbClr val="000000"/>
                </a:solidFill>
                <a:latin typeface="OpenSans"/>
              </a:rPr>
              <a:t>ra đời từ đó. </a:t>
            </a:r>
          </a:p>
          <a:p>
            <a:pPr algn="r"/>
            <a:r>
              <a:rPr lang="vi-VN" sz="2800" dirty="0">
                <a:solidFill>
                  <a:srgbClr val="000000"/>
                </a:solidFill>
                <a:latin typeface="OpenSans"/>
              </a:rPr>
              <a:t>(Theo </a:t>
            </a:r>
            <a:r>
              <a:rPr lang="vi-VN" sz="2800" i="1" dirty="0">
                <a:solidFill>
                  <a:srgbClr val="000000"/>
                </a:solidFill>
                <a:latin typeface="OpenSans"/>
              </a:rPr>
              <a:t>Bét-tô-ven – Nhà soạn nhạc cổ điển vĩ đại thế giới</a:t>
            </a:r>
            <a:r>
              <a:rPr lang="vi-VN" sz="2800" dirty="0">
                <a:solidFill>
                  <a:srgbClr val="000000"/>
                </a:solidFill>
                <a:latin typeface="OpenSans"/>
              </a:rPr>
              <a:t>)</a:t>
            </a:r>
            <a:endParaRPr lang="vi-VN" sz="2800" b="0" i="0" dirty="0">
              <a:solidFill>
                <a:srgbClr val="000000"/>
              </a:solidFill>
              <a:effectLst/>
              <a:latin typeface="OpenSans"/>
            </a:endParaRPr>
          </a:p>
        </p:txBody>
      </p:sp>
      <p:grpSp>
        <p:nvGrpSpPr>
          <p:cNvPr id="29" name="Group 28"/>
          <p:cNvGrpSpPr/>
          <p:nvPr/>
        </p:nvGrpSpPr>
        <p:grpSpPr>
          <a:xfrm>
            <a:off x="1359301" y="594400"/>
            <a:ext cx="7984261" cy="5632331"/>
            <a:chOff x="3017242" y="1599361"/>
            <a:chExt cx="7984261" cy="5632331"/>
          </a:xfrm>
        </p:grpSpPr>
        <p:grpSp>
          <p:nvGrpSpPr>
            <p:cNvPr id="30" name="Group 29"/>
            <p:cNvGrpSpPr/>
            <p:nvPr/>
          </p:nvGrpSpPr>
          <p:grpSpPr>
            <a:xfrm>
              <a:off x="3017242" y="3484223"/>
              <a:ext cx="7156612" cy="3747469"/>
              <a:chOff x="1442273" y="3224830"/>
              <a:chExt cx="7156612" cy="3747469"/>
            </a:xfrm>
          </p:grpSpPr>
          <p:grpSp>
            <p:nvGrpSpPr>
              <p:cNvPr id="32" name="Group 7"/>
              <p:cNvGrpSpPr/>
              <p:nvPr/>
            </p:nvGrpSpPr>
            <p:grpSpPr>
              <a:xfrm>
                <a:off x="1442273" y="3224830"/>
                <a:ext cx="7156612" cy="3747469"/>
                <a:chOff x="0" y="831257"/>
                <a:chExt cx="6350000" cy="5518743"/>
              </a:xfrm>
              <a:solidFill>
                <a:schemeClr val="bg1"/>
              </a:solidFill>
            </p:grpSpPr>
            <p:sp>
              <p:nvSpPr>
                <p:cNvPr id="35" name="Freeform 8"/>
                <p:cNvSpPr/>
                <p:nvPr/>
              </p:nvSpPr>
              <p:spPr>
                <a:xfrm>
                  <a:off x="0" y="831257"/>
                  <a:ext cx="6350000" cy="5518743"/>
                </a:xfrm>
                <a:prstGeom prst="cloud">
                  <a:avLst/>
                </a:prstGeom>
                <a:grpFill/>
                <a:ln w="57150">
                  <a:solidFill>
                    <a:schemeClr val="accent2">
                      <a:lumMod val="75000"/>
                    </a:schemeClr>
                  </a:solidFill>
                </a:ln>
              </p:spPr>
            </p:sp>
          </p:grpSp>
          <p:sp>
            <p:nvSpPr>
              <p:cNvPr id="33"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37" name="Group 36"/>
          <p:cNvGrpSpPr/>
          <p:nvPr/>
        </p:nvGrpSpPr>
        <p:grpSpPr>
          <a:xfrm>
            <a:off x="8472328" y="2476500"/>
            <a:ext cx="8092298" cy="6512393"/>
            <a:chOff x="9296400" y="2618099"/>
            <a:chExt cx="8092298" cy="6512393"/>
          </a:xfrm>
        </p:grpSpPr>
        <p:grpSp>
          <p:nvGrpSpPr>
            <p:cNvPr id="40" name="Group 39"/>
            <p:cNvGrpSpPr/>
            <p:nvPr/>
          </p:nvGrpSpPr>
          <p:grpSpPr>
            <a:xfrm>
              <a:off x="9296400" y="5091892"/>
              <a:ext cx="7999815" cy="4038600"/>
              <a:chOff x="8986237" y="3268900"/>
              <a:chExt cx="7999815" cy="4038600"/>
            </a:xfrm>
          </p:grpSpPr>
          <p:grpSp>
            <p:nvGrpSpPr>
              <p:cNvPr id="42" name="Group 7"/>
              <p:cNvGrpSpPr/>
              <p:nvPr/>
            </p:nvGrpSpPr>
            <p:grpSpPr>
              <a:xfrm>
                <a:off x="8986237" y="3268900"/>
                <a:ext cx="7999815" cy="4038600"/>
                <a:chOff x="-42644" y="419444"/>
                <a:chExt cx="6392644" cy="5177692"/>
              </a:xfrm>
              <a:solidFill>
                <a:schemeClr val="bg1"/>
              </a:solidFill>
            </p:grpSpPr>
            <p:sp>
              <p:nvSpPr>
                <p:cNvPr id="44"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3"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Tree>
    <p:extLst>
      <p:ext uri="{BB962C8B-B14F-4D97-AF65-F5344CB8AC3E}">
        <p14:creationId xmlns:p14="http://schemas.microsoft.com/office/powerpoint/2010/main" val="19861067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lấp lánh</a:t>
            </a:r>
            <a:endParaRPr lang="en-US" sz="4000" dirty="0"/>
          </a:p>
        </p:txBody>
      </p:sp>
      <p:pic>
        <p:nvPicPr>
          <p:cNvPr id="29" name="Picture 28"/>
          <p:cNvPicPr>
            <a:picLocks noChangeAspect="1"/>
          </p:cNvPicPr>
          <p:nvPr/>
        </p:nvPicPr>
        <p:blipFill>
          <a:blip r:embed="rId8"/>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437</Words>
  <Application>Microsoft Macintosh PowerPoint</Application>
  <PresentationFormat>Custom</PresentationFormat>
  <Paragraphs>90</Paragraphs>
  <Slides>17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Times New Roman</vt:lpstr>
      <vt:lpstr>Arial</vt:lpstr>
      <vt:lpstr>#9Slide03 IcielNovecento sans E</vt:lpstr>
      <vt:lpstr>OpenSansBold</vt:lpstr>
      <vt:lpstr>Caveat Brush</vt:lpstr>
      <vt:lpstr>SVN-Newton</vt:lpstr>
      <vt:lpstr>OpenSans</vt:lpstr>
      <vt:lpstr>Calibri</vt:lpstr>
      <vt:lpstr>#9Slide07 HoneyCream</vt:lpstr>
      <vt:lpstr>#9Slide03 AmpleSoft Bold</vt:lpstr>
      <vt:lpstr>Roboto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Microsoft Office User</cp:lastModifiedBy>
  <cp:revision>27</cp:revision>
  <dcterms:created xsi:type="dcterms:W3CDTF">2006-08-16T00:00:00Z</dcterms:created>
  <dcterms:modified xsi:type="dcterms:W3CDTF">2023-11-15T17:33:21Z</dcterms:modified>
  <dc:identifier>DAFsuYsQVp4</dc:identifier>
</cp:coreProperties>
</file>