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4" r:id="rId2"/>
    <p:sldMasterId id="2147483726" r:id="rId3"/>
    <p:sldMasterId id="2147483728" r:id="rId4"/>
    <p:sldMasterId id="2147483730" r:id="rId5"/>
    <p:sldMasterId id="2147483732" r:id="rId6"/>
    <p:sldMasterId id="2147483738" r:id="rId7"/>
    <p:sldMasterId id="2147483750" r:id="rId8"/>
  </p:sldMasterIdLst>
  <p:notesMasterIdLst>
    <p:notesMasterId r:id="rId45"/>
  </p:notesMasterIdLst>
  <p:sldIdLst>
    <p:sldId id="324" r:id="rId9"/>
    <p:sldId id="288" r:id="rId10"/>
    <p:sldId id="313" r:id="rId11"/>
    <p:sldId id="314" r:id="rId12"/>
    <p:sldId id="315" r:id="rId13"/>
    <p:sldId id="316" r:id="rId14"/>
    <p:sldId id="317" r:id="rId15"/>
    <p:sldId id="290" r:id="rId16"/>
    <p:sldId id="289" r:id="rId17"/>
    <p:sldId id="325" r:id="rId18"/>
    <p:sldId id="311" r:id="rId19"/>
    <p:sldId id="327" r:id="rId20"/>
    <p:sldId id="293" r:id="rId21"/>
    <p:sldId id="326" r:id="rId22"/>
    <p:sldId id="268" r:id="rId23"/>
    <p:sldId id="300" r:id="rId24"/>
    <p:sldId id="299" r:id="rId25"/>
    <p:sldId id="292" r:id="rId26"/>
    <p:sldId id="267" r:id="rId27"/>
    <p:sldId id="303" r:id="rId28"/>
    <p:sldId id="328" r:id="rId29"/>
    <p:sldId id="302" r:id="rId30"/>
    <p:sldId id="329" r:id="rId31"/>
    <p:sldId id="331" r:id="rId32"/>
    <p:sldId id="279" r:id="rId33"/>
    <p:sldId id="304" r:id="rId34"/>
    <p:sldId id="323" r:id="rId35"/>
    <p:sldId id="305" r:id="rId36"/>
    <p:sldId id="276" r:id="rId37"/>
    <p:sldId id="333" r:id="rId38"/>
    <p:sldId id="335" r:id="rId39"/>
    <p:sldId id="336" r:id="rId40"/>
    <p:sldId id="306" r:id="rId41"/>
    <p:sldId id="322" r:id="rId42"/>
    <p:sldId id="337" r:id="rId43"/>
    <p:sldId id="338" r:id="rId44"/>
  </p:sldIdLst>
  <p:sldSz cx="9144000" cy="5143500" type="screen16x9"/>
  <p:notesSz cx="9144000" cy="6858000"/>
  <p:embeddedFontLst>
    <p:embeddedFont>
      <p:font typeface="Calibri" panose="020F0502020204030204" pitchFamily="34" charset="0"/>
      <p:regular r:id="rId46"/>
      <p:bold r:id="rId47"/>
      <p:italic r:id="rId48"/>
      <p:boldItalic r:id="rId49"/>
    </p:embeddedFont>
    <p:embeddedFont>
      <p:font typeface="#9Slide07 HoneyCream" panose="020B0604020202020204" charset="0"/>
      <p:regular r:id="rId50"/>
    </p:embeddedFont>
    <p:embeddedFont>
      <p:font typeface="Cambria" panose="02040503050406030204" pitchFamily="18" charset="0"/>
      <p:regular r:id="rId51"/>
      <p:bold r:id="rId52"/>
      <p:italic r:id="rId53"/>
      <p:boldItalic r:id="rId54"/>
    </p:embeddedFont>
    <p:embeddedFont>
      <p:font typeface="宋体" panose="02010600030101010101" pitchFamily="2" charset="-122"/>
      <p:regular r:id="rId55"/>
    </p:embeddedFont>
    <p:embeddedFont>
      <p:font typeface="Calibri Light" panose="020F0302020204030204" pitchFamily="34" charset="0"/>
      <p:regular r:id="rId56"/>
      <p:italic r:id="rId57"/>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9" autoAdjust="0"/>
    <p:restoredTop sz="94686" autoAdjust="0"/>
  </p:normalViewPr>
  <p:slideViewPr>
    <p:cSldViewPr>
      <p:cViewPr varScale="1">
        <p:scale>
          <a:sx n="89" d="100"/>
          <a:sy n="89" d="100"/>
        </p:scale>
        <p:origin x="492" y="72"/>
      </p:cViewPr>
      <p:guideLst>
        <p:guide orient="horz" pos="8026"/>
        <p:guide pos="105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11/30/2023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38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0287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921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2140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6676B20B-E155-4912-A4A0-7E6F6CDE0C2B}"/>
              </a:ext>
            </a:extLst>
          </p:cNvPr>
          <p:cNvGrpSpPr/>
          <p:nvPr userDrawn="1"/>
        </p:nvGrpSpPr>
        <p:grpSpPr>
          <a:xfrm>
            <a:off x="0" y="0"/>
            <a:ext cx="9144000" cy="5143500"/>
            <a:chOff x="0" y="0"/>
            <a:chExt cx="12192000" cy="685800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7"/>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grpSp>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11/30/2023</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03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45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a:prstGeom prst="rect">
            <a:avLst/>
          </a:prstGeom>
        </p:spPr>
        <p:txBody>
          <a:bodyPr/>
          <a:lstStyle>
            <a:lvl1pPr marL="0" indent="0" algn="ctr">
              <a:buNone/>
              <a:defRPr sz="1800"/>
            </a:lvl1pPr>
            <a:lvl2pPr marL="342891" indent="0" algn="ctr">
              <a:buNone/>
              <a:defRPr sz="1501"/>
            </a:lvl2pPr>
            <a:lvl3pPr marL="685782" indent="0" algn="ctr">
              <a:buNone/>
              <a:defRPr sz="1350"/>
            </a:lvl3pPr>
            <a:lvl4pPr marL="1028672" indent="0" algn="ctr">
              <a:buNone/>
              <a:defRPr sz="1200"/>
            </a:lvl4pPr>
            <a:lvl5pPr marL="1371563" indent="0" algn="ctr">
              <a:buNone/>
              <a:defRPr sz="1200"/>
            </a:lvl5pPr>
            <a:lvl6pPr marL="1714454" indent="0" algn="ctr">
              <a:buNone/>
              <a:defRPr sz="1200"/>
            </a:lvl6pPr>
            <a:lvl7pPr marL="2057345" indent="0" algn="ctr">
              <a:buNone/>
              <a:defRPr sz="1200"/>
            </a:lvl7pPr>
            <a:lvl8pPr marL="2400235" indent="0" algn="ctr">
              <a:buNone/>
              <a:defRPr sz="1200"/>
            </a:lvl8pPr>
            <a:lvl9pPr marL="27431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4"/>
            <a:ext cx="2057400" cy="273843"/>
          </a:xfrm>
          <a:prstGeom prst="rect">
            <a:avLst/>
          </a:prstGeom>
        </p:spPr>
        <p:txBody>
          <a:bodyPr/>
          <a:lstStyle/>
          <a:p>
            <a:pPr defTabSz="685782"/>
            <a:fld id="{D997B5FA-0921-464F-AAE1-844C04324D75}" type="datetimeFigureOut">
              <a:rPr lang="zh-CN" altLang="en-US" smtClean="0">
                <a:solidFill>
                  <a:prstClr val="black">
                    <a:tint val="75000"/>
                  </a:prstClr>
                </a:solidFill>
              </a:rPr>
              <a:pPr defTabSz="685782"/>
              <a:t>2023/11/30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4"/>
            <a:ext cx="3086100" cy="273843"/>
          </a:xfrm>
          <a:prstGeom prst="rect">
            <a:avLst/>
          </a:prstGeom>
        </p:spPr>
        <p:txBody>
          <a:bodyPr/>
          <a:lstStyle/>
          <a:p>
            <a:pPr defTabSz="685782"/>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4"/>
            <a:ext cx="2057400" cy="273843"/>
          </a:xfrm>
          <a:prstGeom prst="rect">
            <a:avLst/>
          </a:prstGeom>
        </p:spPr>
        <p:txBody>
          <a:bodyPr/>
          <a:lstStyle/>
          <a:p>
            <a:pPr defTabSz="685782"/>
            <a:fld id="{565CE74E-AB26-4998-AD42-012C4C1AD076}" type="slidenum">
              <a:rPr lang="zh-CN" altLang="en-US" smtClean="0">
                <a:solidFill>
                  <a:prstClr val="black">
                    <a:tint val="75000"/>
                  </a:prstClr>
                </a:solidFill>
              </a:rPr>
              <a:pPr defTabSz="685782"/>
              <a:t>‹#›</a:t>
            </a:fld>
            <a:endParaRPr lang="zh-CN" altLang="en-US">
              <a:solidFill>
                <a:prstClr val="black">
                  <a:tint val="75000"/>
                </a:prstClr>
              </a:solidFill>
            </a:endParaRPr>
          </a:p>
        </p:txBody>
      </p:sp>
    </p:spTree>
    <p:extLst>
      <p:ext uri="{BB962C8B-B14F-4D97-AF65-F5344CB8AC3E}">
        <p14:creationId xmlns:p14="http://schemas.microsoft.com/office/powerpoint/2010/main" val="88219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9164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9.xml"/><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10.xml"/><Relationship Id="rId5" Type="http://schemas.openxmlformats.org/officeDocument/2006/relationships/tags" Target="../tags/tag6.xml"/><Relationship Id="rId4"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4.xml"/><Relationship Id="rId1" Type="http://schemas.openxmlformats.org/officeDocument/2006/relationships/slideLayout" Target="../slideLayouts/slideLayout11.xml"/><Relationship Id="rId5" Type="http://schemas.openxmlformats.org/officeDocument/2006/relationships/tags" Target="../tags/tag9.xml"/><Relationship Id="rId4"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5.xml"/><Relationship Id="rId1" Type="http://schemas.openxmlformats.org/officeDocument/2006/relationships/slideLayout" Target="../slideLayouts/slideLayout12.xml"/><Relationship Id="rId5" Type="http://schemas.openxmlformats.org/officeDocument/2006/relationships/tags" Target="../tags/tag12.xml"/><Relationship Id="rId4" Type="http://schemas.openxmlformats.org/officeDocument/2006/relationships/tags" Target="../tags/tag11.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6.xml"/><Relationship Id="rId1" Type="http://schemas.openxmlformats.org/officeDocument/2006/relationships/slideLayout" Target="../slideLayouts/slideLayout13.xml"/><Relationship Id="rId5" Type="http://schemas.openxmlformats.org/officeDocument/2006/relationships/tags" Target="../tags/tag15.xml"/><Relationship Id="rId4" Type="http://schemas.openxmlformats.org/officeDocument/2006/relationships/tags" Target="../tags/tag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8.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755" r:id="rId6"/>
    <p:sldLayoutId id="2147483756" r:id="rId7"/>
    <p:sldLayoutId id="214748369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7594691"/>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926182536"/>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67165251"/>
      </p:ext>
    </p:extLst>
  </p:cSld>
  <p:clrMap bg1="lt1" tx1="dk1" bg2="lt2" tx2="dk2" accent1="accent1" accent2="accent2" accent3="accent3" accent4="accent4" accent5="accent5" accent6="accent6" hlink="hlink" folHlink="folHlink"/>
  <p:sldLayoutIdLst>
    <p:sldLayoutId id="214748372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811414454"/>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11/30/2023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71911758"/>
      </p:ext>
    </p:extLst>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11/30/2023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5.wav"/><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5.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jp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5.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5.jpg"/><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media1.mp3"/><Relationship Id="rId7" Type="http://schemas.openxmlformats.org/officeDocument/2006/relationships/image" Target="../media/image21.png"/><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notesSlide" Target="../notesSlides/notesSlide1.xml"/><Relationship Id="rId10" Type="http://schemas.openxmlformats.org/officeDocument/2006/relationships/image" Target="../media/image24.png"/><Relationship Id="rId4" Type="http://schemas.openxmlformats.org/officeDocument/2006/relationships/slideLayout" Target="../slideLayouts/slideLayout9.xml"/><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slideLayout" Target="../slideLayouts/slideLayout10.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1.emf"/><Relationship Id="rId17"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34.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audio" Target="../media/audio4.wav"/><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28.emf"/><Relationship Id="rId14" Type="http://schemas.openxmlformats.org/officeDocument/2006/relationships/image" Target="../media/image33.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40.png"/><Relationship Id="rId3" Type="http://schemas.openxmlformats.org/officeDocument/2006/relationships/slideLayout" Target="../slideLayouts/slideLayout11.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1.emf"/><Relationship Id="rId17" Type="http://schemas.openxmlformats.org/officeDocument/2006/relationships/image" Target="../media/image39.png"/><Relationship Id="rId2" Type="http://schemas.openxmlformats.org/officeDocument/2006/relationships/audio" Target="../media/media2.mp3"/><Relationship Id="rId16" Type="http://schemas.openxmlformats.org/officeDocument/2006/relationships/image" Target="../media/image3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audio" Target="../media/audio4.wav"/><Relationship Id="rId10" Type="http://schemas.openxmlformats.org/officeDocument/2006/relationships/image" Target="../media/image29.png"/><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28.emf"/><Relationship Id="rId14" Type="http://schemas.openxmlformats.org/officeDocument/2006/relationships/image" Target="../media/image33.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44.png"/><Relationship Id="rId3" Type="http://schemas.openxmlformats.org/officeDocument/2006/relationships/slideLayout" Target="../slideLayouts/slideLayout1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1.emf"/><Relationship Id="rId17" Type="http://schemas.openxmlformats.org/officeDocument/2006/relationships/image" Target="../media/image43.png"/><Relationship Id="rId2" Type="http://schemas.openxmlformats.org/officeDocument/2006/relationships/audio" Target="../media/media2.mp3"/><Relationship Id="rId16" Type="http://schemas.openxmlformats.org/officeDocument/2006/relationships/image" Target="../media/image4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audio" Target="../media/audio4.wav"/><Relationship Id="rId10" Type="http://schemas.openxmlformats.org/officeDocument/2006/relationships/image" Target="../media/image29.png"/><Relationship Id="rId19"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28.emf"/><Relationship Id="rId14" Type="http://schemas.openxmlformats.org/officeDocument/2006/relationships/image" Target="../media/image33.png"/><Relationship Id="rId22"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98715" y="449037"/>
            <a:ext cx="7946571" cy="4245428"/>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思源黑体 CN Medium"/>
            </a:endParaRPr>
          </a:p>
        </p:txBody>
      </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6933" y="1525512"/>
            <a:ext cx="9144000" cy="3641271"/>
          </a:xfrm>
          <a:prstGeom prst="rect">
            <a:avLst/>
          </a:prstGeom>
          <a:ln>
            <a:noFill/>
          </a:ln>
        </p:spPr>
      </p:pic>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5"/>
          <a:stretch>
            <a:fillRect/>
          </a:stretch>
        </p:blipFill>
        <p:spPr>
          <a:xfrm>
            <a:off x="176529" y="16194"/>
            <a:ext cx="6084335" cy="2670279"/>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6"/>
          <a:stretch>
            <a:fillRect/>
          </a:stretch>
        </p:blipFill>
        <p:spPr>
          <a:xfrm>
            <a:off x="1298854" y="1616532"/>
            <a:ext cx="8004742" cy="2139881"/>
          </a:xfrm>
          <a:prstGeom prst="rect">
            <a:avLst/>
          </a:prstGeom>
        </p:spPr>
      </p:pic>
      <p:pic>
        <p:nvPicPr>
          <p:cNvPr id="8" name="Picture 7">
            <a:extLst>
              <a:ext uri="{FF2B5EF4-FFF2-40B4-BE49-F238E27FC236}">
                <a16:creationId xmlns:a16="http://schemas.microsoft.com/office/drawing/2014/main" id="{25A54F67-4740-405B-9CED-90F0E55B3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3346147"/>
            <a:ext cx="1365976" cy="1408414"/>
          </a:xfrm>
          <a:prstGeom prst="rect">
            <a:avLst/>
          </a:prstGeom>
        </p:spPr>
      </p:pic>
      <p:pic>
        <p:nvPicPr>
          <p:cNvPr id="10" name="Picture 9">
            <a:extLst>
              <a:ext uri="{FF2B5EF4-FFF2-40B4-BE49-F238E27FC236}">
                <a16:creationId xmlns:a16="http://schemas.microsoft.com/office/drawing/2014/main" id="{413E48EC-3205-43C5-83AD-594AD3481364}"/>
              </a:ext>
            </a:extLst>
          </p:cNvPr>
          <p:cNvPicPr>
            <a:picLocks noChangeAspect="1"/>
          </p:cNvPicPr>
          <p:nvPr/>
        </p:nvPicPr>
        <p:blipFill rotWithShape="1">
          <a:blip r:embed="rId8"/>
          <a:srcRect l="78548" t="7449" r="-20318" b="66699"/>
          <a:stretch/>
        </p:blipFill>
        <p:spPr>
          <a:xfrm>
            <a:off x="7303135" y="16194"/>
            <a:ext cx="3630929" cy="1431539"/>
          </a:xfrm>
          <a:prstGeom prst="rect">
            <a:avLst/>
          </a:prstGeom>
        </p:spPr>
      </p:pic>
    </p:spTree>
    <p:extLst>
      <p:ext uri="{BB962C8B-B14F-4D97-AF65-F5344CB8AC3E}">
        <p14:creationId xmlns:p14="http://schemas.microsoft.com/office/powerpoint/2010/main" val="128708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05185" y="268700"/>
            <a:ext cx="6699184" cy="485918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a16="http://schemas.microsoft.com/office/drawing/2014/main" id="{6BD60AA0-A5E1-4E5C-822B-1A18D4C671EB}"/>
              </a:ext>
            </a:extLst>
          </p:cNvPr>
          <p:cNvPicPr>
            <a:picLocks noChangeAspect="1"/>
          </p:cNvPicPr>
          <p:nvPr/>
        </p:nvPicPr>
        <p:blipFill>
          <a:blip r:embed="rId9"/>
          <a:stretch>
            <a:fillRect/>
          </a:stretch>
        </p:blipFill>
        <p:spPr>
          <a:xfrm>
            <a:off x="1032894" y="907014"/>
            <a:ext cx="6580054" cy="2768855"/>
          </a:xfrm>
          <a:prstGeom prst="rect">
            <a:avLst/>
          </a:prstGeom>
        </p:spPr>
      </p:pic>
    </p:spTree>
    <p:extLst>
      <p:ext uri="{BB962C8B-B14F-4D97-AF65-F5344CB8AC3E}">
        <p14:creationId xmlns:p14="http://schemas.microsoft.com/office/powerpoint/2010/main" val="23092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A301191-F260-4625-92D2-46E13E8B01F4}"/>
              </a:ext>
            </a:extLst>
          </p:cNvPr>
          <p:cNvSpPr txBox="1"/>
          <p:nvPr/>
        </p:nvSpPr>
        <p:spPr>
          <a:xfrm>
            <a:off x="474955" y="348431"/>
            <a:ext cx="4719851" cy="4401205"/>
          </a:xfrm>
          <a:prstGeom prst="rect">
            <a:avLst/>
          </a:prstGeom>
          <a:noFill/>
        </p:spPr>
        <p:txBody>
          <a:bodyPr wrap="square">
            <a:spAutoFit/>
          </a:bodyPr>
          <a:lstStyle/>
          <a:p>
            <a:pPr algn="just"/>
            <a:r>
              <a:rPr lang="en-SG" sz="3500" b="0" i="0" dirty="0" err="1">
                <a:effectLst/>
                <a:latin typeface="Cambria" panose="02040503050406030204" pitchFamily="18" charset="0"/>
                <a:ea typeface="Cambria" panose="02040503050406030204" pitchFamily="18" charset="0"/>
              </a:rPr>
              <a:t>Dựa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vào</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đồ</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hình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phần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đất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liền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Việt</a:t>
            </a:r>
            <a:r>
              <a:rPr lang="en-SG" sz="3500" b="0" i="0" dirty="0">
                <a:effectLst/>
                <a:latin typeface="Cambria" panose="02040503050406030204" pitchFamily="18" charset="0"/>
                <a:ea typeface="Cambria" panose="02040503050406030204" pitchFamily="18" charset="0"/>
              </a:rPr>
              <a:t> Nam ở </a:t>
            </a:r>
            <a:r>
              <a:rPr lang="en-SG" sz="3500" b="0" i="0" dirty="0" err="1">
                <a:effectLst/>
                <a:latin typeface="Cambria" panose="02040503050406030204" pitchFamily="18" charset="0"/>
                <a:ea typeface="Cambria" panose="02040503050406030204" pitchFamily="18" charset="0"/>
              </a:rPr>
              <a:t>bài</a:t>
            </a:r>
            <a:r>
              <a:rPr lang="en-SG" sz="3500" b="0" i="0" dirty="0">
                <a:effectLst/>
                <a:latin typeface="Cambria" panose="02040503050406030204" pitchFamily="18" charset="0"/>
                <a:ea typeface="Cambria" panose="02040503050406030204" pitchFamily="18" charset="0"/>
              </a:rPr>
              <a:t> 1, </a:t>
            </a:r>
            <a:r>
              <a:rPr lang="en-SG" sz="3500" b="0" i="0" dirty="0" err="1">
                <a:effectLst/>
                <a:latin typeface="Cambria" panose="02040503050406030204" pitchFamily="18" charset="0"/>
                <a:ea typeface="Cambria" panose="02040503050406030204" pitchFamily="18" charset="0"/>
              </a:rPr>
              <a:t>trang</a:t>
            </a:r>
            <a:r>
              <a:rPr lang="en-SG" sz="3500" b="0" i="0" dirty="0">
                <a:effectLst/>
                <a:latin typeface="Cambria" panose="02040503050406030204" pitchFamily="18" charset="0"/>
                <a:ea typeface="Cambria" panose="02040503050406030204" pitchFamily="18" charset="0"/>
              </a:rPr>
              <a:t> 7 </a:t>
            </a:r>
            <a:r>
              <a:rPr lang="en-SG" sz="3500" b="0" i="0" dirty="0" err="1">
                <a:effectLst/>
                <a:latin typeface="Cambria" panose="02040503050406030204" pitchFamily="18" charset="0"/>
                <a:ea typeface="Cambria" panose="02040503050406030204" pitchFamily="18" charset="0"/>
              </a:rPr>
              <a:t>và</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thông</a:t>
            </a:r>
            <a:r>
              <a:rPr lang="en-SG" sz="3500" b="0" i="0" dirty="0">
                <a:effectLst/>
                <a:latin typeface="Cambria" panose="02040503050406030204" pitchFamily="18" charset="0"/>
                <a:ea typeface="Cambria" panose="02040503050406030204" pitchFamily="18" charset="0"/>
              </a:rPr>
              <a:t> tin, </a:t>
            </a:r>
            <a:r>
              <a:rPr lang="en-SG" sz="3500" b="0" i="0" dirty="0" err="1">
                <a:effectLst/>
                <a:latin typeface="Cambria" panose="02040503050406030204" pitchFamily="18" charset="0"/>
                <a:ea typeface="Cambria" panose="02040503050406030204" pitchFamily="18" charset="0"/>
              </a:rPr>
              <a:t>em</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hãy</a:t>
            </a:r>
            <a:r>
              <a:rPr lang="en-SG" sz="3500" b="0" i="0" dirty="0">
                <a:effectLst/>
                <a:latin typeface="Cambria" panose="02040503050406030204" pitchFamily="18" charset="0"/>
                <a:ea typeface="Cambria" panose="02040503050406030204" pitchFamily="18" charset="0"/>
              </a:rPr>
              <a:t>:</a:t>
            </a: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Xác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vị</a:t>
            </a:r>
            <a:r>
              <a:rPr lang="en-SG" sz="3500" b="0" i="0" dirty="0">
                <a:effectLst/>
                <a:latin typeface="Cambria" panose="02040503050406030204" pitchFamily="18" charset="0"/>
                <a:ea typeface="Cambria" panose="02040503050406030204" pitchFamily="18" charset="0"/>
              </a:rPr>
              <a:t> </a:t>
            </a:r>
            <a:r>
              <a:rPr lang="en-SG" sz="3500" b="0" i="0" err="1">
                <a:effectLst/>
                <a:latin typeface="Cambria" panose="02040503050406030204" pitchFamily="18" charset="0"/>
                <a:ea typeface="Cambria" panose="02040503050406030204" pitchFamily="18" charset="0"/>
              </a:rPr>
              <a:t>trí</a:t>
            </a:r>
            <a:r>
              <a:rPr lang="en-SG" sz="3500" b="0" i="0">
                <a:effectLst/>
                <a:latin typeface="Cambria" panose="02040503050406030204" pitchFamily="18" charset="0"/>
                <a:ea typeface="Cambria" panose="02040503050406030204" pitchFamily="18" charset="0"/>
              </a:rPr>
              <a:t> </a:t>
            </a:r>
            <a:r>
              <a:rPr lang="en-SG" sz="3500" b="0" i="0" smtClean="0">
                <a:effectLst/>
                <a:latin typeface="Cambria" panose="02040503050406030204" pitchFamily="18" charset="0"/>
                <a:ea typeface="Cambria" panose="02040503050406030204" pitchFamily="18" charset="0"/>
              </a:rPr>
              <a:t>sông Hồng </a:t>
            </a:r>
            <a:r>
              <a:rPr lang="en-SG" sz="3500" b="0" i="0" dirty="0" err="1">
                <a:effectLst/>
                <a:latin typeface="Cambria" panose="02040503050406030204" pitchFamily="18" charset="0"/>
                <a:ea typeface="Cambria" panose="02040503050406030204" pitchFamily="18" charset="0"/>
              </a:rPr>
              <a:t>trên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đồ</a:t>
            </a:r>
            <a:r>
              <a:rPr lang="en-SG" sz="3500" dirty="0">
                <a:latin typeface="Cambria" panose="02040503050406030204" pitchFamily="18" charset="0"/>
                <a:ea typeface="Cambria" panose="02040503050406030204" pitchFamily="18" charset="0"/>
              </a:rPr>
              <a:t>.</a:t>
            </a:r>
            <a:endParaRPr lang="en-SG" sz="3500" b="0" i="0" dirty="0">
              <a:effectLst/>
              <a:latin typeface="Cambria" panose="02040503050406030204" pitchFamily="18" charset="0"/>
              <a:ea typeface="Cambria" panose="02040503050406030204" pitchFamily="18" charset="0"/>
            </a:endParaRP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Kể</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một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số</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gọi</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khác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của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sông</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Hồng</a:t>
            </a:r>
            <a:r>
              <a:rPr lang="en-SG" sz="3500" b="0" i="0" dirty="0">
                <a:effectLst/>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9C1386F2-3D27-4179-947F-562978252A3A}"/>
              </a:ext>
            </a:extLst>
          </p:cNvPr>
          <p:cNvPicPr>
            <a:picLocks noChangeAspect="1"/>
          </p:cNvPicPr>
          <p:nvPr/>
        </p:nvPicPr>
        <p:blipFill>
          <a:blip r:embed="rId3"/>
          <a:stretch>
            <a:fillRect/>
          </a:stretch>
        </p:blipFill>
        <p:spPr>
          <a:xfrm>
            <a:off x="5456451" y="196359"/>
            <a:ext cx="3687549" cy="4940219"/>
          </a:xfrm>
          <a:prstGeom prst="rect">
            <a:avLst/>
          </a:prstGeom>
        </p:spPr>
      </p:pic>
    </p:spTree>
    <p:extLst>
      <p:ext uri="{BB962C8B-B14F-4D97-AF65-F5344CB8AC3E}">
        <p14:creationId xmlns:p14="http://schemas.microsoft.com/office/powerpoint/2010/main" val="46056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D0A9A7D-EE21-497A-B62C-C3B4205D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625" y="133350"/>
            <a:ext cx="4800600" cy="5449099"/>
          </a:xfrm>
          <a:prstGeom prst="rect">
            <a:avLst/>
          </a:prstGeom>
          <a:noFill/>
          <a:ln w="9525">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pic>
      <p:sp>
        <p:nvSpPr>
          <p:cNvPr id="3" name="Freeform 18">
            <a:extLst>
              <a:ext uri="{FF2B5EF4-FFF2-40B4-BE49-F238E27FC236}">
                <a16:creationId xmlns:a16="http://schemas.microsoft.com/office/drawing/2014/main" id="{5A4FE22B-7DBB-4FA6-91F9-0F970E2AD987}"/>
              </a:ext>
            </a:extLst>
          </p:cNvPr>
          <p:cNvSpPr/>
          <p:nvPr/>
        </p:nvSpPr>
        <p:spPr>
          <a:xfrm>
            <a:off x="3352800" y="1276350"/>
            <a:ext cx="2290752" cy="2231945"/>
          </a:xfrm>
          <a:custGeom>
            <a:avLst/>
            <a:gdLst>
              <a:gd name="connsiteX0" fmla="*/ 0 w 2647950"/>
              <a:gd name="connsiteY0" fmla="*/ 0 h 2628900"/>
              <a:gd name="connsiteX1" fmla="*/ 104775 w 2647950"/>
              <a:gd name="connsiteY1" fmla="*/ 266700 h 2628900"/>
              <a:gd name="connsiteX2" fmla="*/ 133350 w 2647950"/>
              <a:gd name="connsiteY2" fmla="*/ 295275 h 2628900"/>
              <a:gd name="connsiteX3" fmla="*/ 542925 w 2647950"/>
              <a:gd name="connsiteY3" fmla="*/ 361950 h 2628900"/>
              <a:gd name="connsiteX4" fmla="*/ 657225 w 2647950"/>
              <a:gd name="connsiteY4" fmla="*/ 523875 h 2628900"/>
              <a:gd name="connsiteX5" fmla="*/ 981075 w 2647950"/>
              <a:gd name="connsiteY5" fmla="*/ 523875 h 2628900"/>
              <a:gd name="connsiteX6" fmla="*/ 1181100 w 2647950"/>
              <a:gd name="connsiteY6" fmla="*/ 1228725 h 2628900"/>
              <a:gd name="connsiteX7" fmla="*/ 1352550 w 2647950"/>
              <a:gd name="connsiteY7" fmla="*/ 1543050 h 2628900"/>
              <a:gd name="connsiteX8" fmla="*/ 1533525 w 2647950"/>
              <a:gd name="connsiteY8" fmla="*/ 1743075 h 2628900"/>
              <a:gd name="connsiteX9" fmla="*/ 1609725 w 2647950"/>
              <a:gd name="connsiteY9" fmla="*/ 1704975 h 2628900"/>
              <a:gd name="connsiteX10" fmla="*/ 1676400 w 2647950"/>
              <a:gd name="connsiteY10" fmla="*/ 1895475 h 2628900"/>
              <a:gd name="connsiteX11" fmla="*/ 1838325 w 2647950"/>
              <a:gd name="connsiteY11" fmla="*/ 2124075 h 2628900"/>
              <a:gd name="connsiteX12" fmla="*/ 1952625 w 2647950"/>
              <a:gd name="connsiteY12" fmla="*/ 2343150 h 2628900"/>
              <a:gd name="connsiteX13" fmla="*/ 1905000 w 2647950"/>
              <a:gd name="connsiteY13" fmla="*/ 2428875 h 2628900"/>
              <a:gd name="connsiteX14" fmla="*/ 1952625 w 2647950"/>
              <a:gd name="connsiteY14" fmla="*/ 2457450 h 2628900"/>
              <a:gd name="connsiteX15" fmla="*/ 2209800 w 2647950"/>
              <a:gd name="connsiteY15" fmla="*/ 2362200 h 2628900"/>
              <a:gd name="connsiteX16" fmla="*/ 2362200 w 2647950"/>
              <a:gd name="connsiteY16" fmla="*/ 2533650 h 2628900"/>
              <a:gd name="connsiteX17" fmla="*/ 2571750 w 2647950"/>
              <a:gd name="connsiteY17" fmla="*/ 2476500 h 2628900"/>
              <a:gd name="connsiteX18" fmla="*/ 2647950 w 2647950"/>
              <a:gd name="connsiteY1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7950" h="2628900">
                <a:moveTo>
                  <a:pt x="0" y="0"/>
                </a:moveTo>
                <a:cubicBezTo>
                  <a:pt x="41275" y="108744"/>
                  <a:pt x="82550" y="217488"/>
                  <a:pt x="104775" y="266700"/>
                </a:cubicBezTo>
                <a:cubicBezTo>
                  <a:pt x="127000" y="315912"/>
                  <a:pt x="60325" y="279400"/>
                  <a:pt x="133350" y="295275"/>
                </a:cubicBezTo>
                <a:cubicBezTo>
                  <a:pt x="206375" y="311150"/>
                  <a:pt x="455613" y="323850"/>
                  <a:pt x="542925" y="361950"/>
                </a:cubicBezTo>
                <a:cubicBezTo>
                  <a:pt x="630238" y="400050"/>
                  <a:pt x="584200" y="496888"/>
                  <a:pt x="657225" y="523875"/>
                </a:cubicBezTo>
                <a:cubicBezTo>
                  <a:pt x="730250" y="550863"/>
                  <a:pt x="893763" y="406400"/>
                  <a:pt x="981075" y="523875"/>
                </a:cubicBezTo>
                <a:cubicBezTo>
                  <a:pt x="1068387" y="641350"/>
                  <a:pt x="1119188" y="1058863"/>
                  <a:pt x="1181100" y="1228725"/>
                </a:cubicBezTo>
                <a:cubicBezTo>
                  <a:pt x="1243013" y="1398588"/>
                  <a:pt x="1293813" y="1457325"/>
                  <a:pt x="1352550" y="1543050"/>
                </a:cubicBezTo>
                <a:cubicBezTo>
                  <a:pt x="1411287" y="1628775"/>
                  <a:pt x="1490663" y="1716088"/>
                  <a:pt x="1533525" y="1743075"/>
                </a:cubicBezTo>
                <a:cubicBezTo>
                  <a:pt x="1576387" y="1770062"/>
                  <a:pt x="1585913" y="1679575"/>
                  <a:pt x="1609725" y="1704975"/>
                </a:cubicBezTo>
                <a:cubicBezTo>
                  <a:pt x="1633538" y="1730375"/>
                  <a:pt x="1638300" y="1825625"/>
                  <a:pt x="1676400" y="1895475"/>
                </a:cubicBezTo>
                <a:cubicBezTo>
                  <a:pt x="1714500" y="1965325"/>
                  <a:pt x="1792288" y="2049463"/>
                  <a:pt x="1838325" y="2124075"/>
                </a:cubicBezTo>
                <a:cubicBezTo>
                  <a:pt x="1884362" y="2198687"/>
                  <a:pt x="1941513" y="2292350"/>
                  <a:pt x="1952625" y="2343150"/>
                </a:cubicBezTo>
                <a:cubicBezTo>
                  <a:pt x="1963738" y="2393950"/>
                  <a:pt x="1905000" y="2409825"/>
                  <a:pt x="1905000" y="2428875"/>
                </a:cubicBezTo>
                <a:cubicBezTo>
                  <a:pt x="1905000" y="2447925"/>
                  <a:pt x="1901825" y="2468563"/>
                  <a:pt x="1952625" y="2457450"/>
                </a:cubicBezTo>
                <a:cubicBezTo>
                  <a:pt x="2003425" y="2446338"/>
                  <a:pt x="2141537" y="2349500"/>
                  <a:pt x="2209800" y="2362200"/>
                </a:cubicBezTo>
                <a:cubicBezTo>
                  <a:pt x="2278063" y="2374900"/>
                  <a:pt x="2301875" y="2514600"/>
                  <a:pt x="2362200" y="2533650"/>
                </a:cubicBezTo>
                <a:cubicBezTo>
                  <a:pt x="2422525" y="2552700"/>
                  <a:pt x="2524125" y="2460625"/>
                  <a:pt x="2571750" y="2476500"/>
                </a:cubicBezTo>
                <a:cubicBezTo>
                  <a:pt x="2619375" y="2492375"/>
                  <a:pt x="2633662" y="2560637"/>
                  <a:pt x="2647950" y="26289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extLst>
      <p:ext uri="{BB962C8B-B14F-4D97-AF65-F5344CB8AC3E}">
        <p14:creationId xmlns:p14="http://schemas.microsoft.com/office/powerpoint/2010/main" val="2435028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BEF2A3DD-3C59-806D-6C08-2E6D801DD0D1}"/>
              </a:ext>
            </a:extLst>
          </p:cNvPr>
          <p:cNvSpPr txBox="1"/>
          <p:nvPr/>
        </p:nvSpPr>
        <p:spPr>
          <a:xfrm>
            <a:off x="2120383" y="73164"/>
            <a:ext cx="4903234"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Vị trí của sông Hồng</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p:cNvSpPr/>
          <p:nvPr/>
        </p:nvSpPr>
        <p:spPr>
          <a:xfrm>
            <a:off x="76201" y="856709"/>
            <a:ext cx="7772400" cy="278537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tabLst>
                <a:tab pos="255270" algn="l"/>
              </a:tabLst>
            </a:pPr>
            <a:r>
              <a:rPr lang="vi-VN" sz="3500" dirty="0">
                <a:latin typeface="Times New Roman" panose="02020603050405020304" pitchFamily="18" charset="0"/>
                <a:ea typeface="Times New Roman" panose="02020603050405020304" pitchFamily="18" charset="0"/>
              </a:rPr>
              <a:t>Sông Hồng bắt nguồn từ Trung Quốc</a:t>
            </a:r>
            <a:r>
              <a:rPr lang="en-US" sz="3500" dirty="0">
                <a:latin typeface="Times New Roman" panose="02020603050405020304" pitchFamily="18" charset="0"/>
                <a:ea typeface="Times New Roman" panose="02020603050405020304" pitchFamily="18" charset="0"/>
              </a:rPr>
              <a:t>.</a:t>
            </a:r>
            <a:r>
              <a:rPr lang="vi-VN" sz="3500" dirty="0">
                <a:latin typeface="Times New Roman" panose="02020603050405020304" pitchFamily="18" charset="0"/>
                <a:ea typeface="Times New Roman" panose="02020603050405020304" pitchFamily="18" charset="0"/>
              </a:rPr>
              <a:t> Phần chảy vào lãnh thổ Việt Nam dài khoảng 556km. Từ huyện Bát Xát (Lào Cai) đổ ra biển ở cửa Ba Lạt – ranh giới giữa tỉnh Thái Bình và tỉnh Nam Định.</a:t>
            </a:r>
            <a:endParaRPr lang="en-US" sz="3500" dirty="0"/>
          </a:p>
        </p:txBody>
      </p:sp>
      <p:sp>
        <p:nvSpPr>
          <p:cNvPr id="4" name="Freeform 2"/>
          <p:cNvSpPr/>
          <p:nvPr/>
        </p:nvSpPr>
        <p:spPr>
          <a:xfrm>
            <a:off x="7848600" y="-95250"/>
            <a:ext cx="1428307" cy="1562100"/>
          </a:xfrm>
          <a:custGeom>
            <a:avLst/>
            <a:gdLst/>
            <a:ahLst/>
            <a:cxnLst/>
            <a:rect l="l" t="t" r="r" b="b"/>
            <a:pathLst>
              <a:path w="517322" h="556260">
                <a:moveTo>
                  <a:pt x="0" y="0"/>
                </a:moveTo>
                <a:lnTo>
                  <a:pt x="517322" y="0"/>
                </a:lnTo>
                <a:lnTo>
                  <a:pt x="517322" y="556260"/>
                </a:lnTo>
                <a:lnTo>
                  <a:pt x="0" y="556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文本框 14">
            <a:extLst>
              <a:ext uri="{FF2B5EF4-FFF2-40B4-BE49-F238E27FC236}">
                <a16:creationId xmlns:a16="http://schemas.microsoft.com/office/drawing/2014/main" id="{033E0258-EB5C-4118-A062-D952F9E0F200}"/>
              </a:ext>
            </a:extLst>
          </p:cNvPr>
          <p:cNvSpPr txBox="1"/>
          <p:nvPr/>
        </p:nvSpPr>
        <p:spPr>
          <a:xfrm>
            <a:off x="381000" y="3790950"/>
            <a:ext cx="8381999"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3500" b="1" dirty="0">
                <a:solidFill>
                  <a:prstClr val="black"/>
                </a:solidFill>
                <a:latin typeface="+mj-lt"/>
                <a:ea typeface="Cambria" panose="02040503050406030204" pitchFamily="18" charset="0"/>
                <a:cs typeface="Calibri" panose="020F0502020204030204" pitchFamily="34" charset="0"/>
              </a:rPr>
              <a:t>Sông Hồng còn có tên gọi khác: </a:t>
            </a:r>
            <a:r>
              <a:rPr lang="en-SG" sz="3500" dirty="0" err="1">
                <a:latin typeface="Times New Roman" panose="02020603050405020304" pitchFamily="18" charset="0"/>
                <a:cs typeface="Times New Roman" panose="02020603050405020304" pitchFamily="18" charset="0"/>
              </a:rPr>
              <a:t>Nhị</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endParaRPr lang="vi-VN" sz="3500" dirty="0">
              <a:latin typeface="Times New Roman" panose="02020603050405020304" pitchFamily="18" charset="0"/>
              <a:cs typeface="Times New Roman" panose="02020603050405020304" pitchFamily="18" charset="0"/>
            </a:endParaRPr>
          </a:p>
          <a:p>
            <a:pPr algn="ctr" defTabSz="182486"/>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Hồng</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r>
              <a:rPr lang="vi-VN" sz="3500" dirty="0">
                <a:latin typeface="Times New Roman" panose="02020603050405020304" pitchFamily="18" charset="0"/>
                <a:cs typeface="Times New Roman" panose="02020603050405020304" pitchFamily="18" charset="0"/>
              </a:rPr>
              <a:t> sông Cái,...</a:t>
            </a:r>
            <a:endParaRPr lang="en-US" sz="35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930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78797" y="361950"/>
            <a:ext cx="6540321" cy="58674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0" name="Picture 19">
            <a:extLst>
              <a:ext uri="{FF2B5EF4-FFF2-40B4-BE49-F238E27FC236}">
                <a16:creationId xmlns:a16="http://schemas.microsoft.com/office/drawing/2014/main" id="{EC39B707-DBBA-4E67-B7EC-0ADD7E5D9DD2}"/>
              </a:ext>
            </a:extLst>
          </p:cNvPr>
          <p:cNvPicPr>
            <a:picLocks noChangeAspect="1"/>
          </p:cNvPicPr>
          <p:nvPr/>
        </p:nvPicPr>
        <p:blipFill>
          <a:blip r:embed="rId9"/>
          <a:stretch>
            <a:fillRect/>
          </a:stretch>
        </p:blipFill>
        <p:spPr>
          <a:xfrm>
            <a:off x="-1295400" y="361950"/>
            <a:ext cx="10942305" cy="4604469"/>
          </a:xfrm>
          <a:prstGeom prst="rect">
            <a:avLst/>
          </a:prstGeom>
        </p:spPr>
      </p:pic>
    </p:spTree>
    <p:extLst>
      <p:ext uri="{BB962C8B-B14F-4D97-AF65-F5344CB8AC3E}">
        <p14:creationId xmlns:p14="http://schemas.microsoft.com/office/powerpoint/2010/main" val="2312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3"/>
          <a:stretch>
            <a:fillRect/>
          </a:stretch>
        </p:blipFill>
        <p:spPr>
          <a:xfrm>
            <a:off x="5580783" y="3166807"/>
            <a:ext cx="3283817" cy="2048879"/>
          </a:xfrm>
          <a:prstGeom prst="rect">
            <a:avLst/>
          </a:prstGeom>
        </p:spPr>
      </p:pic>
      <p:sp>
        <p:nvSpPr>
          <p:cNvPr id="3" name="TextBox 2">
            <a:extLst>
              <a:ext uri="{FF2B5EF4-FFF2-40B4-BE49-F238E27FC236}">
                <a16:creationId xmlns:a16="http://schemas.microsoft.com/office/drawing/2014/main" id="{E9486476-D717-40BF-BE9C-A0BB282EB179}"/>
              </a:ext>
            </a:extLst>
          </p:cNvPr>
          <p:cNvSpPr txBox="1"/>
          <p:nvPr/>
        </p:nvSpPr>
        <p:spPr>
          <a:xfrm>
            <a:off x="1130300" y="249993"/>
            <a:ext cx="6629400" cy="1323439"/>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rPr>
              <a:t>a) Một số thành tựu tiêu biểu của văn minh sông Hồng</a:t>
            </a:r>
            <a:endParaRPr lang="en-SG" sz="4000" dirty="0">
              <a:solidFill>
                <a:srgbClr val="FF0000"/>
              </a:solidFill>
            </a:endParaRPr>
          </a:p>
        </p:txBody>
      </p:sp>
      <p:sp>
        <p:nvSpPr>
          <p:cNvPr id="6" name="TextBox 5">
            <a:extLst>
              <a:ext uri="{FF2B5EF4-FFF2-40B4-BE49-F238E27FC236}">
                <a16:creationId xmlns:a16="http://schemas.microsoft.com/office/drawing/2014/main" id="{38D586F2-C96E-4C94-B098-9766137BDC26}"/>
              </a:ext>
            </a:extLst>
          </p:cNvPr>
          <p:cNvSpPr txBox="1"/>
          <p:nvPr/>
        </p:nvSpPr>
        <p:spPr>
          <a:xfrm>
            <a:off x="304800" y="1428750"/>
            <a:ext cx="6629400"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 </a:t>
            </a:r>
            <a:endParaRPr lang="en-SG"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8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71813" y="214313"/>
            <a:ext cx="3455017" cy="1620343"/>
          </a:xfrm>
          <a:prstGeom prst="rect">
            <a:avLst/>
          </a:prstGeom>
        </p:spPr>
      </p:pic>
    </p:spTree>
    <p:extLst>
      <p:ext uri="{BB962C8B-B14F-4D97-AF65-F5344CB8AC3E}">
        <p14:creationId xmlns:p14="http://schemas.microsoft.com/office/powerpoint/2010/main" val="304059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664E9C-FBC2-E466-0F1B-2BE52896F04F}"/>
              </a:ext>
            </a:extLst>
          </p:cNvPr>
          <p:cNvSpPr txBox="1"/>
          <p:nvPr/>
        </p:nvSpPr>
        <p:spPr>
          <a:xfrm>
            <a:off x="838200" y="971550"/>
            <a:ext cx="7391400" cy="2911435"/>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5500" dirty="0">
                <a:latin typeface="Cambria" panose="02040503050406030204" pitchFamily="18" charset="0"/>
                <a:ea typeface="Cambria" panose="02040503050406030204" pitchFamily="18" charset="0"/>
              </a:rPr>
              <a:t>Sự ra đời của nhà nước Văn Lang, Âu Lạc, trống đồng Đông Sơn,...</a:t>
            </a:r>
            <a:endParaRPr lang="vi-VN" sz="55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3066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7B7DE8-888E-4ED4-A27C-87EAC884AD2E}"/>
              </a:ext>
            </a:extLst>
          </p:cNvPr>
          <p:cNvSpPr txBox="1"/>
          <p:nvPr/>
        </p:nvSpPr>
        <p:spPr>
          <a:xfrm>
            <a:off x="438150" y="477559"/>
            <a:ext cx="8267700" cy="4188381"/>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Đứng đầu Nhà nước Văn Lang là Hùng Vương, đứng đầu Nhà nước Âu Lạc là An Dương Vương, giúp việc cho vua có Lạc hầu, Lạc tướng.</a:t>
            </a:r>
          </a:p>
        </p:txBody>
      </p:sp>
    </p:spTree>
    <p:extLst>
      <p:ext uri="{BB962C8B-B14F-4D97-AF65-F5344CB8AC3E}">
        <p14:creationId xmlns:p14="http://schemas.microsoft.com/office/powerpoint/2010/main" val="366104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266700" y="219075"/>
            <a:ext cx="86106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912B21-76D7-4DAD-8AE3-7475CF3AF375}"/>
              </a:ext>
            </a:extLst>
          </p:cNvPr>
          <p:cNvSpPr txBox="1"/>
          <p:nvPr/>
        </p:nvSpPr>
        <p:spPr>
          <a:xfrm>
            <a:off x="3787942" y="568949"/>
            <a:ext cx="5089358" cy="3631763"/>
          </a:xfrm>
          <a:prstGeom prst="rect">
            <a:avLst/>
          </a:prstGeom>
          <a:noFill/>
        </p:spPr>
        <p:txBody>
          <a:bodyPr wrap="square">
            <a:spAutoFit/>
          </a:bodyPr>
          <a:lstStyle/>
          <a:p>
            <a:pPr algn="ctr"/>
            <a:r>
              <a:rPr lang="en-SG" sz="4600" dirty="0" err="1">
                <a:solidFill>
                  <a:srgbClr val="002060"/>
                </a:solidFill>
                <a:latin typeface="Cambria" panose="02040503050406030204" pitchFamily="18" charset="0"/>
                <a:ea typeface="Cambria" panose="02040503050406030204" pitchFamily="18" charset="0"/>
              </a:rPr>
              <a:t>Trống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đồng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được</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phát</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hiện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lần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đầu</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tiên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tại</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huyện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tỉnh</a:t>
            </a:r>
            <a:r>
              <a:rPr lang="en-SG" sz="4600" dirty="0">
                <a:solidFill>
                  <a:srgbClr val="002060"/>
                </a:solidFill>
                <a:latin typeface="Cambria" panose="02040503050406030204" pitchFamily="18" charset="0"/>
                <a:ea typeface="Cambria" panose="02040503050406030204" pitchFamily="18" charset="0"/>
              </a:rPr>
              <a:t> Thanh </a:t>
            </a:r>
            <a:r>
              <a:rPr lang="en-SG" sz="4600" dirty="0" err="1">
                <a:solidFill>
                  <a:srgbClr val="002060"/>
                </a:solidFill>
                <a:latin typeface="Cambria" panose="02040503050406030204" pitchFamily="18" charset="0"/>
                <a:ea typeface="Cambria" panose="02040503050406030204" pitchFamily="18" charset="0"/>
              </a:rPr>
              <a:t>Hoá</a:t>
            </a:r>
            <a:r>
              <a:rPr lang="en-SG" sz="4600" dirty="0">
                <a:solidFill>
                  <a:srgbClr val="00206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40B4FF9C-84C9-422E-96A0-1C0186F6C8DD}"/>
              </a:ext>
            </a:extLst>
          </p:cNvPr>
          <p:cNvPicPr>
            <a:picLocks noChangeAspect="1"/>
          </p:cNvPicPr>
          <p:nvPr/>
        </p:nvPicPr>
        <p:blipFill>
          <a:blip r:embed="rId3"/>
          <a:stretch>
            <a:fillRect/>
          </a:stretch>
        </p:blipFill>
        <p:spPr>
          <a:xfrm>
            <a:off x="440336" y="942789"/>
            <a:ext cx="3347605" cy="2695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7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464699"/>
            <a:ext cx="9103311" cy="4214101"/>
          </a:xfrm>
          <a:prstGeom prst="rect">
            <a:avLst/>
          </a:prstGeom>
        </p:spPr>
      </p:pic>
    </p:spTree>
    <p:extLst>
      <p:ext uri="{BB962C8B-B14F-4D97-AF65-F5344CB8AC3E}">
        <p14:creationId xmlns:p14="http://schemas.microsoft.com/office/powerpoint/2010/main" val="272030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0" y="27272"/>
            <a:ext cx="8991600" cy="49911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81251" y="125128"/>
            <a:ext cx="8253149" cy="1384995"/>
          </a:xfrm>
          <a:prstGeom prst="rect">
            <a:avLst/>
          </a:prstGeom>
        </p:spPr>
        <p:txBody>
          <a:bodyPr wrap="square">
            <a:spAutoFit/>
          </a:bodyPr>
          <a:lstStyle/>
          <a:p>
            <a:pPr algn="just"/>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Loa (nay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Đông</a:t>
            </a:r>
            <a:r>
              <a:rPr lang="en-US" sz="2800" dirty="0">
                <a:latin typeface="Cambria" panose="02040503050406030204" pitchFamily="18" charset="0"/>
                <a:ea typeface="Cambria" panose="02040503050406030204" pitchFamily="18" charset="0"/>
              </a:rPr>
              <a:t> Anh,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68639E24-3298-42D9-BD82-9B27A8E2B4D4}"/>
              </a:ext>
            </a:extLst>
          </p:cNvPr>
          <p:cNvPicPr>
            <a:picLocks noChangeAspect="1"/>
          </p:cNvPicPr>
          <p:nvPr/>
        </p:nvPicPr>
        <p:blipFill>
          <a:blip r:embed="rId3"/>
          <a:stretch>
            <a:fillRect/>
          </a:stretch>
        </p:blipFill>
        <p:spPr>
          <a:xfrm>
            <a:off x="5227097" y="1276350"/>
            <a:ext cx="3307303" cy="3690465"/>
          </a:xfrm>
          <a:prstGeom prst="rect">
            <a:avLst/>
          </a:prstGeom>
        </p:spPr>
      </p:pic>
      <p:pic>
        <p:nvPicPr>
          <p:cNvPr id="8" name="Picture 7">
            <a:extLst>
              <a:ext uri="{FF2B5EF4-FFF2-40B4-BE49-F238E27FC236}">
                <a16:creationId xmlns:a16="http://schemas.microsoft.com/office/drawing/2014/main" id="{693D76BC-9373-444F-9C86-1B84DB240E0C}"/>
              </a:ext>
            </a:extLst>
          </p:cNvPr>
          <p:cNvPicPr>
            <a:picLocks noChangeAspect="1"/>
          </p:cNvPicPr>
          <p:nvPr/>
        </p:nvPicPr>
        <p:blipFill>
          <a:blip r:embed="rId4"/>
          <a:stretch>
            <a:fillRect/>
          </a:stretch>
        </p:blipFill>
        <p:spPr>
          <a:xfrm>
            <a:off x="281251" y="1535716"/>
            <a:ext cx="4551903" cy="3413927"/>
          </a:xfrm>
          <a:prstGeom prst="rect">
            <a:avLst/>
          </a:prstGeom>
        </p:spPr>
      </p:pic>
    </p:spTree>
    <p:extLst>
      <p:ext uri="{BB962C8B-B14F-4D97-AF65-F5344CB8AC3E}">
        <p14:creationId xmlns:p14="http://schemas.microsoft.com/office/powerpoint/2010/main" val="314479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99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486476-D717-40BF-BE9C-A0BB282EB179}"/>
              </a:ext>
            </a:extLst>
          </p:cNvPr>
          <p:cNvSpPr txBox="1"/>
          <p:nvPr/>
        </p:nvSpPr>
        <p:spPr>
          <a:xfrm>
            <a:off x="680498" y="323174"/>
            <a:ext cx="7696200" cy="707886"/>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b</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Đời</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sống</a:t>
            </a:r>
            <a:r>
              <a:rPr lang="vi-VN" sz="4000" b="1" dirty="0">
                <a:solidFill>
                  <a:srgbClr val="FF0000"/>
                </a:solidFill>
                <a:latin typeface="Cambria" panose="02040503050406030204" pitchFamily="18" charset="0"/>
                <a:ea typeface="Cambria" panose="02040503050406030204" pitchFamily="18" charset="0"/>
              </a:rPr>
              <a:t> của người Việt cổ</a:t>
            </a:r>
            <a:endParaRPr kumimoji="0" lang="en-SG"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C64009B-71D4-47D9-8484-C127A43139B6}"/>
              </a:ext>
            </a:extLst>
          </p:cNvPr>
          <p:cNvSpPr txBox="1"/>
          <p:nvPr/>
        </p:nvSpPr>
        <p:spPr>
          <a:xfrm>
            <a:off x="457200" y="1150248"/>
            <a:ext cx="8229600" cy="3323987"/>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1. Đọc thông tin và quan sát hình 4 em hãy mô tả một số nét chính về đời sống vật chất và tinh thần của người Việt cổ</a:t>
            </a:r>
            <a:r>
              <a:rPr lang="en-SG" sz="3500" dirty="0">
                <a:latin typeface="Cambria" panose="02040503050406030204" pitchFamily="18" charset="0"/>
                <a:ea typeface="Cambria" panose="02040503050406030204" pitchFamily="18" charset="0"/>
              </a:rPr>
              <a:t>.</a:t>
            </a:r>
          </a:p>
          <a:p>
            <a:pPr algn="just"/>
            <a:r>
              <a:rPr lang="vi-VN" sz="3500" dirty="0">
                <a:latin typeface="Cambria" panose="02040503050406030204" pitchFamily="18" charset="0"/>
                <a:ea typeface="Cambria" panose="02040503050406030204" pitchFamily="18" charset="0"/>
              </a:rPr>
              <a:t>2. Câu chuyện Bánh chưng bánh giầy ở Bài 7 trang 35 cho em biết điều gì về đời sống vật chất và tinh thần của người Việt cổ.</a:t>
            </a:r>
            <a:endParaRPr lang="en-SG"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21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C78637F-E57F-4B6F-BC2C-F1EF5443A02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11584" y="1039427"/>
            <a:ext cx="8720832" cy="4104073"/>
          </a:xfrm>
          <a:prstGeom prst="rect">
            <a:avLst/>
          </a:prstGeom>
        </p:spPr>
      </p:pic>
    </p:spTree>
    <p:extLst>
      <p:ext uri="{BB962C8B-B14F-4D97-AF65-F5344CB8AC3E}">
        <p14:creationId xmlns:p14="http://schemas.microsoft.com/office/powerpoint/2010/main" val="329154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71813" y="214313"/>
            <a:ext cx="3455017" cy="1620343"/>
          </a:xfrm>
          <a:prstGeom prst="rect">
            <a:avLst/>
          </a:prstGeom>
        </p:spPr>
      </p:pic>
    </p:spTree>
    <p:extLst>
      <p:ext uri="{BB962C8B-B14F-4D97-AF65-F5344CB8AC3E}">
        <p14:creationId xmlns:p14="http://schemas.microsoft.com/office/powerpoint/2010/main" val="344814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635000" y="354883"/>
            <a:ext cx="7772400" cy="1323439"/>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Một số nét chính về đời sống </a:t>
            </a:r>
          </a:p>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vật chất của người Việt cổ</a:t>
            </a:r>
            <a:endPar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3A705CD-02FC-49F2-8DB4-516A30AFD270}"/>
              </a:ext>
            </a:extLst>
          </p:cNvPr>
          <p:cNvSpPr txBox="1"/>
          <p:nvPr/>
        </p:nvSpPr>
        <p:spPr>
          <a:xfrm>
            <a:off x="660400" y="1524434"/>
            <a:ext cx="7848600" cy="2785378"/>
          </a:xfrm>
          <a:prstGeom prst="rect">
            <a:avLst/>
          </a:prstGeom>
          <a:noFill/>
        </p:spPr>
        <p:txBody>
          <a:bodyPr wrap="square" rtlCol="0">
            <a:spAutoFit/>
          </a:bodyPr>
          <a:lstStyle/>
          <a:p>
            <a:pPr marL="0" marR="0" lvl="0" indent="0" algn="just" defTabSz="3397734"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Nguồn lương thực chính là thóc gạo, người Việt cổ ở nhà sàn, đi lại bằng thuyền, nam thường đóng khố cởi trần, nữ mặc váy và áo yếm. Họ biết trồng dâu, nuôi tằm, dệt vải,..</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66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133351"/>
            <a:ext cx="8801470" cy="48768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p:cNvSpPr txBox="1"/>
          <p:nvPr/>
        </p:nvSpPr>
        <p:spPr>
          <a:xfrm>
            <a:off x="1524774" y="4236573"/>
            <a:ext cx="6018251" cy="707886"/>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4: Đời sống của người Việt cổ được khắc họa</a:t>
            </a:r>
          </a:p>
          <a:p>
            <a:pPr algn="ctr"/>
            <a:r>
              <a:rPr lang="vi-VN" sz="2000" b="1" dirty="0">
                <a:latin typeface="Cambria" panose="02040503050406030204" pitchFamily="18" charset="0"/>
                <a:ea typeface="Cambria" panose="02040503050406030204" pitchFamily="18" charset="0"/>
              </a:rPr>
              <a:t> trên hoa văn trống đồng Ngọc Lữ</a:t>
            </a:r>
            <a:endParaRPr lang="en-US" sz="2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9551F81-09AD-4878-A98B-88A2CEBF2847}"/>
              </a:ext>
            </a:extLst>
          </p:cNvPr>
          <p:cNvPicPr>
            <a:picLocks noChangeAspect="1"/>
          </p:cNvPicPr>
          <p:nvPr/>
        </p:nvPicPr>
        <p:blipFill>
          <a:blip r:embed="rId3"/>
          <a:stretch>
            <a:fillRect/>
          </a:stretch>
        </p:blipFill>
        <p:spPr>
          <a:xfrm>
            <a:off x="761999" y="199041"/>
            <a:ext cx="7397419" cy="3999263"/>
          </a:xfrm>
          <a:prstGeom prst="rect">
            <a:avLst/>
          </a:prstGeom>
        </p:spPr>
      </p:pic>
    </p:spTree>
    <p:extLst>
      <p:ext uri="{BB962C8B-B14F-4D97-AF65-F5344CB8AC3E}">
        <p14:creationId xmlns:p14="http://schemas.microsoft.com/office/powerpoint/2010/main" val="3464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14">
            <a:extLst>
              <a:ext uri="{FF2B5EF4-FFF2-40B4-BE49-F238E27FC236}">
                <a16:creationId xmlns:a16="http://schemas.microsoft.com/office/drawing/2014/main" id="{BEF2A3DD-3C59-806D-6C08-2E6D801DD0D1}"/>
              </a:ext>
            </a:extLst>
          </p:cNvPr>
          <p:cNvSpPr txBox="1"/>
          <p:nvPr/>
        </p:nvSpPr>
        <p:spPr>
          <a:xfrm>
            <a:off x="528113" y="188525"/>
            <a:ext cx="7772400" cy="1384995"/>
          </a:xfrm>
          <a:prstGeom prst="rect">
            <a:avLst/>
          </a:prstGeom>
          <a:noFill/>
        </p:spPr>
        <p:txBody>
          <a:bodyPr wrap="square" rtlCol="0">
            <a:spAutoFit/>
          </a:bodyPr>
          <a:lstStyle/>
          <a:p>
            <a:pPr algn="ctr" defTabSz="182486"/>
            <a:r>
              <a:rPr lang="vi-VN" sz="4200" b="1" dirty="0">
                <a:solidFill>
                  <a:srgbClr val="C00000"/>
                </a:solidFill>
                <a:latin typeface="Cambria" panose="02040503050406030204" pitchFamily="18" charset="0"/>
                <a:ea typeface="Cambria" panose="02040503050406030204" pitchFamily="18" charset="0"/>
              </a:rPr>
              <a:t>Đời sống tinh thần của người Việt cổ</a:t>
            </a:r>
            <a:endParaRPr lang="en-US" sz="42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6C698D27-ADF4-4AF3-AE44-1931CFDFFB50}"/>
              </a:ext>
            </a:extLst>
          </p:cNvPr>
          <p:cNvSpPr/>
          <p:nvPr/>
        </p:nvSpPr>
        <p:spPr>
          <a:xfrm>
            <a:off x="552775" y="1540596"/>
            <a:ext cx="7981625"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Có tín ngưỡng thờ cúng tổ tiên, thờ cúng các vị thần: thần Sông, thần Núi,...</a:t>
            </a:r>
            <a:endParaRPr lang="en-SG" sz="3500" b="1"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75A7350-CB48-451F-BD9E-5BB5E5C30481}"/>
              </a:ext>
            </a:extLst>
          </p:cNvPr>
          <p:cNvSpPr/>
          <p:nvPr/>
        </p:nvSpPr>
        <p:spPr>
          <a:xfrm>
            <a:off x="881467" y="2859491"/>
            <a:ext cx="7276450" cy="557033"/>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Họ có tục ăn trầu, nhuộm răng đen</a:t>
            </a:r>
            <a:endParaRPr lang="en-SG" sz="3500" b="1"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571DFDF5-D1AF-46C2-B520-C85001AB26DF}"/>
              </a:ext>
            </a:extLst>
          </p:cNvPr>
          <p:cNvSpPr/>
          <p:nvPr/>
        </p:nvSpPr>
        <p:spPr>
          <a:xfrm>
            <a:off x="776087" y="3671774"/>
            <a:ext cx="7629038"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Vào ngày hội thường hóa trang, </a:t>
            </a:r>
          </a:p>
          <a:p>
            <a:pPr algn="ctr" defTabSz="182486"/>
            <a:r>
              <a:rPr lang="vi-VN" sz="3500" b="1" dirty="0">
                <a:solidFill>
                  <a:srgbClr val="002060"/>
                </a:solidFill>
                <a:latin typeface="Cambria" panose="02040503050406030204" pitchFamily="18" charset="0"/>
                <a:ea typeface="Cambria" panose="02040503050406030204" pitchFamily="18" charset="0"/>
              </a:rPr>
              <a:t>vui chơi, nhảy múa,...</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3302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181215" y="590550"/>
            <a:ext cx="6030686" cy="4374298"/>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9"/>
          <a:stretch>
            <a:fillRect/>
          </a:stretch>
        </p:blipFill>
        <p:spPr>
          <a:xfrm>
            <a:off x="-228600" y="380714"/>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1606795" y="202343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485094" y="437442"/>
            <a:ext cx="2188100" cy="623248"/>
          </a:xfrm>
          <a:prstGeom prst="rect">
            <a:avLst/>
          </a:prstGeom>
          <a:noFill/>
        </p:spPr>
        <p:txBody>
          <a:bodyPr wrap="none" lIns="0" tIns="0" rIns="0" bIns="0" rtlCol="0">
            <a:spAutoFit/>
          </a:bodyPr>
          <a:lstStyle/>
          <a:p>
            <a:pPr algn="ctr" defTabSz="685800">
              <a:defRPr/>
            </a:pPr>
            <a:r>
              <a:rPr lang="en-US" sz="405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6936402" y="1943251"/>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81918" y="114300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4722619" y="1143000"/>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1514151" y="259905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0"/>
            <a:ext cx="621388" cy="621388"/>
          </a:xfrm>
          <a:prstGeom prst="rect">
            <a:avLst/>
          </a:prstGeom>
        </p:spPr>
      </p:pic>
      <p:pic>
        <p:nvPicPr>
          <p:cNvPr id="15" name="Picture 14">
            <a:hlinkClick r:id="rId12" action="ppaction://hlinksldjump"/>
            <a:extLst>
              <a:ext uri="{FF2B5EF4-FFF2-40B4-BE49-F238E27FC236}">
                <a16:creationId xmlns:a16="http://schemas.microsoft.com/office/drawing/2014/main" id="{EFCB68F2-2E43-46C4-8354-BD881388035B}"/>
              </a:ext>
            </a:extLst>
          </p:cNvPr>
          <p:cNvPicPr>
            <a:picLocks noChangeAspect="1"/>
          </p:cNvPicPr>
          <p:nvPr/>
        </p:nvPicPr>
        <p:blipFill>
          <a:blip r:embed="rId13"/>
          <a:stretch>
            <a:fillRect/>
          </a:stretch>
        </p:blipFill>
        <p:spPr>
          <a:xfrm>
            <a:off x="3779084" y="415622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234532" y="757230"/>
            <a:ext cx="740587" cy="207749"/>
          </a:xfrm>
          <a:prstGeom prst="rect">
            <a:avLst/>
          </a:prstGeom>
          <a:noFill/>
        </p:spPr>
        <p:txBody>
          <a:bodyPr wrap="none" lIns="0" tIns="0" rIns="0" bIns="0" rtlCol="0">
            <a:spAutoFit/>
          </a:bodyPr>
          <a:lstStyle/>
          <a:p>
            <a:pPr algn="ctr" defTabSz="685800">
              <a:defRPr/>
            </a:pPr>
            <a:r>
              <a:rPr lang="en-US" sz="1350">
                <a:solidFill>
                  <a:prstClr val="black">
                    <a:lumMod val="50000"/>
                    <a:lumOff val="50000"/>
                  </a:prstClr>
                </a:solidFill>
                <a:latin typeface="#9Slide02 Noi dung dai"/>
              </a:rPr>
              <a:t>Nhạc nền</a:t>
            </a:r>
          </a:p>
        </p:txBody>
      </p:sp>
    </p:spTree>
    <p:custDataLst>
      <p:tags r:id="rId1"/>
    </p:custDataLst>
    <p:extLst>
      <p:ext uri="{BB962C8B-B14F-4D97-AF65-F5344CB8AC3E}">
        <p14:creationId xmlns:p14="http://schemas.microsoft.com/office/powerpoint/2010/main" val="26885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4" name="Picture 3">
            <a:extLst>
              <a:ext uri="{FF2B5EF4-FFF2-40B4-BE49-F238E27FC236}">
                <a16:creationId xmlns:a16="http://schemas.microsoft.com/office/drawing/2014/main" id="{EEB9BD6B-7B55-4731-9817-AB10DC674251}"/>
              </a:ext>
            </a:extLst>
          </p:cNvPr>
          <p:cNvPicPr>
            <a:picLocks noChangeAspect="1"/>
          </p:cNvPicPr>
          <p:nvPr/>
        </p:nvPicPr>
        <p:blipFill>
          <a:blip r:embed="rId9"/>
          <a:stretch>
            <a:fillRect/>
          </a:stretch>
        </p:blipFill>
        <p:spPr>
          <a:xfrm>
            <a:off x="381000" y="956451"/>
            <a:ext cx="7778844" cy="2540858"/>
          </a:xfrm>
          <a:prstGeom prst="rect">
            <a:avLst/>
          </a:prstGeom>
        </p:spPr>
      </p:pic>
      <p:sp>
        <p:nvSpPr>
          <p:cNvPr id="2" name="TextBox 1"/>
          <p:cNvSpPr txBox="1"/>
          <p:nvPr/>
        </p:nvSpPr>
        <p:spPr>
          <a:xfrm>
            <a:off x="3413646" y="438150"/>
            <a:ext cx="1234554" cy="11217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989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161566"/>
            <a:ext cx="9080500" cy="4820367"/>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84150" y="207733"/>
            <a:ext cx="8839200" cy="892552"/>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Lập và hoàn thành bảng mô tả (theo gợi ý dưới đây) về đời sống vật chất và tinh thần của người Việt cổ</a:t>
            </a:r>
            <a:endParaRPr kumimoji="0" lang="en-US" sz="2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1870621539"/>
              </p:ext>
            </p:extLst>
          </p:nvPr>
        </p:nvGraphicFramePr>
        <p:xfrm>
          <a:off x="152400" y="1146451"/>
          <a:ext cx="8839200" cy="3835483"/>
        </p:xfrm>
        <a:graphic>
          <a:graphicData uri="http://schemas.openxmlformats.org/drawingml/2006/table">
            <a:tbl>
              <a:tblPr firstRow="1" bandRow="1">
                <a:tableStyleId>{21E4AEA4-8DFA-4A89-87EB-49C32662AFE0}</a:tableStyleId>
              </a:tblPr>
              <a:tblGrid>
                <a:gridCol w="1752600">
                  <a:extLst>
                    <a:ext uri="{9D8B030D-6E8A-4147-A177-3AD203B41FA5}">
                      <a16:colId xmlns:a16="http://schemas.microsoft.com/office/drawing/2014/main" val="2110190926"/>
                    </a:ext>
                  </a:extLst>
                </a:gridCol>
                <a:gridCol w="3962400">
                  <a:extLst>
                    <a:ext uri="{9D8B030D-6E8A-4147-A177-3AD203B41FA5}">
                      <a16:colId xmlns:a16="http://schemas.microsoft.com/office/drawing/2014/main" val="1854208686"/>
                    </a:ext>
                  </a:extLst>
                </a:gridCol>
                <a:gridCol w="3124200">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tx1"/>
                          </a:solidFill>
                          <a:latin typeface="Cambria" panose="02040503050406030204" pitchFamily="18" charset="0"/>
                          <a:ea typeface="Cambria" panose="02040503050406030204" pitchFamily="18" charset="0"/>
                        </a:rPr>
                        <a:t>Đời sống của người Việt cổ</a:t>
                      </a:r>
                      <a:endParaRPr lang="en-SG" sz="2600" b="1" dirty="0">
                        <a:solidFill>
                          <a:schemeClr val="tx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tx1"/>
                          </a:solidFill>
                          <a:latin typeface="Cambria" panose="02040503050406030204" pitchFamily="18" charset="0"/>
                          <a:ea typeface="Cambria" panose="02040503050406030204" pitchFamily="18" charset="0"/>
                        </a:rPr>
                        <a:t>Biểu hiện</a:t>
                      </a:r>
                      <a:endParaRPr lang="en-SG" sz="2600" b="1"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600" b="1" dirty="0">
                        <a:solidFill>
                          <a:schemeClr val="tx1"/>
                        </a:solidFill>
                        <a:latin typeface="Cambria" panose="02040503050406030204" pitchFamily="18" charset="0"/>
                        <a:ea typeface="Cambria" panose="02040503050406030204" pitchFamily="18" charset="0"/>
                      </a:endParaRPr>
                    </a:p>
                    <a:p>
                      <a:pPr algn="ctr"/>
                      <a:r>
                        <a:rPr lang="vi-VN" sz="2600" b="1" dirty="0">
                          <a:solidFill>
                            <a:schemeClr val="tx1"/>
                          </a:solidFill>
                          <a:latin typeface="Cambria" panose="02040503050406030204" pitchFamily="18" charset="0"/>
                          <a:ea typeface="Cambria" panose="02040503050406030204" pitchFamily="18" charset="0"/>
                        </a:rPr>
                        <a:t>Đời sống </a:t>
                      </a:r>
                    </a:p>
                    <a:p>
                      <a:pPr algn="ctr"/>
                      <a:r>
                        <a:rPr lang="vi-VN" sz="2600" b="1" dirty="0">
                          <a:solidFill>
                            <a:schemeClr val="tx1"/>
                          </a:solidFill>
                          <a:latin typeface="Cambria" panose="02040503050406030204" pitchFamily="18" charset="0"/>
                          <a:ea typeface="Cambria" panose="02040503050406030204" pitchFamily="18" charset="0"/>
                        </a:rPr>
                        <a:t>vật chất</a:t>
                      </a:r>
                      <a:endParaRPr lang="en-SG" sz="2600" b="1" dirty="0">
                        <a:solidFill>
                          <a:schemeClr val="tx1"/>
                        </a:solidFill>
                        <a:latin typeface="Cambria" panose="02040503050406030204" pitchFamily="18" charset="0"/>
                        <a:ea typeface="Cambria" panose="02040503050406030204" pitchFamily="18" charset="0"/>
                      </a:endParaRPr>
                    </a:p>
                  </a:txBody>
                  <a:tcPr/>
                </a:tc>
                <a:tc>
                  <a:txBody>
                    <a:bodyPr/>
                    <a:lstStyle/>
                    <a:p>
                      <a:r>
                        <a:rPr lang="vi-VN" sz="2600" b="1" dirty="0">
                          <a:latin typeface="Cambria" panose="02040503050406030204" pitchFamily="18" charset="0"/>
                          <a:ea typeface="Cambria" panose="02040503050406030204" pitchFamily="18" charset="0"/>
                        </a:rPr>
                        <a:t>Thức ăn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l" defTabSz="903839" rtl="0" eaLnBrk="1" fontAlgn="auto" latinLnBrk="0" hangingPunct="1">
                        <a:lnSpc>
                          <a:spcPct val="100000"/>
                        </a:lnSpc>
                        <a:spcBef>
                          <a:spcPts val="0"/>
                        </a:spcBef>
                        <a:spcAft>
                          <a:spcPts val="0"/>
                        </a:spcAft>
                        <a:buClrTx/>
                        <a:buSzTx/>
                        <a:buFontTx/>
                        <a:buNone/>
                        <a:tabLst/>
                        <a:defRPr/>
                      </a:pPr>
                      <a:r>
                        <a:rPr lang="vi-VN" sz="2800" b="1" dirty="0">
                          <a:latin typeface="Cambria" panose="02040503050406030204" pitchFamily="18" charset="0"/>
                          <a:ea typeface="Cambria" panose="02040503050406030204" pitchFamily="18" charset="0"/>
                        </a:rPr>
                        <a:t>Nhà ở</a:t>
                      </a:r>
                      <a:endParaRPr lang="en-SG" sz="28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Trang phục</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Phương tiện đi lại</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tinh thần</a:t>
                      </a:r>
                      <a:endParaRPr lang="en-SG" sz="2600" b="1" dirty="0">
                        <a:solidFill>
                          <a:schemeClr val="tx1"/>
                        </a:solidFill>
                        <a:latin typeface="Cambria" panose="02040503050406030204" pitchFamily="18" charset="0"/>
                        <a:ea typeface="Cambria" panose="02040503050406030204" pitchFamily="18" charset="0"/>
                      </a:endParaRPr>
                    </a:p>
                  </a:txBody>
                  <a:tcPr anchor="ctr"/>
                </a:tc>
                <a:tc>
                  <a:txBody>
                    <a:bodyPr/>
                    <a:lstStyle/>
                    <a:p>
                      <a:r>
                        <a:rPr lang="vi-VN" sz="2600" b="1" dirty="0">
                          <a:latin typeface="Cambria" panose="02040503050406030204" pitchFamily="18" charset="0"/>
                          <a:ea typeface="Cambria" panose="02040503050406030204" pitchFamily="18" charset="0"/>
                        </a:rPr>
                        <a:t>Tín ngưỡng</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700769">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Phong tục, tập quán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Tree>
    <p:extLst>
      <p:ext uri="{BB962C8B-B14F-4D97-AF65-F5344CB8AC3E}">
        <p14:creationId xmlns:p14="http://schemas.microsoft.com/office/powerpoint/2010/main" val="40454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3858754089"/>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a16="http://schemas.microsoft.com/office/drawing/2014/main" val="2110190926"/>
                    </a:ext>
                  </a:extLst>
                </a:gridCol>
                <a:gridCol w="2657366">
                  <a:extLst>
                    <a:ext uri="{9D8B030D-6E8A-4147-A177-3AD203B41FA5}">
                      <a16:colId xmlns:a16="http://schemas.microsoft.com/office/drawing/2014/main" val="1854208686"/>
                    </a:ext>
                  </a:extLst>
                </a:gridCol>
                <a:gridCol w="4620121">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phục</a:t>
                      </a:r>
                    </a:p>
                    <a:p>
                      <a:pPr algn="ctr"/>
                      <a:endParaRPr lang="vi-VN" sz="2300" b="1" dirty="0">
                        <a:latin typeface="Cambria" panose="02040503050406030204" pitchFamily="18" charset="0"/>
                        <a:ea typeface="Cambria" panose="02040503050406030204" pitchFamily="18" charset="0"/>
                      </a:endParaRPr>
                    </a:p>
                  </a:txBody>
                  <a:tcPr anchor="ct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ngưỡng</a:t>
                      </a:r>
                      <a:endParaRPr lang="en-US" sz="2300" b="1" dirty="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9034229" cy="4178595"/>
          </a:xfrm>
          <a:prstGeom prst="rect">
            <a:avLst/>
          </a:prstGeom>
        </p:spPr>
      </p:pic>
    </p:spTree>
    <p:extLst>
      <p:ext uri="{BB962C8B-B14F-4D97-AF65-F5344CB8AC3E}">
        <p14:creationId xmlns:p14="http://schemas.microsoft.com/office/powerpoint/2010/main" val="379246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a16="http://schemas.microsoft.com/office/drawing/2014/main" id="{619F9080-5235-4A5C-AF71-7C9019BE16FD}"/>
              </a:ext>
            </a:extLst>
          </p:cNvPr>
          <p:cNvPicPr>
            <a:picLocks noChangeAspect="1"/>
          </p:cNvPicPr>
          <p:nvPr/>
        </p:nvPicPr>
        <p:blipFill>
          <a:blip r:embed="rId9"/>
          <a:stretch>
            <a:fillRect/>
          </a:stretch>
        </p:blipFill>
        <p:spPr>
          <a:xfrm>
            <a:off x="508369" y="176378"/>
            <a:ext cx="8284166" cy="4597799"/>
          </a:xfrm>
          <a:prstGeom prst="rect">
            <a:avLst/>
          </a:prstGeom>
        </p:spPr>
      </p:pic>
    </p:spTree>
    <p:extLst>
      <p:ext uri="{BB962C8B-B14F-4D97-AF65-F5344CB8AC3E}">
        <p14:creationId xmlns:p14="http://schemas.microsoft.com/office/powerpoint/2010/main" val="155701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01153" y="197802"/>
            <a:ext cx="7115176" cy="1890152"/>
            <a:chOff x="2401537" y="2637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01537" y="2637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61220" y="624088"/>
              <a:ext cx="9029102" cy="2280357"/>
            </a:xfrm>
            <a:prstGeom prst="rect">
              <a:avLst/>
            </a:prstGeom>
            <a:noFill/>
          </p:spPr>
          <p:txBody>
            <a:bodyPr wrap="square" lIns="0" tIns="0" rIns="0" bIns="0" rtlCol="0">
              <a:spAutoFit/>
            </a:bodyPr>
            <a:lstStyle/>
            <a:p>
              <a:pPr algn="ctr" defTabSz="685800">
                <a:defRPr/>
              </a:pPr>
              <a:r>
                <a:rPr lang="vi-VN" sz="4400" b="1" i="0" dirty="0">
                  <a:solidFill>
                    <a:srgbClr val="002060"/>
                  </a:solidFill>
                  <a:effectLst/>
                  <a:latin typeface="Cambria" panose="02040503050406030204" pitchFamily="18" charset="0"/>
                  <a:ea typeface="Cambria" panose="02040503050406030204" pitchFamily="18" charset="0"/>
                </a:rPr>
                <a:t>Các làng quê truyền thống ở Bắc bộ thường có:</a:t>
              </a:r>
              <a:endParaRPr lang="en-US" sz="4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427167" y="2214309"/>
            <a:ext cx="3430295" cy="1602002"/>
            <a:chOff x="1902889" y="3468540"/>
            <a:chExt cx="4573727" cy="1605890"/>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133216" y="376379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902889" y="3468540"/>
              <a:ext cx="1154488" cy="1549924"/>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628894" y="3920271"/>
              <a:ext cx="3791232" cy="925571"/>
            </a:xfrm>
            <a:prstGeom prst="rect">
              <a:avLst/>
            </a:prstGeom>
            <a:noFill/>
          </p:spPr>
          <p:txBody>
            <a:bodyPr wrap="square" lIns="0" tIns="0" rIns="0" bIns="0" rtlCol="0">
              <a:spAutoFit/>
            </a:bodyPr>
            <a:lstStyle/>
            <a:p>
              <a:pPr algn="ctr" defTabSz="685800">
                <a:defRPr/>
              </a:pPr>
              <a:r>
                <a:rPr lang="vi-VN" sz="3000" b="1" i="0" dirty="0">
                  <a:effectLst/>
                  <a:latin typeface="Cambria" panose="02040503050406030204" pitchFamily="18" charset="0"/>
                  <a:ea typeface="Cambria" panose="02040503050406030204" pitchFamily="18" charset="0"/>
                </a:rPr>
                <a:t>Cây cau, </a:t>
              </a:r>
            </a:p>
            <a:p>
              <a:pPr algn="ctr" defTabSz="685800">
                <a:defRPr/>
              </a:pPr>
              <a:r>
                <a:rPr lang="vi-VN" sz="3000" b="1" i="0" dirty="0">
                  <a:effectLst/>
                  <a:latin typeface="Cambria" panose="02040503050406030204" pitchFamily="18" charset="0"/>
                  <a:ea typeface="Cambria" panose="02040503050406030204" pitchFamily="18" charset="0"/>
                </a:rPr>
                <a:t>giếng nước</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129788" y="2138003"/>
            <a:ext cx="3634559" cy="1594569"/>
            <a:chOff x="7156186" y="3278282"/>
            <a:chExt cx="4846078"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564441"/>
              <a:ext cx="4610863" cy="11494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56186" y="327828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553190" y="3654936"/>
              <a:ext cx="3145903" cy="971807"/>
            </a:xfrm>
            <a:prstGeom prst="rect">
              <a:avLst/>
            </a:prstGeom>
            <a:noFill/>
          </p:spPr>
          <p:txBody>
            <a:bodyPr wrap="none" lIns="0" tIns="0" rIns="0" bIns="0" rtlCol="0">
              <a:spAutoFit/>
            </a:bodyPr>
            <a:lstStyle/>
            <a:p>
              <a:pPr algn="ctr" defTabSz="685800">
                <a:defRPr/>
              </a:pPr>
              <a:r>
                <a:rPr lang="en-SG" sz="3000" b="1" i="0" dirty="0" err="1">
                  <a:effectLst/>
                  <a:latin typeface="Cambria" panose="02040503050406030204" pitchFamily="18" charset="0"/>
                  <a:ea typeface="Cambria" panose="02040503050406030204" pitchFamily="18" charset="0"/>
                </a:rPr>
                <a:t>Lũy</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tre</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xanh</a:t>
              </a:r>
              <a:r>
                <a:rPr lang="en-SG" sz="3000" b="1" i="0" dirty="0">
                  <a:effectLst/>
                  <a:latin typeface="Cambria" panose="02040503050406030204" pitchFamily="18" charset="0"/>
                  <a:ea typeface="Cambria" panose="02040503050406030204" pitchFamily="18" charset="0"/>
                </a:rPr>
                <a:t>, </a:t>
              </a:r>
              <a:endParaRPr lang="vi-VN" sz="3000" b="1" i="0" dirty="0">
                <a:effectLst/>
                <a:latin typeface="Cambria" panose="02040503050406030204" pitchFamily="18" charset="0"/>
                <a:ea typeface="Cambria" panose="02040503050406030204" pitchFamily="18" charset="0"/>
              </a:endParaRPr>
            </a:p>
            <a:p>
              <a:pPr algn="ctr" defTabSz="685800">
                <a:defRPr/>
              </a:pPr>
              <a:r>
                <a:rPr lang="en-SG" sz="3000" b="1" i="0" dirty="0" err="1">
                  <a:effectLst/>
                  <a:latin typeface="Cambria" panose="02040503050406030204" pitchFamily="18" charset="0"/>
                  <a:ea typeface="Cambria" panose="02040503050406030204" pitchFamily="18" charset="0"/>
                </a:rPr>
                <a:t>cổng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làng</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558562" y="3846786"/>
            <a:ext cx="3366571" cy="1296713"/>
            <a:chOff x="2078084" y="5129048"/>
            <a:chExt cx="4488760"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223445" y="5266091"/>
              <a:ext cx="4343399"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078084" y="5129048"/>
              <a:ext cx="929350"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2444" y="5369595"/>
              <a:ext cx="2650298" cy="1103629"/>
            </a:xfrm>
            <a:prstGeom prst="rect">
              <a:avLst/>
            </a:prstGeom>
            <a:noFill/>
          </p:spPr>
          <p:txBody>
            <a:bodyPr wrap="none" lIns="0" tIns="0" rIns="0" bIns="0" rtlCol="0">
              <a:spAutoFit/>
            </a:bodyPr>
            <a:lstStyle/>
            <a:p>
              <a:pPr algn="ctr" defTabSz="685800">
                <a:defRPr/>
              </a:pPr>
              <a:r>
                <a:rPr lang="vi-VN" sz="3000" b="1" i="0" dirty="0">
                  <a:effectLst/>
                  <a:latin typeface="Cambria" panose="02040503050406030204" pitchFamily="18" charset="0"/>
                  <a:ea typeface="Cambria" panose="02040503050406030204" pitchFamily="18" charset="0"/>
                </a:rPr>
                <a:t>Cây mai, </a:t>
              </a:r>
            </a:p>
            <a:p>
              <a:pPr algn="ctr" defTabSz="685800">
                <a:defRPr/>
              </a:pPr>
              <a:r>
                <a:rPr lang="vi-VN" sz="3000" b="1" i="0" dirty="0">
                  <a:effectLst/>
                  <a:latin typeface="Cambria" panose="02040503050406030204" pitchFamily="18" charset="0"/>
                  <a:ea typeface="Cambria" panose="02040503050406030204" pitchFamily="18" charset="0"/>
                </a:rPr>
                <a:t>giếng nước</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058082" y="3587996"/>
            <a:ext cx="4107270" cy="1459086"/>
            <a:chOff x="7012972" y="4835233"/>
            <a:chExt cx="5476360" cy="17817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399" y="4835233"/>
              <a:ext cx="5069464" cy="17742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012972" y="5068474"/>
              <a:ext cx="951591"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710245" y="4896967"/>
              <a:ext cx="4779087" cy="1578536"/>
            </a:xfrm>
            <a:prstGeom prst="rect">
              <a:avLst/>
            </a:prstGeom>
            <a:noFill/>
          </p:spPr>
          <p:txBody>
            <a:bodyPr wrap="none" lIns="0" tIns="0" rIns="0" bIns="0" rtlCol="0">
              <a:spAutoFit/>
            </a:bodyPr>
            <a:lstStyle/>
            <a:p>
              <a:pPr algn="ctr" defTabSz="685800">
                <a:defRPr/>
              </a:pPr>
              <a:r>
                <a:rPr lang="vi-VN" sz="2800" b="1" i="0" dirty="0">
                  <a:effectLst/>
                  <a:latin typeface="Cambria" panose="02040503050406030204" pitchFamily="18" charset="0"/>
                  <a:ea typeface="Cambria" panose="02040503050406030204" pitchFamily="18" charset="0"/>
                </a:rPr>
                <a:t>Lũy tre xanh, </a:t>
              </a:r>
            </a:p>
            <a:p>
              <a:pPr algn="ctr" defTabSz="685800">
                <a:defRPr/>
              </a:pPr>
              <a:r>
                <a:rPr lang="vi-VN" sz="2800" b="1" i="0" dirty="0">
                  <a:effectLst/>
                  <a:latin typeface="Cambria" panose="02040503050406030204" pitchFamily="18" charset="0"/>
                  <a:ea typeface="Cambria" panose="02040503050406030204" pitchFamily="18" charset="0"/>
                </a:rPr>
                <a:t>cổng làng, cây đa,</a:t>
              </a:r>
            </a:p>
            <a:p>
              <a:pPr algn="ctr" defTabSz="685800">
                <a:defRPr/>
              </a:pPr>
              <a:r>
                <a:rPr lang="vi-VN" sz="2800" b="1" i="0" dirty="0">
                  <a:effectLst/>
                  <a:latin typeface="Cambria" panose="02040503050406030204" pitchFamily="18" charset="0"/>
                  <a:ea typeface="Cambria" panose="02040503050406030204" pitchFamily="18" charset="0"/>
                </a:rPr>
                <a:t> giếng nước, sân đình.</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Khi đến mỗi Slide, thầy cô</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nhấp chuột trái 1 lần hoặc</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latin typeface="Cambria" panose="02040503050406030204" pitchFamily="18" charset="0"/>
              </a:rPr>
              <a:t>Để chuyển sang câu hỏi tiếp theo, thầy cô nhấp phím mũi tên qua phải 2 lần hoặc</a:t>
            </a:r>
            <a:br>
              <a:rPr lang="en-US" sz="2100">
                <a:solidFill>
                  <a:prstClr val="black"/>
                </a:solidFill>
                <a:latin typeface="Cambria" panose="02040503050406030204" pitchFamily="18" charset="0"/>
              </a:rPr>
            </a:br>
            <a:r>
              <a:rPr lang="en-US" sz="21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178810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751254" y="221278"/>
            <a:ext cx="7115176" cy="2010474"/>
            <a:chOff x="2335005" y="2950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335005" y="2950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6904" y="683134"/>
              <a:ext cx="9029102" cy="2529214"/>
            </a:xfrm>
            <a:prstGeom prst="rect">
              <a:avLst/>
            </a:prstGeom>
            <a:noFill/>
          </p:spPr>
          <p:txBody>
            <a:bodyPr wrap="square" lIns="0" tIns="0" rIns="0" bIns="0" rtlCol="0">
              <a:spAutoFit/>
            </a:bodyPr>
            <a:lstStyle/>
            <a:p>
              <a:pPr algn="ctr" defTabSz="685800">
                <a:lnSpc>
                  <a:spcPct val="121000"/>
                </a:lnSpc>
                <a:defRPr/>
              </a:pPr>
              <a:r>
                <a:rPr lang="vi-VN" sz="4500" b="1" i="0" dirty="0">
                  <a:solidFill>
                    <a:schemeClr val="tx2"/>
                  </a:solidFill>
                  <a:effectLst/>
                  <a:latin typeface="Cambria" panose="02040503050406030204" pitchFamily="18" charset="0"/>
                  <a:ea typeface="Cambria" panose="02040503050406030204" pitchFamily="18" charset="0"/>
                </a:rPr>
                <a:t>Lễ hội thường tổ chức </a:t>
              </a:r>
            </a:p>
            <a:p>
              <a:pPr algn="ctr" defTabSz="685800">
                <a:lnSpc>
                  <a:spcPct val="121000"/>
                </a:lnSpc>
                <a:defRPr/>
              </a:pPr>
              <a:r>
                <a:rPr lang="vi-VN" sz="4500" b="1" i="0" dirty="0">
                  <a:solidFill>
                    <a:schemeClr val="tx2"/>
                  </a:solidFill>
                  <a:effectLst/>
                  <a:latin typeface="Cambria" panose="02040503050406030204" pitchFamily="18" charset="0"/>
                  <a:ea typeface="Cambria" panose="02040503050406030204" pitchFamily="18" charset="0"/>
                </a:rPr>
                <a:t>vào mùa nào?</a:t>
              </a:r>
              <a:endParaRPr lang="en-US" sz="4500" b="1" dirty="0">
                <a:solidFill>
                  <a:schemeClr val="tx2"/>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572627" y="3989902"/>
              <a:ext cx="2619693"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xuân</a:t>
              </a:r>
              <a:endParaRPr lang="en-US" sz="3700"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05040" y="3989903"/>
              <a:ext cx="1970625"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hạ</a:t>
              </a:r>
              <a:endParaRPr lang="en-US" sz="3700"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780015" y="5574557"/>
              <a:ext cx="2222830"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thu</a:t>
              </a:r>
              <a:endParaRPr lang="en-US" sz="3700"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58792" y="5635627"/>
              <a:ext cx="2663124" cy="759183"/>
            </a:xfrm>
            <a:prstGeom prst="rect">
              <a:avLst/>
            </a:prstGeom>
            <a:noFill/>
          </p:spPr>
          <p:txBody>
            <a:bodyPr wrap="none" lIns="0" tIns="0" rIns="0" bIns="0" rtlCol="0">
              <a:spAutoFit/>
            </a:bodyPr>
            <a:lstStyle/>
            <a:p>
              <a:pPr algn="ctr" defTabSz="685800">
                <a:defRPr/>
              </a:pPr>
              <a:r>
                <a:rPr lang="vi-VN" sz="3700" dirty="0">
                  <a:latin typeface="Cambria" panose="02040503050406030204" pitchFamily="18" charset="0"/>
                  <a:ea typeface="Cambria" panose="02040503050406030204" pitchFamily="18" charset="0"/>
                </a:rPr>
                <a:t>Mùa đông</a:t>
              </a:r>
              <a:endParaRPr lang="en-US" sz="3700" dirty="0">
                <a:latin typeface="Cambria" panose="02040503050406030204" pitchFamily="18" charset="0"/>
                <a:ea typeface="Cambria" panose="02040503050406030204" pitchFamily="18"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Khi đến mỗi Slide, thầy cô</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nhấp chuột trái 1 lần hoặc</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latin typeface="Cambria" panose="02040503050406030204" pitchFamily="18" charset="0"/>
              </a:rPr>
              <a:t>Để chuyển sang câu hỏi tiếp theo, thầy cô nhấp phím mũi tên qua phải 2 lần hoặc</a:t>
            </a:r>
            <a:br>
              <a:rPr lang="en-US" sz="2100">
                <a:solidFill>
                  <a:prstClr val="black"/>
                </a:solidFill>
                <a:latin typeface="Cambria" panose="02040503050406030204" pitchFamily="18" charset="0"/>
              </a:rPr>
            </a:br>
            <a:r>
              <a:rPr lang="en-US" sz="21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261471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38157" cy="2047112"/>
            <a:chOff x="2434106" y="246185"/>
            <a:chExt cx="95175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0855" y="382381"/>
              <a:ext cx="9460793" cy="2392629"/>
            </a:xfrm>
            <a:prstGeom prst="rect">
              <a:avLst/>
            </a:prstGeom>
            <a:noFill/>
          </p:spPr>
          <p:txBody>
            <a:bodyPr wrap="square" lIns="0" tIns="0" rIns="0" bIns="0" rtlCol="0">
              <a:spAutoFit/>
            </a:bodyPr>
            <a:lstStyle/>
            <a:p>
              <a:pPr algn="ctr" defTabSz="685800">
                <a:defRPr/>
              </a:pPr>
              <a:r>
                <a:rPr lang="vi-VN" sz="5000" b="1" i="0" dirty="0">
                  <a:solidFill>
                    <a:srgbClr val="002060"/>
                  </a:solidFill>
                  <a:effectLst/>
                  <a:latin typeface="Cambria" panose="02040503050406030204" pitchFamily="18" charset="0"/>
                  <a:ea typeface="Cambria" panose="02040503050406030204" pitchFamily="18" charset="0"/>
                </a:rPr>
                <a:t>Trong các lễ hội </a:t>
              </a:r>
            </a:p>
            <a:p>
              <a:pPr algn="ctr" defTabSz="685800">
                <a:defRPr/>
              </a:pPr>
              <a:r>
                <a:rPr lang="vi-VN" sz="5000" b="1" i="0" dirty="0">
                  <a:solidFill>
                    <a:srgbClr val="002060"/>
                  </a:solidFill>
                  <a:effectLst/>
                  <a:latin typeface="Cambria" panose="02040503050406030204" pitchFamily="18" charset="0"/>
                  <a:ea typeface="Cambria" panose="02040503050406030204" pitchFamily="18" charset="0"/>
                </a:rPr>
                <a:t>người dân thường mặc:</a:t>
              </a:r>
              <a:endParaRPr lang="en-US" sz="5000" b="1" i="1" dirty="0">
                <a:solidFill>
                  <a:srgbClr val="002060"/>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8" y="2231750"/>
            <a:ext cx="3537042" cy="1469968"/>
            <a:chOff x="2256516" y="3433557"/>
            <a:chExt cx="4716056"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128307" y="3905681"/>
              <a:ext cx="3844265" cy="908648"/>
            </a:xfrm>
            <a:prstGeom prst="rect">
              <a:avLst/>
            </a:prstGeom>
            <a:noFill/>
          </p:spPr>
          <p:txBody>
            <a:bodyPr wrap="square" lIns="0" tIns="0" rIns="0" bIns="0" rtlCol="0">
              <a:spAutoFit/>
            </a:bodyPr>
            <a:lstStyle/>
            <a:p>
              <a:pPr algn="ctr" defTabSz="685800">
                <a:defRPr/>
              </a:pPr>
              <a:r>
                <a:rPr lang="vi-VN" sz="2800" b="1" i="0" dirty="0">
                  <a:effectLst/>
                  <a:latin typeface="Cambria" panose="02040503050406030204" pitchFamily="18" charset="0"/>
                  <a:ea typeface="Cambria" panose="02040503050406030204" pitchFamily="18" charset="0"/>
                </a:rPr>
                <a:t>Mặc trang phục nước ngoài</a:t>
              </a:r>
              <a:endParaRPr lang="en-US" sz="2800" b="1"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21529" y="2256810"/>
            <a:ext cx="3701214" cy="1425684"/>
            <a:chOff x="7163922" y="3442563"/>
            <a:chExt cx="4570878" cy="1551455"/>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3922" y="3442563"/>
              <a:ext cx="913332" cy="1551455"/>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7927079" y="3886350"/>
              <a:ext cx="3734851" cy="937798"/>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truyền</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thống</a:t>
              </a:r>
              <a:endParaRPr lang="en-US" sz="2800" b="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92388" y="3812050"/>
            <a:ext cx="3529631" cy="1301488"/>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33787" y="5390872"/>
              <a:ext cx="3379657" cy="1026274"/>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hiện</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đại</a:t>
              </a:r>
              <a:endParaRPr lang="en-US" sz="2800" b="1"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297054" y="3778133"/>
            <a:ext cx="3794753" cy="1279411"/>
            <a:chOff x="7144988" y="5089690"/>
            <a:chExt cx="4686311"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914131" y="5373525"/>
              <a:ext cx="3917168" cy="1043041"/>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thoải</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mái</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56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001" y="160020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3086100" y="514350"/>
            <a:ext cx="6081483" cy="2057400"/>
            <a:chOff x="4114800" y="685800"/>
            <a:chExt cx="8108643"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383433" y="1226403"/>
              <a:ext cx="7840010" cy="1661993"/>
            </a:xfrm>
            <a:prstGeom prst="rect">
              <a:avLst/>
            </a:prstGeom>
            <a:noFill/>
          </p:spPr>
          <p:txBody>
            <a:bodyPr wrap="none" lIns="0" tIns="0" rIns="0" bIns="0" rtlCol="0">
              <a:spAutoFit/>
            </a:bodyPr>
            <a:lstStyle/>
            <a:p>
              <a:pPr algn="ctr" defTabSz="685800">
                <a:defRPr/>
              </a:pPr>
              <a:r>
                <a:rPr lang="en-US" sz="4050" b="1" dirty="0">
                  <a:solidFill>
                    <a:srgbClr val="ED5565"/>
                  </a:solidFill>
                  <a:latin typeface="Cambria" panose="02040503050406030204" pitchFamily="18" charset="0"/>
                </a:rPr>
                <a:t>CẢM ƠN CÁC BẠN</a:t>
              </a:r>
            </a:p>
            <a:p>
              <a:pPr algn="ctr" defTabSz="685800">
                <a:defRPr/>
              </a:pPr>
              <a:r>
                <a:rPr lang="en-US" sz="4050" b="1" dirty="0">
                  <a:solidFill>
                    <a:srgbClr val="ED5565"/>
                  </a:solidFill>
                  <a:latin typeface="Cambria" panose="02040503050406030204" pitchFamily="18" charset="0"/>
                </a:rPr>
                <a:t>ĐÃ GIẢI CỨU CHÚNG TỚ!</a:t>
              </a:r>
            </a:p>
          </p:txBody>
        </p:sp>
      </p:grpSp>
    </p:spTree>
    <p:extLst>
      <p:ext uri="{BB962C8B-B14F-4D97-AF65-F5344CB8AC3E}">
        <p14:creationId xmlns:p14="http://schemas.microsoft.com/office/powerpoint/2010/main" val="376473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8259"/>
          <a:stretch/>
        </p:blipFill>
        <p:spPr>
          <a:xfrm flipH="1">
            <a:off x="0" y="1599809"/>
            <a:ext cx="9144000" cy="3559278"/>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69313" y="131373"/>
            <a:ext cx="739756" cy="739756"/>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a:off x="615403" y="2750070"/>
            <a:ext cx="550995" cy="474996"/>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289690">
            <a:off x="5299090" y="3385932"/>
            <a:ext cx="550995" cy="474996"/>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152400" y="909052"/>
            <a:ext cx="8763000" cy="3720098"/>
            <a:chOff x="203199" y="1212069"/>
            <a:chExt cx="11683999" cy="4960131"/>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203199" y="1212069"/>
              <a:ext cx="11683999" cy="4960131"/>
            </a:xfrm>
            <a:prstGeom prst="roundRect">
              <a:avLst/>
            </a:prstGeom>
            <a:solidFill>
              <a:schemeClr val="bg1"/>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2"/>
              <a:endParaRPr lang="en-US" sz="1350">
                <a:solidFill>
                  <a:prstClr val="white"/>
                </a:solidFill>
                <a:latin typeface="阿里巴巴普惠体"/>
              </a:endParaRPr>
            </a:p>
          </p:txBody>
        </p:sp>
        <p:sp>
          <p:nvSpPr>
            <p:cNvPr id="4" name="TextBox 3">
              <a:extLst>
                <a:ext uri="{FF2B5EF4-FFF2-40B4-BE49-F238E27FC236}">
                  <a16:creationId xmlns:a16="http://schemas.microsoft.com/office/drawing/2014/main" id="{F2F14EFD-B8AF-7A8B-4E3A-3028918A6C49}"/>
                </a:ext>
              </a:extLst>
            </p:cNvPr>
            <p:cNvSpPr txBox="1"/>
            <p:nvPr/>
          </p:nvSpPr>
          <p:spPr>
            <a:xfrm>
              <a:off x="492179" y="1216776"/>
              <a:ext cx="10879282" cy="4775670"/>
            </a:xfrm>
            <a:prstGeom prst="rect">
              <a:avLst/>
            </a:prstGeom>
            <a:noFill/>
          </p:spPr>
          <p:txBody>
            <a:bodyPr wrap="square" rtlCol="0">
              <a:spAutoFit/>
            </a:bodyPr>
            <a:lstStyle/>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đặc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thù</a:t>
              </a:r>
              <a:r>
                <a:rPr lang="en-US" sz="2600" b="1" dirty="0">
                  <a:solidFill>
                    <a:srgbClr val="002060"/>
                  </a:solidFill>
                  <a:effectLst/>
                  <a:latin typeface="Cambria" panose="02040503050406030204" pitchFamily="18" charset="0"/>
                  <a:ea typeface="Cambria" panose="02040503050406030204" pitchFamily="18" charset="0"/>
                </a:rPr>
                <a:t>:</a:t>
              </a:r>
              <a:endParaRPr lang="en-SG" sz="26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Xác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định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hệ</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đồ</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Kể</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gọi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khác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bày</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thành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minh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chung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giao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tiếp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hợp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giải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quyết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vấn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đề</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sáng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tạo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chủ</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học</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Phẩm</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chất</a:t>
              </a:r>
              <a:r>
                <a:rPr lang="en-US" sz="2600" b="1" dirty="0">
                  <a:solidFill>
                    <a:srgbClr val="002060"/>
                  </a:solidFill>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yêu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nước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nhân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đoàn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trách</a:t>
              </a:r>
              <a:r>
                <a:rPr lang="en-US" sz="2600" dirty="0">
                  <a:effectLst/>
                  <a:latin typeface="Cambria" panose="02040503050406030204" pitchFamily="18" charset="0"/>
                  <a:ea typeface="Cambria" panose="02040503050406030204" pitchFamily="18" charset="0"/>
                </a:rPr>
                <a:t> </a:t>
              </a:r>
              <a:r>
                <a:rPr lang="vi-VN" sz="2600" dirty="0">
                  <a:effectLst/>
                  <a:latin typeface="Cambria" panose="02040503050406030204" pitchFamily="18" charset="0"/>
                  <a:ea typeface="Cambria" panose="02040503050406030204" pitchFamily="18" charset="0"/>
                </a:rPr>
                <a:t>nhiệm.</a:t>
              </a:r>
              <a:endParaRPr lang="en-SG" sz="2600" dirty="0">
                <a:effectLst/>
                <a:latin typeface="Cambria" panose="02040503050406030204" pitchFamily="18" charset="0"/>
                <a:ea typeface="Cambria" panose="02040503050406030204" pitchFamily="18"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071" y="3450748"/>
            <a:ext cx="1759430" cy="17594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429" y="59697"/>
            <a:ext cx="5657729" cy="909051"/>
          </a:xfrm>
          <a:prstGeom prst="rect">
            <a:avLst/>
          </a:prstGeom>
        </p:spPr>
      </p:pic>
    </p:spTree>
    <p:extLst>
      <p:ext uri="{BB962C8B-B14F-4D97-AF65-F5344CB8AC3E}">
        <p14:creationId xmlns:p14="http://schemas.microsoft.com/office/powerpoint/2010/main" val="421227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4" y="361950"/>
            <a:ext cx="9015417" cy="4336509"/>
          </a:xfrm>
          <a:prstGeom prst="rect">
            <a:avLst/>
          </a:prstGeom>
        </p:spPr>
      </p:pic>
    </p:spTree>
    <p:extLst>
      <p:ext uri="{BB962C8B-B14F-4D97-AF65-F5344CB8AC3E}">
        <p14:creationId xmlns:p14="http://schemas.microsoft.com/office/powerpoint/2010/main" val="18463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8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806</TotalTime>
  <Words>1126</Words>
  <Application>Microsoft Office PowerPoint</Application>
  <PresentationFormat>On-screen Show (16:9)</PresentationFormat>
  <Paragraphs>112</Paragraphs>
  <Slides>36</Slides>
  <Notes>1</Notes>
  <HiddenSlides>0</HiddenSlides>
  <MMClips>4</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36</vt:i4>
      </vt:variant>
    </vt:vector>
  </HeadingPairs>
  <TitlesOfParts>
    <vt:vector size="60" baseType="lpstr">
      <vt:lpstr>#9Slide02 Noi dung dai</vt:lpstr>
      <vt:lpstr>iCiel Cadena</vt:lpstr>
      <vt:lpstr>Calibri</vt:lpstr>
      <vt:lpstr>#9Slide07 HoneyCream</vt:lpstr>
      <vt:lpstr>Arial</vt:lpstr>
      <vt:lpstr>Cambria</vt:lpstr>
      <vt:lpstr>思源黑体</vt:lpstr>
      <vt:lpstr>SVN-Newton</vt:lpstr>
      <vt:lpstr>宋体</vt:lpstr>
      <vt:lpstr>#9Slide02 Tieu de dai</vt:lpstr>
      <vt:lpstr>阿里巴巴普惠体</vt:lpstr>
      <vt:lpstr>思源黑体 Medium</vt:lpstr>
      <vt:lpstr>思源黑体 CN Medium</vt:lpstr>
      <vt:lpstr>Calibri Light</vt:lpstr>
      <vt:lpstr>Times New Roman</vt:lpstr>
      <vt:lpstr>SVN-Ready</vt:lpstr>
      <vt:lpstr>Office Theme</vt:lpstr>
      <vt:lpstr>4_Office Theme</vt:lpstr>
      <vt:lpstr>5_Office Theme</vt:lpstr>
      <vt:lpstr>6_Office Theme</vt:lpstr>
      <vt:lpstr>7_Office Theme</vt:lpstr>
      <vt:lpstr>8_Office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Windows User</cp:lastModifiedBy>
  <cp:revision>43</cp:revision>
  <dcterms:created xsi:type="dcterms:W3CDTF">2006-08-16T00:00:00Z</dcterms:created>
  <dcterms:modified xsi:type="dcterms:W3CDTF">2023-11-30T09:03:15Z</dcterms:modified>
  <dc:identifier>DAFuVWHYRwQ</dc:identifier>
</cp:coreProperties>
</file>