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4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8288000" cy="10287000"/>
  <p:notesSz cx="6858000" cy="9144000"/>
  <p:embeddedFontLst>
    <p:embeddedFont>
      <p:font typeface="#9Slide07 HoneyCream" pitchFamily="2" charset="77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Cambria Bold" panose="02040803050406030204" pitchFamily="18" charset="0"/>
      <p:regular r:id="rId38"/>
      <p:bold r:id="rId39"/>
    </p:embeddedFont>
    <p:embeddedFont>
      <p:font typeface="SVN-Newton" panose="0204060305050602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CA2"/>
    <a:srgbClr val="F9C164"/>
    <a:srgbClr val="FBD18D"/>
    <a:srgbClr val="D68235"/>
    <a:srgbClr val="215958"/>
    <a:srgbClr val="FC9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56" autoAdjust="0"/>
  </p:normalViewPr>
  <p:slideViewPr>
    <p:cSldViewPr>
      <p:cViewPr varScale="1">
        <p:scale>
          <a:sx n="56" d="100"/>
          <a:sy n="56" d="100"/>
        </p:scale>
        <p:origin x="11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392400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FBD18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FBD18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621000" y="-467309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FBD18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FBD18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gif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4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8.svg"/><Relationship Id="rId7" Type="http://schemas.openxmlformats.org/officeDocument/2006/relationships/image" Target="../media/image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8F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2743200" y="4195104"/>
            <a:ext cx="14586653" cy="546605"/>
          </a:xfrm>
          <a:prstGeom prst="rect">
            <a:avLst/>
          </a:prstGeom>
          <a:solidFill>
            <a:srgbClr val="E2EC8F"/>
          </a:solidFill>
        </p:spPr>
      </p:sp>
      <p:sp>
        <p:nvSpPr>
          <p:cNvPr id="2" name="Freeform 2"/>
          <p:cNvSpPr/>
          <p:nvPr/>
        </p:nvSpPr>
        <p:spPr>
          <a:xfrm>
            <a:off x="-2460514" y="-2549313"/>
            <a:ext cx="6031294" cy="6142985"/>
          </a:xfrm>
          <a:custGeom>
            <a:avLst/>
            <a:gdLst/>
            <a:ahLst/>
            <a:cxnLst/>
            <a:rect l="l" t="t" r="r" b="b"/>
            <a:pathLst>
              <a:path w="6031294" h="6142985">
                <a:moveTo>
                  <a:pt x="0" y="0"/>
                </a:moveTo>
                <a:lnTo>
                  <a:pt x="6031294" y="0"/>
                </a:lnTo>
                <a:lnTo>
                  <a:pt x="6031294" y="6142985"/>
                </a:lnTo>
                <a:lnTo>
                  <a:pt x="0" y="61429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5772" y="6732531"/>
            <a:ext cx="6454977" cy="6419768"/>
          </a:xfrm>
          <a:custGeom>
            <a:avLst/>
            <a:gdLst/>
            <a:ahLst/>
            <a:cxnLst/>
            <a:rect l="l" t="t" r="r" b="b"/>
            <a:pathLst>
              <a:path w="6454977" h="6419768">
                <a:moveTo>
                  <a:pt x="0" y="0"/>
                </a:moveTo>
                <a:lnTo>
                  <a:pt x="6454976" y="0"/>
                </a:lnTo>
                <a:lnTo>
                  <a:pt x="6454976" y="6419768"/>
                </a:lnTo>
                <a:lnTo>
                  <a:pt x="0" y="6419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21178" y="6679006"/>
            <a:ext cx="5771201" cy="3652495"/>
          </a:xfrm>
          <a:custGeom>
            <a:avLst/>
            <a:gdLst/>
            <a:ahLst/>
            <a:cxnLst/>
            <a:rect l="l" t="t" r="r" b="b"/>
            <a:pathLst>
              <a:path w="7161649" h="4425826">
                <a:moveTo>
                  <a:pt x="0" y="0"/>
                </a:moveTo>
                <a:lnTo>
                  <a:pt x="7161649" y="0"/>
                </a:lnTo>
                <a:lnTo>
                  <a:pt x="7161649" y="4425827"/>
                </a:lnTo>
                <a:lnTo>
                  <a:pt x="0" y="4425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9414" r="-71464" b="-10653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131" y="4730202"/>
            <a:ext cx="4684477" cy="5556798"/>
          </a:xfrm>
          <a:custGeom>
            <a:avLst/>
            <a:gdLst/>
            <a:ahLst/>
            <a:cxnLst/>
            <a:rect l="l" t="t" r="r" b="b"/>
            <a:pathLst>
              <a:path w="4684477" h="5556798">
                <a:moveTo>
                  <a:pt x="0" y="0"/>
                </a:moveTo>
                <a:lnTo>
                  <a:pt x="4684477" y="0"/>
                </a:lnTo>
                <a:lnTo>
                  <a:pt x="4684477" y="5556798"/>
                </a:lnTo>
                <a:lnTo>
                  <a:pt x="0" y="5556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/>
          <p:cNvSpPr/>
          <p:nvPr/>
        </p:nvSpPr>
        <p:spPr>
          <a:xfrm>
            <a:off x="16093498" y="194556"/>
            <a:ext cx="2198881" cy="2190635"/>
          </a:xfrm>
          <a:custGeom>
            <a:avLst/>
            <a:gdLst/>
            <a:ahLst/>
            <a:cxnLst/>
            <a:rect l="l" t="t" r="r" b="b"/>
            <a:pathLst>
              <a:path w="2198881" h="2190635">
                <a:moveTo>
                  <a:pt x="0" y="0"/>
                </a:moveTo>
                <a:lnTo>
                  <a:pt x="2198881" y="0"/>
                </a:lnTo>
                <a:lnTo>
                  <a:pt x="2198881" y="2190636"/>
                </a:lnTo>
                <a:lnTo>
                  <a:pt x="0" y="21906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12"/>
          <p:cNvGrpSpPr/>
          <p:nvPr/>
        </p:nvGrpSpPr>
        <p:grpSpPr>
          <a:xfrm>
            <a:off x="7021415" y="7846765"/>
            <a:ext cx="5841360" cy="3855484"/>
            <a:chOff x="58624" y="32570"/>
            <a:chExt cx="9280191" cy="6945703"/>
          </a:xfrm>
        </p:grpSpPr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4315942" y="1036516"/>
              <a:ext cx="2204441" cy="4720833"/>
            </a:xfrm>
            <a:prstGeom prst="rect">
              <a:avLst/>
            </a:prstGeom>
          </p:spPr>
        </p:pic>
        <p:pic>
          <p:nvPicPr>
            <p:cNvPr id="33" name="Picture 14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6251355" y="32570"/>
              <a:ext cx="3087460" cy="6611823"/>
            </a:xfrm>
            <a:prstGeom prst="rect">
              <a:avLst/>
            </a:prstGeom>
          </p:spPr>
        </p:pic>
        <p:pic>
          <p:nvPicPr>
            <p:cNvPr id="34" name="Picture 15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58624" y="193377"/>
              <a:ext cx="3168278" cy="6784896"/>
            </a:xfrm>
            <a:prstGeom prst="rect">
              <a:avLst/>
            </a:prstGeom>
          </p:spPr>
        </p:pic>
        <p:pic>
          <p:nvPicPr>
            <p:cNvPr id="35" name="Picture 16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2459274" y="1260129"/>
              <a:ext cx="2159055" cy="4623634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26421" y="-25207"/>
            <a:ext cx="8059611" cy="23532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7066" y="6083094"/>
            <a:ext cx="8065707" cy="2798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71494" y="2073595"/>
            <a:ext cx="15240000" cy="25574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60371" y="4292704"/>
            <a:ext cx="14895731" cy="2448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48400" y="2343583"/>
            <a:ext cx="6401290" cy="4510753"/>
          </a:xfrm>
          <a:custGeom>
            <a:avLst/>
            <a:gdLst/>
            <a:ahLst/>
            <a:cxnLst/>
            <a:rect l="l" t="t" r="r" b="b"/>
            <a:pathLst>
              <a:path w="6401290" h="4510753">
                <a:moveTo>
                  <a:pt x="0" y="0"/>
                </a:moveTo>
                <a:lnTo>
                  <a:pt x="6401290" y="0"/>
                </a:lnTo>
                <a:lnTo>
                  <a:pt x="6401290" y="4510753"/>
                </a:lnTo>
                <a:lnTo>
                  <a:pt x="0" y="45107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659" t="-5559" r="-5206" b="-124211"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493"/>
          <a:stretch/>
        </p:blipFill>
        <p:spPr>
          <a:xfrm>
            <a:off x="341434" y="0"/>
            <a:ext cx="16917866" cy="2343583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47716" y="6362701"/>
            <a:ext cx="9253484" cy="3065204"/>
          </a:xfrm>
          <a:custGeom>
            <a:avLst/>
            <a:gdLst/>
            <a:ahLst/>
            <a:cxnLst/>
            <a:rect l="l" t="t" r="r" b="b"/>
            <a:pathLst>
              <a:path w="1608944" h="483381">
                <a:moveTo>
                  <a:pt x="0" y="50800"/>
                </a:moveTo>
                <a:lnTo>
                  <a:pt x="804472" y="0"/>
                </a:lnTo>
                <a:lnTo>
                  <a:pt x="1608944" y="50800"/>
                </a:lnTo>
                <a:lnTo>
                  <a:pt x="1608944" y="432581"/>
                </a:lnTo>
                <a:lnTo>
                  <a:pt x="804472" y="483381"/>
                </a:lnTo>
                <a:lnTo>
                  <a:pt x="0" y="432581"/>
                </a:lnTo>
                <a:lnTo>
                  <a:pt x="0" y="50800"/>
                </a:lnTo>
                <a:close/>
              </a:path>
            </a:pathLst>
          </a:custGeom>
          <a:solidFill>
            <a:srgbClr val="FFEFE4"/>
          </a:solidFill>
        </p:spPr>
      </p:sp>
      <p:sp>
        <p:nvSpPr>
          <p:cNvPr id="3" name="TextBox 3"/>
          <p:cNvSpPr txBox="1"/>
          <p:nvPr/>
        </p:nvSpPr>
        <p:spPr>
          <a:xfrm>
            <a:off x="569202" y="6949264"/>
            <a:ext cx="865099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dirty="0" err="1">
                <a:solidFill>
                  <a:srgbClr val="215958"/>
                </a:solidFill>
                <a:latin typeface="Cambria"/>
              </a:rPr>
              <a:t>Để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giữ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cho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nước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trong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ấm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nóng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lâu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thì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giỏ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đựng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ấm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và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lót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bên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trọng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giỏ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(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hình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2b)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cần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làm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bằng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vật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dẫn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nhiệt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kém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. </a:t>
            </a:r>
          </a:p>
        </p:txBody>
      </p:sp>
      <p:sp>
        <p:nvSpPr>
          <p:cNvPr id="11" name="Freeform 10"/>
          <p:cNvSpPr/>
          <p:nvPr/>
        </p:nvSpPr>
        <p:spPr>
          <a:xfrm>
            <a:off x="9633284" y="6362701"/>
            <a:ext cx="8274206" cy="3065204"/>
          </a:xfrm>
          <a:custGeom>
            <a:avLst/>
            <a:gdLst/>
            <a:ahLst/>
            <a:cxnLst/>
            <a:rect l="l" t="t" r="r" b="b"/>
            <a:pathLst>
              <a:path w="1608944" h="483381">
                <a:moveTo>
                  <a:pt x="0" y="50800"/>
                </a:moveTo>
                <a:lnTo>
                  <a:pt x="804472" y="0"/>
                </a:lnTo>
                <a:lnTo>
                  <a:pt x="1608944" y="50800"/>
                </a:lnTo>
                <a:lnTo>
                  <a:pt x="1608944" y="432581"/>
                </a:lnTo>
                <a:lnTo>
                  <a:pt x="804472" y="483381"/>
                </a:lnTo>
                <a:lnTo>
                  <a:pt x="0" y="432581"/>
                </a:lnTo>
                <a:lnTo>
                  <a:pt x="0" y="50800"/>
                </a:lnTo>
                <a:close/>
              </a:path>
            </a:pathLst>
          </a:custGeom>
          <a:solidFill>
            <a:srgbClr val="FFEFE4"/>
          </a:solidFill>
        </p:spPr>
      </p:sp>
      <p:sp>
        <p:nvSpPr>
          <p:cNvPr id="7" name="TextBox 7"/>
          <p:cNvSpPr txBox="1"/>
          <p:nvPr/>
        </p:nvSpPr>
        <p:spPr>
          <a:xfrm>
            <a:off x="10009648" y="6879640"/>
            <a:ext cx="743661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dirty="0" err="1">
                <a:solidFill>
                  <a:srgbClr val="215958"/>
                </a:solidFill>
                <a:latin typeface="Cambria"/>
              </a:rPr>
              <a:t>Một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số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vật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có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thể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sử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dụng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làm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gỗ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tre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làm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giỏ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và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vải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bông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xốp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len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dạ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...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lót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trong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giỏ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ấm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90600" y="1972168"/>
            <a:ext cx="6705600" cy="5390717"/>
          </a:xfrm>
          <a:custGeom>
            <a:avLst/>
            <a:gdLst/>
            <a:ahLst/>
            <a:cxnLst/>
            <a:rect l="l" t="t" r="r" b="b"/>
            <a:pathLst>
              <a:path w="6010432" h="4387615">
                <a:moveTo>
                  <a:pt x="0" y="0"/>
                </a:moveTo>
                <a:lnTo>
                  <a:pt x="6010432" y="0"/>
                </a:lnTo>
                <a:lnTo>
                  <a:pt x="6010432" y="4387615"/>
                </a:lnTo>
                <a:lnTo>
                  <a:pt x="0" y="4387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46" t="-96959" r="-104524" b="-17073"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33493"/>
          <a:stretch/>
        </p:blipFill>
        <p:spPr>
          <a:xfrm>
            <a:off x="426895" y="191103"/>
            <a:ext cx="16917866" cy="234358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79800" y="6780211"/>
            <a:ext cx="8792256" cy="3065204"/>
            <a:chOff x="8617655" y="2360820"/>
            <a:chExt cx="9253484" cy="3065204"/>
          </a:xfrm>
        </p:grpSpPr>
        <p:sp>
          <p:nvSpPr>
            <p:cNvPr id="10" name="Freeform 9"/>
            <p:cNvSpPr/>
            <p:nvPr/>
          </p:nvSpPr>
          <p:spPr>
            <a:xfrm>
              <a:off x="8617655" y="2360820"/>
              <a:ext cx="9253484" cy="3065204"/>
            </a:xfrm>
            <a:custGeom>
              <a:avLst/>
              <a:gdLst/>
              <a:ahLst/>
              <a:cxnLst/>
              <a:rect l="l" t="t" r="r" b="b"/>
              <a:pathLst>
                <a:path w="1608944" h="483381">
                  <a:moveTo>
                    <a:pt x="0" y="50800"/>
                  </a:moveTo>
                  <a:lnTo>
                    <a:pt x="804472" y="0"/>
                  </a:lnTo>
                  <a:lnTo>
                    <a:pt x="1608944" y="50800"/>
                  </a:lnTo>
                  <a:lnTo>
                    <a:pt x="1608944" y="432581"/>
                  </a:lnTo>
                  <a:lnTo>
                    <a:pt x="804472" y="483381"/>
                  </a:lnTo>
                  <a:lnTo>
                    <a:pt x="0" y="43258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11" name="TextBox 3"/>
            <p:cNvSpPr txBox="1"/>
            <p:nvPr/>
          </p:nvSpPr>
          <p:spPr>
            <a:xfrm>
              <a:off x="8918898" y="2970092"/>
              <a:ext cx="8650998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Nồi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gang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dẫn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tốt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.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Khi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di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chuyển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nồi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rời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bếp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lửa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cần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dùng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miếng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lót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tay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làm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bằng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vật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dẫn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kém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558349" y="6832482"/>
            <a:ext cx="8274206" cy="3065204"/>
            <a:chOff x="9633284" y="6362701"/>
            <a:chExt cx="8274206" cy="3065204"/>
          </a:xfrm>
        </p:grpSpPr>
        <p:sp>
          <p:nvSpPr>
            <p:cNvPr id="12" name="Freeform 11"/>
            <p:cNvSpPr/>
            <p:nvPr/>
          </p:nvSpPr>
          <p:spPr>
            <a:xfrm>
              <a:off x="9633284" y="6362701"/>
              <a:ext cx="8274206" cy="3065204"/>
            </a:xfrm>
            <a:custGeom>
              <a:avLst/>
              <a:gdLst/>
              <a:ahLst/>
              <a:cxnLst/>
              <a:rect l="l" t="t" r="r" b="b"/>
              <a:pathLst>
                <a:path w="1608944" h="483381">
                  <a:moveTo>
                    <a:pt x="0" y="50800"/>
                  </a:moveTo>
                  <a:lnTo>
                    <a:pt x="804472" y="0"/>
                  </a:lnTo>
                  <a:lnTo>
                    <a:pt x="1608944" y="50800"/>
                  </a:lnTo>
                  <a:lnTo>
                    <a:pt x="1608944" y="432581"/>
                  </a:lnTo>
                  <a:lnTo>
                    <a:pt x="804472" y="483381"/>
                  </a:lnTo>
                  <a:lnTo>
                    <a:pt x="0" y="43258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13" name="TextBox 7"/>
            <p:cNvSpPr txBox="1"/>
            <p:nvPr/>
          </p:nvSpPr>
          <p:spPr>
            <a:xfrm>
              <a:off x="10015496" y="7165922"/>
              <a:ext cx="7891994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Mũ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len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dẫn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kém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,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ngăn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cản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truyền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từ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đầu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ra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bên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ngoài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5" name="Freeform 5"/>
          <p:cNvSpPr/>
          <p:nvPr/>
        </p:nvSpPr>
        <p:spPr>
          <a:xfrm>
            <a:off x="10756155" y="2469781"/>
            <a:ext cx="5943600" cy="4800601"/>
          </a:xfrm>
          <a:custGeom>
            <a:avLst/>
            <a:gdLst/>
            <a:ahLst/>
            <a:cxnLst/>
            <a:rect l="l" t="t" r="r" b="b"/>
            <a:pathLst>
              <a:path w="5931814" h="5400607">
                <a:moveTo>
                  <a:pt x="0" y="0"/>
                </a:moveTo>
                <a:lnTo>
                  <a:pt x="5931814" y="0"/>
                </a:lnTo>
                <a:lnTo>
                  <a:pt x="5931814" y="5400607"/>
                </a:lnTo>
                <a:lnTo>
                  <a:pt x="0" y="54006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83166" t="-129960" r="-29172" b="-3225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010" y="450438"/>
            <a:ext cx="17827068" cy="1413699"/>
            <a:chOff x="0" y="0"/>
            <a:chExt cx="4695195" cy="3723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5195" cy="372332"/>
            </a:xfrm>
            <a:custGeom>
              <a:avLst/>
              <a:gdLst/>
              <a:ahLst/>
              <a:cxnLst/>
              <a:rect l="l" t="t" r="r" b="b"/>
              <a:pathLst>
                <a:path w="4695195" h="372332">
                  <a:moveTo>
                    <a:pt x="22148" y="0"/>
                  </a:moveTo>
                  <a:lnTo>
                    <a:pt x="4673047" y="0"/>
                  </a:lnTo>
                  <a:cubicBezTo>
                    <a:pt x="4685279" y="0"/>
                    <a:pt x="4695195" y="9916"/>
                    <a:pt x="4695195" y="22148"/>
                  </a:cubicBezTo>
                  <a:lnTo>
                    <a:pt x="4695195" y="350184"/>
                  </a:lnTo>
                  <a:cubicBezTo>
                    <a:pt x="4695195" y="362416"/>
                    <a:pt x="4685279" y="372332"/>
                    <a:pt x="4673047" y="372332"/>
                  </a:cubicBezTo>
                  <a:lnTo>
                    <a:pt x="22148" y="372332"/>
                  </a:lnTo>
                  <a:cubicBezTo>
                    <a:pt x="9916" y="372332"/>
                    <a:pt x="0" y="362416"/>
                    <a:pt x="0" y="350184"/>
                  </a:cubicBezTo>
                  <a:lnTo>
                    <a:pt x="0" y="22148"/>
                  </a:lnTo>
                  <a:cubicBezTo>
                    <a:pt x="0" y="9916"/>
                    <a:pt x="9916" y="0"/>
                    <a:pt x="221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82382" y="654368"/>
            <a:ext cx="17723236" cy="106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079"/>
              </a:lnSpc>
            </a:pPr>
            <a:r>
              <a:rPr lang="en-US" sz="3999" dirty="0">
                <a:solidFill>
                  <a:srgbClr val="215958"/>
                </a:solidFill>
                <a:latin typeface="Cambria Bold"/>
              </a:rPr>
              <a:t>2. 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Trong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tự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nhiên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,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các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loài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vật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luôn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thích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nghi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với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điều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kiện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biến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đổi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nhiệt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độ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của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môi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trường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sống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.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Quan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sát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hình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3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và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trả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lời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câu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hỏi</a:t>
            </a:r>
            <a:endParaRPr lang="en-US" sz="3999" dirty="0">
              <a:solidFill>
                <a:srgbClr val="215958"/>
              </a:solidFill>
              <a:latin typeface="Cambria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032" y="7734300"/>
            <a:ext cx="17723236" cy="1938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8" lvl="1" indent="-453389" algn="just">
              <a:buFont typeface="Arial"/>
              <a:buChar char="•"/>
            </a:pP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Bộ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lông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dày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của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chim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cánh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cụt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gấu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trăng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Bắc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Cực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có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tác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dụng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gì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?</a:t>
            </a:r>
          </a:p>
          <a:p>
            <a:pPr marL="906778" lvl="1" indent="-453389" algn="just">
              <a:buFont typeface="Arial"/>
              <a:buChar char="•"/>
            </a:pP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Bộ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lông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của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soi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xám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rất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dày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vào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đông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,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rụng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vào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xuân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mọc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trở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lại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vào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thu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có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tác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dụng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gì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>
            <a:off x="1912455" y="2422001"/>
            <a:ext cx="14463089" cy="5005232"/>
          </a:xfrm>
          <a:custGeom>
            <a:avLst/>
            <a:gdLst/>
            <a:ahLst/>
            <a:cxnLst/>
            <a:rect l="l" t="t" r="r" b="b"/>
            <a:pathLst>
              <a:path w="14463089" h="5005232">
                <a:moveTo>
                  <a:pt x="0" y="0"/>
                </a:moveTo>
                <a:lnTo>
                  <a:pt x="14463090" y="0"/>
                </a:lnTo>
                <a:lnTo>
                  <a:pt x="14463090" y="5005232"/>
                </a:lnTo>
                <a:lnTo>
                  <a:pt x="0" y="5005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1" t="-25745" r="-6069" b="-3547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693496" y="8649843"/>
            <a:ext cx="14901007" cy="1293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7"/>
              </a:lnSpc>
            </a:pP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Bộ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lông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dày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của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chim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cánh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cụt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và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gấu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trắng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Bắc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Cực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có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tác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dụng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giữ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ấm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cơ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thể</a:t>
            </a:r>
            <a:endParaRPr lang="en-US" sz="4899" dirty="0">
              <a:solidFill>
                <a:srgbClr val="FFFFFF"/>
              </a:solidFill>
              <a:latin typeface="Cambri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65739" y="2230619"/>
            <a:ext cx="13474478" cy="6039920"/>
          </a:xfrm>
          <a:custGeom>
            <a:avLst/>
            <a:gdLst/>
            <a:ahLst/>
            <a:cxnLst/>
            <a:rect l="l" t="t" r="r" b="b"/>
            <a:pathLst>
              <a:path w="13474478" h="6039920">
                <a:moveTo>
                  <a:pt x="0" y="0"/>
                </a:moveTo>
                <a:lnTo>
                  <a:pt x="13474478" y="0"/>
                </a:lnTo>
                <a:lnTo>
                  <a:pt x="13474478" y="6039920"/>
                </a:lnTo>
                <a:lnTo>
                  <a:pt x="0" y="6039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6" t="-32464" r="-60127" b="-55394"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493"/>
          <a:stretch/>
        </p:blipFill>
        <p:spPr>
          <a:xfrm>
            <a:off x="457200" y="0"/>
            <a:ext cx="16917866" cy="2343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041532" y="2704017"/>
            <a:ext cx="7505209" cy="3564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Bộ lông của sói xám dày vào mùa đông để tránh rét, rụng bớt vào mùa xuân để cơ thể mát hơn vào mùa hè.</a:t>
            </a:r>
          </a:p>
        </p:txBody>
      </p:sp>
      <p:sp>
        <p:nvSpPr>
          <p:cNvPr id="7" name="Freeform 7"/>
          <p:cNvSpPr/>
          <p:nvPr/>
        </p:nvSpPr>
        <p:spPr>
          <a:xfrm>
            <a:off x="1578483" y="2379605"/>
            <a:ext cx="7811563" cy="7164428"/>
          </a:xfrm>
          <a:custGeom>
            <a:avLst/>
            <a:gdLst/>
            <a:ahLst/>
            <a:cxnLst/>
            <a:rect l="l" t="t" r="r" b="b"/>
            <a:pathLst>
              <a:path w="7811563" h="7164428">
                <a:moveTo>
                  <a:pt x="0" y="0"/>
                </a:moveTo>
                <a:lnTo>
                  <a:pt x="7811564" y="0"/>
                </a:lnTo>
                <a:lnTo>
                  <a:pt x="7811564" y="7164428"/>
                </a:lnTo>
                <a:lnTo>
                  <a:pt x="0" y="7164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6483" t="-35008" r="-23718" b="-58489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319073" y="6662276"/>
            <a:ext cx="2940227" cy="62965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72405" y="6268271"/>
            <a:ext cx="2315595" cy="49588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14888" y="7020746"/>
            <a:ext cx="2940227" cy="62965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97318" y="7205197"/>
            <a:ext cx="2315595" cy="4958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b="33493"/>
          <a:stretch/>
        </p:blipFill>
        <p:spPr>
          <a:xfrm>
            <a:off x="616843" y="-56204"/>
            <a:ext cx="16917866" cy="2343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010" y="2314002"/>
            <a:ext cx="12516496" cy="7073154"/>
          </a:xfrm>
          <a:custGeom>
            <a:avLst/>
            <a:gdLst/>
            <a:ahLst/>
            <a:cxnLst/>
            <a:rect l="l" t="t" r="r" b="b"/>
            <a:pathLst>
              <a:path w="12516496" h="7073154">
                <a:moveTo>
                  <a:pt x="0" y="0"/>
                </a:moveTo>
                <a:lnTo>
                  <a:pt x="12516496" y="0"/>
                </a:lnTo>
                <a:lnTo>
                  <a:pt x="12516496" y="7073154"/>
                </a:lnTo>
                <a:lnTo>
                  <a:pt x="0" y="7073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75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7010" y="450438"/>
            <a:ext cx="17827068" cy="1413699"/>
            <a:chOff x="0" y="0"/>
            <a:chExt cx="4695195" cy="3723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95195" cy="372332"/>
            </a:xfrm>
            <a:custGeom>
              <a:avLst/>
              <a:gdLst/>
              <a:ahLst/>
              <a:cxnLst/>
              <a:rect l="l" t="t" r="r" b="b"/>
              <a:pathLst>
                <a:path w="4695195" h="372332">
                  <a:moveTo>
                    <a:pt x="22148" y="0"/>
                  </a:moveTo>
                  <a:lnTo>
                    <a:pt x="4673047" y="0"/>
                  </a:lnTo>
                  <a:cubicBezTo>
                    <a:pt x="4685279" y="0"/>
                    <a:pt x="4695195" y="9916"/>
                    <a:pt x="4695195" y="22148"/>
                  </a:cubicBezTo>
                  <a:lnTo>
                    <a:pt x="4695195" y="350184"/>
                  </a:lnTo>
                  <a:cubicBezTo>
                    <a:pt x="4695195" y="362416"/>
                    <a:pt x="4685279" y="372332"/>
                    <a:pt x="4673047" y="372332"/>
                  </a:cubicBezTo>
                  <a:lnTo>
                    <a:pt x="22148" y="372332"/>
                  </a:lnTo>
                  <a:cubicBezTo>
                    <a:pt x="9916" y="372332"/>
                    <a:pt x="0" y="362416"/>
                    <a:pt x="0" y="350184"/>
                  </a:cubicBezTo>
                  <a:lnTo>
                    <a:pt x="0" y="22148"/>
                  </a:lnTo>
                  <a:cubicBezTo>
                    <a:pt x="0" y="9916"/>
                    <a:pt x="9916" y="0"/>
                    <a:pt x="221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2382" y="654368"/>
            <a:ext cx="17723236" cy="106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079"/>
              </a:lnSpc>
            </a:pPr>
            <a:r>
              <a:rPr lang="en-US" sz="3999" dirty="0">
                <a:solidFill>
                  <a:srgbClr val="215958"/>
                </a:solidFill>
                <a:latin typeface="Cambria Bold"/>
              </a:rPr>
              <a:t>3.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Quan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sát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hình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4.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Nêu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và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giải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thích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một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số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cách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chống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nóng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,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chống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rét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cho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người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,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vật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nuôi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và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cây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trồng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200" y="3469884"/>
            <a:ext cx="5460657" cy="4761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370" y="2304536"/>
            <a:ext cx="6948579" cy="4592870"/>
          </a:xfrm>
          <a:custGeom>
            <a:avLst/>
            <a:gdLst/>
            <a:ahLst/>
            <a:cxnLst/>
            <a:rect l="l" t="t" r="r" b="b"/>
            <a:pathLst>
              <a:path w="6948579" h="4592870">
                <a:moveTo>
                  <a:pt x="0" y="0"/>
                </a:moveTo>
                <a:lnTo>
                  <a:pt x="6948579" y="0"/>
                </a:lnTo>
                <a:lnTo>
                  <a:pt x="6948579" y="4592870"/>
                </a:lnTo>
                <a:lnTo>
                  <a:pt x="0" y="4592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15" t="-39648" r="-154929" b="-11336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47716" y="7074705"/>
            <a:ext cx="6108958" cy="2424306"/>
            <a:chOff x="0" y="0"/>
            <a:chExt cx="8145278" cy="3232408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286005"/>
              <a:ext cx="8145278" cy="2447117"/>
              <a:chOff x="0" y="0"/>
              <a:chExt cx="1608944" cy="48338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8944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1608944" h="483381">
                    <a:moveTo>
                      <a:pt x="0" y="50800"/>
                    </a:moveTo>
                    <a:lnTo>
                      <a:pt x="804472" y="0"/>
                    </a:lnTo>
                    <a:lnTo>
                      <a:pt x="1608944" y="50800"/>
                    </a:lnTo>
                    <a:lnTo>
                      <a:pt x="1608944" y="432581"/>
                    </a:lnTo>
                    <a:lnTo>
                      <a:pt x="804472" y="483381"/>
                    </a:lnTo>
                    <a:lnTo>
                      <a:pt x="0" y="432581"/>
                    </a:lnTo>
                    <a:lnTo>
                      <a:pt x="0" y="50800"/>
                    </a:lnTo>
                    <a:close/>
                  </a:path>
                </a:pathLst>
              </a:custGeom>
              <a:solidFill>
                <a:srgbClr val="FFEFE4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79375"/>
                <a:ext cx="8128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000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81863" y="-85725"/>
              <a:ext cx="7581551" cy="3318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76"/>
                </a:lnSpc>
                <a:spcBef>
                  <a:spcPct val="0"/>
                </a:spcBef>
              </a:pPr>
              <a:endParaRPr dirty="0"/>
            </a:p>
            <a:p>
              <a:pPr algn="ctr">
                <a:lnSpc>
                  <a:spcPts val="4976"/>
                </a:lnSpc>
                <a:spcBef>
                  <a:spcPct val="0"/>
                </a:spcBef>
              </a:pP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Các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bạn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và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cô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giáo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đứng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quanh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đống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lửa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để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sưởi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ấm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</a:p>
            <a:p>
              <a:pPr algn="ctr">
                <a:lnSpc>
                  <a:spcPts val="4976"/>
                </a:lnSpc>
                <a:spcBef>
                  <a:spcPct val="0"/>
                </a:spcBef>
              </a:pP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7328941" y="2359502"/>
            <a:ext cx="5248994" cy="4592870"/>
          </a:xfrm>
          <a:custGeom>
            <a:avLst/>
            <a:gdLst/>
            <a:ahLst/>
            <a:cxnLst/>
            <a:rect l="l" t="t" r="r" b="b"/>
            <a:pathLst>
              <a:path w="5248994" h="4592870">
                <a:moveTo>
                  <a:pt x="0" y="0"/>
                </a:moveTo>
                <a:lnTo>
                  <a:pt x="5248994" y="0"/>
                </a:lnTo>
                <a:lnTo>
                  <a:pt x="5248994" y="4592870"/>
                </a:lnTo>
                <a:lnTo>
                  <a:pt x="0" y="4592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468" t="-45039" r="-119262" b="-131008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063949" y="7455857"/>
            <a:ext cx="5513986" cy="1662003"/>
            <a:chOff x="0" y="0"/>
            <a:chExt cx="1603701" cy="4833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03701" cy="483381"/>
            </a:xfrm>
            <a:custGeom>
              <a:avLst/>
              <a:gdLst/>
              <a:ahLst/>
              <a:cxnLst/>
              <a:rect l="l" t="t" r="r" b="b"/>
              <a:pathLst>
                <a:path w="1603701" h="483381">
                  <a:moveTo>
                    <a:pt x="0" y="50800"/>
                  </a:moveTo>
                  <a:lnTo>
                    <a:pt x="801851" y="0"/>
                  </a:lnTo>
                  <a:lnTo>
                    <a:pt x="1603701" y="50800"/>
                  </a:lnTo>
                  <a:lnTo>
                    <a:pt x="1603701" y="432581"/>
                  </a:lnTo>
                  <a:lnTo>
                    <a:pt x="801851" y="483381"/>
                  </a:lnTo>
                  <a:lnTo>
                    <a:pt x="0" y="43258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79375"/>
              <a:ext cx="812800" cy="765175"/>
            </a:xfrm>
            <a:prstGeom prst="rect">
              <a:avLst/>
            </a:prstGeom>
          </p:spPr>
          <p:txBody>
            <a:bodyPr lIns="46002" tIns="46002" rIns="46002" bIns="46002" rtlCol="0" anchor="ctr"/>
            <a:lstStyle/>
            <a:p>
              <a:pPr algn="ctr">
                <a:lnSpc>
                  <a:spcPts val="700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246370" y="7682263"/>
            <a:ext cx="5149145" cy="1189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6"/>
              </a:lnSpc>
              <a:spcBef>
                <a:spcPct val="0"/>
              </a:spcBef>
            </a:pPr>
            <a:r>
              <a:rPr lang="en-US" sz="3419">
                <a:solidFill>
                  <a:srgbClr val="215958"/>
                </a:solidFill>
                <a:latin typeface="Cambria Bold"/>
              </a:rPr>
              <a:t>Dùng ni-lông để chống rét cho cây trồng </a:t>
            </a:r>
          </a:p>
        </p:txBody>
      </p:sp>
      <p:sp>
        <p:nvSpPr>
          <p:cNvPr id="17" name="Freeform 17"/>
          <p:cNvSpPr/>
          <p:nvPr/>
        </p:nvSpPr>
        <p:spPr>
          <a:xfrm>
            <a:off x="12842927" y="2304536"/>
            <a:ext cx="5116884" cy="4647837"/>
          </a:xfrm>
          <a:custGeom>
            <a:avLst/>
            <a:gdLst/>
            <a:ahLst/>
            <a:cxnLst/>
            <a:rect l="l" t="t" r="r" b="b"/>
            <a:pathLst>
              <a:path w="5116884" h="4647837">
                <a:moveTo>
                  <a:pt x="0" y="0"/>
                </a:moveTo>
                <a:lnTo>
                  <a:pt x="5116884" y="0"/>
                </a:lnTo>
                <a:lnTo>
                  <a:pt x="5116884" y="4647836"/>
                </a:lnTo>
                <a:lnTo>
                  <a:pt x="0" y="464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2507" t="-36434" r="-8175" b="-111754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3368510" y="7455857"/>
            <a:ext cx="4146201" cy="1662003"/>
            <a:chOff x="0" y="0"/>
            <a:chExt cx="1205891" cy="48338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05891" cy="483381"/>
            </a:xfrm>
            <a:custGeom>
              <a:avLst/>
              <a:gdLst/>
              <a:ahLst/>
              <a:cxnLst/>
              <a:rect l="l" t="t" r="r" b="b"/>
              <a:pathLst>
                <a:path w="1205891" h="483381">
                  <a:moveTo>
                    <a:pt x="0" y="50800"/>
                  </a:moveTo>
                  <a:lnTo>
                    <a:pt x="602946" y="0"/>
                  </a:lnTo>
                  <a:lnTo>
                    <a:pt x="1205891" y="50800"/>
                  </a:lnTo>
                  <a:lnTo>
                    <a:pt x="1205891" y="432581"/>
                  </a:lnTo>
                  <a:lnTo>
                    <a:pt x="602946" y="483381"/>
                  </a:lnTo>
                  <a:lnTo>
                    <a:pt x="0" y="43258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79375"/>
              <a:ext cx="812800" cy="765175"/>
            </a:xfrm>
            <a:prstGeom prst="rect">
              <a:avLst/>
            </a:prstGeom>
          </p:spPr>
          <p:txBody>
            <a:bodyPr lIns="46002" tIns="46002" rIns="46002" bIns="46002" rtlCol="0" anchor="ctr"/>
            <a:lstStyle/>
            <a:p>
              <a:pPr algn="ctr">
                <a:lnSpc>
                  <a:spcPts val="700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187535" y="7026173"/>
            <a:ext cx="4352423" cy="247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926"/>
              </a:lnSpc>
              <a:spcBef>
                <a:spcPct val="0"/>
              </a:spcBef>
            </a:pPr>
            <a:r>
              <a:rPr lang="en-US" sz="3519">
                <a:solidFill>
                  <a:srgbClr val="215958"/>
                </a:solidFill>
                <a:latin typeface="Cambria Bold"/>
              </a:rPr>
              <a:t>  Dùng áo chống rét cho trâu </a:t>
            </a:r>
          </a:p>
          <a:p>
            <a:pPr algn="ctr">
              <a:lnSpc>
                <a:spcPts val="4926"/>
              </a:lnSpc>
              <a:spcBef>
                <a:spcPct val="0"/>
              </a:spcBef>
            </a:pPr>
            <a:r>
              <a:rPr lang="en-US" sz="3519">
                <a:solidFill>
                  <a:srgbClr val="215958"/>
                </a:solidFill>
                <a:latin typeface="Cambria Bold"/>
              </a:rPr>
              <a:t> 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089" y="0"/>
            <a:ext cx="8431499" cy="34628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08008" y="2219911"/>
            <a:ext cx="12998050" cy="5566139"/>
          </a:xfrm>
          <a:custGeom>
            <a:avLst/>
            <a:gdLst/>
            <a:ahLst/>
            <a:cxnLst/>
            <a:rect l="l" t="t" r="r" b="b"/>
            <a:pathLst>
              <a:path w="12998050" h="5566139">
                <a:moveTo>
                  <a:pt x="0" y="0"/>
                </a:moveTo>
                <a:lnTo>
                  <a:pt x="12998050" y="0"/>
                </a:lnTo>
                <a:lnTo>
                  <a:pt x="12998050" y="5566139"/>
                </a:lnTo>
                <a:lnTo>
                  <a:pt x="0" y="5566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733" t="-131080" r="-2719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22508" y="8100375"/>
            <a:ext cx="16436792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EFE4"/>
                </a:solidFill>
                <a:latin typeface="Cambria"/>
              </a:rPr>
              <a:t>Lợp mái nhà bằng tôn lạnh thì trong nhà sẽ mát hơn 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EFE4"/>
                </a:solidFill>
                <a:latin typeface="Cambria"/>
              </a:rPr>
              <a:t>sử dụng tôn thông thường.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-266700"/>
            <a:ext cx="8230313" cy="36823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11000" y="-2005"/>
            <a:ext cx="5664946" cy="10151082"/>
          </a:xfrm>
          <a:custGeom>
            <a:avLst/>
            <a:gdLst/>
            <a:ahLst/>
            <a:cxnLst/>
            <a:rect l="l" t="t" r="r" b="b"/>
            <a:pathLst>
              <a:path w="5983123" h="11046964">
                <a:moveTo>
                  <a:pt x="0" y="0"/>
                </a:moveTo>
                <a:lnTo>
                  <a:pt x="5983122" y="0"/>
                </a:lnTo>
                <a:lnTo>
                  <a:pt x="5983122" y="11046963"/>
                </a:lnTo>
                <a:lnTo>
                  <a:pt x="0" y="1104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4" y="454505"/>
            <a:ext cx="13814733" cy="10028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66718" y="1028700"/>
            <a:ext cx="2671363" cy="3796148"/>
          </a:xfrm>
          <a:custGeom>
            <a:avLst/>
            <a:gdLst/>
            <a:ahLst/>
            <a:cxnLst/>
            <a:rect l="l" t="t" r="r" b="b"/>
            <a:pathLst>
              <a:path w="2671363" h="3796148">
                <a:moveTo>
                  <a:pt x="0" y="0"/>
                </a:moveTo>
                <a:lnTo>
                  <a:pt x="2671363" y="0"/>
                </a:lnTo>
                <a:lnTo>
                  <a:pt x="2671363" y="3796148"/>
                </a:lnTo>
                <a:lnTo>
                  <a:pt x="0" y="3796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913" t="-8499" r="-26070" b="-4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6122" y="161950"/>
            <a:ext cx="1625156" cy="1733499"/>
          </a:xfrm>
          <a:custGeom>
            <a:avLst/>
            <a:gdLst/>
            <a:ahLst/>
            <a:cxnLst/>
            <a:rect l="l" t="t" r="r" b="b"/>
            <a:pathLst>
              <a:path w="1625156" h="1733499">
                <a:moveTo>
                  <a:pt x="0" y="0"/>
                </a:moveTo>
                <a:lnTo>
                  <a:pt x="1625156" y="0"/>
                </a:lnTo>
                <a:lnTo>
                  <a:pt x="1625156" y="1733500"/>
                </a:lnTo>
                <a:lnTo>
                  <a:pt x="0" y="173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45653" y="449580"/>
            <a:ext cx="11492427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1. Vì sao về mùa lạnh, khi vịn tay vào lan can bằng thép ta thấy lạnh hơn khi vị vào lan can bằng gỗ?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45653" y="1924025"/>
            <a:ext cx="11492427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2. Mẹ bạn Hoa đổ nước sôi vào hai bình giữ nhiệt a và b (hình 5). Sau ít phút, bạn Hoa cầm bình a tay thấy ấm còn cầm bình b tay không thấy ấm. Bình nào giữ nước nóng lâu hơn? Vì sao?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45653" y="4564380"/>
            <a:ext cx="11492427" cy="118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3. Kể tên một số vật dẫn nhiệt tốt, dẫn nhiệt kém có trong nhà em.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038081" y="3984282"/>
            <a:ext cx="549211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b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544580" y="3930015"/>
            <a:ext cx="625411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544226" y="6394177"/>
            <a:ext cx="8172668" cy="3416360"/>
            <a:chOff x="0" y="0"/>
            <a:chExt cx="2152472" cy="8997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52472" cy="899782"/>
            </a:xfrm>
            <a:custGeom>
              <a:avLst/>
              <a:gdLst/>
              <a:ahLst/>
              <a:cxnLst/>
              <a:rect l="l" t="t" r="r" b="b"/>
              <a:pathLst>
                <a:path w="2152472" h="899782">
                  <a:moveTo>
                    <a:pt x="48312" y="0"/>
                  </a:moveTo>
                  <a:lnTo>
                    <a:pt x="2104160" y="0"/>
                  </a:lnTo>
                  <a:cubicBezTo>
                    <a:pt x="2130842" y="0"/>
                    <a:pt x="2152472" y="21630"/>
                    <a:pt x="2152472" y="48312"/>
                  </a:cubicBezTo>
                  <a:lnTo>
                    <a:pt x="2152472" y="851470"/>
                  </a:lnTo>
                  <a:cubicBezTo>
                    <a:pt x="2152472" y="878152"/>
                    <a:pt x="2130842" y="899782"/>
                    <a:pt x="2104160" y="899782"/>
                  </a:cubicBezTo>
                  <a:lnTo>
                    <a:pt x="48312" y="899782"/>
                  </a:lnTo>
                  <a:cubicBezTo>
                    <a:pt x="21630" y="899782"/>
                    <a:pt x="0" y="878152"/>
                    <a:pt x="0" y="851470"/>
                  </a:cubicBezTo>
                  <a:lnTo>
                    <a:pt x="0" y="48312"/>
                  </a:lnTo>
                  <a:cubicBezTo>
                    <a:pt x="0" y="21630"/>
                    <a:pt x="21630" y="0"/>
                    <a:pt x="4831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14888" y="6268271"/>
            <a:ext cx="7273112" cy="7048998"/>
            <a:chOff x="0" y="0"/>
            <a:chExt cx="9697482" cy="939866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405580" y="525340"/>
              <a:ext cx="3920302" cy="839536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610022" y="0"/>
              <a:ext cx="3087460" cy="661182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003300"/>
              <a:ext cx="3920302" cy="8395364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376572" y="1249235"/>
              <a:ext cx="3087460" cy="6611824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1738666" y="7629632"/>
            <a:ext cx="7555681" cy="202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2" lvl="1" indent="-518161" algn="just">
              <a:lnSpc>
                <a:spcPts val="5280"/>
              </a:lnSpc>
              <a:buFont typeface="Arial"/>
              <a:buChar char="•"/>
            </a:pPr>
            <a:r>
              <a:rPr lang="en-US" sz="4800">
                <a:solidFill>
                  <a:srgbClr val="215958"/>
                </a:solidFill>
                <a:latin typeface="Cambria"/>
              </a:rPr>
              <a:t>Thảo luận nhóm 4 hoàn thành các yêu cầu trên</a:t>
            </a:r>
          </a:p>
          <a:p>
            <a:pPr marL="1036322" lvl="1" indent="-518161" algn="just">
              <a:lnSpc>
                <a:spcPts val="5280"/>
              </a:lnSpc>
              <a:buFont typeface="Arial"/>
              <a:buChar char="•"/>
            </a:pPr>
            <a:r>
              <a:rPr lang="en-US" sz="4800">
                <a:solidFill>
                  <a:srgbClr val="215958"/>
                </a:solidFill>
                <a:latin typeface="Cambria"/>
              </a:rPr>
              <a:t>Chia sẻ trước lớp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5388" y="6093726"/>
            <a:ext cx="6962235" cy="1902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34800" y="-54582"/>
            <a:ext cx="5817346" cy="10341582"/>
          </a:xfrm>
          <a:custGeom>
            <a:avLst/>
            <a:gdLst/>
            <a:ahLst/>
            <a:cxnLst/>
            <a:rect l="l" t="t" r="r" b="b"/>
            <a:pathLst>
              <a:path w="5983123" h="11046964">
                <a:moveTo>
                  <a:pt x="0" y="0"/>
                </a:moveTo>
                <a:lnTo>
                  <a:pt x="5983122" y="0"/>
                </a:lnTo>
                <a:lnTo>
                  <a:pt x="5983122" y="11046963"/>
                </a:lnTo>
                <a:lnTo>
                  <a:pt x="0" y="1104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6728" y="-331520"/>
            <a:ext cx="14600755" cy="11476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74366" y="4722047"/>
            <a:ext cx="8581218" cy="5459800"/>
          </a:xfrm>
          <a:custGeom>
            <a:avLst/>
            <a:gdLst/>
            <a:ahLst/>
            <a:cxnLst/>
            <a:rect l="l" t="t" r="r" b="b"/>
            <a:pathLst>
              <a:path w="8581218" h="5459800">
                <a:moveTo>
                  <a:pt x="0" y="0"/>
                </a:moveTo>
                <a:lnTo>
                  <a:pt x="8581218" y="0"/>
                </a:lnTo>
                <a:lnTo>
                  <a:pt x="8581218" y="5459800"/>
                </a:lnTo>
                <a:lnTo>
                  <a:pt x="0" y="5459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562100"/>
            <a:ext cx="16704488" cy="578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1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0973" y="8481302"/>
            <a:ext cx="18929947" cy="3086100"/>
            <a:chOff x="0" y="0"/>
            <a:chExt cx="498566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5665" cy="812800"/>
            </a:xfrm>
            <a:custGeom>
              <a:avLst/>
              <a:gdLst/>
              <a:ahLst/>
              <a:cxnLst/>
              <a:rect l="l" t="t" r="r" b="b"/>
              <a:pathLst>
                <a:path w="4985665" h="812800">
                  <a:moveTo>
                    <a:pt x="0" y="0"/>
                  </a:moveTo>
                  <a:lnTo>
                    <a:pt x="4985665" y="0"/>
                  </a:lnTo>
                  <a:lnTo>
                    <a:pt x="49856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BB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914363" y="2442801"/>
            <a:ext cx="4115385" cy="7581551"/>
          </a:xfrm>
          <a:custGeom>
            <a:avLst/>
            <a:gdLst/>
            <a:ahLst/>
            <a:cxnLst/>
            <a:rect l="l" t="t" r="r" b="b"/>
            <a:pathLst>
              <a:path w="4115385" h="7581551">
                <a:moveTo>
                  <a:pt x="0" y="0"/>
                </a:moveTo>
                <a:lnTo>
                  <a:pt x="4115385" y="0"/>
                </a:lnTo>
                <a:lnTo>
                  <a:pt x="4115385" y="7581551"/>
                </a:lnTo>
                <a:lnTo>
                  <a:pt x="0" y="75815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55081" y="1656964"/>
            <a:ext cx="4955983" cy="8367388"/>
            <a:chOff x="0" y="0"/>
            <a:chExt cx="6607977" cy="11156517"/>
          </a:xfrm>
        </p:grpSpPr>
        <p:sp>
          <p:nvSpPr>
            <p:cNvPr id="10" name="Freeform 10"/>
            <p:cNvSpPr/>
            <p:nvPr/>
          </p:nvSpPr>
          <p:spPr>
            <a:xfrm flipH="1">
              <a:off x="811380" y="508944"/>
              <a:ext cx="5796597" cy="10647573"/>
            </a:xfrm>
            <a:custGeom>
              <a:avLst/>
              <a:gdLst/>
              <a:ahLst/>
              <a:cxnLst/>
              <a:rect l="l" t="t" r="r" b="b"/>
              <a:pathLst>
                <a:path w="5796597" h="10647573">
                  <a:moveTo>
                    <a:pt x="5796597" y="0"/>
                  </a:moveTo>
                  <a:lnTo>
                    <a:pt x="0" y="0"/>
                  </a:lnTo>
                  <a:lnTo>
                    <a:pt x="0" y="10647573"/>
                  </a:lnTo>
                  <a:lnTo>
                    <a:pt x="5796597" y="10647573"/>
                  </a:lnTo>
                  <a:lnTo>
                    <a:pt x="5796597" y="0"/>
                  </a:lnTo>
                  <a:close/>
                </a:path>
              </a:pathLst>
            </a:custGeom>
            <a:blipFill>
              <a:blip r:embed="rId3"/>
              <a:stretch>
                <a:fillRect t="-6488" r="-820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166874" cy="2311333"/>
            </a:xfrm>
            <a:custGeom>
              <a:avLst/>
              <a:gdLst/>
              <a:ahLst/>
              <a:cxnLst/>
              <a:rect l="l" t="t" r="r" b="b"/>
              <a:pathLst>
                <a:path w="2166874" h="2311333">
                  <a:moveTo>
                    <a:pt x="0" y="0"/>
                  </a:moveTo>
                  <a:lnTo>
                    <a:pt x="2166874" y="0"/>
                  </a:lnTo>
                  <a:lnTo>
                    <a:pt x="2166874" y="2311333"/>
                  </a:lnTo>
                  <a:lnTo>
                    <a:pt x="0" y="231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6"/>
          <p:cNvGrpSpPr/>
          <p:nvPr/>
        </p:nvGrpSpPr>
        <p:grpSpPr>
          <a:xfrm>
            <a:off x="4974404" y="1255495"/>
            <a:ext cx="8648527" cy="3582932"/>
            <a:chOff x="4974404" y="1255495"/>
            <a:chExt cx="8648527" cy="3582932"/>
          </a:xfrm>
        </p:grpSpPr>
        <p:grpSp>
          <p:nvGrpSpPr>
            <p:cNvPr id="6" name="Group 6"/>
            <p:cNvGrpSpPr/>
            <p:nvPr/>
          </p:nvGrpSpPr>
          <p:grpSpPr>
            <a:xfrm>
              <a:off x="4974404" y="1255495"/>
              <a:ext cx="8648527" cy="3582932"/>
              <a:chOff x="0" y="0"/>
              <a:chExt cx="1563427" cy="6477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63438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1563438" h="647700">
                    <a:moveTo>
                      <a:pt x="1268210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268210" y="488232"/>
                    </a:lnTo>
                    <a:cubicBezTo>
                      <a:pt x="1436989" y="488232"/>
                      <a:pt x="1563427" y="364720"/>
                      <a:pt x="1563427" y="241300"/>
                    </a:cubicBezTo>
                    <a:cubicBezTo>
                      <a:pt x="1563438" y="123512"/>
                      <a:pt x="1436989" y="0"/>
                      <a:pt x="1268210" y="0"/>
                    </a:cubicBezTo>
                    <a:close/>
                  </a:path>
                </a:pathLst>
              </a:custGeom>
              <a:solidFill>
                <a:srgbClr val="FFEFE4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0"/>
                <a:ext cx="812800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711064" y="1571239"/>
              <a:ext cx="7476876" cy="209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1.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Vì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sao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về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mùa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lạnh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,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khi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vịn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tay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vào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lan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can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bằng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thép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ta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thấy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lạnh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hơn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khi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vị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vào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lan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can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bằng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gỗ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092952" y="4838427"/>
            <a:ext cx="5821411" cy="2808386"/>
            <a:chOff x="8092952" y="4838427"/>
            <a:chExt cx="5821411" cy="2808386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8092952" y="4838427"/>
              <a:ext cx="5821411" cy="2808386"/>
              <a:chOff x="0" y="0"/>
              <a:chExt cx="1342596" cy="6477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342608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1342608" h="647700">
                    <a:moveTo>
                      <a:pt x="1051142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051142" y="488232"/>
                    </a:lnTo>
                    <a:cubicBezTo>
                      <a:pt x="1216159" y="488232"/>
                      <a:pt x="1342596" y="364720"/>
                      <a:pt x="1342596" y="241300"/>
                    </a:cubicBezTo>
                    <a:cubicBezTo>
                      <a:pt x="1342608" y="123512"/>
                      <a:pt x="1216159" y="0"/>
                      <a:pt x="1051142" y="0"/>
                    </a:cubicBezTo>
                    <a:close/>
                  </a:path>
                </a:pathLst>
              </a:custGeom>
              <a:solidFill>
                <a:srgbClr val="FFEFE4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0"/>
                <a:ext cx="812800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8460277" y="6016966"/>
              <a:ext cx="5086709" cy="1327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49"/>
                </a:lnSpc>
              </a:pP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Vì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thép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dẫn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tốt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hơn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gỗ</a:t>
              </a:r>
              <a:endParaRPr lang="en-US" sz="4999" dirty="0">
                <a:solidFill>
                  <a:srgbClr val="215958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0973" y="8481302"/>
            <a:ext cx="18929947" cy="3086100"/>
            <a:chOff x="0" y="0"/>
            <a:chExt cx="498566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5665" cy="812800"/>
            </a:xfrm>
            <a:custGeom>
              <a:avLst/>
              <a:gdLst/>
              <a:ahLst/>
              <a:cxnLst/>
              <a:rect l="l" t="t" r="r" b="b"/>
              <a:pathLst>
                <a:path w="4985665" h="812800">
                  <a:moveTo>
                    <a:pt x="0" y="0"/>
                  </a:moveTo>
                  <a:lnTo>
                    <a:pt x="4985665" y="0"/>
                  </a:lnTo>
                  <a:lnTo>
                    <a:pt x="49856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BB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914363" y="2442801"/>
            <a:ext cx="4115385" cy="7581551"/>
          </a:xfrm>
          <a:custGeom>
            <a:avLst/>
            <a:gdLst/>
            <a:ahLst/>
            <a:cxnLst/>
            <a:rect l="l" t="t" r="r" b="b"/>
            <a:pathLst>
              <a:path w="4115385" h="7581551">
                <a:moveTo>
                  <a:pt x="0" y="0"/>
                </a:moveTo>
                <a:lnTo>
                  <a:pt x="4115385" y="0"/>
                </a:lnTo>
                <a:lnTo>
                  <a:pt x="4115385" y="7581551"/>
                </a:lnTo>
                <a:lnTo>
                  <a:pt x="0" y="75815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365145" y="529071"/>
            <a:ext cx="10804364" cy="4309355"/>
            <a:chOff x="0" y="0"/>
            <a:chExt cx="1953145" cy="7790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3157" cy="779018"/>
            </a:xfrm>
            <a:custGeom>
              <a:avLst/>
              <a:gdLst/>
              <a:ahLst/>
              <a:cxnLst/>
              <a:rect l="l" t="t" r="r" b="b"/>
              <a:pathLst>
                <a:path w="1953157" h="779018">
                  <a:moveTo>
                    <a:pt x="1651290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312792"/>
                  </a:cubicBezTo>
                  <a:cubicBezTo>
                    <a:pt x="0" y="453987"/>
                    <a:pt x="66279" y="549128"/>
                    <a:pt x="162037" y="593269"/>
                  </a:cubicBezTo>
                  <a:lnTo>
                    <a:pt x="162037" y="779018"/>
                  </a:lnTo>
                  <a:lnTo>
                    <a:pt x="353844" y="619551"/>
                  </a:lnTo>
                  <a:lnTo>
                    <a:pt x="1651290" y="619551"/>
                  </a:lnTo>
                  <a:cubicBezTo>
                    <a:pt x="1826708" y="619551"/>
                    <a:pt x="1953145" y="496038"/>
                    <a:pt x="1953145" y="312771"/>
                  </a:cubicBezTo>
                  <a:cubicBezTo>
                    <a:pt x="1953157" y="123512"/>
                    <a:pt x="1826708" y="0"/>
                    <a:pt x="1651290" y="0"/>
                  </a:cubicBez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812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3307" y="1656964"/>
            <a:ext cx="4955983" cy="8367388"/>
            <a:chOff x="0" y="0"/>
            <a:chExt cx="6607977" cy="11156517"/>
          </a:xfrm>
        </p:grpSpPr>
        <p:sp>
          <p:nvSpPr>
            <p:cNvPr id="10" name="Freeform 10"/>
            <p:cNvSpPr/>
            <p:nvPr/>
          </p:nvSpPr>
          <p:spPr>
            <a:xfrm flipH="1">
              <a:off x="811380" y="508944"/>
              <a:ext cx="5796597" cy="10647573"/>
            </a:xfrm>
            <a:custGeom>
              <a:avLst/>
              <a:gdLst/>
              <a:ahLst/>
              <a:cxnLst/>
              <a:rect l="l" t="t" r="r" b="b"/>
              <a:pathLst>
                <a:path w="5796597" h="10647573">
                  <a:moveTo>
                    <a:pt x="5796597" y="0"/>
                  </a:moveTo>
                  <a:lnTo>
                    <a:pt x="0" y="0"/>
                  </a:lnTo>
                  <a:lnTo>
                    <a:pt x="0" y="10647573"/>
                  </a:lnTo>
                  <a:lnTo>
                    <a:pt x="5796597" y="10647573"/>
                  </a:lnTo>
                  <a:lnTo>
                    <a:pt x="5796597" y="0"/>
                  </a:lnTo>
                  <a:close/>
                </a:path>
              </a:pathLst>
            </a:custGeom>
            <a:blipFill>
              <a:blip r:embed="rId3"/>
              <a:stretch>
                <a:fillRect t="-6488" r="-820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166874" cy="2311333"/>
            </a:xfrm>
            <a:custGeom>
              <a:avLst/>
              <a:gdLst/>
              <a:ahLst/>
              <a:cxnLst/>
              <a:rect l="l" t="t" r="r" b="b"/>
              <a:pathLst>
                <a:path w="2166874" h="2311333">
                  <a:moveTo>
                    <a:pt x="0" y="0"/>
                  </a:moveTo>
                  <a:lnTo>
                    <a:pt x="2166874" y="0"/>
                  </a:lnTo>
                  <a:lnTo>
                    <a:pt x="2166874" y="2311333"/>
                  </a:lnTo>
                  <a:lnTo>
                    <a:pt x="0" y="231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6561668" y="4486732"/>
            <a:ext cx="7352696" cy="3760240"/>
            <a:chOff x="0" y="0"/>
            <a:chExt cx="1537154" cy="78611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37165" cy="786115"/>
            </a:xfrm>
            <a:custGeom>
              <a:avLst/>
              <a:gdLst/>
              <a:ahLst/>
              <a:cxnLst/>
              <a:rect l="l" t="t" r="r" b="b"/>
              <a:pathLst>
                <a:path w="1537165" h="786115">
                  <a:moveTo>
                    <a:pt x="1242385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316656"/>
                  </a:cubicBezTo>
                  <a:cubicBezTo>
                    <a:pt x="0" y="461084"/>
                    <a:pt x="66279" y="556225"/>
                    <a:pt x="162037" y="600366"/>
                  </a:cubicBezTo>
                  <a:lnTo>
                    <a:pt x="162037" y="786115"/>
                  </a:lnTo>
                  <a:lnTo>
                    <a:pt x="353844" y="626648"/>
                  </a:lnTo>
                  <a:lnTo>
                    <a:pt x="1242385" y="626648"/>
                  </a:lnTo>
                  <a:cubicBezTo>
                    <a:pt x="1410716" y="626648"/>
                    <a:pt x="1537154" y="503135"/>
                    <a:pt x="1537154" y="316634"/>
                  </a:cubicBezTo>
                  <a:cubicBezTo>
                    <a:pt x="1537165" y="123512"/>
                    <a:pt x="1410716" y="0"/>
                    <a:pt x="1242385" y="0"/>
                  </a:cubicBez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812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089289" y="815701"/>
            <a:ext cx="9333817" cy="278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00"/>
              </a:lnSpc>
            </a:pPr>
            <a:r>
              <a:rPr lang="en-US" sz="4000">
                <a:solidFill>
                  <a:srgbClr val="215958"/>
                </a:solidFill>
                <a:latin typeface="Cambria"/>
              </a:rPr>
              <a:t>2. Mẹ bạn Hoa đổ nước sôi vào hai bình giữ nhiệt a và b (hình 5). Sau ít phút, bạn Hoa cầm bình a tay thấy ấm còn cầm bình b tay không thấy ấm. Bình nào giữ nước nóng lâu hơn? Vì sao?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401748" y="5386690"/>
            <a:ext cx="5672534" cy="262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9"/>
              </a:lnSpc>
            </a:pPr>
            <a:r>
              <a:rPr lang="en-US" sz="4999" dirty="0" err="1">
                <a:solidFill>
                  <a:srgbClr val="215958"/>
                </a:solidFill>
                <a:latin typeface="Cambria"/>
              </a:rPr>
              <a:t>Bình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b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nước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nóng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lâu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hơn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vì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nhiệt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của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nước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ở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bình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b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không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truyền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ra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ngoài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0973" y="8481302"/>
            <a:ext cx="18929947" cy="3086100"/>
            <a:chOff x="0" y="0"/>
            <a:chExt cx="498566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5665" cy="812800"/>
            </a:xfrm>
            <a:custGeom>
              <a:avLst/>
              <a:gdLst/>
              <a:ahLst/>
              <a:cxnLst/>
              <a:rect l="l" t="t" r="r" b="b"/>
              <a:pathLst>
                <a:path w="4985665" h="812800">
                  <a:moveTo>
                    <a:pt x="0" y="0"/>
                  </a:moveTo>
                  <a:lnTo>
                    <a:pt x="4985665" y="0"/>
                  </a:lnTo>
                  <a:lnTo>
                    <a:pt x="49856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BB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11724" y="1028700"/>
            <a:ext cx="8100209" cy="4589909"/>
            <a:chOff x="0" y="0"/>
            <a:chExt cx="1953145" cy="11067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3157" cy="1106732"/>
            </a:xfrm>
            <a:custGeom>
              <a:avLst/>
              <a:gdLst/>
              <a:ahLst/>
              <a:cxnLst/>
              <a:rect l="l" t="t" r="r" b="b"/>
              <a:pathLst>
                <a:path w="1953157" h="1106732">
                  <a:moveTo>
                    <a:pt x="1651290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91206"/>
                  </a:cubicBezTo>
                  <a:cubicBezTo>
                    <a:pt x="0" y="781701"/>
                    <a:pt x="66279" y="876842"/>
                    <a:pt x="162037" y="920983"/>
                  </a:cubicBezTo>
                  <a:lnTo>
                    <a:pt x="162037" y="1106732"/>
                  </a:lnTo>
                  <a:lnTo>
                    <a:pt x="353844" y="947264"/>
                  </a:lnTo>
                  <a:lnTo>
                    <a:pt x="1651290" y="947264"/>
                  </a:lnTo>
                  <a:cubicBezTo>
                    <a:pt x="1826708" y="947264"/>
                    <a:pt x="1953145" y="823752"/>
                    <a:pt x="1953145" y="491133"/>
                  </a:cubicBezTo>
                  <a:cubicBezTo>
                    <a:pt x="1953157" y="123512"/>
                    <a:pt x="1826708" y="0"/>
                    <a:pt x="1651290" y="0"/>
                  </a:cubicBez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2266" y="1656964"/>
            <a:ext cx="4955983" cy="8367388"/>
            <a:chOff x="0" y="0"/>
            <a:chExt cx="6607977" cy="11156517"/>
          </a:xfrm>
        </p:grpSpPr>
        <p:sp>
          <p:nvSpPr>
            <p:cNvPr id="9" name="Freeform 9"/>
            <p:cNvSpPr/>
            <p:nvPr/>
          </p:nvSpPr>
          <p:spPr>
            <a:xfrm flipH="1">
              <a:off x="811380" y="508944"/>
              <a:ext cx="5796597" cy="10647573"/>
            </a:xfrm>
            <a:custGeom>
              <a:avLst/>
              <a:gdLst/>
              <a:ahLst/>
              <a:cxnLst/>
              <a:rect l="l" t="t" r="r" b="b"/>
              <a:pathLst>
                <a:path w="5796597" h="10647573">
                  <a:moveTo>
                    <a:pt x="5796597" y="0"/>
                  </a:moveTo>
                  <a:lnTo>
                    <a:pt x="0" y="0"/>
                  </a:lnTo>
                  <a:lnTo>
                    <a:pt x="0" y="10647573"/>
                  </a:lnTo>
                  <a:lnTo>
                    <a:pt x="5796597" y="10647573"/>
                  </a:lnTo>
                  <a:lnTo>
                    <a:pt x="5796597" y="0"/>
                  </a:lnTo>
                  <a:close/>
                </a:path>
              </a:pathLst>
            </a:custGeom>
            <a:blipFill>
              <a:blip r:embed="rId2"/>
              <a:stretch>
                <a:fillRect t="-6488" r="-820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166874" cy="2311333"/>
            </a:xfrm>
            <a:custGeom>
              <a:avLst/>
              <a:gdLst/>
              <a:ahLst/>
              <a:cxnLst/>
              <a:rect l="l" t="t" r="r" b="b"/>
              <a:pathLst>
                <a:path w="2166874" h="2311333">
                  <a:moveTo>
                    <a:pt x="0" y="0"/>
                  </a:moveTo>
                  <a:lnTo>
                    <a:pt x="2166874" y="0"/>
                  </a:lnTo>
                  <a:lnTo>
                    <a:pt x="2166874" y="2311333"/>
                  </a:lnTo>
                  <a:lnTo>
                    <a:pt x="0" y="231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6525153" y="1383094"/>
            <a:ext cx="6873350" cy="392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5600">
                <a:solidFill>
                  <a:srgbClr val="215958"/>
                </a:solidFill>
                <a:latin typeface="Cambria"/>
              </a:rPr>
              <a:t>3. Kể tên một số vật dẫn nhiệt tốt, dẫn nhiệt kém có trong nhà em.</a:t>
            </a:r>
          </a:p>
          <a:p>
            <a:pPr algn="ctr">
              <a:lnSpc>
                <a:spcPts val="6160"/>
              </a:lnSpc>
            </a:pPr>
            <a:endParaRPr lang="en-US" sz="5600">
              <a:solidFill>
                <a:srgbClr val="215958"/>
              </a:solidFill>
              <a:latin typeface="Cambria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874290" y="4956803"/>
            <a:ext cx="7273112" cy="7048998"/>
            <a:chOff x="0" y="0"/>
            <a:chExt cx="9697482" cy="939866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405580" y="525340"/>
              <a:ext cx="3920302" cy="839536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610022" y="0"/>
              <a:ext cx="3087460" cy="661182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003300"/>
              <a:ext cx="3920302" cy="8395364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376572" y="1249235"/>
              <a:ext cx="3087460" cy="661182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10817" y="-2860686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36790" y="2349432"/>
            <a:ext cx="17129925" cy="6463641"/>
            <a:chOff x="0" y="0"/>
            <a:chExt cx="4619078" cy="17593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19078" cy="1759366"/>
            </a:xfrm>
            <a:custGeom>
              <a:avLst/>
              <a:gdLst/>
              <a:ahLst/>
              <a:cxnLst/>
              <a:rect l="l" t="t" r="r" b="b"/>
              <a:pathLst>
                <a:path w="4619078" h="1759366">
                  <a:moveTo>
                    <a:pt x="13687" y="0"/>
                  </a:moveTo>
                  <a:lnTo>
                    <a:pt x="4605392" y="0"/>
                  </a:lnTo>
                  <a:cubicBezTo>
                    <a:pt x="4609021" y="0"/>
                    <a:pt x="4612503" y="1442"/>
                    <a:pt x="4615069" y="4009"/>
                  </a:cubicBezTo>
                  <a:cubicBezTo>
                    <a:pt x="4617636" y="6575"/>
                    <a:pt x="4619078" y="10057"/>
                    <a:pt x="4619078" y="13687"/>
                  </a:cubicBezTo>
                  <a:lnTo>
                    <a:pt x="4619078" y="1745680"/>
                  </a:lnTo>
                  <a:cubicBezTo>
                    <a:pt x="4619078" y="1749310"/>
                    <a:pt x="4617636" y="1752791"/>
                    <a:pt x="4615069" y="1755358"/>
                  </a:cubicBezTo>
                  <a:cubicBezTo>
                    <a:pt x="4612503" y="1757924"/>
                    <a:pt x="4609021" y="1759366"/>
                    <a:pt x="4605392" y="1759366"/>
                  </a:cubicBezTo>
                  <a:lnTo>
                    <a:pt x="13687" y="1759366"/>
                  </a:lnTo>
                  <a:cubicBezTo>
                    <a:pt x="6128" y="1759366"/>
                    <a:pt x="0" y="1753239"/>
                    <a:pt x="0" y="1745680"/>
                  </a:cubicBezTo>
                  <a:lnTo>
                    <a:pt x="0" y="13687"/>
                  </a:lnTo>
                  <a:cubicBezTo>
                    <a:pt x="0" y="10057"/>
                    <a:pt x="1442" y="6575"/>
                    <a:pt x="4009" y="4009"/>
                  </a:cubicBezTo>
                  <a:cubicBezTo>
                    <a:pt x="6575" y="1442"/>
                    <a:pt x="10057" y="0"/>
                    <a:pt x="136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667834" y="158796"/>
            <a:ext cx="2198881" cy="2190635"/>
          </a:xfrm>
          <a:custGeom>
            <a:avLst/>
            <a:gdLst/>
            <a:ahLst/>
            <a:cxnLst/>
            <a:rect l="l" t="t" r="r" b="b"/>
            <a:pathLst>
              <a:path w="2198881" h="2190635">
                <a:moveTo>
                  <a:pt x="0" y="0"/>
                </a:moveTo>
                <a:lnTo>
                  <a:pt x="2198881" y="0"/>
                </a:lnTo>
                <a:lnTo>
                  <a:pt x="2198881" y="2190636"/>
                </a:lnTo>
                <a:lnTo>
                  <a:pt x="0" y="21906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62586" y="3046291"/>
            <a:ext cx="6752634" cy="3888131"/>
          </a:xfrm>
          <a:custGeom>
            <a:avLst/>
            <a:gdLst/>
            <a:ahLst/>
            <a:cxnLst/>
            <a:rect l="l" t="t" r="r" b="b"/>
            <a:pathLst>
              <a:path w="6752634" h="3888131">
                <a:moveTo>
                  <a:pt x="0" y="0"/>
                </a:moveTo>
                <a:lnTo>
                  <a:pt x="6752634" y="0"/>
                </a:lnTo>
                <a:lnTo>
                  <a:pt x="6752634" y="3888131"/>
                </a:lnTo>
                <a:lnTo>
                  <a:pt x="0" y="38881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8150" t="-39370" r="-16083" b="-3429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60929" y="2859642"/>
            <a:ext cx="9230469" cy="549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0"/>
              </a:lnSpc>
            </a:pPr>
            <a:r>
              <a:rPr lang="en-US" sz="5600" dirty="0" err="1">
                <a:solidFill>
                  <a:srgbClr val="215958"/>
                </a:solidFill>
                <a:latin typeface="Cambria"/>
              </a:rPr>
              <a:t>Người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Ét-ki-mô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dùng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tuyết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ép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thành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những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“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viên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gạch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”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để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xây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lều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bằng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i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-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gờ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-li (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hình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6)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giúp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họ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tránh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cái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bên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ngoài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ở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Bắc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Cực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.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Trong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các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“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viên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gạch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”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này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có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lớp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không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khí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giúp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cách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nhiệt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85486" y="7347149"/>
            <a:ext cx="2106834" cy="80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0"/>
              </a:lnSpc>
            </a:pPr>
            <a:r>
              <a:rPr lang="en-US" sz="5600" dirty="0" err="1">
                <a:solidFill>
                  <a:srgbClr val="215958"/>
                </a:solidFill>
                <a:latin typeface="Cambria"/>
              </a:rPr>
              <a:t>Hình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43827" y="0"/>
            <a:ext cx="5532336" cy="2269109"/>
            <a:chOff x="630909" y="-467336"/>
            <a:chExt cx="5532336" cy="226910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872" y="259351"/>
              <a:ext cx="5139373" cy="1542422"/>
            </a:xfrm>
            <a:prstGeom prst="rect">
              <a:avLst/>
            </a:prstGeom>
          </p:spPr>
        </p:pic>
        <p:sp>
          <p:nvSpPr>
            <p:cNvPr id="14" name="Freeform 4"/>
            <p:cNvSpPr/>
            <p:nvPr/>
          </p:nvSpPr>
          <p:spPr>
            <a:xfrm>
              <a:off x="630909" y="-467336"/>
              <a:ext cx="2065408" cy="1877845"/>
            </a:xfrm>
            <a:custGeom>
              <a:avLst/>
              <a:gdLst/>
              <a:ahLst/>
              <a:cxnLst/>
              <a:rect l="l" t="t" r="r" b="b"/>
              <a:pathLst>
                <a:path w="5983123" h="11046964">
                  <a:moveTo>
                    <a:pt x="0" y="0"/>
                  </a:moveTo>
                  <a:lnTo>
                    <a:pt x="5983122" y="0"/>
                  </a:lnTo>
                  <a:lnTo>
                    <a:pt x="5983122" y="11046963"/>
                  </a:lnTo>
                  <a:lnTo>
                    <a:pt x="0" y="11046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6079" l="65365" r="100000">
                            <a14:foregroundMark x1="72917" y1="6488" x2="72917" y2="6488"/>
                            <a14:foregroundMark x1="76302" y1="2398" x2="76302" y2="2398"/>
                            <a14:foregroundMark x1="95052" y1="2821" x2="95052" y2="2821"/>
                            <a14:foregroundMark x1="85417" y1="987" x2="85417" y2="987"/>
                            <a14:foregroundMark x1="96354" y1="7616" x2="96354" y2="7616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75391" t="9601" r="7172" b="-409509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07571" y="366523"/>
            <a:ext cx="5486400" cy="9922482"/>
          </a:xfrm>
          <a:custGeom>
            <a:avLst/>
            <a:gdLst/>
            <a:ahLst/>
            <a:cxnLst/>
            <a:rect l="l" t="t" r="r" b="b"/>
            <a:pathLst>
              <a:path w="5983123" h="11046964">
                <a:moveTo>
                  <a:pt x="0" y="0"/>
                </a:moveTo>
                <a:lnTo>
                  <a:pt x="5983122" y="0"/>
                </a:lnTo>
                <a:lnTo>
                  <a:pt x="5983122" y="11046963"/>
                </a:lnTo>
                <a:lnTo>
                  <a:pt x="0" y="1104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60216"/>
            <a:ext cx="12613717" cy="10028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14144" y="187479"/>
            <a:ext cx="6348020" cy="10099522"/>
          </a:xfrm>
          <a:custGeom>
            <a:avLst/>
            <a:gdLst/>
            <a:ahLst/>
            <a:cxnLst/>
            <a:rect l="l" t="t" r="r" b="b"/>
            <a:pathLst>
              <a:path w="6329694" h="11745474">
                <a:moveTo>
                  <a:pt x="0" y="0"/>
                </a:moveTo>
                <a:lnTo>
                  <a:pt x="6329694" y="0"/>
                </a:lnTo>
                <a:lnTo>
                  <a:pt x="6329694" y="11745474"/>
                </a:lnTo>
                <a:lnTo>
                  <a:pt x="0" y="117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4000" y="1638300"/>
            <a:ext cx="9998598" cy="6561580"/>
            <a:chOff x="0" y="0"/>
            <a:chExt cx="812800" cy="533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57428" y="3565132"/>
            <a:ext cx="7215230" cy="3143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9"/>
              </a:lnSpc>
            </a:pPr>
            <a:r>
              <a:rPr lang="en-US" sz="7499" dirty="0">
                <a:solidFill>
                  <a:srgbClr val="215958"/>
                </a:solidFill>
                <a:latin typeface="Cambria"/>
              </a:rPr>
              <a:t>Chia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sẻ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kiến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thức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em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rút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ra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được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sau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bài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học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87478"/>
            <a:ext cx="3670723" cy="3788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32470" y="419101"/>
            <a:ext cx="6064930" cy="9867900"/>
          </a:xfrm>
          <a:custGeom>
            <a:avLst/>
            <a:gdLst/>
            <a:ahLst/>
            <a:cxnLst/>
            <a:rect l="l" t="t" r="r" b="b"/>
            <a:pathLst>
              <a:path w="6329694" h="11745474">
                <a:moveTo>
                  <a:pt x="0" y="0"/>
                </a:moveTo>
                <a:lnTo>
                  <a:pt x="6329694" y="0"/>
                </a:lnTo>
                <a:lnTo>
                  <a:pt x="6329694" y="11745474"/>
                </a:lnTo>
                <a:lnTo>
                  <a:pt x="0" y="117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1600200" y="1562100"/>
            <a:ext cx="9998598" cy="6561580"/>
            <a:chOff x="1028700" y="1862710"/>
            <a:chExt cx="9998598" cy="6561580"/>
          </a:xfrm>
        </p:grpSpPr>
        <p:grpSp>
          <p:nvGrpSpPr>
            <p:cNvPr id="3" name="Group 3"/>
            <p:cNvGrpSpPr/>
            <p:nvPr/>
          </p:nvGrpSpPr>
          <p:grpSpPr>
            <a:xfrm>
              <a:off x="1028700" y="1862710"/>
              <a:ext cx="9998598" cy="6561580"/>
              <a:chOff x="0" y="0"/>
              <a:chExt cx="812800" cy="533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EFE4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2590800" y="3287400"/>
              <a:ext cx="7215230" cy="418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49"/>
                </a:lnSpc>
              </a:pP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Em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sẽ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vận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dụng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kiến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thức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đó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vào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cuộc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sống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như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thế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nào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?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3522" y="94239"/>
            <a:ext cx="3670723" cy="3788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71600" y="2085624"/>
            <a:ext cx="9409939" cy="5420075"/>
            <a:chOff x="1371600" y="2085624"/>
            <a:chExt cx="9409939" cy="5420075"/>
          </a:xfrm>
        </p:grpSpPr>
        <p:sp>
          <p:nvSpPr>
            <p:cNvPr id="2" name="Freeform 2"/>
            <p:cNvSpPr/>
            <p:nvPr/>
          </p:nvSpPr>
          <p:spPr>
            <a:xfrm>
              <a:off x="1371600" y="2085624"/>
              <a:ext cx="9409939" cy="5420075"/>
            </a:xfrm>
            <a:custGeom>
              <a:avLst/>
              <a:gdLst/>
              <a:ahLst/>
              <a:cxnLst/>
              <a:rect l="l" t="t" r="r" b="b"/>
              <a:pathLst>
                <a:path w="9409939" h="6610482">
                  <a:moveTo>
                    <a:pt x="0" y="0"/>
                  </a:moveTo>
                  <a:lnTo>
                    <a:pt x="9409939" y="0"/>
                  </a:lnTo>
                  <a:lnTo>
                    <a:pt x="9409939" y="6610482"/>
                  </a:lnTo>
                  <a:lnTo>
                    <a:pt x="0" y="6610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" name="TextBox 3"/>
            <p:cNvSpPr txBox="1"/>
            <p:nvPr/>
          </p:nvSpPr>
          <p:spPr>
            <a:xfrm>
              <a:off x="1853391" y="3419189"/>
              <a:ext cx="8106642" cy="2752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37"/>
                </a:lnSpc>
              </a:pP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Em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hãy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nêu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một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số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vật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dẫn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nhiệt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và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vật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cách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nhiệt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mà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em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biết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4" name="Freeform 4"/>
          <p:cNvSpPr/>
          <p:nvPr/>
        </p:nvSpPr>
        <p:spPr>
          <a:xfrm>
            <a:off x="11263330" y="1128328"/>
            <a:ext cx="5526958" cy="9026260"/>
          </a:xfrm>
          <a:custGeom>
            <a:avLst/>
            <a:gdLst/>
            <a:ahLst/>
            <a:cxnLst/>
            <a:rect l="l" t="t" r="r" b="b"/>
            <a:pathLst>
              <a:path w="7317658" h="13107661">
                <a:moveTo>
                  <a:pt x="0" y="0"/>
                </a:moveTo>
                <a:lnTo>
                  <a:pt x="7317658" y="0"/>
                </a:lnTo>
                <a:lnTo>
                  <a:pt x="7317658" y="13107661"/>
                </a:lnTo>
                <a:lnTo>
                  <a:pt x="0" y="13107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46754" y="212118"/>
            <a:ext cx="5512546" cy="10074882"/>
          </a:xfrm>
          <a:custGeom>
            <a:avLst/>
            <a:gdLst/>
            <a:ahLst/>
            <a:cxnLst/>
            <a:rect l="l" t="t" r="r" b="b"/>
            <a:pathLst>
              <a:path w="5983123" h="11046964">
                <a:moveTo>
                  <a:pt x="0" y="0"/>
                </a:moveTo>
                <a:lnTo>
                  <a:pt x="5983122" y="0"/>
                </a:lnTo>
                <a:lnTo>
                  <a:pt x="5983122" y="11046963"/>
                </a:lnTo>
                <a:lnTo>
                  <a:pt x="0" y="1104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2403" y="190500"/>
            <a:ext cx="15801429" cy="11506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37065" y="818495"/>
            <a:ext cx="7205836" cy="10857884"/>
          </a:xfrm>
          <a:custGeom>
            <a:avLst/>
            <a:gdLst/>
            <a:ahLst/>
            <a:cxnLst/>
            <a:rect l="l" t="t" r="r" b="b"/>
            <a:pathLst>
              <a:path w="7205836" h="10857884">
                <a:moveTo>
                  <a:pt x="0" y="0"/>
                </a:moveTo>
                <a:lnTo>
                  <a:pt x="7205836" y="0"/>
                </a:lnTo>
                <a:lnTo>
                  <a:pt x="7205836" y="10857884"/>
                </a:lnTo>
                <a:lnTo>
                  <a:pt x="0" y="10857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31448" y="6559349"/>
            <a:ext cx="2002322" cy="1428435"/>
          </a:xfrm>
          <a:custGeom>
            <a:avLst/>
            <a:gdLst/>
            <a:ahLst/>
            <a:cxnLst/>
            <a:rect l="l" t="t" r="r" b="b"/>
            <a:pathLst>
              <a:path w="2002322" h="1428435">
                <a:moveTo>
                  <a:pt x="0" y="0"/>
                </a:moveTo>
                <a:lnTo>
                  <a:pt x="2002322" y="0"/>
                </a:lnTo>
                <a:lnTo>
                  <a:pt x="2002322" y="1428435"/>
                </a:lnTo>
                <a:lnTo>
                  <a:pt x="0" y="1428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30908" y="2171699"/>
            <a:ext cx="9656091" cy="5620901"/>
            <a:chOff x="0" y="0"/>
            <a:chExt cx="2362309" cy="1606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62309" cy="1606864"/>
            </a:xfrm>
            <a:custGeom>
              <a:avLst/>
              <a:gdLst/>
              <a:ahLst/>
              <a:cxnLst/>
              <a:rect l="l" t="t" r="r" b="b"/>
              <a:pathLst>
                <a:path w="2362309" h="1606864">
                  <a:moveTo>
                    <a:pt x="44021" y="0"/>
                  </a:moveTo>
                  <a:lnTo>
                    <a:pt x="2318288" y="0"/>
                  </a:lnTo>
                  <a:cubicBezTo>
                    <a:pt x="2342600" y="0"/>
                    <a:pt x="2362309" y="19709"/>
                    <a:pt x="2362309" y="44021"/>
                  </a:cubicBezTo>
                  <a:lnTo>
                    <a:pt x="2362309" y="1562843"/>
                  </a:lnTo>
                  <a:cubicBezTo>
                    <a:pt x="2362309" y="1574518"/>
                    <a:pt x="2357671" y="1585715"/>
                    <a:pt x="2349415" y="1593970"/>
                  </a:cubicBezTo>
                  <a:cubicBezTo>
                    <a:pt x="2341160" y="1602226"/>
                    <a:pt x="2329963" y="1606864"/>
                    <a:pt x="2318288" y="1606864"/>
                  </a:cubicBezTo>
                  <a:lnTo>
                    <a:pt x="44021" y="1606864"/>
                  </a:lnTo>
                  <a:cubicBezTo>
                    <a:pt x="19709" y="1606864"/>
                    <a:pt x="0" y="1587155"/>
                    <a:pt x="0" y="1562843"/>
                  </a:cubicBezTo>
                  <a:lnTo>
                    <a:pt x="0" y="44021"/>
                  </a:lnTo>
                  <a:cubicBezTo>
                    <a:pt x="0" y="19709"/>
                    <a:pt x="19709" y="0"/>
                    <a:pt x="4402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1" y="2038423"/>
            <a:ext cx="10787084" cy="6198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610" y="298038"/>
            <a:ext cx="17827068" cy="1413699"/>
            <a:chOff x="0" y="0"/>
            <a:chExt cx="4695195" cy="3723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5195" cy="372332"/>
            </a:xfrm>
            <a:custGeom>
              <a:avLst/>
              <a:gdLst/>
              <a:ahLst/>
              <a:cxnLst/>
              <a:rect l="l" t="t" r="r" b="b"/>
              <a:pathLst>
                <a:path w="4695195" h="372332">
                  <a:moveTo>
                    <a:pt x="22148" y="0"/>
                  </a:moveTo>
                  <a:lnTo>
                    <a:pt x="4673047" y="0"/>
                  </a:lnTo>
                  <a:cubicBezTo>
                    <a:pt x="4685279" y="0"/>
                    <a:pt x="4695195" y="9916"/>
                    <a:pt x="4695195" y="22148"/>
                  </a:cubicBezTo>
                  <a:lnTo>
                    <a:pt x="4695195" y="350184"/>
                  </a:lnTo>
                  <a:cubicBezTo>
                    <a:pt x="4695195" y="362416"/>
                    <a:pt x="4685279" y="372332"/>
                    <a:pt x="4673047" y="372332"/>
                  </a:cubicBezTo>
                  <a:lnTo>
                    <a:pt x="22148" y="372332"/>
                  </a:lnTo>
                  <a:cubicBezTo>
                    <a:pt x="9916" y="372332"/>
                    <a:pt x="0" y="362416"/>
                    <a:pt x="0" y="350184"/>
                  </a:cubicBezTo>
                  <a:lnTo>
                    <a:pt x="0" y="22148"/>
                  </a:lnTo>
                  <a:cubicBezTo>
                    <a:pt x="0" y="9916"/>
                    <a:pt x="9916" y="0"/>
                    <a:pt x="221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10705" y="2634985"/>
            <a:ext cx="9065643" cy="6771812"/>
          </a:xfrm>
          <a:custGeom>
            <a:avLst/>
            <a:gdLst/>
            <a:ahLst/>
            <a:cxnLst/>
            <a:rect l="l" t="t" r="r" b="b"/>
            <a:pathLst>
              <a:path w="9192529" h="7322542">
                <a:moveTo>
                  <a:pt x="0" y="0"/>
                </a:moveTo>
                <a:lnTo>
                  <a:pt x="9192529" y="0"/>
                </a:lnTo>
                <a:lnTo>
                  <a:pt x="9192529" y="7322542"/>
                </a:lnTo>
                <a:lnTo>
                  <a:pt x="0" y="7322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947" r="-56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746450" y="1838698"/>
            <a:ext cx="8231165" cy="175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800" b="1" dirty="0">
                <a:solidFill>
                  <a:srgbClr val="FFEFE4"/>
                </a:solidFill>
                <a:latin typeface="Cambria"/>
              </a:rPr>
              <a:t>-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Bộ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phận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nào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của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nồi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và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chảo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(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hình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2a)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kém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,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bộ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phận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nào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tốt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46449" y="3665706"/>
            <a:ext cx="8231165" cy="3508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800" b="1" dirty="0">
                <a:solidFill>
                  <a:srgbClr val="FFEFE4"/>
                </a:solidFill>
                <a:latin typeface="Cambria"/>
              </a:rPr>
              <a:t>-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Để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giữ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cho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nước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trong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ấm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nóng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lâu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thì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giỏ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đựng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ấm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và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lót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bên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trọng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giỏ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(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hình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2b)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cần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làm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bằng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vật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tốt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hay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kém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Nêu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tên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một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số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vật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có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thể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sử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dụng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làm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giỏ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và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lót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trong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giỏ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ấm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46449" y="7111628"/>
            <a:ext cx="8231165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800" b="1" dirty="0">
                <a:solidFill>
                  <a:srgbClr val="FFEFE4"/>
                </a:solidFill>
                <a:latin typeface="Cambria"/>
              </a:rPr>
              <a:t>-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Nồi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gang (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hình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2c)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tốt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hay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kém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Khi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chuyển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gang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rời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khỏi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bếp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ta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cần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chú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ý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điều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gì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90301" y="8938636"/>
            <a:ext cx="8267260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800" b="1" dirty="0">
                <a:solidFill>
                  <a:srgbClr val="FFEFE4"/>
                </a:solidFill>
                <a:latin typeface="Cambria"/>
              </a:rPr>
              <a:t>-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Vì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sao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ta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thường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đội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mũ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len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(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hình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2d)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vào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những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ngày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đông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giá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rét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95" y="-210681"/>
            <a:ext cx="17533616" cy="2719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6279" y="3018669"/>
            <a:ext cx="10207942" cy="5630031"/>
            <a:chOff x="0" y="0"/>
            <a:chExt cx="2688512" cy="1719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8512" cy="1719569"/>
            </a:xfrm>
            <a:custGeom>
              <a:avLst/>
              <a:gdLst/>
              <a:ahLst/>
              <a:cxnLst/>
              <a:rect l="l" t="t" r="r" b="b"/>
              <a:pathLst>
                <a:path w="2688512" h="1719569">
                  <a:moveTo>
                    <a:pt x="38679" y="0"/>
                  </a:moveTo>
                  <a:lnTo>
                    <a:pt x="2649832" y="0"/>
                  </a:lnTo>
                  <a:cubicBezTo>
                    <a:pt x="2660091" y="0"/>
                    <a:pt x="2669929" y="4075"/>
                    <a:pt x="2677183" y="11329"/>
                  </a:cubicBezTo>
                  <a:cubicBezTo>
                    <a:pt x="2684437" y="18583"/>
                    <a:pt x="2688512" y="28421"/>
                    <a:pt x="2688512" y="38679"/>
                  </a:cubicBezTo>
                  <a:lnTo>
                    <a:pt x="2688512" y="1680890"/>
                  </a:lnTo>
                  <a:cubicBezTo>
                    <a:pt x="2688512" y="1702252"/>
                    <a:pt x="2671194" y="1719569"/>
                    <a:pt x="2649832" y="1719569"/>
                  </a:cubicBezTo>
                  <a:lnTo>
                    <a:pt x="38679" y="1719569"/>
                  </a:lnTo>
                  <a:cubicBezTo>
                    <a:pt x="17317" y="1719569"/>
                    <a:pt x="0" y="1702252"/>
                    <a:pt x="0" y="1680890"/>
                  </a:cubicBezTo>
                  <a:lnTo>
                    <a:pt x="0" y="38679"/>
                  </a:lnTo>
                  <a:cubicBezTo>
                    <a:pt x="0" y="17317"/>
                    <a:pt x="17317" y="0"/>
                    <a:pt x="3867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84928" y="3538355"/>
            <a:ext cx="9310644" cy="4501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5850" dirty="0">
                <a:solidFill>
                  <a:srgbClr val="0D4B4A"/>
                </a:solidFill>
                <a:latin typeface="Cambria"/>
              </a:rPr>
              <a:t>-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Thảo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luận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nhóm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đôi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trả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lời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các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câu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hỏi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liên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quan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đến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hình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2</a:t>
            </a:r>
          </a:p>
          <a:p>
            <a:pPr algn="just">
              <a:spcBef>
                <a:spcPct val="0"/>
              </a:spcBef>
            </a:pPr>
            <a:r>
              <a:rPr lang="en-US" sz="5850" dirty="0">
                <a:solidFill>
                  <a:srgbClr val="0D4B4A"/>
                </a:solidFill>
                <a:latin typeface="Cambria"/>
              </a:rPr>
              <a:t>- Chia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sẻ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kết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quả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thảo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luận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trước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lớp</a:t>
            </a:r>
            <a:endParaRPr lang="en-US" sz="5850" dirty="0">
              <a:solidFill>
                <a:srgbClr val="0D4B4A"/>
              </a:solidFill>
              <a:latin typeface="Cambria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106289" y="1596181"/>
            <a:ext cx="4903756" cy="7662119"/>
          </a:xfrm>
          <a:custGeom>
            <a:avLst/>
            <a:gdLst/>
            <a:ahLst/>
            <a:cxnLst/>
            <a:rect l="l" t="t" r="r" b="b"/>
            <a:pathLst>
              <a:path w="4903756" h="7662119">
                <a:moveTo>
                  <a:pt x="0" y="0"/>
                </a:moveTo>
                <a:lnTo>
                  <a:pt x="4903756" y="0"/>
                </a:lnTo>
                <a:lnTo>
                  <a:pt x="4903756" y="7662119"/>
                </a:lnTo>
                <a:lnTo>
                  <a:pt x="0" y="7662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09" y="740048"/>
            <a:ext cx="11760203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74366" y="4722047"/>
            <a:ext cx="8581218" cy="5459800"/>
          </a:xfrm>
          <a:custGeom>
            <a:avLst/>
            <a:gdLst/>
            <a:ahLst/>
            <a:cxnLst/>
            <a:rect l="l" t="t" r="r" b="b"/>
            <a:pathLst>
              <a:path w="8581218" h="5459800">
                <a:moveTo>
                  <a:pt x="0" y="0"/>
                </a:moveTo>
                <a:lnTo>
                  <a:pt x="8581218" y="0"/>
                </a:lnTo>
                <a:lnTo>
                  <a:pt x="8581218" y="5459800"/>
                </a:lnTo>
                <a:lnTo>
                  <a:pt x="0" y="5459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562100"/>
            <a:ext cx="16704488" cy="57855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316799" y="3031255"/>
            <a:ext cx="8537493" cy="6795744"/>
          </a:xfrm>
          <a:custGeom>
            <a:avLst/>
            <a:gdLst/>
            <a:ahLst/>
            <a:cxnLst/>
            <a:rect l="l" t="t" r="r" b="b"/>
            <a:pathLst>
              <a:path w="7181738" h="5142877">
                <a:moveTo>
                  <a:pt x="0" y="0"/>
                </a:moveTo>
                <a:lnTo>
                  <a:pt x="7181738" y="0"/>
                </a:lnTo>
                <a:lnTo>
                  <a:pt x="7181738" y="5142877"/>
                </a:lnTo>
                <a:lnTo>
                  <a:pt x="0" y="5142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84" r="-100876" b="-114679"/>
            </a:stretch>
          </a:blipFill>
        </p:spPr>
      </p:sp>
      <p:grpSp>
        <p:nvGrpSpPr>
          <p:cNvPr id="35" name="Group 34"/>
          <p:cNvGrpSpPr/>
          <p:nvPr/>
        </p:nvGrpSpPr>
        <p:grpSpPr>
          <a:xfrm>
            <a:off x="12008336" y="2624100"/>
            <a:ext cx="5702802" cy="1842333"/>
            <a:chOff x="12008336" y="2624100"/>
            <a:chExt cx="5702802" cy="1842333"/>
          </a:xfrm>
        </p:grpSpPr>
        <p:sp>
          <p:nvSpPr>
            <p:cNvPr id="17" name="Freeform 3"/>
            <p:cNvSpPr/>
            <p:nvPr/>
          </p:nvSpPr>
          <p:spPr>
            <a:xfrm>
              <a:off x="12502326" y="2624100"/>
              <a:ext cx="4714821" cy="1842333"/>
            </a:xfrm>
            <a:custGeom>
              <a:avLst/>
              <a:gdLst/>
              <a:ahLst/>
              <a:cxnLst/>
              <a:rect l="l" t="t" r="r" b="b"/>
              <a:pathLst>
                <a:path w="2688512" h="1719569">
                  <a:moveTo>
                    <a:pt x="38679" y="0"/>
                  </a:moveTo>
                  <a:lnTo>
                    <a:pt x="2649832" y="0"/>
                  </a:lnTo>
                  <a:cubicBezTo>
                    <a:pt x="2660091" y="0"/>
                    <a:pt x="2669929" y="4075"/>
                    <a:pt x="2677183" y="11329"/>
                  </a:cubicBezTo>
                  <a:cubicBezTo>
                    <a:pt x="2684437" y="18583"/>
                    <a:pt x="2688512" y="28421"/>
                    <a:pt x="2688512" y="38679"/>
                  </a:cubicBezTo>
                  <a:lnTo>
                    <a:pt x="2688512" y="1680890"/>
                  </a:lnTo>
                  <a:cubicBezTo>
                    <a:pt x="2688512" y="1702252"/>
                    <a:pt x="2671194" y="1719569"/>
                    <a:pt x="2649832" y="1719569"/>
                  </a:cubicBezTo>
                  <a:lnTo>
                    <a:pt x="38679" y="1719569"/>
                  </a:lnTo>
                  <a:cubicBezTo>
                    <a:pt x="17317" y="1719569"/>
                    <a:pt x="0" y="1702252"/>
                    <a:pt x="0" y="1680890"/>
                  </a:cubicBezTo>
                  <a:lnTo>
                    <a:pt x="0" y="38679"/>
                  </a:lnTo>
                  <a:cubicBezTo>
                    <a:pt x="0" y="17317"/>
                    <a:pt x="17317" y="0"/>
                    <a:pt x="3867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008336" y="2624100"/>
              <a:ext cx="5702802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>
                <a:spcBef>
                  <a:spcPct val="0"/>
                </a:spcBef>
              </a:pP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kém</a:t>
              </a:r>
              <a:endParaRPr lang="en-US" sz="5400" dirty="0">
                <a:solidFill>
                  <a:srgbClr val="2159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536561" y="6625736"/>
            <a:ext cx="387856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Cambria"/>
              </a:rPr>
              <a:t>cán</a:t>
            </a:r>
            <a:r>
              <a:rPr lang="en-US" sz="60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"/>
              </a:rPr>
              <a:t>chảo</a:t>
            </a:r>
            <a:endParaRPr lang="en-US" sz="60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211514" y="8267440"/>
            <a:ext cx="5965755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Cambria"/>
              </a:rPr>
              <a:t>Núm</a:t>
            </a:r>
            <a:r>
              <a:rPr lang="en-US" sz="60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"/>
              </a:rPr>
              <a:t>vung</a:t>
            </a:r>
            <a:endParaRPr lang="en-US" sz="60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26337" y="5135013"/>
            <a:ext cx="629284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FFFFFF"/>
                </a:solidFill>
                <a:latin typeface="Cambria"/>
              </a:rPr>
              <a:t>chảo</a:t>
            </a:r>
            <a:endParaRPr lang="en-US" sz="66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1806" y="6608213"/>
            <a:ext cx="427514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FFFFFF"/>
                </a:solidFill>
                <a:latin typeface="Cambria"/>
              </a:rPr>
              <a:t>nồi</a:t>
            </a:r>
            <a:endParaRPr lang="en-US" sz="66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753448" y="8081413"/>
            <a:ext cx="6594907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FFFFFF"/>
                </a:solidFill>
                <a:latin typeface="Cambria"/>
              </a:rPr>
              <a:t>nắp</a:t>
            </a:r>
            <a:r>
              <a:rPr lang="en-US" sz="66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Cambria"/>
              </a:rPr>
              <a:t>vung</a:t>
            </a:r>
            <a:endParaRPr lang="en-US" sz="66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381199" y="5128309"/>
            <a:ext cx="320589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Cambria"/>
              </a:rPr>
              <a:t>cán</a:t>
            </a:r>
            <a:r>
              <a:rPr lang="en-US" sz="60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"/>
              </a:rPr>
              <a:t>nồi</a:t>
            </a:r>
            <a:endParaRPr lang="en-US" sz="6000" dirty="0">
              <a:solidFill>
                <a:srgbClr val="FFFFFF"/>
              </a:solidFill>
              <a:latin typeface="Cambri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b="33493"/>
          <a:stretch/>
        </p:blipFill>
        <p:spPr>
          <a:xfrm>
            <a:off x="393239" y="-95683"/>
            <a:ext cx="16917866" cy="234358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3239" y="2625117"/>
            <a:ext cx="5702802" cy="1842333"/>
            <a:chOff x="12008336" y="2624100"/>
            <a:chExt cx="5702802" cy="1842333"/>
          </a:xfrm>
        </p:grpSpPr>
        <p:sp>
          <p:nvSpPr>
            <p:cNvPr id="37" name="Freeform 3"/>
            <p:cNvSpPr/>
            <p:nvPr/>
          </p:nvSpPr>
          <p:spPr>
            <a:xfrm>
              <a:off x="12502326" y="2624100"/>
              <a:ext cx="4714821" cy="1842333"/>
            </a:xfrm>
            <a:custGeom>
              <a:avLst/>
              <a:gdLst/>
              <a:ahLst/>
              <a:cxnLst/>
              <a:rect l="l" t="t" r="r" b="b"/>
              <a:pathLst>
                <a:path w="2688512" h="1719569">
                  <a:moveTo>
                    <a:pt x="38679" y="0"/>
                  </a:moveTo>
                  <a:lnTo>
                    <a:pt x="2649832" y="0"/>
                  </a:lnTo>
                  <a:cubicBezTo>
                    <a:pt x="2660091" y="0"/>
                    <a:pt x="2669929" y="4075"/>
                    <a:pt x="2677183" y="11329"/>
                  </a:cubicBezTo>
                  <a:cubicBezTo>
                    <a:pt x="2684437" y="18583"/>
                    <a:pt x="2688512" y="28421"/>
                    <a:pt x="2688512" y="38679"/>
                  </a:cubicBezTo>
                  <a:lnTo>
                    <a:pt x="2688512" y="1680890"/>
                  </a:lnTo>
                  <a:cubicBezTo>
                    <a:pt x="2688512" y="1702252"/>
                    <a:pt x="2671194" y="1719569"/>
                    <a:pt x="2649832" y="1719569"/>
                  </a:cubicBezTo>
                  <a:lnTo>
                    <a:pt x="38679" y="1719569"/>
                  </a:lnTo>
                  <a:cubicBezTo>
                    <a:pt x="17317" y="1719569"/>
                    <a:pt x="0" y="1702252"/>
                    <a:pt x="0" y="1680890"/>
                  </a:cubicBezTo>
                  <a:lnTo>
                    <a:pt x="0" y="38679"/>
                  </a:lnTo>
                  <a:cubicBezTo>
                    <a:pt x="0" y="17317"/>
                    <a:pt x="17317" y="0"/>
                    <a:pt x="3867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9"/>
            <p:cNvSpPr txBox="1"/>
            <p:nvPr/>
          </p:nvSpPr>
          <p:spPr>
            <a:xfrm>
              <a:off x="12008336" y="2624100"/>
              <a:ext cx="5702802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>
                <a:spcBef>
                  <a:spcPct val="0"/>
                </a:spcBef>
              </a:pP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endParaRPr lang="en-US" sz="5400" dirty="0">
                <a:solidFill>
                  <a:srgbClr val="2159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3" name="Straight Arrow Connector 52"/>
          <p:cNvCxnSpPr/>
          <p:nvPr/>
        </p:nvCxnSpPr>
        <p:spPr>
          <a:xfrm>
            <a:off x="10378926" y="4692231"/>
            <a:ext cx="3258819" cy="95854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1127552" y="6860521"/>
            <a:ext cx="2778758" cy="222579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8132071" y="5171502"/>
            <a:ext cx="5249128" cy="3807593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283874" y="6032695"/>
            <a:ext cx="3563351" cy="268358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3258903" y="6536043"/>
            <a:ext cx="3376072" cy="53343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4229250" y="5877649"/>
            <a:ext cx="3304796" cy="264018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792</Words>
  <Application>Microsoft Macintosh PowerPoint</Application>
  <PresentationFormat>Custom</PresentationFormat>
  <Paragraphs>52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Cambria</vt:lpstr>
      <vt:lpstr>SVN-Newton</vt:lpstr>
      <vt:lpstr>Times New Roman</vt:lpstr>
      <vt:lpstr>Cambria Bold</vt:lpstr>
      <vt:lpstr>#9Slide07 HoneyCream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T13_Vatdannhitot_Vatdannhitkem_tiet2_MNT</dc:title>
  <cp:lastModifiedBy>Microsoft Office User</cp:lastModifiedBy>
  <cp:revision>14</cp:revision>
  <dcterms:created xsi:type="dcterms:W3CDTF">2006-08-16T00:00:00Z</dcterms:created>
  <dcterms:modified xsi:type="dcterms:W3CDTF">2023-11-15T18:30:59Z</dcterms:modified>
  <dc:identifier>DAFu9_xTiJc</dc:identifier>
</cp:coreProperties>
</file>