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7" r:id="rId2"/>
    <p:sldId id="258" r:id="rId3"/>
    <p:sldId id="259" r:id="rId4"/>
    <p:sldId id="260" r:id="rId5"/>
    <p:sldId id="261" r:id="rId6"/>
    <p:sldId id="262" r:id="rId7"/>
    <p:sldId id="265" r:id="rId8"/>
    <p:sldId id="270" r:id="rId9"/>
    <p:sldId id="271" r:id="rId10"/>
    <p:sldId id="272" r:id="rId11"/>
    <p:sldId id="273" r:id="rId12"/>
    <p:sldId id="274" r:id="rId13"/>
    <p:sldId id="275" r:id="rId14"/>
    <p:sldId id="276" r:id="rId15"/>
    <p:sldId id="263" r:id="rId16"/>
    <p:sldId id="277" r:id="rId17"/>
    <p:sldId id="278" r:id="rId18"/>
    <p:sldId id="279" r:id="rId19"/>
    <p:sldId id="269" r:id="rId20"/>
    <p:sldId id="26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0066"/>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0" autoAdjust="0"/>
    <p:restoredTop sz="94660"/>
  </p:normalViewPr>
  <p:slideViewPr>
    <p:cSldViewPr snapToGrid="0">
      <p:cViewPr varScale="1">
        <p:scale>
          <a:sx n="89" d="100"/>
          <a:sy n="89" d="100"/>
        </p:scale>
        <p:origin x="92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B135DF-F507-4767-B414-1BBD1763DDBA}" type="datetimeFigureOut">
              <a:rPr lang="en-US" smtClean="0"/>
              <a:t>11/16/23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56F7DE-D790-4653-AA72-16A087C5A769}" type="slidenum">
              <a:rPr lang="en-US" smtClean="0"/>
              <a:t>‹#›</a:t>
            </a:fld>
            <a:endParaRPr lang="en-US"/>
          </a:p>
        </p:txBody>
      </p:sp>
    </p:spTree>
    <p:extLst>
      <p:ext uri="{BB962C8B-B14F-4D97-AF65-F5344CB8AC3E}">
        <p14:creationId xmlns:p14="http://schemas.microsoft.com/office/powerpoint/2010/main" val="1514033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66602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89986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218941"/>
            <a:ext cx="11620500" cy="633425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cs typeface="+mn-cs"/>
            </a:endParaRPr>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85740" flipH="1">
            <a:off x="10029452" y="85305"/>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20835109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71414511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238924385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stretch>
            <a:fillRect/>
          </a:stretch>
        </p:blipFill>
        <p:spPr>
          <a:xfrm>
            <a:off x="-5112616" y="-1247833"/>
            <a:ext cx="17680425" cy="14586162"/>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2252801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5"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image" Target="../media/image2.jp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5" Type="http://schemas.openxmlformats.org/officeDocument/2006/relationships/image" Target="../media/image17.png"/><Relationship Id="rId10"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7.png"/><Relationship Id="rId7" Type="http://schemas.openxmlformats.org/officeDocument/2006/relationships/image" Target="../media/image38.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jp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7.png"/><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30.png"/><Relationship Id="rId4" Type="http://schemas.openxmlformats.org/officeDocument/2006/relationships/image" Target="../media/image11.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23.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1045296" y="482600"/>
            <a:ext cx="10350500" cy="6044380"/>
          </a:xfrm>
          <a:prstGeom prst="rect">
            <a:avLst/>
          </a:prstGeom>
        </p:spPr>
      </p:pic>
      <p:pic>
        <p:nvPicPr>
          <p:cNvPr id="51" name="图片 50">
            <a:extLst>
              <a:ext uri="{FF2B5EF4-FFF2-40B4-BE49-F238E27FC236}">
                <a16:creationId xmlns:a16="http://schemas.microsoft.com/office/drawing/2014/main" id="{068E6151-850B-ED2C-5D88-E1BB01669A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9322" y="266834"/>
            <a:ext cx="2882603" cy="2882603"/>
          </a:xfrm>
          <a:prstGeom prst="rect">
            <a:avLst/>
          </a:prstGeom>
        </p:spPr>
      </p:pic>
      <p:pic>
        <p:nvPicPr>
          <p:cNvPr id="54" name="图片 53">
            <a:extLst>
              <a:ext uri="{FF2B5EF4-FFF2-40B4-BE49-F238E27FC236}">
                <a16:creationId xmlns:a16="http://schemas.microsoft.com/office/drawing/2014/main" id="{9F6D768A-BF3F-D1AA-1652-D36EFC8D80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395" y="4074379"/>
            <a:ext cx="4059807" cy="4059807"/>
          </a:xfrm>
          <a:prstGeom prst="rect">
            <a:avLst/>
          </a:prstGeom>
        </p:spPr>
      </p:pic>
      <p:pic>
        <p:nvPicPr>
          <p:cNvPr id="21" name="图片 20">
            <a:extLst>
              <a:ext uri="{FF2B5EF4-FFF2-40B4-BE49-F238E27FC236}">
                <a16:creationId xmlns:a16="http://schemas.microsoft.com/office/drawing/2014/main" id="{7E96C052-9917-2FE7-A31E-3EC932B0F6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43340" y="2906698"/>
            <a:ext cx="3161336" cy="3161336"/>
          </a:xfrm>
          <a:prstGeom prst="rect">
            <a:avLst/>
          </a:prstGeom>
          <a:effectLst>
            <a:outerShdw blurRad="76200" dir="13500000" sy="23000" kx="1200000" algn="br" rotWithShape="0">
              <a:prstClr val="black">
                <a:alpha val="20000"/>
              </a:prstClr>
            </a:outerShdw>
          </a:effectLst>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pic>
        <p:nvPicPr>
          <p:cNvPr id="62" name="图片 61">
            <a:extLst>
              <a:ext uri="{FF2B5EF4-FFF2-40B4-BE49-F238E27FC236}">
                <a16:creationId xmlns:a16="http://schemas.microsoft.com/office/drawing/2014/main" id="{1EE7C8CB-BDA3-BE81-B6C5-2E1D69EBB696}"/>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3274" t="5212" r="63318" b="67851"/>
          <a:stretch/>
        </p:blipFill>
        <p:spPr>
          <a:xfrm>
            <a:off x="5210711" y="5452354"/>
            <a:ext cx="1376878" cy="1110160"/>
          </a:xfrm>
          <a:prstGeom prst="rect">
            <a:avLst/>
          </a:prstGeom>
        </p:spPr>
      </p:pic>
      <p:grpSp>
        <p:nvGrpSpPr>
          <p:cNvPr id="66" name="组合 65">
            <a:extLst>
              <a:ext uri="{FF2B5EF4-FFF2-40B4-BE49-F238E27FC236}">
                <a16:creationId xmlns:a16="http://schemas.microsoft.com/office/drawing/2014/main" id="{B1EAD35E-A6A9-1409-C3E1-5FAE61B5ACF3}"/>
              </a:ext>
            </a:extLst>
          </p:cNvPr>
          <p:cNvGrpSpPr/>
          <p:nvPr/>
        </p:nvGrpSpPr>
        <p:grpSpPr>
          <a:xfrm>
            <a:off x="8236467" y="3278909"/>
            <a:ext cx="3984357" cy="3463837"/>
            <a:chOff x="8236467" y="3278909"/>
            <a:chExt cx="3984357" cy="3463837"/>
          </a:xfrm>
        </p:grpSpPr>
        <p:pic>
          <p:nvPicPr>
            <p:cNvPr id="65" name="图片 64">
              <a:extLst>
                <a:ext uri="{FF2B5EF4-FFF2-40B4-BE49-F238E27FC236}">
                  <a16:creationId xmlns:a16="http://schemas.microsoft.com/office/drawing/2014/main" id="{770CB4B2-3A9C-E7EB-E8E7-36A5EE93DCC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12" name="Picture 11"/>
          <p:cNvPicPr>
            <a:picLocks noChangeAspect="1"/>
          </p:cNvPicPr>
          <p:nvPr/>
        </p:nvPicPr>
        <p:blipFill rotWithShape="1">
          <a:blip r:embed="rId13"/>
          <a:srcRect b="53723"/>
          <a:stretch/>
        </p:blipFill>
        <p:spPr>
          <a:xfrm rot="358301">
            <a:off x="2518750" y="1366959"/>
            <a:ext cx="7754784" cy="1847969"/>
          </a:xfrm>
          <a:prstGeom prst="rect">
            <a:avLst/>
          </a:prstGeom>
        </p:spPr>
      </p:pic>
      <p:pic>
        <p:nvPicPr>
          <p:cNvPr id="13" name="Picture 12">
            <a:extLst>
              <a:ext uri="{FF2B5EF4-FFF2-40B4-BE49-F238E27FC236}">
                <a16:creationId xmlns:a16="http://schemas.microsoft.com/office/drawing/2014/main" id="{416AA52A-2568-3B14-1382-2943F1A7FFD1}"/>
              </a:ext>
            </a:extLst>
          </p:cNvPr>
          <p:cNvPicPr>
            <a:picLocks noChangeAspect="1"/>
          </p:cNvPicPr>
          <p:nvPr/>
        </p:nvPicPr>
        <p:blipFill>
          <a:blip r:embed="rId14"/>
          <a:stretch>
            <a:fillRect/>
          </a:stretch>
        </p:blipFill>
        <p:spPr>
          <a:xfrm>
            <a:off x="10716964" y="-103742"/>
            <a:ext cx="1523956" cy="1508868"/>
          </a:xfrm>
          <a:prstGeom prst="rect">
            <a:avLst/>
          </a:prstGeom>
        </p:spPr>
      </p:pic>
      <p:sp>
        <p:nvSpPr>
          <p:cNvPr id="18"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19"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pic>
        <p:nvPicPr>
          <p:cNvPr id="4" name="Picture 3"/>
          <p:cNvPicPr>
            <a:picLocks noChangeAspect="1"/>
          </p:cNvPicPr>
          <p:nvPr/>
        </p:nvPicPr>
        <p:blipFill>
          <a:blip r:embed="rId15"/>
          <a:stretch>
            <a:fillRect/>
          </a:stretch>
        </p:blipFill>
        <p:spPr>
          <a:xfrm>
            <a:off x="2723068" y="2629976"/>
            <a:ext cx="7169517" cy="2609314"/>
          </a:xfrm>
          <a:prstGeom prst="rect">
            <a:avLst/>
          </a:prstGeom>
        </p:spPr>
      </p:pic>
    </p:spTree>
    <p:extLst>
      <p:ext uri="{BB962C8B-B14F-4D97-AF65-F5344CB8AC3E}">
        <p14:creationId xmlns:p14="http://schemas.microsoft.com/office/powerpoint/2010/main" val="10921756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1000"/>
                                        <p:tgtEl>
                                          <p:spTgt spid="54"/>
                                        </p:tgtEl>
                                      </p:cBhvr>
                                    </p:animEffect>
                                    <p:anim calcmode="lin" valueType="num">
                                      <p:cBhvr>
                                        <p:cTn id="13" dur="1000" fill="hold"/>
                                        <p:tgtEl>
                                          <p:spTgt spid="54"/>
                                        </p:tgtEl>
                                        <p:attrNameLst>
                                          <p:attrName>ppt_x</p:attrName>
                                        </p:attrNameLst>
                                      </p:cBhvr>
                                      <p:tavLst>
                                        <p:tav tm="0">
                                          <p:val>
                                            <p:strVal val="#ppt_x"/>
                                          </p:val>
                                        </p:tav>
                                        <p:tav tm="100000">
                                          <p:val>
                                            <p:strVal val="#ppt_x"/>
                                          </p:val>
                                        </p:tav>
                                      </p:tavLst>
                                    </p:anim>
                                    <p:anim calcmode="lin" valueType="num">
                                      <p:cBhvr>
                                        <p:cTn id="14" dur="1000" fill="hold"/>
                                        <p:tgtEl>
                                          <p:spTgt spid="5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1000"/>
                                        <p:tgtEl>
                                          <p:spTgt spid="62"/>
                                        </p:tgtEl>
                                      </p:cBhvr>
                                    </p:animEffect>
                                    <p:anim calcmode="lin" valueType="num">
                                      <p:cBhvr>
                                        <p:cTn id="18" dur="1000" fill="hold"/>
                                        <p:tgtEl>
                                          <p:spTgt spid="62"/>
                                        </p:tgtEl>
                                        <p:attrNameLst>
                                          <p:attrName>ppt_x</p:attrName>
                                        </p:attrNameLst>
                                      </p:cBhvr>
                                      <p:tavLst>
                                        <p:tav tm="0">
                                          <p:val>
                                            <p:strVal val="#ppt_x"/>
                                          </p:val>
                                        </p:tav>
                                        <p:tav tm="100000">
                                          <p:val>
                                            <p:strVal val="#ppt_x"/>
                                          </p:val>
                                        </p:tav>
                                      </p:tavLst>
                                    </p:anim>
                                    <p:anim calcmode="lin" valueType="num">
                                      <p:cBhvr>
                                        <p:cTn id="19" dur="1000" fill="hold"/>
                                        <p:tgtEl>
                                          <p:spTgt spid="6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1000"/>
                                        <p:tgtEl>
                                          <p:spTgt spid="66"/>
                                        </p:tgtEl>
                                      </p:cBhvr>
                                    </p:animEffect>
                                    <p:anim calcmode="lin" valueType="num">
                                      <p:cBhvr>
                                        <p:cTn id="23" dur="1000" fill="hold"/>
                                        <p:tgtEl>
                                          <p:spTgt spid="66"/>
                                        </p:tgtEl>
                                        <p:attrNameLst>
                                          <p:attrName>ppt_x</p:attrName>
                                        </p:attrNameLst>
                                      </p:cBhvr>
                                      <p:tavLst>
                                        <p:tav tm="0">
                                          <p:val>
                                            <p:strVal val="#ppt_x"/>
                                          </p:val>
                                        </p:tav>
                                        <p:tav tm="100000">
                                          <p:val>
                                            <p:strVal val="#ppt_x"/>
                                          </p:val>
                                        </p:tav>
                                      </p:tavLst>
                                    </p:anim>
                                    <p:anim calcmode="lin" valueType="num">
                                      <p:cBhvr>
                                        <p:cTn id="24" dur="1000" fill="hold"/>
                                        <p:tgtEl>
                                          <p:spTgt spid="6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6" presetClass="entr" presetSubtype="16"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childTnLst>
                          </p:cTn>
                        </p:par>
                        <p:par>
                          <p:cTn id="29" fill="hold">
                            <p:stCondLst>
                              <p:cond delay="3000"/>
                            </p:stCondLst>
                            <p:childTnLst>
                              <p:par>
                                <p:cTn id="30" presetID="14" presetClass="entr" presetSubtype="10"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horizont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E180D4A7-C9FB-4DFB-919C-405C955672EB}">
      <p14:showEvtLst xmlns:p14="http://schemas.microsoft.com/office/powerpoint/2010/main">
        <p14:playEvt time="1" objId="4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2584" y="146709"/>
            <a:ext cx="3960188" cy="1567791"/>
            <a:chOff x="252583" y="146709"/>
            <a:chExt cx="4995863" cy="1581150"/>
          </a:xfrm>
        </p:grpSpPr>
        <p:pic>
          <p:nvPicPr>
            <p:cNvPr id="3" name="图片 62"/>
            <p:cNvPicPr>
              <a:picLocks noChangeAspect="1"/>
            </p:cNvPicPr>
            <p:nvPr/>
          </p:nvPicPr>
          <p:blipFill rotWithShape="1">
            <a:blip r:embed="rId2" cstate="print">
              <a:extLst>
                <a:ext uri="{28A0092B-C50C-407E-A947-70E740481C1C}">
                  <a14:useLocalDpi xmlns:a14="http://schemas.microsoft.com/office/drawing/2010/main" val="0"/>
                </a:ext>
              </a:extLst>
            </a:blip>
            <a:srcRect l="741" t="57748" r="58281" b="15018"/>
            <a:stretch/>
          </p:blipFill>
          <p:spPr>
            <a:xfrm>
              <a:off x="252583" y="146709"/>
              <a:ext cx="4995863" cy="1581150"/>
            </a:xfrm>
            <a:prstGeom prst="rect">
              <a:avLst/>
            </a:prstGeom>
          </p:spPr>
        </p:pic>
        <p:sp>
          <p:nvSpPr>
            <p:cNvPr id="4" name="TextBox 3"/>
            <p:cNvSpPr txBox="1"/>
            <p:nvPr/>
          </p:nvSpPr>
          <p:spPr>
            <a:xfrm>
              <a:off x="770575" y="791884"/>
              <a:ext cx="3707295" cy="707886"/>
            </a:xfrm>
            <a:prstGeom prst="rect">
              <a:avLst/>
            </a:prstGeom>
            <a:noFill/>
          </p:spPr>
          <p:txBody>
            <a:bodyPr wrap="square" rtlCol="0">
              <a:prstTxWarp prst="textArchUp">
                <a:avLst/>
              </a:prstTxWarp>
              <a:spAutoFit/>
            </a:bodyPr>
            <a:lstStyle/>
            <a:p>
              <a:pPr algn="ctr"/>
              <a:r>
                <a:rPr lang="en-US" sz="4000" b="1">
                  <a:solidFill>
                    <a:srgbClr val="002060"/>
                  </a:solidFill>
                  <a:latin typeface="Cambria" panose="02040503050406030204" pitchFamily="18" charset="0"/>
                  <a:ea typeface="Cambria" panose="02040503050406030204" pitchFamily="18" charset="0"/>
                </a:rPr>
                <a:t>GỢI Ý</a:t>
              </a:r>
            </a:p>
          </p:txBody>
        </p:sp>
      </p:grpSp>
      <p:grpSp>
        <p:nvGrpSpPr>
          <p:cNvPr id="7" name="Group 6"/>
          <p:cNvGrpSpPr/>
          <p:nvPr/>
        </p:nvGrpSpPr>
        <p:grpSpPr>
          <a:xfrm>
            <a:off x="4212772" y="473404"/>
            <a:ext cx="6955971" cy="914400"/>
            <a:chOff x="4212772" y="473404"/>
            <a:chExt cx="6955971" cy="914400"/>
          </a:xfrm>
        </p:grpSpPr>
        <p:sp>
          <p:nvSpPr>
            <p:cNvPr id="5" name="Pentagon 4"/>
            <p:cNvSpPr/>
            <p:nvPr/>
          </p:nvSpPr>
          <p:spPr>
            <a:xfrm>
              <a:off x="4212772" y="473404"/>
              <a:ext cx="6955971" cy="914400"/>
            </a:xfrm>
            <a:prstGeom prst="homePlate">
              <a:avLst/>
            </a:prstGeom>
            <a:solidFill>
              <a:schemeClr val="accent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359729" y="638216"/>
              <a:ext cx="6662057" cy="584775"/>
            </a:xfrm>
            <a:prstGeom prst="rect">
              <a:avLst/>
            </a:prstGeom>
            <a:noFill/>
          </p:spPr>
          <p:txBody>
            <a:bodyPr wrap="square" rtlCol="0">
              <a:spAutoFit/>
            </a:bodyPr>
            <a:lstStyle/>
            <a:p>
              <a:r>
                <a:rPr lang="en-US" sz="3200" b="1">
                  <a:solidFill>
                    <a:srgbClr val="0070C0"/>
                  </a:solidFill>
                  <a:latin typeface="Cambria" panose="02040503050406030204" pitchFamily="18" charset="0"/>
                  <a:ea typeface="Cambria" panose="02040503050406030204" pitchFamily="18" charset="0"/>
                </a:rPr>
                <a:t>Xác định mục đích của hoạt động.</a:t>
              </a:r>
            </a:p>
          </p:txBody>
        </p:sp>
      </p:grpSp>
      <p:grpSp>
        <p:nvGrpSpPr>
          <p:cNvPr id="8" name="Group 7"/>
          <p:cNvGrpSpPr/>
          <p:nvPr/>
        </p:nvGrpSpPr>
        <p:grpSpPr>
          <a:xfrm>
            <a:off x="483579" y="1714499"/>
            <a:ext cx="11085462" cy="4491724"/>
            <a:chOff x="612000" y="337056"/>
            <a:chExt cx="10687371" cy="1339344"/>
          </a:xfrm>
        </p:grpSpPr>
        <p:sp>
          <p:nvSpPr>
            <p:cNvPr id="9" name="Rounded Rectangle 8"/>
            <p:cNvSpPr/>
            <p:nvPr/>
          </p:nvSpPr>
          <p:spPr>
            <a:xfrm>
              <a:off x="612000" y="337056"/>
              <a:ext cx="10687371" cy="1339344"/>
            </a:xfrm>
            <a:prstGeom prst="roundRect">
              <a:avLst/>
            </a:prstGeom>
            <a:solidFill>
              <a:schemeClr val="bg1"/>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0" name="TextBox 9"/>
            <p:cNvSpPr txBox="1"/>
            <p:nvPr/>
          </p:nvSpPr>
          <p:spPr>
            <a:xfrm>
              <a:off x="891866" y="399121"/>
              <a:ext cx="10162622" cy="1163681"/>
            </a:xfrm>
            <a:prstGeom prst="rect">
              <a:avLst/>
            </a:prstGeom>
            <a:noFill/>
          </p:spPr>
          <p:txBody>
            <a:bodyPr wrap="square" rtlCol="0">
              <a:spAutoFit/>
            </a:bodyPr>
            <a:lstStyle/>
            <a:p>
              <a:pPr algn="just">
                <a:lnSpc>
                  <a:spcPct val="110000"/>
                </a:lnSpc>
                <a:spcBef>
                  <a:spcPts val="600"/>
                </a:spcBef>
              </a:pPr>
              <a:r>
                <a:rPr lang="en-US" sz="3600" b="1">
                  <a:solidFill>
                    <a:srgbClr val="002060"/>
                  </a:solidFill>
                  <a:latin typeface="Cambria" panose="02040503050406030204" pitchFamily="18" charset="0"/>
                  <a:ea typeface="Cambria" panose="02040503050406030204" pitchFamily="18" charset="0"/>
                </a:rPr>
                <a:t>- Vì sao nhà trường lại tổ chức hoạt động giới thiệu sách? </a:t>
              </a:r>
            </a:p>
            <a:p>
              <a:pPr algn="just">
                <a:lnSpc>
                  <a:spcPct val="110000"/>
                </a:lnSpc>
                <a:spcBef>
                  <a:spcPts val="600"/>
                </a:spcBef>
              </a:pPr>
              <a:r>
                <a:rPr lang="en-US" sz="3600" b="1">
                  <a:solidFill>
                    <a:srgbClr val="002060"/>
                  </a:solidFill>
                  <a:latin typeface="Cambria" panose="02040503050406030204" pitchFamily="18" charset="0"/>
                  <a:ea typeface="Cambria" panose="02040503050406030204" pitchFamily="18" charset="0"/>
                </a:rPr>
                <a:t>- Mong muốn của các thầy cô khi tổ chức hoạt động là gì? </a:t>
              </a:r>
            </a:p>
            <a:p>
              <a:pPr algn="just">
                <a:lnSpc>
                  <a:spcPct val="110000"/>
                </a:lnSpc>
                <a:spcBef>
                  <a:spcPts val="600"/>
                </a:spcBef>
              </a:pPr>
              <a:r>
                <a:rPr lang="en-US" sz="3600" b="1">
                  <a:solidFill>
                    <a:srgbClr val="002060"/>
                  </a:solidFill>
                  <a:latin typeface="Cambria" panose="02040503050406030204" pitchFamily="18" charset="0"/>
                  <a:ea typeface="Cambria" panose="02040503050406030204" pitchFamily="18" charset="0"/>
                </a:rPr>
                <a:t>- Khi thực hiện việc giới thiệu sách, mỗi học sinh sẽ có thêm kiến thức, kĩ năng gì?</a:t>
              </a:r>
            </a:p>
          </p:txBody>
        </p:sp>
      </p:grpSp>
    </p:spTree>
    <p:extLst>
      <p:ext uri="{BB962C8B-B14F-4D97-AF65-F5344CB8AC3E}">
        <p14:creationId xmlns:p14="http://schemas.microsoft.com/office/powerpoint/2010/main" val="1095432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2584" y="146709"/>
            <a:ext cx="3960188" cy="1567791"/>
            <a:chOff x="252583" y="146709"/>
            <a:chExt cx="4995863" cy="1581150"/>
          </a:xfrm>
        </p:grpSpPr>
        <p:pic>
          <p:nvPicPr>
            <p:cNvPr id="3" name="图片 62"/>
            <p:cNvPicPr>
              <a:picLocks noChangeAspect="1"/>
            </p:cNvPicPr>
            <p:nvPr/>
          </p:nvPicPr>
          <p:blipFill rotWithShape="1">
            <a:blip r:embed="rId2" cstate="print">
              <a:extLst>
                <a:ext uri="{28A0092B-C50C-407E-A947-70E740481C1C}">
                  <a14:useLocalDpi xmlns:a14="http://schemas.microsoft.com/office/drawing/2010/main" val="0"/>
                </a:ext>
              </a:extLst>
            </a:blip>
            <a:srcRect l="741" t="57748" r="58281" b="15018"/>
            <a:stretch/>
          </p:blipFill>
          <p:spPr>
            <a:xfrm>
              <a:off x="252583" y="146709"/>
              <a:ext cx="4995863" cy="1581150"/>
            </a:xfrm>
            <a:prstGeom prst="rect">
              <a:avLst/>
            </a:prstGeom>
          </p:spPr>
        </p:pic>
        <p:sp>
          <p:nvSpPr>
            <p:cNvPr id="4" name="TextBox 3"/>
            <p:cNvSpPr txBox="1"/>
            <p:nvPr/>
          </p:nvSpPr>
          <p:spPr>
            <a:xfrm>
              <a:off x="770575" y="791884"/>
              <a:ext cx="3707295" cy="707886"/>
            </a:xfrm>
            <a:prstGeom prst="rect">
              <a:avLst/>
            </a:prstGeom>
            <a:noFill/>
          </p:spPr>
          <p:txBody>
            <a:bodyPr wrap="square" rtlCol="0">
              <a:prstTxWarp prst="textArchUp">
                <a:avLst/>
              </a:prstTxWarp>
              <a:spAutoFit/>
            </a:bodyPr>
            <a:lstStyle/>
            <a:p>
              <a:pPr algn="ctr"/>
              <a:r>
                <a:rPr lang="en-US" sz="4000" b="1" dirty="0">
                  <a:solidFill>
                    <a:srgbClr val="002060"/>
                  </a:solidFill>
                  <a:latin typeface="Cambria" panose="02040503050406030204" pitchFamily="18" charset="0"/>
                  <a:ea typeface="Cambria" panose="02040503050406030204" pitchFamily="18" charset="0"/>
                </a:rPr>
                <a:t>GỢI Ý</a:t>
              </a:r>
            </a:p>
          </p:txBody>
        </p:sp>
      </p:grpSp>
      <p:grpSp>
        <p:nvGrpSpPr>
          <p:cNvPr id="7" name="Group 6"/>
          <p:cNvGrpSpPr/>
          <p:nvPr/>
        </p:nvGrpSpPr>
        <p:grpSpPr>
          <a:xfrm>
            <a:off x="4212772" y="473404"/>
            <a:ext cx="6955971" cy="914400"/>
            <a:chOff x="4212772" y="473404"/>
            <a:chExt cx="6955971" cy="914400"/>
          </a:xfrm>
        </p:grpSpPr>
        <p:sp>
          <p:nvSpPr>
            <p:cNvPr id="5" name="Pentagon 4"/>
            <p:cNvSpPr/>
            <p:nvPr/>
          </p:nvSpPr>
          <p:spPr>
            <a:xfrm>
              <a:off x="4212772" y="473404"/>
              <a:ext cx="6955971" cy="914400"/>
            </a:xfrm>
            <a:prstGeom prst="homePlate">
              <a:avLst/>
            </a:prstGeom>
            <a:solidFill>
              <a:schemeClr val="accent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278084" y="638216"/>
              <a:ext cx="6662057" cy="584775"/>
            </a:xfrm>
            <a:prstGeom prst="rect">
              <a:avLst/>
            </a:prstGeom>
            <a:noFill/>
          </p:spPr>
          <p:txBody>
            <a:bodyPr wrap="square" rtlCol="0">
              <a:spAutoFit/>
            </a:bodyPr>
            <a:lstStyle/>
            <a:p>
              <a:r>
                <a:rPr lang="en-US" sz="3200" b="1" dirty="0" err="1">
                  <a:solidFill>
                    <a:srgbClr val="0070C0"/>
                  </a:solidFill>
                  <a:latin typeface="Cambria" panose="02040503050406030204" pitchFamily="18" charset="0"/>
                  <a:ea typeface="Cambria" panose="02040503050406030204" pitchFamily="18" charset="0"/>
                </a:rPr>
                <a:t>Lựa</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chọn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hình</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thức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giới</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thiệu</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sách</a:t>
              </a:r>
              <a:endParaRPr lang="en-US" sz="3200" b="1" dirty="0">
                <a:solidFill>
                  <a:srgbClr val="0070C0"/>
                </a:solidFill>
                <a:latin typeface="Cambria" panose="02040503050406030204" pitchFamily="18" charset="0"/>
                <a:ea typeface="Cambria" panose="02040503050406030204" pitchFamily="18" charset="0"/>
              </a:endParaRPr>
            </a:p>
          </p:txBody>
        </p:sp>
      </p:grpSp>
      <p:grpSp>
        <p:nvGrpSpPr>
          <p:cNvPr id="17" name="Group 16"/>
          <p:cNvGrpSpPr/>
          <p:nvPr/>
        </p:nvGrpSpPr>
        <p:grpSpPr>
          <a:xfrm>
            <a:off x="-165078" y="1831839"/>
            <a:ext cx="4426833" cy="4129468"/>
            <a:chOff x="-148749" y="1570575"/>
            <a:chExt cx="4426833" cy="4129468"/>
          </a:xfrm>
        </p:grpSpPr>
        <p:pic>
          <p:nvPicPr>
            <p:cNvPr id="11" name="图片 59"/>
            <p:cNvPicPr>
              <a:picLocks noChangeAspect="1"/>
            </p:cNvPicPr>
            <p:nvPr/>
          </p:nvPicPr>
          <p:blipFill rotWithShape="1">
            <a:blip r:embed="rId3" cstate="print">
              <a:extLst>
                <a:ext uri="{28A0092B-C50C-407E-A947-70E740481C1C}">
                  <a14:useLocalDpi xmlns:a14="http://schemas.microsoft.com/office/drawing/2010/main" val="0"/>
                </a:ext>
              </a:extLst>
            </a:blip>
            <a:srcRect l="76642" t="-327" r="780" b="56098"/>
            <a:stretch/>
          </p:blipFill>
          <p:spPr>
            <a:xfrm>
              <a:off x="-148749" y="1570575"/>
              <a:ext cx="4426833" cy="4129468"/>
            </a:xfrm>
            <a:prstGeom prst="rect">
              <a:avLst/>
            </a:prstGeom>
          </p:spPr>
        </p:pic>
        <p:sp>
          <p:nvSpPr>
            <p:cNvPr id="14" name="TextBox 13"/>
            <p:cNvSpPr txBox="1"/>
            <p:nvPr/>
          </p:nvSpPr>
          <p:spPr>
            <a:xfrm>
              <a:off x="1076562" y="2912204"/>
              <a:ext cx="2377299" cy="1200329"/>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Kể chuyện theo sách</a:t>
              </a:r>
            </a:p>
          </p:txBody>
        </p:sp>
      </p:grpSp>
      <p:grpSp>
        <p:nvGrpSpPr>
          <p:cNvPr id="18" name="Group 17"/>
          <p:cNvGrpSpPr/>
          <p:nvPr/>
        </p:nvGrpSpPr>
        <p:grpSpPr>
          <a:xfrm>
            <a:off x="3741452" y="1735388"/>
            <a:ext cx="4426833" cy="4129468"/>
            <a:chOff x="3823097" y="1735388"/>
            <a:chExt cx="4426833" cy="4129468"/>
          </a:xfrm>
        </p:grpSpPr>
        <p:pic>
          <p:nvPicPr>
            <p:cNvPr id="12" name="图片 59"/>
            <p:cNvPicPr>
              <a:picLocks noChangeAspect="1"/>
            </p:cNvPicPr>
            <p:nvPr/>
          </p:nvPicPr>
          <p:blipFill rotWithShape="1">
            <a:blip r:embed="rId3" cstate="print">
              <a:extLst>
                <a:ext uri="{28A0092B-C50C-407E-A947-70E740481C1C}">
                  <a14:useLocalDpi xmlns:a14="http://schemas.microsoft.com/office/drawing/2010/main" val="0"/>
                </a:ext>
              </a:extLst>
            </a:blip>
            <a:srcRect l="76642" t="-327" r="780" b="56098"/>
            <a:stretch/>
          </p:blipFill>
          <p:spPr>
            <a:xfrm>
              <a:off x="3823097" y="1735388"/>
              <a:ext cx="4426833" cy="4129468"/>
            </a:xfrm>
            <a:prstGeom prst="rect">
              <a:avLst/>
            </a:prstGeom>
          </p:spPr>
        </p:pic>
        <p:sp>
          <p:nvSpPr>
            <p:cNvPr id="15" name="TextBox 14"/>
            <p:cNvSpPr txBox="1"/>
            <p:nvPr/>
          </p:nvSpPr>
          <p:spPr>
            <a:xfrm>
              <a:off x="4947562" y="2645960"/>
              <a:ext cx="2577683" cy="2308324"/>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Làm bản trình chiếu giới thiệu sách</a:t>
              </a:r>
            </a:p>
          </p:txBody>
        </p:sp>
      </p:grpSp>
      <p:grpSp>
        <p:nvGrpSpPr>
          <p:cNvPr id="19" name="Group 18"/>
          <p:cNvGrpSpPr/>
          <p:nvPr/>
        </p:nvGrpSpPr>
        <p:grpSpPr>
          <a:xfrm>
            <a:off x="7609112" y="1735388"/>
            <a:ext cx="4426833" cy="4129468"/>
            <a:chOff x="7609112" y="1735388"/>
            <a:chExt cx="4426833" cy="4129468"/>
          </a:xfrm>
        </p:grpSpPr>
        <p:pic>
          <p:nvPicPr>
            <p:cNvPr id="13" name="图片 59"/>
            <p:cNvPicPr>
              <a:picLocks noChangeAspect="1"/>
            </p:cNvPicPr>
            <p:nvPr/>
          </p:nvPicPr>
          <p:blipFill rotWithShape="1">
            <a:blip r:embed="rId3" cstate="print">
              <a:extLst>
                <a:ext uri="{28A0092B-C50C-407E-A947-70E740481C1C}">
                  <a14:useLocalDpi xmlns:a14="http://schemas.microsoft.com/office/drawing/2010/main" val="0"/>
                </a:ext>
              </a:extLst>
            </a:blip>
            <a:srcRect l="76642" t="-327" r="780" b="56098"/>
            <a:stretch/>
          </p:blipFill>
          <p:spPr>
            <a:xfrm>
              <a:off x="7609112" y="1735388"/>
              <a:ext cx="4426833" cy="4129468"/>
            </a:xfrm>
            <a:prstGeom prst="rect">
              <a:avLst/>
            </a:prstGeom>
          </p:spPr>
        </p:pic>
        <p:sp>
          <p:nvSpPr>
            <p:cNvPr id="16" name="TextBox 15"/>
            <p:cNvSpPr txBox="1"/>
            <p:nvPr/>
          </p:nvSpPr>
          <p:spPr>
            <a:xfrm>
              <a:off x="8856760" y="2822867"/>
              <a:ext cx="2377299" cy="1754326"/>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Diễn kịch theo nội dung sách</a:t>
              </a:r>
            </a:p>
          </p:txBody>
        </p:sp>
      </p:grpSp>
    </p:spTree>
    <p:extLst>
      <p:ext uri="{BB962C8B-B14F-4D97-AF65-F5344CB8AC3E}">
        <p14:creationId xmlns:p14="http://schemas.microsoft.com/office/powerpoint/2010/main" val="2129980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2584" y="146709"/>
            <a:ext cx="3960188" cy="1567791"/>
            <a:chOff x="252583" y="146709"/>
            <a:chExt cx="4995863" cy="1581150"/>
          </a:xfrm>
        </p:grpSpPr>
        <p:pic>
          <p:nvPicPr>
            <p:cNvPr id="3" name="图片 62"/>
            <p:cNvPicPr>
              <a:picLocks noChangeAspect="1"/>
            </p:cNvPicPr>
            <p:nvPr/>
          </p:nvPicPr>
          <p:blipFill rotWithShape="1">
            <a:blip r:embed="rId2" cstate="print">
              <a:extLst>
                <a:ext uri="{28A0092B-C50C-407E-A947-70E740481C1C}">
                  <a14:useLocalDpi xmlns:a14="http://schemas.microsoft.com/office/drawing/2010/main" val="0"/>
                </a:ext>
              </a:extLst>
            </a:blip>
            <a:srcRect l="741" t="57748" r="58281" b="15018"/>
            <a:stretch/>
          </p:blipFill>
          <p:spPr>
            <a:xfrm>
              <a:off x="252583" y="146709"/>
              <a:ext cx="4995863" cy="1581150"/>
            </a:xfrm>
            <a:prstGeom prst="rect">
              <a:avLst/>
            </a:prstGeom>
          </p:spPr>
        </p:pic>
        <p:sp>
          <p:nvSpPr>
            <p:cNvPr id="4" name="TextBox 3"/>
            <p:cNvSpPr txBox="1"/>
            <p:nvPr/>
          </p:nvSpPr>
          <p:spPr>
            <a:xfrm>
              <a:off x="770575" y="791884"/>
              <a:ext cx="3707295" cy="707886"/>
            </a:xfrm>
            <a:prstGeom prst="rect">
              <a:avLst/>
            </a:prstGeom>
            <a:noFill/>
          </p:spPr>
          <p:txBody>
            <a:bodyPr wrap="square" rtlCol="0">
              <a:prstTxWarp prst="textArchUp">
                <a:avLst/>
              </a:prstTxWarp>
              <a:spAutoFit/>
            </a:bodyPr>
            <a:lstStyle/>
            <a:p>
              <a:pPr algn="ctr"/>
              <a:r>
                <a:rPr lang="en-US" sz="4000" b="1">
                  <a:solidFill>
                    <a:srgbClr val="002060"/>
                  </a:solidFill>
                  <a:latin typeface="Cambria" panose="02040503050406030204" pitchFamily="18" charset="0"/>
                  <a:ea typeface="Cambria" panose="02040503050406030204" pitchFamily="18" charset="0"/>
                </a:rPr>
                <a:t>GỢI Ý</a:t>
              </a:r>
            </a:p>
          </p:txBody>
        </p:sp>
      </p:grpSp>
      <p:grpSp>
        <p:nvGrpSpPr>
          <p:cNvPr id="7" name="Group 6"/>
          <p:cNvGrpSpPr/>
          <p:nvPr/>
        </p:nvGrpSpPr>
        <p:grpSpPr>
          <a:xfrm>
            <a:off x="4212772" y="473404"/>
            <a:ext cx="6955971" cy="914400"/>
            <a:chOff x="4212772" y="473404"/>
            <a:chExt cx="6955971" cy="914400"/>
          </a:xfrm>
        </p:grpSpPr>
        <p:sp>
          <p:nvSpPr>
            <p:cNvPr id="5" name="Pentagon 4"/>
            <p:cNvSpPr/>
            <p:nvPr/>
          </p:nvSpPr>
          <p:spPr>
            <a:xfrm>
              <a:off x="4212772" y="473404"/>
              <a:ext cx="6955971" cy="914400"/>
            </a:xfrm>
            <a:prstGeom prst="homePlate">
              <a:avLst/>
            </a:prstGeom>
            <a:solidFill>
              <a:schemeClr val="accent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506686" y="624601"/>
              <a:ext cx="6662057" cy="646331"/>
            </a:xfrm>
            <a:prstGeom prst="rect">
              <a:avLst/>
            </a:prstGeom>
            <a:noFill/>
          </p:spPr>
          <p:txBody>
            <a:bodyPr wrap="square" rtlCol="0">
              <a:spAutoFit/>
            </a:bodyPr>
            <a:lstStyle/>
            <a:p>
              <a:r>
                <a:rPr lang="en-US" sz="3600" b="1">
                  <a:solidFill>
                    <a:srgbClr val="0070C0"/>
                  </a:solidFill>
                  <a:latin typeface="Cambria" panose="02040503050406030204" pitchFamily="18" charset="0"/>
                  <a:ea typeface="Cambria" panose="02040503050406030204" pitchFamily="18" charset="0"/>
                </a:rPr>
                <a:t>Phân công công việc</a:t>
              </a:r>
            </a:p>
          </p:txBody>
        </p:sp>
      </p:grpSp>
      <p:grpSp>
        <p:nvGrpSpPr>
          <p:cNvPr id="8" name="Group 7"/>
          <p:cNvGrpSpPr/>
          <p:nvPr/>
        </p:nvGrpSpPr>
        <p:grpSpPr>
          <a:xfrm>
            <a:off x="483579" y="1948661"/>
            <a:ext cx="11085462" cy="4078161"/>
            <a:chOff x="612000" y="337056"/>
            <a:chExt cx="10687371" cy="1339344"/>
          </a:xfrm>
        </p:grpSpPr>
        <p:sp>
          <p:nvSpPr>
            <p:cNvPr id="9" name="Rounded Rectangle 8"/>
            <p:cNvSpPr/>
            <p:nvPr/>
          </p:nvSpPr>
          <p:spPr>
            <a:xfrm>
              <a:off x="612000" y="337056"/>
              <a:ext cx="10687371" cy="1339344"/>
            </a:xfrm>
            <a:prstGeom prst="roundRect">
              <a:avLst/>
            </a:prstGeom>
            <a:solidFill>
              <a:schemeClr val="bg1"/>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0" name="TextBox 9"/>
            <p:cNvSpPr txBox="1"/>
            <p:nvPr/>
          </p:nvSpPr>
          <p:spPr>
            <a:xfrm>
              <a:off x="874374" y="444349"/>
              <a:ext cx="10162622" cy="693803"/>
            </a:xfrm>
            <a:prstGeom prst="rect">
              <a:avLst/>
            </a:prstGeom>
            <a:noFill/>
          </p:spPr>
          <p:txBody>
            <a:bodyPr wrap="square" rtlCol="0">
              <a:spAutoFit/>
            </a:bodyPr>
            <a:lstStyle/>
            <a:p>
              <a:pPr algn="just">
                <a:lnSpc>
                  <a:spcPct val="110000"/>
                </a:lnSpc>
                <a:spcBef>
                  <a:spcPts val="600"/>
                </a:spcBef>
              </a:pPr>
              <a:r>
                <a:rPr lang="en-US" sz="4400" b="1">
                  <a:solidFill>
                    <a:srgbClr val="002060"/>
                  </a:solidFill>
                  <a:latin typeface="Cambria" panose="02040503050406030204" pitchFamily="18" charset="0"/>
                  <a:ea typeface="Cambria" panose="02040503050406030204" pitchFamily="18" charset="0"/>
                </a:rPr>
                <a:t>- Liệt kê những công việc cụ thể cần làm với mỗi hình thức để tổ chức hoạt động giới thiệu sách.</a:t>
              </a:r>
            </a:p>
          </p:txBody>
        </p:sp>
      </p:grpSp>
    </p:spTree>
    <p:extLst>
      <p:ext uri="{BB962C8B-B14F-4D97-AF65-F5344CB8AC3E}">
        <p14:creationId xmlns:p14="http://schemas.microsoft.com/office/powerpoint/2010/main" val="24160996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525" y="862377"/>
            <a:ext cx="5493820" cy="5601542"/>
          </a:xfrm>
          <a:prstGeom prst="rect">
            <a:avLst/>
          </a:prstGeom>
        </p:spPr>
      </p:pic>
      <p:grpSp>
        <p:nvGrpSpPr>
          <p:cNvPr id="3" name="Group 2"/>
          <p:cNvGrpSpPr/>
          <p:nvPr/>
        </p:nvGrpSpPr>
        <p:grpSpPr>
          <a:xfrm>
            <a:off x="4279899" y="-360219"/>
            <a:ext cx="8020882" cy="7093527"/>
            <a:chOff x="4279899" y="-360219"/>
            <a:chExt cx="8020882" cy="7093527"/>
          </a:xfrm>
        </p:grpSpPr>
        <p:pic>
          <p:nvPicPr>
            <p:cNvPr id="4" name="图片 5">
              <a:extLst>
                <a:ext uri="{FF2B5EF4-FFF2-40B4-BE49-F238E27FC236}">
                  <a16:creationId xmlns:a16="http://schemas.microsoft.com/office/drawing/2014/main" id="{0A379EF5-B376-0C20-4A33-8D595E63E9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9899" y="-360219"/>
              <a:ext cx="8020882" cy="7093527"/>
            </a:xfrm>
            <a:prstGeom prst="rect">
              <a:avLst/>
            </a:prstGeom>
          </p:spPr>
        </p:pic>
        <p:sp>
          <p:nvSpPr>
            <p:cNvPr id="5" name="TextBox 4"/>
            <p:cNvSpPr txBox="1"/>
            <p:nvPr/>
          </p:nvSpPr>
          <p:spPr>
            <a:xfrm>
              <a:off x="6165273" y="1773382"/>
              <a:ext cx="4758541" cy="3477875"/>
            </a:xfrm>
            <a:prstGeom prst="rect">
              <a:avLst/>
            </a:prstGeom>
            <a:noFill/>
          </p:spPr>
          <p:txBody>
            <a:bodyPr wrap="square" rtlCol="0">
              <a:spAutoFit/>
            </a:bodyPr>
            <a:lstStyle/>
            <a:p>
              <a:pPr algn="ctr">
                <a:lnSpc>
                  <a:spcPct val="110000"/>
                </a:lnSpc>
              </a:pPr>
              <a:r>
                <a:rPr lang="en-US" sz="5000" b="1">
                  <a:solidFill>
                    <a:srgbClr val="002060"/>
                  </a:solidFill>
                  <a:latin typeface="Cambria" panose="02040503050406030204" pitchFamily="18" charset="0"/>
                  <a:ea typeface="Cambria" panose="02040503050406030204" pitchFamily="18" charset="0"/>
                </a:rPr>
                <a:t>Chia sẻ trước lớp về những nội dung đã thảo luận.</a:t>
              </a:r>
            </a:p>
          </p:txBody>
        </p:sp>
      </p:grpSp>
    </p:spTree>
    <p:extLst>
      <p:ext uri="{BB962C8B-B14F-4D97-AF65-F5344CB8AC3E}">
        <p14:creationId xmlns:p14="http://schemas.microsoft.com/office/powerpoint/2010/main" val="37255292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grpSp>
        <p:nvGrpSpPr>
          <p:cNvPr id="5" name="组合 65">
            <a:extLst>
              <a:ext uri="{FF2B5EF4-FFF2-40B4-BE49-F238E27FC236}">
                <a16:creationId xmlns:a16="http://schemas.microsoft.com/office/drawing/2014/main" id="{B1EAD35E-A6A9-1409-C3E1-5FAE61B5ACF3}"/>
              </a:ext>
            </a:extLst>
          </p:cNvPr>
          <p:cNvGrpSpPr/>
          <p:nvPr/>
        </p:nvGrpSpPr>
        <p:grpSpPr>
          <a:xfrm>
            <a:off x="-436921" y="3426445"/>
            <a:ext cx="3556291" cy="3463837"/>
            <a:chOff x="8075634" y="3278909"/>
            <a:chExt cx="3556291" cy="3463837"/>
          </a:xfrm>
        </p:grpSpPr>
        <p:pic>
          <p:nvPicPr>
            <p:cNvPr id="6" name="图片 64">
              <a:extLst>
                <a:ext uri="{FF2B5EF4-FFF2-40B4-BE49-F238E27FC236}">
                  <a16:creationId xmlns:a16="http://schemas.microsoft.com/office/drawing/2014/main"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9" name="Picture 8"/>
          <p:cNvPicPr>
            <a:picLocks noChangeAspect="1"/>
          </p:cNvPicPr>
          <p:nvPr/>
        </p:nvPicPr>
        <p:blipFill rotWithShape="1">
          <a:blip r:embed="rId7"/>
          <a:srcRect l="21069" t="10582" r="38495" b="50757"/>
          <a:stretch/>
        </p:blipFill>
        <p:spPr>
          <a:xfrm>
            <a:off x="1269197" y="1108384"/>
            <a:ext cx="2925116" cy="2152552"/>
          </a:xfrm>
          <a:prstGeom prst="rect">
            <a:avLst/>
          </a:prstGeom>
        </p:spPr>
      </p:pic>
      <p:sp>
        <p:nvSpPr>
          <p:cNvPr id="10" name="TextBox 9"/>
          <p:cNvSpPr txBox="1"/>
          <p:nvPr/>
        </p:nvSpPr>
        <p:spPr>
          <a:xfrm>
            <a:off x="1768840" y="2527157"/>
            <a:ext cx="8991690" cy="2554545"/>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    </a:t>
            </a:r>
            <a:r>
              <a:rPr lang="en-US" sz="4000" b="1" i="1">
                <a:solidFill>
                  <a:srgbClr val="002060"/>
                </a:solidFill>
                <a:latin typeface="Cambria" panose="02040503050406030204" pitchFamily="18" charset="0"/>
                <a:ea typeface="Cambria" panose="02040503050406030204" pitchFamily="18" charset="0"/>
              </a:rPr>
              <a:t>Dựa vào nội dung của mỗi cuốn sách có thể lựa chọn hình thức giới thiệu phù hợp, tạo sự tò mò cho các bạn còn chưa hứng thú đọc sách.</a:t>
            </a:r>
            <a:endParaRPr lang="en-US" sz="4000" b="1">
              <a:solidFill>
                <a:srgbClr val="002060"/>
              </a:solidFill>
              <a:latin typeface="Cambria" panose="02040503050406030204" pitchFamily="18" charset="0"/>
              <a:ea typeface="Cambria" panose="020405030504060302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pic>
        <p:nvPicPr>
          <p:cNvPr id="13" name="图片 1"/>
          <p:cNvPicPr>
            <a:picLocks noChangeAspect="1"/>
          </p:cNvPicPr>
          <p:nvPr/>
        </p:nvPicPr>
        <p:blipFill rotWithShape="1">
          <a:blip r:embed="rId8" cstate="print">
            <a:extLst>
              <a:ext uri="{28A0092B-C50C-407E-A947-70E740481C1C}">
                <a14:useLocalDpi xmlns:a14="http://schemas.microsoft.com/office/drawing/2010/main" val="0"/>
              </a:ext>
            </a:extLst>
          </a:blip>
          <a:srcRect l="66389"/>
          <a:stretch/>
        </p:blipFill>
        <p:spPr>
          <a:xfrm>
            <a:off x="10651044" y="2596784"/>
            <a:ext cx="1482275" cy="4410075"/>
          </a:xfrm>
          <a:prstGeom prst="rect">
            <a:avLst/>
          </a:prstGeom>
        </p:spPr>
      </p:pic>
    </p:spTree>
    <p:extLst>
      <p:ext uri="{BB962C8B-B14F-4D97-AF65-F5344CB8AC3E}">
        <p14:creationId xmlns:p14="http://schemas.microsoft.com/office/powerpoint/2010/main" val="23712890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grpSp>
        <p:nvGrpSpPr>
          <p:cNvPr id="5" name="组合 65">
            <a:extLst>
              <a:ext uri="{FF2B5EF4-FFF2-40B4-BE49-F238E27FC236}">
                <a16:creationId xmlns:a16="http://schemas.microsoft.com/office/drawing/2014/main" id="{B1EAD35E-A6A9-1409-C3E1-5FAE61B5ACF3}"/>
              </a:ext>
            </a:extLst>
          </p:cNvPr>
          <p:cNvGrpSpPr/>
          <p:nvPr/>
        </p:nvGrpSpPr>
        <p:grpSpPr>
          <a:xfrm>
            <a:off x="-436921" y="3426445"/>
            <a:ext cx="3556291" cy="3463837"/>
            <a:chOff x="8075634" y="3278909"/>
            <a:chExt cx="3556291" cy="3463837"/>
          </a:xfrm>
        </p:grpSpPr>
        <p:pic>
          <p:nvPicPr>
            <p:cNvPr id="6" name="图片 64">
              <a:extLst>
                <a:ext uri="{FF2B5EF4-FFF2-40B4-BE49-F238E27FC236}">
                  <a16:creationId xmlns:a16="http://schemas.microsoft.com/office/drawing/2014/main"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8" name="图片 5">
            <a:extLst>
              <a:ext uri="{FF2B5EF4-FFF2-40B4-BE49-F238E27FC236}">
                <a16:creationId xmlns:a16="http://schemas.microsoft.com/office/drawing/2014/main" id="{79FFEEAC-F5AF-9168-C72D-0D368C74B6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8927" y="3852681"/>
            <a:ext cx="3170827" cy="3170827"/>
          </a:xfrm>
          <a:prstGeom prst="rect">
            <a:avLst/>
          </a:prstGeom>
        </p:spPr>
      </p:pic>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pic>
        <p:nvPicPr>
          <p:cNvPr id="15" name="Picture 14"/>
          <p:cNvPicPr>
            <a:picLocks noChangeAspect="1"/>
          </p:cNvPicPr>
          <p:nvPr/>
        </p:nvPicPr>
        <p:blipFill>
          <a:blip r:embed="rId8"/>
          <a:stretch>
            <a:fillRect/>
          </a:stretch>
        </p:blipFill>
        <p:spPr>
          <a:xfrm rot="21318256">
            <a:off x="1236731" y="1110074"/>
            <a:ext cx="4109060" cy="2755631"/>
          </a:xfrm>
          <a:prstGeom prst="rect">
            <a:avLst/>
          </a:prstGeom>
        </p:spPr>
      </p:pic>
      <p:pic>
        <p:nvPicPr>
          <p:cNvPr id="16" name="Picture 15"/>
          <p:cNvPicPr>
            <a:picLocks noChangeAspect="1"/>
          </p:cNvPicPr>
          <p:nvPr/>
        </p:nvPicPr>
        <p:blipFill>
          <a:blip r:embed="rId9"/>
          <a:stretch>
            <a:fillRect/>
          </a:stretch>
        </p:blipFill>
        <p:spPr>
          <a:xfrm>
            <a:off x="2354756" y="2969218"/>
            <a:ext cx="7870618" cy="2517866"/>
          </a:xfrm>
          <a:prstGeom prst="rect">
            <a:avLst/>
          </a:prstGeom>
        </p:spPr>
      </p:pic>
    </p:spTree>
    <p:extLst>
      <p:ext uri="{BB962C8B-B14F-4D97-AF65-F5344CB8AC3E}">
        <p14:creationId xmlns:p14="http://schemas.microsoft.com/office/powerpoint/2010/main" val="20824721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304" y="2884358"/>
            <a:ext cx="5337931" cy="3642622"/>
          </a:xfrm>
          <a:prstGeom prst="rect">
            <a:avLst/>
          </a:prstGeom>
        </p:spPr>
      </p:pic>
      <p:pic>
        <p:nvPicPr>
          <p:cNvPr id="4" name="图片 4">
            <a:extLst>
              <a:ext uri="{FF2B5EF4-FFF2-40B4-BE49-F238E27FC236}">
                <a16:creationId xmlns:a16="http://schemas.microsoft.com/office/drawing/2014/main" id="{1C3890F8-402B-F806-70D9-A14BBB01BB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8186" y="359229"/>
            <a:ext cx="7298871" cy="5829300"/>
          </a:xfrm>
          <a:prstGeom prst="rect">
            <a:avLst/>
          </a:prstGeom>
        </p:spPr>
      </p:pic>
      <p:sp>
        <p:nvSpPr>
          <p:cNvPr id="5" name="TextBox 4"/>
          <p:cNvSpPr txBox="1"/>
          <p:nvPr/>
        </p:nvSpPr>
        <p:spPr>
          <a:xfrm>
            <a:off x="6253844" y="1469567"/>
            <a:ext cx="4572000" cy="3600986"/>
          </a:xfrm>
          <a:prstGeom prst="rect">
            <a:avLst/>
          </a:prstGeom>
          <a:noFill/>
        </p:spPr>
        <p:txBody>
          <a:bodyPr wrap="square" rtlCol="0">
            <a:spAutoFit/>
          </a:bodyPr>
          <a:lstStyle/>
          <a:p>
            <a:pPr marL="285750" indent="-285750" algn="just">
              <a:buFontTx/>
              <a:buChar char="-"/>
            </a:pPr>
            <a:r>
              <a:rPr lang="en-US" sz="3800" b="1">
                <a:solidFill>
                  <a:srgbClr val="FF3300"/>
                </a:solidFill>
                <a:latin typeface="Cambria" panose="02040503050406030204" pitchFamily="18" charset="0"/>
                <a:ea typeface="Cambria" panose="02040503050406030204" pitchFamily="18" charset="0"/>
              </a:rPr>
              <a:t>Lựa chọn cuốn sách mà nhóm em sẽ giới thiệu.</a:t>
            </a:r>
          </a:p>
          <a:p>
            <a:pPr marL="285750" indent="-285750" algn="just">
              <a:buFontTx/>
              <a:buChar char="-"/>
            </a:pPr>
            <a:r>
              <a:rPr lang="en-US" sz="3800" b="1">
                <a:solidFill>
                  <a:srgbClr val="FF3300"/>
                </a:solidFill>
                <a:latin typeface="Cambria" panose="02040503050406030204" pitchFamily="18" charset="0"/>
                <a:ea typeface="Cambria" panose="02040503050406030204" pitchFamily="18" charset="0"/>
              </a:rPr>
              <a:t>Lập kế hoạch giới thiệu sách theo gợi ý.</a:t>
            </a:r>
          </a:p>
        </p:txBody>
      </p:sp>
      <p:pic>
        <p:nvPicPr>
          <p:cNvPr id="6" name="图片 61"/>
          <p:cNvPicPr>
            <a:picLocks noChangeAspect="1"/>
          </p:cNvPicPr>
          <p:nvPr/>
        </p:nvPicPr>
        <p:blipFill rotWithShape="1">
          <a:blip r:embed="rId4" cstate="print">
            <a:extLst>
              <a:ext uri="{28A0092B-C50C-407E-A947-70E740481C1C}">
                <a14:useLocalDpi xmlns:a14="http://schemas.microsoft.com/office/drawing/2010/main" val="0"/>
              </a:ext>
            </a:extLst>
          </a:blip>
          <a:srcRect l="43829" t="45283" r="43280" b="217"/>
          <a:stretch/>
        </p:blipFill>
        <p:spPr>
          <a:xfrm rot="428165">
            <a:off x="148337" y="428264"/>
            <a:ext cx="1571624" cy="3164148"/>
          </a:xfrm>
          <a:prstGeom prst="rect">
            <a:avLst/>
          </a:prstGeom>
        </p:spPr>
      </p:pic>
    </p:spTree>
    <p:extLst>
      <p:ext uri="{BB962C8B-B14F-4D97-AF65-F5344CB8AC3E}">
        <p14:creationId xmlns:p14="http://schemas.microsoft.com/office/powerpoint/2010/main" val="38187281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513" y="640215"/>
            <a:ext cx="10919277" cy="5091113"/>
          </a:xfrm>
          <a:prstGeom prst="rect">
            <a:avLst/>
          </a:prstGeom>
        </p:spPr>
      </p:pic>
    </p:spTree>
    <p:extLst>
      <p:ext uri="{BB962C8B-B14F-4D97-AF65-F5344CB8AC3E}">
        <p14:creationId xmlns:p14="http://schemas.microsoft.com/office/powerpoint/2010/main" val="1623752182"/>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6"/>
          <p:cNvSpPr/>
          <p:nvPr/>
        </p:nvSpPr>
        <p:spPr>
          <a:xfrm>
            <a:off x="2563581" y="355848"/>
            <a:ext cx="7625442" cy="787152"/>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pic>
        <p:nvPicPr>
          <p:cNvPr id="4" name="Picture 3"/>
          <p:cNvPicPr>
            <a:picLocks noChangeAspect="1"/>
          </p:cNvPicPr>
          <p:nvPr/>
        </p:nvPicPr>
        <p:blipFill>
          <a:blip r:embed="rId2"/>
          <a:stretch>
            <a:fillRect/>
          </a:stretch>
        </p:blipFill>
        <p:spPr>
          <a:xfrm>
            <a:off x="1" y="-200838"/>
            <a:ext cx="2971800" cy="1615815"/>
          </a:xfrm>
          <a:prstGeom prst="rect">
            <a:avLst/>
          </a:prstGeom>
        </p:spPr>
      </p:pic>
      <p:grpSp>
        <p:nvGrpSpPr>
          <p:cNvPr id="8" name="Group 7"/>
          <p:cNvGrpSpPr/>
          <p:nvPr/>
        </p:nvGrpSpPr>
        <p:grpSpPr>
          <a:xfrm>
            <a:off x="604156" y="1012373"/>
            <a:ext cx="10940143" cy="5571307"/>
            <a:chOff x="604156" y="1012373"/>
            <a:chExt cx="10940143" cy="5208813"/>
          </a:xfrm>
        </p:grpSpPr>
        <p:sp>
          <p:nvSpPr>
            <p:cNvPr id="6" name="Snip and Round Single Corner Rectangle 5"/>
            <p:cNvSpPr/>
            <p:nvPr/>
          </p:nvSpPr>
          <p:spPr>
            <a:xfrm>
              <a:off x="604156" y="1012373"/>
              <a:ext cx="10940143" cy="5208813"/>
            </a:xfrm>
            <a:prstGeom prst="snip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nip and Round Single Corner Rectangle 6"/>
            <p:cNvSpPr/>
            <p:nvPr/>
          </p:nvSpPr>
          <p:spPr>
            <a:xfrm>
              <a:off x="751110" y="1143000"/>
              <a:ext cx="10646233" cy="4969237"/>
            </a:xfrm>
            <a:prstGeom prst="snipRoundRect">
              <a:avLst/>
            </a:prstGeom>
            <a:noFill/>
            <a:ln w="28575">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2563581" y="393062"/>
            <a:ext cx="7625442" cy="553998"/>
          </a:xfrm>
          <a:prstGeom prst="rect">
            <a:avLst/>
          </a:prstGeom>
          <a:noFill/>
        </p:spPr>
        <p:txBody>
          <a:bodyPr wrap="square" rtlCol="0">
            <a:spAutoFit/>
          </a:bodyPr>
          <a:lstStyle/>
          <a:p>
            <a:pPr algn="ctr"/>
            <a:r>
              <a:rPr lang="en-US" sz="3000" b="1">
                <a:solidFill>
                  <a:schemeClr val="bg1"/>
                </a:solidFill>
                <a:latin typeface="Cambria" panose="02040503050406030204" pitchFamily="18" charset="0"/>
                <a:ea typeface="Cambria" panose="02040503050406030204" pitchFamily="18" charset="0"/>
              </a:rPr>
              <a:t>KẾ HOẠCH GIỚI THIỆU SÁCH CỦA NHÓM</a:t>
            </a:r>
          </a:p>
        </p:txBody>
      </p:sp>
      <p:sp>
        <p:nvSpPr>
          <p:cNvPr id="12" name="TextBox 11"/>
          <p:cNvSpPr txBox="1"/>
          <p:nvPr/>
        </p:nvSpPr>
        <p:spPr>
          <a:xfrm>
            <a:off x="1975752" y="1208313"/>
            <a:ext cx="8801100" cy="1569660"/>
          </a:xfrm>
          <a:prstGeom prst="rect">
            <a:avLst/>
          </a:prstGeom>
          <a:noFill/>
        </p:spPr>
        <p:txBody>
          <a:bodyPr wrap="square" rtlCol="0">
            <a:spAutoFit/>
          </a:bodyPr>
          <a:lstStyle/>
          <a:p>
            <a:pPr marL="285750" indent="-285750">
              <a:buFontTx/>
              <a:buChar char="-"/>
            </a:pPr>
            <a:r>
              <a:rPr lang="en-US" sz="2400">
                <a:latin typeface="Cambria" panose="02040503050406030204" pitchFamily="18" charset="0"/>
                <a:ea typeface="Cambria" panose="02040503050406030204" pitchFamily="18" charset="0"/>
              </a:rPr>
              <a:t>Mục đích: Khuyến khích các bạn đọc sách</a:t>
            </a:r>
          </a:p>
          <a:p>
            <a:pPr marL="285750" indent="-285750">
              <a:buFontTx/>
              <a:buChar char="-"/>
            </a:pPr>
            <a:r>
              <a:rPr lang="en-US" sz="2400">
                <a:latin typeface="Cambria" panose="02040503050406030204" pitchFamily="18" charset="0"/>
                <a:ea typeface="Cambria" panose="02040503050406030204" pitchFamily="18" charset="0"/>
              </a:rPr>
              <a:t>Nhiệm vụ: Đọc và giới thiệu cuốn sách A-la-đin và cây đèn thần.</a:t>
            </a:r>
          </a:p>
          <a:p>
            <a:pPr marL="285750" indent="-285750">
              <a:buFontTx/>
              <a:buChar char="-"/>
            </a:pPr>
            <a:r>
              <a:rPr lang="en-US" sz="2400">
                <a:latin typeface="Cambria" panose="02040503050406030204" pitchFamily="18" charset="0"/>
                <a:ea typeface="Cambria" panose="02040503050406030204" pitchFamily="18" charset="0"/>
              </a:rPr>
              <a:t>Hình thức: Làm bản trình chiếu giới thiệu sách.</a:t>
            </a:r>
          </a:p>
          <a:p>
            <a:pPr marL="285750" indent="-285750">
              <a:buFontTx/>
              <a:buChar char="-"/>
            </a:pPr>
            <a:r>
              <a:rPr lang="en-US" sz="2400">
                <a:latin typeface="Cambria" panose="02040503050406030204" pitchFamily="18" charset="0"/>
                <a:ea typeface="Cambria" panose="02040503050406030204" pitchFamily="18" charset="0"/>
              </a:rPr>
              <a:t>Phân công công việc:</a:t>
            </a:r>
          </a:p>
        </p:txBody>
      </p:sp>
      <p:graphicFrame>
        <p:nvGraphicFramePr>
          <p:cNvPr id="13" name="Table 12"/>
          <p:cNvGraphicFramePr>
            <a:graphicFrameLocks noGrp="1"/>
          </p:cNvGraphicFramePr>
          <p:nvPr>
            <p:extLst>
              <p:ext uri="{D42A27DB-BD31-4B8C-83A1-F6EECF244321}">
                <p14:modId xmlns:p14="http://schemas.microsoft.com/office/powerpoint/2010/main" val="2924948057"/>
              </p:ext>
            </p:extLst>
          </p:nvPr>
        </p:nvGraphicFramePr>
        <p:xfrm>
          <a:off x="1026160" y="2950349"/>
          <a:ext cx="10129520" cy="3267570"/>
        </p:xfrm>
        <a:graphic>
          <a:graphicData uri="http://schemas.openxmlformats.org/drawingml/2006/table">
            <a:tbl>
              <a:tblPr firstRow="1" bandRow="1">
                <a:tableStyleId>{D7AC3CCA-C797-4891-BE02-D94E43425B78}</a:tableStyleId>
              </a:tblPr>
              <a:tblGrid>
                <a:gridCol w="1095248">
                  <a:extLst>
                    <a:ext uri="{9D8B030D-6E8A-4147-A177-3AD203B41FA5}">
                      <a16:colId xmlns:a16="http://schemas.microsoft.com/office/drawing/2014/main" val="4051525457"/>
                    </a:ext>
                  </a:extLst>
                </a:gridCol>
                <a:gridCol w="3969512">
                  <a:extLst>
                    <a:ext uri="{9D8B030D-6E8A-4147-A177-3AD203B41FA5}">
                      <a16:colId xmlns:a16="http://schemas.microsoft.com/office/drawing/2014/main" val="2488332230"/>
                    </a:ext>
                  </a:extLst>
                </a:gridCol>
                <a:gridCol w="2532380">
                  <a:extLst>
                    <a:ext uri="{9D8B030D-6E8A-4147-A177-3AD203B41FA5}">
                      <a16:colId xmlns:a16="http://schemas.microsoft.com/office/drawing/2014/main" val="1623208136"/>
                    </a:ext>
                  </a:extLst>
                </a:gridCol>
                <a:gridCol w="2532380">
                  <a:extLst>
                    <a:ext uri="{9D8B030D-6E8A-4147-A177-3AD203B41FA5}">
                      <a16:colId xmlns:a16="http://schemas.microsoft.com/office/drawing/2014/main" val="743705125"/>
                    </a:ext>
                  </a:extLst>
                </a:gridCol>
              </a:tblGrid>
              <a:tr h="653514">
                <a:tc>
                  <a:txBody>
                    <a:bodyPr/>
                    <a:lstStyle/>
                    <a:p>
                      <a:pPr algn="ctr"/>
                      <a:r>
                        <a:rPr lang="en-US" sz="2400">
                          <a:latin typeface="Cambria" panose="02040503050406030204" pitchFamily="18" charset="0"/>
                          <a:ea typeface="Cambria" panose="02040503050406030204" pitchFamily="18" charset="0"/>
                        </a:rPr>
                        <a:t>STT</a:t>
                      </a:r>
                    </a:p>
                  </a:txBody>
                  <a:tcPr anchor="ctr">
                    <a:solidFill>
                      <a:schemeClr val="accent2">
                        <a:lumMod val="20000"/>
                        <a:lumOff val="80000"/>
                      </a:schemeClr>
                    </a:solidFill>
                  </a:tcPr>
                </a:tc>
                <a:tc>
                  <a:txBody>
                    <a:bodyPr/>
                    <a:lstStyle/>
                    <a:p>
                      <a:pPr algn="ctr"/>
                      <a:r>
                        <a:rPr lang="en-US" sz="2400">
                          <a:latin typeface="Cambria" panose="02040503050406030204" pitchFamily="18" charset="0"/>
                          <a:ea typeface="Cambria" panose="02040503050406030204" pitchFamily="18" charset="0"/>
                        </a:rPr>
                        <a:t>Nội</a:t>
                      </a:r>
                      <a:r>
                        <a:rPr lang="en-US" sz="2400" baseline="0">
                          <a:latin typeface="Cambria" panose="02040503050406030204" pitchFamily="18" charset="0"/>
                          <a:ea typeface="Cambria" panose="02040503050406030204" pitchFamily="18" charset="0"/>
                        </a:rPr>
                        <a:t> dung công việc</a:t>
                      </a:r>
                      <a:endParaRPr lang="en-US" sz="2400">
                        <a:latin typeface="Cambria" panose="02040503050406030204" pitchFamily="18" charset="0"/>
                        <a:ea typeface="Cambria" panose="02040503050406030204" pitchFamily="18" charset="0"/>
                      </a:endParaRPr>
                    </a:p>
                  </a:txBody>
                  <a:tcPr anchor="ctr">
                    <a:solidFill>
                      <a:schemeClr val="accent2">
                        <a:lumMod val="20000"/>
                        <a:lumOff val="80000"/>
                      </a:schemeClr>
                    </a:solidFill>
                  </a:tcPr>
                </a:tc>
                <a:tc>
                  <a:txBody>
                    <a:bodyPr/>
                    <a:lstStyle/>
                    <a:p>
                      <a:pPr algn="ctr"/>
                      <a:r>
                        <a:rPr lang="en-US" sz="2400">
                          <a:latin typeface="Cambria" panose="02040503050406030204" pitchFamily="18" charset="0"/>
                          <a:ea typeface="Cambria" panose="02040503050406030204" pitchFamily="18" charset="0"/>
                        </a:rPr>
                        <a:t>Thời gian</a:t>
                      </a:r>
                    </a:p>
                  </a:txBody>
                  <a:tcPr anchor="ctr">
                    <a:solidFill>
                      <a:schemeClr val="accent2">
                        <a:lumMod val="20000"/>
                        <a:lumOff val="80000"/>
                      </a:schemeClr>
                    </a:solidFill>
                  </a:tcPr>
                </a:tc>
                <a:tc>
                  <a:txBody>
                    <a:bodyPr/>
                    <a:lstStyle/>
                    <a:p>
                      <a:pPr algn="ctr"/>
                      <a:r>
                        <a:rPr lang="en-US" sz="2400">
                          <a:latin typeface="Cambria" panose="02040503050406030204" pitchFamily="18" charset="0"/>
                          <a:ea typeface="Cambria" panose="02040503050406030204" pitchFamily="18" charset="0"/>
                        </a:rPr>
                        <a:t>Người thực</a:t>
                      </a:r>
                      <a:r>
                        <a:rPr lang="en-US" sz="2400" baseline="0">
                          <a:latin typeface="Cambria" panose="02040503050406030204" pitchFamily="18" charset="0"/>
                          <a:ea typeface="Cambria" panose="02040503050406030204" pitchFamily="18" charset="0"/>
                        </a:rPr>
                        <a:t> hiện</a:t>
                      </a:r>
                      <a:endParaRPr lang="en-US" sz="2400">
                        <a:latin typeface="Cambria" panose="02040503050406030204" pitchFamily="18" charset="0"/>
                        <a:ea typeface="Cambria" panose="02040503050406030204" pitchFamily="18" charset="0"/>
                      </a:endParaRPr>
                    </a:p>
                  </a:txBody>
                  <a:tcPr anchor="ctr">
                    <a:solidFill>
                      <a:schemeClr val="accent2">
                        <a:lumMod val="20000"/>
                        <a:lumOff val="80000"/>
                      </a:schemeClr>
                    </a:solidFill>
                  </a:tcPr>
                </a:tc>
                <a:extLst>
                  <a:ext uri="{0D108BD9-81ED-4DB2-BD59-A6C34878D82A}">
                    <a16:rowId xmlns:a16="http://schemas.microsoft.com/office/drawing/2014/main" val="1548214249"/>
                  </a:ext>
                </a:extLst>
              </a:tr>
              <a:tr h="653514">
                <a:tc>
                  <a:txBody>
                    <a:bodyPr/>
                    <a:lstStyle/>
                    <a:p>
                      <a:pPr algn="ctr"/>
                      <a:r>
                        <a:rPr lang="en-US" sz="2400">
                          <a:latin typeface="Cambria" panose="02040503050406030204" pitchFamily="18" charset="0"/>
                          <a:ea typeface="Cambria" panose="02040503050406030204" pitchFamily="18" charset="0"/>
                        </a:rPr>
                        <a:t>1</a:t>
                      </a:r>
                    </a:p>
                  </a:txBody>
                  <a:tcPr anchor="ctr">
                    <a:solidFill>
                      <a:schemeClr val="accent2">
                        <a:lumMod val="20000"/>
                        <a:lumOff val="80000"/>
                      </a:schemeClr>
                    </a:solidFill>
                  </a:tcPr>
                </a:tc>
                <a:tc>
                  <a:txBody>
                    <a:bodyPr/>
                    <a:lstStyle/>
                    <a:p>
                      <a:pPr algn="l"/>
                      <a:r>
                        <a:rPr lang="en-US" sz="2400">
                          <a:latin typeface="Cambria" panose="02040503050406030204" pitchFamily="18" charset="0"/>
                          <a:ea typeface="Cambria" panose="02040503050406030204" pitchFamily="18" charset="0"/>
                        </a:rPr>
                        <a:t>Đọc sách</a:t>
                      </a:r>
                    </a:p>
                  </a:txBody>
                  <a:tcPr anchor="ctr">
                    <a:solidFill>
                      <a:schemeClr val="accent2">
                        <a:lumMod val="20000"/>
                        <a:lumOff val="80000"/>
                      </a:schemeClr>
                    </a:solidFill>
                  </a:tcPr>
                </a:tc>
                <a:tc>
                  <a:txBody>
                    <a:bodyPr/>
                    <a:lstStyle/>
                    <a:p>
                      <a:pPr algn="ctr"/>
                      <a:r>
                        <a:rPr lang="en-US" sz="2400">
                          <a:latin typeface="Cambria" panose="02040503050406030204" pitchFamily="18" charset="0"/>
                          <a:ea typeface="Cambria" panose="02040503050406030204" pitchFamily="18" charset="0"/>
                        </a:rPr>
                        <a:t>Thứ 3</a:t>
                      </a:r>
                    </a:p>
                  </a:txBody>
                  <a:tcPr anchor="ctr">
                    <a:solidFill>
                      <a:schemeClr val="accent2">
                        <a:lumMod val="20000"/>
                        <a:lumOff val="80000"/>
                      </a:schemeClr>
                    </a:solidFill>
                  </a:tcPr>
                </a:tc>
                <a:tc>
                  <a:txBody>
                    <a:bodyPr/>
                    <a:lstStyle/>
                    <a:p>
                      <a:pPr algn="ctr"/>
                      <a:r>
                        <a:rPr lang="en-US" sz="2400">
                          <a:latin typeface="Cambria" panose="02040503050406030204" pitchFamily="18" charset="0"/>
                          <a:ea typeface="Cambria" panose="02040503050406030204" pitchFamily="18" charset="0"/>
                        </a:rPr>
                        <a:t>Cả nhóm</a:t>
                      </a:r>
                    </a:p>
                  </a:txBody>
                  <a:tcPr anchor="ctr">
                    <a:solidFill>
                      <a:schemeClr val="accent2">
                        <a:lumMod val="20000"/>
                        <a:lumOff val="80000"/>
                      </a:schemeClr>
                    </a:solidFill>
                  </a:tcPr>
                </a:tc>
                <a:extLst>
                  <a:ext uri="{0D108BD9-81ED-4DB2-BD59-A6C34878D82A}">
                    <a16:rowId xmlns:a16="http://schemas.microsoft.com/office/drawing/2014/main" val="1083975020"/>
                  </a:ext>
                </a:extLst>
              </a:tr>
              <a:tr h="653514">
                <a:tc>
                  <a:txBody>
                    <a:bodyPr/>
                    <a:lstStyle/>
                    <a:p>
                      <a:pPr algn="ctr"/>
                      <a:r>
                        <a:rPr lang="en-US" sz="2400">
                          <a:latin typeface="Cambria" panose="02040503050406030204" pitchFamily="18" charset="0"/>
                          <a:ea typeface="Cambria" panose="02040503050406030204" pitchFamily="18" charset="0"/>
                        </a:rPr>
                        <a:t>2</a:t>
                      </a:r>
                    </a:p>
                  </a:txBody>
                  <a:tcPr anchor="ctr">
                    <a:solidFill>
                      <a:schemeClr val="accent2">
                        <a:lumMod val="20000"/>
                        <a:lumOff val="80000"/>
                      </a:schemeClr>
                    </a:solidFill>
                  </a:tcPr>
                </a:tc>
                <a:tc>
                  <a:txBody>
                    <a:bodyPr/>
                    <a:lstStyle/>
                    <a:p>
                      <a:pPr algn="l"/>
                      <a:r>
                        <a:rPr lang="en-US" sz="2400">
                          <a:latin typeface="Cambria" panose="02040503050406030204" pitchFamily="18" charset="0"/>
                          <a:ea typeface="Cambria" panose="02040503050406030204" pitchFamily="18" charset="0"/>
                        </a:rPr>
                        <a:t>Làm</a:t>
                      </a:r>
                      <a:r>
                        <a:rPr lang="en-US" sz="2400" baseline="0">
                          <a:latin typeface="Cambria" panose="02040503050406030204" pitchFamily="18" charset="0"/>
                          <a:ea typeface="Cambria" panose="02040503050406030204" pitchFamily="18" charset="0"/>
                        </a:rPr>
                        <a:t> bản trình chiếu</a:t>
                      </a:r>
                      <a:endParaRPr lang="en-US" sz="2400">
                        <a:latin typeface="Cambria" panose="02040503050406030204" pitchFamily="18" charset="0"/>
                        <a:ea typeface="Cambria" panose="02040503050406030204" pitchFamily="18" charset="0"/>
                      </a:endParaRPr>
                    </a:p>
                  </a:txBody>
                  <a:tcPr anchor="ctr">
                    <a:solidFill>
                      <a:schemeClr val="accent2">
                        <a:lumMod val="20000"/>
                        <a:lumOff val="80000"/>
                      </a:schemeClr>
                    </a:solidFill>
                  </a:tcPr>
                </a:tc>
                <a:tc>
                  <a:txBody>
                    <a:bodyPr/>
                    <a:lstStyle/>
                    <a:p>
                      <a:pPr algn="ctr"/>
                      <a:r>
                        <a:rPr lang="en-US" sz="2400">
                          <a:latin typeface="Cambria" panose="02040503050406030204" pitchFamily="18" charset="0"/>
                          <a:ea typeface="Cambria" panose="02040503050406030204" pitchFamily="18" charset="0"/>
                        </a:rPr>
                        <a:t>Thứ 4</a:t>
                      </a:r>
                    </a:p>
                  </a:txBody>
                  <a:tcPr anchor="ctr">
                    <a:solidFill>
                      <a:schemeClr val="accent2">
                        <a:lumMod val="20000"/>
                        <a:lumOff val="80000"/>
                      </a:schemeClr>
                    </a:solidFill>
                  </a:tcPr>
                </a:tc>
                <a:tc>
                  <a:txBody>
                    <a:bodyPr/>
                    <a:lstStyle/>
                    <a:p>
                      <a:pPr algn="ctr"/>
                      <a:r>
                        <a:rPr lang="en-US" sz="2400">
                          <a:latin typeface="Cambria" panose="02040503050406030204" pitchFamily="18" charset="0"/>
                          <a:ea typeface="Cambria" panose="02040503050406030204" pitchFamily="18" charset="0"/>
                        </a:rPr>
                        <a:t>Minh</a:t>
                      </a:r>
                      <a:r>
                        <a:rPr lang="en-US" sz="2400" baseline="0">
                          <a:latin typeface="Cambria" panose="02040503050406030204" pitchFamily="18" charset="0"/>
                          <a:ea typeface="Cambria" panose="02040503050406030204" pitchFamily="18" charset="0"/>
                        </a:rPr>
                        <a:t> Châu</a:t>
                      </a:r>
                      <a:endParaRPr lang="en-US" sz="2400">
                        <a:latin typeface="Cambria" panose="02040503050406030204" pitchFamily="18" charset="0"/>
                        <a:ea typeface="Cambria" panose="02040503050406030204" pitchFamily="18" charset="0"/>
                      </a:endParaRPr>
                    </a:p>
                  </a:txBody>
                  <a:tcPr anchor="ctr">
                    <a:solidFill>
                      <a:schemeClr val="accent2">
                        <a:lumMod val="20000"/>
                        <a:lumOff val="80000"/>
                      </a:schemeClr>
                    </a:solidFill>
                  </a:tcPr>
                </a:tc>
                <a:extLst>
                  <a:ext uri="{0D108BD9-81ED-4DB2-BD59-A6C34878D82A}">
                    <a16:rowId xmlns:a16="http://schemas.microsoft.com/office/drawing/2014/main" val="856391680"/>
                  </a:ext>
                </a:extLst>
              </a:tr>
              <a:tr h="653514">
                <a:tc>
                  <a:txBody>
                    <a:bodyPr/>
                    <a:lstStyle/>
                    <a:p>
                      <a:pPr algn="ctr"/>
                      <a:r>
                        <a:rPr lang="en-US" sz="2400">
                          <a:latin typeface="Cambria" panose="02040503050406030204" pitchFamily="18" charset="0"/>
                          <a:ea typeface="Cambria" panose="02040503050406030204" pitchFamily="18" charset="0"/>
                        </a:rPr>
                        <a:t>3</a:t>
                      </a:r>
                    </a:p>
                  </a:txBody>
                  <a:tcPr anchor="ctr">
                    <a:solidFill>
                      <a:schemeClr val="accent2">
                        <a:lumMod val="20000"/>
                        <a:lumOff val="80000"/>
                      </a:schemeClr>
                    </a:solidFill>
                  </a:tcPr>
                </a:tc>
                <a:tc>
                  <a:txBody>
                    <a:bodyPr/>
                    <a:lstStyle/>
                    <a:p>
                      <a:pPr algn="l"/>
                      <a:r>
                        <a:rPr lang="en-US" sz="2400">
                          <a:latin typeface="Cambria" panose="02040503050406030204" pitchFamily="18" charset="0"/>
                          <a:ea typeface="Cambria" panose="02040503050406030204" pitchFamily="18" charset="0"/>
                        </a:rPr>
                        <a:t>Luyện tập</a:t>
                      </a:r>
                      <a:r>
                        <a:rPr lang="en-US" sz="2400" baseline="0">
                          <a:latin typeface="Cambria" panose="02040503050406030204" pitchFamily="18" charset="0"/>
                          <a:ea typeface="Cambria" panose="02040503050406030204" pitchFamily="18" charset="0"/>
                        </a:rPr>
                        <a:t> thuyết trình</a:t>
                      </a:r>
                      <a:endParaRPr lang="en-US" sz="2400">
                        <a:latin typeface="Cambria" panose="02040503050406030204" pitchFamily="18" charset="0"/>
                        <a:ea typeface="Cambria" panose="02040503050406030204" pitchFamily="18" charset="0"/>
                      </a:endParaRPr>
                    </a:p>
                  </a:txBody>
                  <a:tcPr anchor="ctr">
                    <a:solidFill>
                      <a:schemeClr val="accent2">
                        <a:lumMod val="20000"/>
                        <a:lumOff val="80000"/>
                      </a:schemeClr>
                    </a:solidFill>
                  </a:tcPr>
                </a:tc>
                <a:tc>
                  <a:txBody>
                    <a:bodyPr/>
                    <a:lstStyle/>
                    <a:p>
                      <a:pPr algn="ctr"/>
                      <a:r>
                        <a:rPr lang="en-US" sz="2400">
                          <a:latin typeface="Cambria" panose="02040503050406030204" pitchFamily="18" charset="0"/>
                          <a:ea typeface="Cambria" panose="02040503050406030204" pitchFamily="18" charset="0"/>
                        </a:rPr>
                        <a:t>Thứ 5 </a:t>
                      </a:r>
                    </a:p>
                  </a:txBody>
                  <a:tcPr anchor="ctr">
                    <a:solidFill>
                      <a:schemeClr val="accent2">
                        <a:lumMod val="20000"/>
                        <a:lumOff val="80000"/>
                      </a:schemeClr>
                    </a:solidFill>
                  </a:tcPr>
                </a:tc>
                <a:tc>
                  <a:txBody>
                    <a:bodyPr/>
                    <a:lstStyle/>
                    <a:p>
                      <a:pPr algn="ctr"/>
                      <a:r>
                        <a:rPr lang="en-US" sz="2400">
                          <a:latin typeface="Cambria" panose="02040503050406030204" pitchFamily="18" charset="0"/>
                          <a:ea typeface="Cambria" panose="02040503050406030204" pitchFamily="18" charset="0"/>
                        </a:rPr>
                        <a:t>Bảo Ngọc</a:t>
                      </a:r>
                    </a:p>
                  </a:txBody>
                  <a:tcPr anchor="ctr">
                    <a:solidFill>
                      <a:schemeClr val="accent2">
                        <a:lumMod val="20000"/>
                        <a:lumOff val="80000"/>
                      </a:schemeClr>
                    </a:solidFill>
                  </a:tcPr>
                </a:tc>
                <a:extLst>
                  <a:ext uri="{0D108BD9-81ED-4DB2-BD59-A6C34878D82A}">
                    <a16:rowId xmlns:a16="http://schemas.microsoft.com/office/drawing/2014/main" val="2721577486"/>
                  </a:ext>
                </a:extLst>
              </a:tr>
              <a:tr h="653514">
                <a:tc>
                  <a:txBody>
                    <a:bodyPr/>
                    <a:lstStyle/>
                    <a:p>
                      <a:pPr algn="ctr"/>
                      <a:r>
                        <a:rPr lang="en-US" sz="2400">
                          <a:latin typeface="Cambria" panose="02040503050406030204" pitchFamily="18" charset="0"/>
                          <a:ea typeface="Cambria" panose="02040503050406030204" pitchFamily="18" charset="0"/>
                        </a:rPr>
                        <a:t>4</a:t>
                      </a:r>
                    </a:p>
                  </a:txBody>
                  <a:tcPr anchor="ctr">
                    <a:solidFill>
                      <a:schemeClr val="accent2">
                        <a:lumMod val="20000"/>
                        <a:lumOff val="80000"/>
                      </a:schemeClr>
                    </a:solidFill>
                  </a:tcPr>
                </a:tc>
                <a:tc>
                  <a:txBody>
                    <a:bodyPr/>
                    <a:lstStyle/>
                    <a:p>
                      <a:pPr algn="l"/>
                      <a:r>
                        <a:rPr lang="en-US" sz="2400">
                          <a:latin typeface="Cambria" panose="02040503050406030204" pitchFamily="18" charset="0"/>
                          <a:ea typeface="Cambria" panose="02040503050406030204" pitchFamily="18" charset="0"/>
                        </a:rPr>
                        <a:t>Nhận</a:t>
                      </a:r>
                      <a:r>
                        <a:rPr lang="en-US" sz="2400" baseline="0">
                          <a:latin typeface="Cambria" panose="02040503050406030204" pitchFamily="18" charset="0"/>
                          <a:ea typeface="Cambria" panose="02040503050406030204" pitchFamily="18" charset="0"/>
                        </a:rPr>
                        <a:t> xét, góp ý</a:t>
                      </a:r>
                      <a:endParaRPr lang="en-US" sz="2400">
                        <a:latin typeface="Cambria" panose="02040503050406030204" pitchFamily="18" charset="0"/>
                        <a:ea typeface="Cambria" panose="02040503050406030204" pitchFamily="18" charset="0"/>
                      </a:endParaRPr>
                    </a:p>
                  </a:txBody>
                  <a:tcPr anchor="ctr">
                    <a:solidFill>
                      <a:schemeClr val="accent2">
                        <a:lumMod val="20000"/>
                        <a:lumOff val="80000"/>
                      </a:schemeClr>
                    </a:solidFill>
                  </a:tcPr>
                </a:tc>
                <a:tc>
                  <a:txBody>
                    <a:bodyPr/>
                    <a:lstStyle/>
                    <a:p>
                      <a:pPr algn="ctr"/>
                      <a:r>
                        <a:rPr lang="en-US" sz="2400">
                          <a:latin typeface="Cambria" panose="02040503050406030204" pitchFamily="18" charset="0"/>
                          <a:ea typeface="Cambria" panose="02040503050406030204" pitchFamily="18" charset="0"/>
                        </a:rPr>
                        <a:t>Thứ 6</a:t>
                      </a:r>
                    </a:p>
                  </a:txBody>
                  <a:tcPr anchor="ctr">
                    <a:solidFill>
                      <a:schemeClr val="accent2">
                        <a:lumMod val="20000"/>
                        <a:lumOff val="80000"/>
                      </a:schemeClr>
                    </a:solidFill>
                  </a:tcPr>
                </a:tc>
                <a:tc>
                  <a:txBody>
                    <a:bodyPr/>
                    <a:lstStyle/>
                    <a:p>
                      <a:pPr algn="ctr"/>
                      <a:r>
                        <a:rPr lang="en-US" sz="2400">
                          <a:latin typeface="Cambria" panose="02040503050406030204" pitchFamily="18" charset="0"/>
                          <a:ea typeface="Cambria" panose="02040503050406030204" pitchFamily="18" charset="0"/>
                        </a:rPr>
                        <a:t>Cô</a:t>
                      </a:r>
                      <a:r>
                        <a:rPr lang="en-US" sz="2400" baseline="0">
                          <a:latin typeface="Cambria" panose="02040503050406030204" pitchFamily="18" charset="0"/>
                          <a:ea typeface="Cambria" panose="02040503050406030204" pitchFamily="18" charset="0"/>
                        </a:rPr>
                        <a:t> giáo </a:t>
                      </a:r>
                      <a:endParaRPr lang="en-US" sz="2400">
                        <a:latin typeface="Cambria" panose="02040503050406030204" pitchFamily="18" charset="0"/>
                        <a:ea typeface="Cambria" panose="02040503050406030204" pitchFamily="18" charset="0"/>
                      </a:endParaRPr>
                    </a:p>
                  </a:txBody>
                  <a:tcPr anchor="ctr">
                    <a:solidFill>
                      <a:schemeClr val="accent2">
                        <a:lumMod val="20000"/>
                        <a:lumOff val="80000"/>
                      </a:schemeClr>
                    </a:solidFill>
                  </a:tcPr>
                </a:tc>
                <a:extLst>
                  <a:ext uri="{0D108BD9-81ED-4DB2-BD59-A6C34878D82A}">
                    <a16:rowId xmlns:a16="http://schemas.microsoft.com/office/drawing/2014/main" val="2067308439"/>
                  </a:ext>
                </a:extLst>
              </a:tr>
            </a:tbl>
          </a:graphicData>
        </a:graphic>
      </p:graphicFrame>
    </p:spTree>
    <p:extLst>
      <p:ext uri="{BB962C8B-B14F-4D97-AF65-F5344CB8AC3E}">
        <p14:creationId xmlns:p14="http://schemas.microsoft.com/office/powerpoint/2010/main" val="2803753982"/>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grpSp>
        <p:nvGrpSpPr>
          <p:cNvPr id="5" name="组合 65">
            <a:extLst>
              <a:ext uri="{FF2B5EF4-FFF2-40B4-BE49-F238E27FC236}">
                <a16:creationId xmlns:a16="http://schemas.microsoft.com/office/drawing/2014/main" id="{B1EAD35E-A6A9-1409-C3E1-5FAE61B5ACF3}"/>
              </a:ext>
            </a:extLst>
          </p:cNvPr>
          <p:cNvGrpSpPr/>
          <p:nvPr/>
        </p:nvGrpSpPr>
        <p:grpSpPr>
          <a:xfrm>
            <a:off x="-436921" y="3426445"/>
            <a:ext cx="3556291" cy="3463837"/>
            <a:chOff x="8075634" y="3278909"/>
            <a:chExt cx="3556291" cy="3463837"/>
          </a:xfrm>
        </p:grpSpPr>
        <p:pic>
          <p:nvPicPr>
            <p:cNvPr id="6" name="图片 64">
              <a:extLst>
                <a:ext uri="{FF2B5EF4-FFF2-40B4-BE49-F238E27FC236}">
                  <a16:creationId xmlns:a16="http://schemas.microsoft.com/office/drawing/2014/main"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8" name="图片 5">
            <a:extLst>
              <a:ext uri="{FF2B5EF4-FFF2-40B4-BE49-F238E27FC236}">
                <a16:creationId xmlns:a16="http://schemas.microsoft.com/office/drawing/2014/main" id="{79FFEEAC-F5AF-9168-C72D-0D368C74B6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8927" y="3852681"/>
            <a:ext cx="3170827" cy="3170827"/>
          </a:xfrm>
          <a:prstGeom prst="rect">
            <a:avLst/>
          </a:prstGeom>
        </p:spPr>
      </p:pic>
      <p:pic>
        <p:nvPicPr>
          <p:cNvPr id="9" name="Picture 8"/>
          <p:cNvPicPr>
            <a:picLocks noChangeAspect="1"/>
          </p:cNvPicPr>
          <p:nvPr/>
        </p:nvPicPr>
        <p:blipFill rotWithShape="1">
          <a:blip r:embed="rId8"/>
          <a:srcRect l="26878" t="2658" r="25757" b="62903"/>
          <a:stretch/>
        </p:blipFill>
        <p:spPr>
          <a:xfrm>
            <a:off x="3537677" y="1334125"/>
            <a:ext cx="4392119" cy="1666421"/>
          </a:xfrm>
          <a:prstGeom prst="rect">
            <a:avLst/>
          </a:prstGeom>
        </p:spPr>
      </p:pic>
      <p:sp>
        <p:nvSpPr>
          <p:cNvPr id="10" name="Rectangle 3"/>
          <p:cNvSpPr>
            <a:spLocks noChangeArrowheads="1"/>
          </p:cNvSpPr>
          <p:nvPr/>
        </p:nvSpPr>
        <p:spPr bwMode="auto">
          <a:xfrm>
            <a:off x="1688475" y="2707047"/>
            <a:ext cx="8804639"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just" defTabSz="914400" rtl="0" eaLnBrk="0" fontAlgn="base" latinLnBrk="0" hangingPunct="0">
              <a:lnSpc>
                <a:spcPct val="100000"/>
              </a:lnSpc>
              <a:spcBef>
                <a:spcPct val="0"/>
              </a:spcBef>
              <a:spcAft>
                <a:spcPct val="0"/>
              </a:spcAft>
              <a:buClrTx/>
              <a:buSzTx/>
              <a:tabLst/>
            </a:pPr>
            <a:r>
              <a:rPr lang="en-US" altLang="en-US" sz="3600" b="1">
                <a:solidFill>
                  <a:srgbClr val="002060"/>
                </a:solidFill>
                <a:latin typeface="Cambria" panose="02040503050406030204" pitchFamily="18" charset="0"/>
                <a:ea typeface="Cambria" panose="02040503050406030204" pitchFamily="18" charset="0"/>
              </a:rPr>
              <a:t>- Bước đầu thực hiện công việc em được phân công.</a:t>
            </a:r>
          </a:p>
          <a:p>
            <a:pPr lvl="0" algn="just" eaLnBrk="0" fontAlgn="base" hangingPunct="0">
              <a:spcBef>
                <a:spcPct val="0"/>
              </a:spcBef>
              <a:spcAft>
                <a:spcPct val="0"/>
              </a:spcAft>
            </a:pPr>
            <a:r>
              <a:rPr lang="vi-VN" sz="3600" b="1">
                <a:latin typeface="Cambria" panose="02040503050406030204" pitchFamily="18" charset="0"/>
                <a:ea typeface="Cambria" panose="02040503050406030204" pitchFamily="18" charset="0"/>
              </a:rPr>
              <a:t> </a:t>
            </a:r>
            <a:r>
              <a:rPr lang="en-US" sz="3600" b="1">
                <a:latin typeface="Cambria" panose="02040503050406030204" pitchFamily="18" charset="0"/>
                <a:ea typeface="Cambria" panose="02040503050406030204" pitchFamily="18" charset="0"/>
              </a:rPr>
              <a:t>- Chuẩn bị một cuốn sách mà em yêu thích cho tiết Sinh hoạt lớp.</a:t>
            </a:r>
            <a:endParaRPr kumimoji="0" lang="en-US" altLang="en-US" sz="3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8608771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312810" y="148902"/>
            <a:ext cx="11693076" cy="6555086"/>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677687" y="-376877"/>
            <a:ext cx="3264910" cy="3264910"/>
          </a:xfrm>
          <a:prstGeom prst="rect">
            <a:avLst/>
          </a:prstGeom>
        </p:spPr>
      </p:pic>
      <p:grpSp>
        <p:nvGrpSpPr>
          <p:cNvPr id="66" name="组合 65">
            <a:extLst>
              <a:ext uri="{FF2B5EF4-FFF2-40B4-BE49-F238E27FC236}">
                <a16:creationId xmlns:a16="http://schemas.microsoft.com/office/drawing/2014/main" id="{B1EAD35E-A6A9-1409-C3E1-5FAE61B5ACF3}"/>
              </a:ext>
            </a:extLst>
          </p:cNvPr>
          <p:cNvGrpSpPr/>
          <p:nvPr/>
        </p:nvGrpSpPr>
        <p:grpSpPr>
          <a:xfrm>
            <a:off x="-509590" y="4071568"/>
            <a:ext cx="2801997" cy="2853859"/>
            <a:chOff x="8075634" y="3278909"/>
            <a:chExt cx="3556291" cy="3463837"/>
          </a:xfrm>
        </p:grpSpPr>
        <p:pic>
          <p:nvPicPr>
            <p:cNvPr id="65" name="图片 64">
              <a:extLst>
                <a:ext uri="{FF2B5EF4-FFF2-40B4-BE49-F238E27FC236}">
                  <a16:creationId xmlns:a16="http://schemas.microsoft.com/office/drawing/2014/main" id="{770CB4B2-3A9C-E7EB-E8E7-36A5EE93DC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6" name="图片 5">
            <a:extLst>
              <a:ext uri="{FF2B5EF4-FFF2-40B4-BE49-F238E27FC236}">
                <a16:creationId xmlns:a16="http://schemas.microsoft.com/office/drawing/2014/main" id="{79FFEEAC-F5AF-9168-C72D-0D368C74B6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5857" y="4457604"/>
            <a:ext cx="2666143" cy="2666143"/>
          </a:xfrm>
          <a:prstGeom prst="rect">
            <a:avLst/>
          </a:prstGeom>
        </p:spPr>
      </p:pic>
      <p:pic>
        <p:nvPicPr>
          <p:cNvPr id="9" name="Picture 8">
            <a:extLst>
              <a:ext uri="{FF2B5EF4-FFF2-40B4-BE49-F238E27FC236}">
                <a16:creationId xmlns:a16="http://schemas.microsoft.com/office/drawing/2014/main" id="{B5D2DAB1-4E2B-D3BA-EEFF-36D06A6A162B}"/>
              </a:ext>
            </a:extLst>
          </p:cNvPr>
          <p:cNvPicPr>
            <a:picLocks noChangeAspect="1"/>
          </p:cNvPicPr>
          <p:nvPr/>
        </p:nvPicPr>
        <p:blipFill>
          <a:blip r:embed="rId9"/>
          <a:stretch>
            <a:fillRect/>
          </a:stretch>
        </p:blipFill>
        <p:spPr>
          <a:xfrm>
            <a:off x="2319643" y="148902"/>
            <a:ext cx="7206214" cy="1508443"/>
          </a:xfrm>
          <a:prstGeom prst="rect">
            <a:avLst/>
          </a:prstGeom>
        </p:spPr>
      </p:pic>
      <p:sp>
        <p:nvSpPr>
          <p:cNvPr id="2" name="TextBox 1"/>
          <p:cNvSpPr txBox="1"/>
          <p:nvPr/>
        </p:nvSpPr>
        <p:spPr>
          <a:xfrm>
            <a:off x="1055056" y="1452705"/>
            <a:ext cx="10569389" cy="4647426"/>
          </a:xfrm>
          <a:prstGeom prst="rect">
            <a:avLst/>
          </a:prstGeom>
          <a:noFill/>
        </p:spPr>
        <p:txBody>
          <a:bodyPr wrap="square" rtlCol="0">
            <a:spAutoFit/>
          </a:bodyPr>
          <a:lstStyle/>
          <a:p>
            <a:pPr algn="just"/>
            <a:r>
              <a:rPr lang="en-US" sz="3200" b="1">
                <a:solidFill>
                  <a:schemeClr val="accent3">
                    <a:lumMod val="50000"/>
                  </a:schemeClr>
                </a:solidFill>
                <a:latin typeface="Cambria" panose="02040503050406030204" pitchFamily="18" charset="0"/>
                <a:ea typeface="Cambria" panose="02040503050406030204" pitchFamily="18" charset="0"/>
              </a:rPr>
              <a:t>* Năng lực đặc thù:</a:t>
            </a:r>
          </a:p>
          <a:p>
            <a:pPr algn="just"/>
            <a:r>
              <a:rPr lang="en-US" sz="3200" b="1">
                <a:solidFill>
                  <a:schemeClr val="accent2">
                    <a:lumMod val="50000"/>
                  </a:schemeClr>
                </a:solidFill>
                <a:latin typeface="Cambria" panose="02040503050406030204" pitchFamily="18" charset="0"/>
                <a:ea typeface="Cambria" panose="02040503050406030204" pitchFamily="18" charset="0"/>
              </a:rPr>
              <a:t>- Sau bài học, HS nắm được các bước xây dựng kế hoạch thông qua việc lập kế hoạch giới thiệu cuốn sách yêu thích: xác định mục tiêu, nội dung hoạt động; phân công nhiệm vụ cụ thể, thống nhất hình thức thể hiện.</a:t>
            </a:r>
          </a:p>
          <a:p>
            <a:pPr algn="just"/>
            <a:r>
              <a:rPr lang="en-US" sz="3200" b="1">
                <a:solidFill>
                  <a:schemeClr val="accent3">
                    <a:lumMod val="50000"/>
                  </a:schemeClr>
                </a:solidFill>
                <a:latin typeface="Cambria" panose="02040503050406030204" pitchFamily="18" charset="0"/>
                <a:ea typeface="Cambria" panose="02040503050406030204" pitchFamily="18" charset="0"/>
              </a:rPr>
              <a:t>* Năng lực chung: </a:t>
            </a:r>
            <a:r>
              <a:rPr lang="en-US" sz="3200" b="1">
                <a:solidFill>
                  <a:schemeClr val="accent2">
                    <a:lumMod val="50000"/>
                  </a:schemeClr>
                </a:solidFill>
                <a:latin typeface="Cambria" panose="02040503050406030204" pitchFamily="18" charset="0"/>
                <a:ea typeface="Cambria" panose="02040503050406030204" pitchFamily="18" charset="0"/>
              </a:rPr>
              <a:t>giao tiếp và hợp tác, tự giải quyết vấn đề và sáng tạo, tự chủ và tự học.</a:t>
            </a:r>
          </a:p>
          <a:p>
            <a:pPr algn="just"/>
            <a:r>
              <a:rPr lang="en-US" sz="3200" b="1">
                <a:solidFill>
                  <a:schemeClr val="accent3">
                    <a:lumMod val="50000"/>
                  </a:schemeClr>
                </a:solidFill>
                <a:latin typeface="Cambria" panose="02040503050406030204" pitchFamily="18" charset="0"/>
                <a:ea typeface="Cambria" panose="02040503050406030204" pitchFamily="18" charset="0"/>
              </a:rPr>
              <a:t>* Phẩm chất: </a:t>
            </a:r>
            <a:r>
              <a:rPr lang="en-US" sz="3200" b="1">
                <a:solidFill>
                  <a:schemeClr val="accent2">
                    <a:lumMod val="50000"/>
                  </a:schemeClr>
                </a:solidFill>
                <a:latin typeface="Cambria" panose="02040503050406030204" pitchFamily="18" charset="0"/>
                <a:ea typeface="Cambria" panose="02040503050406030204" pitchFamily="18" charset="0"/>
              </a:rPr>
              <a:t>chăm chỉ, trách nhiệm, chủ động.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chemeClr val="accent2">
                  <a:lumMod val="50000"/>
                </a:schemeClr>
              </a:solidFill>
              <a:effectLst/>
              <a:uLnTx/>
              <a:uFillTx/>
              <a:latin typeface="Cambria" panose="02040503050406030204" pitchFamily="18" charset="0"/>
              <a:ea typeface="Cambria" panose="020405030504060302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9260052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anim calcmode="lin" valueType="num">
                                      <p:cBhvr>
                                        <p:cTn id="8" dur="1000" fill="hold"/>
                                        <p:tgtEl>
                                          <p:spTgt spid="66"/>
                                        </p:tgtEl>
                                        <p:attrNameLst>
                                          <p:attrName>ppt_x</p:attrName>
                                        </p:attrNameLst>
                                      </p:cBhvr>
                                      <p:tavLst>
                                        <p:tav tm="0">
                                          <p:val>
                                            <p:strVal val="#ppt_x"/>
                                          </p:val>
                                        </p:tav>
                                        <p:tav tm="100000">
                                          <p:val>
                                            <p:strVal val="#ppt_x"/>
                                          </p:val>
                                        </p:tav>
                                      </p:tavLst>
                                    </p:anim>
                                    <p:anim calcmode="lin" valueType="num">
                                      <p:cBhvr>
                                        <p:cTn id="9" dur="1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mod="1">
    <p:ext uri="{E180D4A7-C9FB-4DFB-919C-405C955672EB}">
      <p14:showEvtLst xmlns:p14="http://schemas.microsoft.com/office/powerpoint/2010/main">
        <p14:playEvt time="1" objId="4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0980"/>
          <a:stretch/>
        </p:blipFill>
        <p:spPr>
          <a:xfrm rot="585740" flipH="1">
            <a:off x="9066638" y="14469"/>
            <a:ext cx="3478671" cy="1705254"/>
          </a:xfrm>
          <a:prstGeom prst="rect">
            <a:avLst/>
          </a:prstGeom>
        </p:spPr>
      </p:pic>
      <p:pic>
        <p:nvPicPr>
          <p:cNvPr id="5" name="图片 3">
            <a:extLst>
              <a:ext uri="{FF2B5EF4-FFF2-40B4-BE49-F238E27FC236}">
                <a16:creationId xmlns:a16="http://schemas.microsoft.com/office/drawing/2014/main" id="{59661E9A-BB10-ADE2-16FE-57DCDFE879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681602" y="2842693"/>
            <a:ext cx="4510398" cy="4510398"/>
          </a:xfrm>
          <a:prstGeom prst="rect">
            <a:avLst/>
          </a:prstGeom>
        </p:spPr>
      </p:pic>
      <p:pic>
        <p:nvPicPr>
          <p:cNvPr id="6" name="Picture 5"/>
          <p:cNvPicPr>
            <a:picLocks noChangeAspect="1"/>
          </p:cNvPicPr>
          <p:nvPr/>
        </p:nvPicPr>
        <p:blipFill rotWithShape="1">
          <a:blip r:embed="rId6"/>
          <a:srcRect l="14469" r="14633" b="41954"/>
          <a:stretch/>
        </p:blipFill>
        <p:spPr>
          <a:xfrm>
            <a:off x="1364104" y="1362189"/>
            <a:ext cx="7901470" cy="3368361"/>
          </a:xfrm>
          <a:prstGeom prst="rect">
            <a:avLst/>
          </a:prstGeom>
        </p:spPr>
      </p:pic>
      <p:pic>
        <p:nvPicPr>
          <p:cNvPr id="7" name="图片 55">
            <a:extLst>
              <a:ext uri="{FF2B5EF4-FFF2-40B4-BE49-F238E27FC236}">
                <a16:creationId xmlns:a16="http://schemas.microsoft.com/office/drawing/2014/main" id="{FC252311-5B28-D452-D611-B7EF425834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0980"/>
          <a:stretch/>
        </p:blipFill>
        <p:spPr>
          <a:xfrm rot="21014260">
            <a:off x="-375232" y="69769"/>
            <a:ext cx="3478671" cy="1705254"/>
          </a:xfrm>
          <a:prstGeom prst="rect">
            <a:avLst/>
          </a:prstGeom>
        </p:spPr>
      </p:pic>
      <p:sp>
        <p:nvSpPr>
          <p:cNvPr id="8"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1804950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grpSp>
        <p:nvGrpSpPr>
          <p:cNvPr id="5" name="组合 65">
            <a:extLst>
              <a:ext uri="{FF2B5EF4-FFF2-40B4-BE49-F238E27FC236}">
                <a16:creationId xmlns:a16="http://schemas.microsoft.com/office/drawing/2014/main" id="{B1EAD35E-A6A9-1409-C3E1-5FAE61B5ACF3}"/>
              </a:ext>
            </a:extLst>
          </p:cNvPr>
          <p:cNvGrpSpPr/>
          <p:nvPr/>
        </p:nvGrpSpPr>
        <p:grpSpPr>
          <a:xfrm>
            <a:off x="-243791" y="3221795"/>
            <a:ext cx="3556291" cy="3463837"/>
            <a:chOff x="8075634" y="3278909"/>
            <a:chExt cx="3556291" cy="3463837"/>
          </a:xfrm>
        </p:grpSpPr>
        <p:pic>
          <p:nvPicPr>
            <p:cNvPr id="6" name="图片 64">
              <a:extLst>
                <a:ext uri="{FF2B5EF4-FFF2-40B4-BE49-F238E27FC236}">
                  <a16:creationId xmlns:a16="http://schemas.microsoft.com/office/drawing/2014/main"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8" name="图片 5">
            <a:extLst>
              <a:ext uri="{FF2B5EF4-FFF2-40B4-BE49-F238E27FC236}">
                <a16:creationId xmlns:a16="http://schemas.microsoft.com/office/drawing/2014/main" id="{79FFEEAC-F5AF-9168-C72D-0D368C74B6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8927" y="3852681"/>
            <a:ext cx="3170827" cy="3170827"/>
          </a:xfrm>
          <a:prstGeom prst="rect">
            <a:avLst/>
          </a:prstGeom>
        </p:spPr>
      </p:pic>
      <p:pic>
        <p:nvPicPr>
          <p:cNvPr id="9" name="Picture 8"/>
          <p:cNvPicPr>
            <a:picLocks noChangeAspect="1"/>
          </p:cNvPicPr>
          <p:nvPr/>
        </p:nvPicPr>
        <p:blipFill>
          <a:blip r:embed="rId8"/>
          <a:stretch>
            <a:fillRect/>
          </a:stretch>
        </p:blipFill>
        <p:spPr>
          <a:xfrm>
            <a:off x="1652772" y="2126394"/>
            <a:ext cx="8827773" cy="1859441"/>
          </a:xfrm>
          <a:prstGeom prst="rect">
            <a:avLst/>
          </a:prstGeom>
        </p:spPr>
      </p:pic>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3168161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 - Chân trời vẫy gọi(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1752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2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grpSp>
        <p:nvGrpSpPr>
          <p:cNvPr id="5" name="组合 65">
            <a:extLst>
              <a:ext uri="{FF2B5EF4-FFF2-40B4-BE49-F238E27FC236}">
                <a16:creationId xmlns:a16="http://schemas.microsoft.com/office/drawing/2014/main" id="{B1EAD35E-A6A9-1409-C3E1-5FAE61B5ACF3}"/>
              </a:ext>
            </a:extLst>
          </p:cNvPr>
          <p:cNvGrpSpPr/>
          <p:nvPr/>
        </p:nvGrpSpPr>
        <p:grpSpPr>
          <a:xfrm>
            <a:off x="-243791" y="3221795"/>
            <a:ext cx="3556291" cy="3463837"/>
            <a:chOff x="8075634" y="3278909"/>
            <a:chExt cx="3556291" cy="3463837"/>
          </a:xfrm>
        </p:grpSpPr>
        <p:pic>
          <p:nvPicPr>
            <p:cNvPr id="6" name="图片 64">
              <a:extLst>
                <a:ext uri="{FF2B5EF4-FFF2-40B4-BE49-F238E27FC236}">
                  <a16:creationId xmlns:a16="http://schemas.microsoft.com/office/drawing/2014/main"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8" name="图片 5">
            <a:extLst>
              <a:ext uri="{FF2B5EF4-FFF2-40B4-BE49-F238E27FC236}">
                <a16:creationId xmlns:a16="http://schemas.microsoft.com/office/drawing/2014/main" id="{79FFEEAC-F5AF-9168-C72D-0D368C74B6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8927" y="3852681"/>
            <a:ext cx="3170827" cy="3170827"/>
          </a:xfrm>
          <a:prstGeom prst="rect">
            <a:avLst/>
          </a:prstGeom>
        </p:spPr>
      </p:pic>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pic>
        <p:nvPicPr>
          <p:cNvPr id="12" name="Picture 11"/>
          <p:cNvPicPr>
            <a:picLocks noChangeAspect="1"/>
          </p:cNvPicPr>
          <p:nvPr/>
        </p:nvPicPr>
        <p:blipFill>
          <a:blip r:embed="rId8"/>
          <a:stretch>
            <a:fillRect/>
          </a:stretch>
        </p:blipFill>
        <p:spPr>
          <a:xfrm>
            <a:off x="1437807" y="2074149"/>
            <a:ext cx="9390575" cy="1977987"/>
          </a:xfrm>
          <a:prstGeom prst="rect">
            <a:avLst/>
          </a:prstGeom>
        </p:spPr>
      </p:pic>
      <p:pic>
        <p:nvPicPr>
          <p:cNvPr id="13" name="图片 58"/>
          <p:cNvPicPr>
            <a:picLocks noChangeAspect="1"/>
          </p:cNvPicPr>
          <p:nvPr/>
        </p:nvPicPr>
        <p:blipFill rotWithShape="1">
          <a:blip r:embed="rId9" cstate="print">
            <a:extLst>
              <a:ext uri="{28A0092B-C50C-407E-A947-70E740481C1C}">
                <a14:useLocalDpi xmlns:a14="http://schemas.microsoft.com/office/drawing/2010/main" val="0"/>
              </a:ext>
            </a:extLst>
          </a:blip>
          <a:srcRect l="16408" t="3609" r="58123" b="62136"/>
          <a:stretch/>
        </p:blipFill>
        <p:spPr>
          <a:xfrm>
            <a:off x="9655041" y="590000"/>
            <a:ext cx="2619916" cy="1677980"/>
          </a:xfrm>
          <a:prstGeom prst="rect">
            <a:avLst/>
          </a:prstGeom>
        </p:spPr>
      </p:pic>
    </p:spTree>
    <p:extLst>
      <p:ext uri="{BB962C8B-B14F-4D97-AF65-F5344CB8AC3E}">
        <p14:creationId xmlns:p14="http://schemas.microsoft.com/office/powerpoint/2010/main" val="4848188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grpSp>
        <p:nvGrpSpPr>
          <p:cNvPr id="5" name="组合 65">
            <a:extLst>
              <a:ext uri="{FF2B5EF4-FFF2-40B4-BE49-F238E27FC236}">
                <a16:creationId xmlns:a16="http://schemas.microsoft.com/office/drawing/2014/main" id="{B1EAD35E-A6A9-1409-C3E1-5FAE61B5ACF3}"/>
              </a:ext>
            </a:extLst>
          </p:cNvPr>
          <p:cNvGrpSpPr/>
          <p:nvPr/>
        </p:nvGrpSpPr>
        <p:grpSpPr>
          <a:xfrm>
            <a:off x="-436921" y="3092825"/>
            <a:ext cx="4049445" cy="3797458"/>
            <a:chOff x="8075634" y="3278909"/>
            <a:chExt cx="3556291" cy="3463837"/>
          </a:xfrm>
        </p:grpSpPr>
        <p:pic>
          <p:nvPicPr>
            <p:cNvPr id="6" name="图片 64">
              <a:extLst>
                <a:ext uri="{FF2B5EF4-FFF2-40B4-BE49-F238E27FC236}">
                  <a16:creationId xmlns:a16="http://schemas.microsoft.com/office/drawing/2014/main"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8" name="图片 5">
            <a:extLst>
              <a:ext uri="{FF2B5EF4-FFF2-40B4-BE49-F238E27FC236}">
                <a16:creationId xmlns:a16="http://schemas.microsoft.com/office/drawing/2014/main" id="{79FFEEAC-F5AF-9168-C72D-0D368C74B6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8927" y="3852681"/>
            <a:ext cx="3170827" cy="3170827"/>
          </a:xfrm>
          <a:prstGeom prst="rect">
            <a:avLst/>
          </a:prstGeom>
        </p:spPr>
      </p:pic>
      <p:pic>
        <p:nvPicPr>
          <p:cNvPr id="9" name="Picture 8"/>
          <p:cNvPicPr>
            <a:picLocks noChangeAspect="1"/>
          </p:cNvPicPr>
          <p:nvPr/>
        </p:nvPicPr>
        <p:blipFill rotWithShape="1">
          <a:blip r:embed="rId8"/>
          <a:srcRect l="14324" t="8756" r="31490" b="43689"/>
          <a:stretch/>
        </p:blipFill>
        <p:spPr>
          <a:xfrm rot="651939">
            <a:off x="1537733" y="1358268"/>
            <a:ext cx="3500138" cy="2366505"/>
          </a:xfrm>
          <a:prstGeom prst="rect">
            <a:avLst/>
          </a:prstGeom>
        </p:spPr>
      </p:pic>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pic>
        <p:nvPicPr>
          <p:cNvPr id="13" name="Picture 12"/>
          <p:cNvPicPr>
            <a:picLocks noChangeAspect="1"/>
          </p:cNvPicPr>
          <p:nvPr/>
        </p:nvPicPr>
        <p:blipFill>
          <a:blip r:embed="rId9"/>
          <a:stretch>
            <a:fillRect/>
          </a:stretch>
        </p:blipFill>
        <p:spPr>
          <a:xfrm>
            <a:off x="2348171" y="2676529"/>
            <a:ext cx="7931838" cy="3618820"/>
          </a:xfrm>
          <a:prstGeom prst="rect">
            <a:avLst/>
          </a:prstGeom>
        </p:spPr>
      </p:pic>
      <p:pic>
        <p:nvPicPr>
          <p:cNvPr id="14" name="图片 58"/>
          <p:cNvPicPr>
            <a:picLocks noChangeAspect="1"/>
          </p:cNvPicPr>
          <p:nvPr/>
        </p:nvPicPr>
        <p:blipFill rotWithShape="1">
          <a:blip r:embed="rId10" cstate="print">
            <a:extLst>
              <a:ext uri="{28A0092B-C50C-407E-A947-70E740481C1C}">
                <a14:useLocalDpi xmlns:a14="http://schemas.microsoft.com/office/drawing/2010/main" val="0"/>
              </a:ext>
            </a:extLst>
          </a:blip>
          <a:srcRect l="16408" t="3609" r="58123" b="62136"/>
          <a:stretch/>
        </p:blipFill>
        <p:spPr>
          <a:xfrm>
            <a:off x="120173" y="48995"/>
            <a:ext cx="2714748" cy="1738717"/>
          </a:xfrm>
          <a:prstGeom prst="rect">
            <a:avLst/>
          </a:prstGeom>
        </p:spPr>
      </p:pic>
    </p:spTree>
    <p:extLst>
      <p:ext uri="{BB962C8B-B14F-4D97-AF65-F5344CB8AC3E}">
        <p14:creationId xmlns:p14="http://schemas.microsoft.com/office/powerpoint/2010/main" val="20913130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89ECAD52-5337-7F1F-A73B-4C736FA8A5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08870" y="2923309"/>
            <a:ext cx="3934691" cy="3934691"/>
          </a:xfrm>
          <a:prstGeom prst="rect">
            <a:avLst/>
          </a:prstGeom>
        </p:spPr>
      </p:pic>
      <p:grpSp>
        <p:nvGrpSpPr>
          <p:cNvPr id="6" name="Group 5"/>
          <p:cNvGrpSpPr/>
          <p:nvPr/>
        </p:nvGrpSpPr>
        <p:grpSpPr>
          <a:xfrm>
            <a:off x="3283527" y="1784385"/>
            <a:ext cx="8465128" cy="4491724"/>
            <a:chOff x="612000" y="337056"/>
            <a:chExt cx="10687371" cy="1339344"/>
          </a:xfrm>
        </p:grpSpPr>
        <p:sp>
          <p:nvSpPr>
            <p:cNvPr id="7" name="Rounded Rectangle 6"/>
            <p:cNvSpPr/>
            <p:nvPr/>
          </p:nvSpPr>
          <p:spPr>
            <a:xfrm>
              <a:off x="612000" y="337056"/>
              <a:ext cx="10687371" cy="1339344"/>
            </a:xfrm>
            <a:prstGeom prst="roundRect">
              <a:avLst/>
            </a:prstGeom>
            <a:solidFill>
              <a:schemeClr val="bg1"/>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8" name="TextBox 7"/>
            <p:cNvSpPr txBox="1"/>
            <p:nvPr/>
          </p:nvSpPr>
          <p:spPr>
            <a:xfrm>
              <a:off x="891866" y="399121"/>
              <a:ext cx="10162622" cy="1238935"/>
            </a:xfrm>
            <a:prstGeom prst="rect">
              <a:avLst/>
            </a:prstGeom>
            <a:noFill/>
          </p:spPr>
          <p:txBody>
            <a:bodyPr wrap="square" rtlCol="0">
              <a:spAutoFit/>
            </a:bodyPr>
            <a:lstStyle/>
            <a:p>
              <a:pPr algn="just"/>
              <a:r>
                <a:rPr lang="en-US" sz="4400" b="1">
                  <a:latin typeface="Cambria" panose="02040503050406030204" pitchFamily="18" charset="0"/>
                  <a:ea typeface="Cambria" panose="02040503050406030204" pitchFamily="18" charset="0"/>
                </a:rPr>
                <a:t>Những bạn cùng yêu thích một cuốn sách hoặc một nhân vật chung, ghép nhóm với nhau, cùng hô tên sách, tên nhân vật và nói: </a:t>
              </a:r>
              <a:r>
                <a:rPr lang="en-US" sz="4400" b="1" i="1">
                  <a:solidFill>
                    <a:srgbClr val="FF0066"/>
                  </a:solidFill>
                  <a:latin typeface="Cambria" panose="02040503050406030204" pitchFamily="18" charset="0"/>
                  <a:ea typeface="Cambria" panose="02040503050406030204" pitchFamily="18" charset="0"/>
                </a:rPr>
                <a:t>Hãy về với đội chúng tôi!</a:t>
              </a:r>
              <a:endParaRPr lang="en-US" sz="6600" b="1">
                <a:solidFill>
                  <a:srgbClr val="FF0066"/>
                </a:solidFill>
                <a:latin typeface="Cambria" panose="02040503050406030204" pitchFamily="18" charset="0"/>
                <a:ea typeface="Cambria" panose="02040503050406030204" pitchFamily="18" charset="0"/>
              </a:endParaRPr>
            </a:p>
          </p:txBody>
        </p:sp>
      </p:grpSp>
      <p:grpSp>
        <p:nvGrpSpPr>
          <p:cNvPr id="11" name="Group 10"/>
          <p:cNvGrpSpPr/>
          <p:nvPr/>
        </p:nvGrpSpPr>
        <p:grpSpPr>
          <a:xfrm>
            <a:off x="252583" y="146709"/>
            <a:ext cx="4995863" cy="1581150"/>
            <a:chOff x="252583" y="146709"/>
            <a:chExt cx="4995863" cy="1581150"/>
          </a:xfrm>
        </p:grpSpPr>
        <p:pic>
          <p:nvPicPr>
            <p:cNvPr id="9" name="图片 62"/>
            <p:cNvPicPr>
              <a:picLocks noChangeAspect="1"/>
            </p:cNvPicPr>
            <p:nvPr/>
          </p:nvPicPr>
          <p:blipFill rotWithShape="1">
            <a:blip r:embed="rId3" cstate="print">
              <a:extLst>
                <a:ext uri="{28A0092B-C50C-407E-A947-70E740481C1C}">
                  <a14:useLocalDpi xmlns:a14="http://schemas.microsoft.com/office/drawing/2010/main" val="0"/>
                </a:ext>
              </a:extLst>
            </a:blip>
            <a:srcRect l="741" t="57748" r="58281" b="15018"/>
            <a:stretch/>
          </p:blipFill>
          <p:spPr>
            <a:xfrm>
              <a:off x="252583" y="146709"/>
              <a:ext cx="4995863" cy="1581150"/>
            </a:xfrm>
            <a:prstGeom prst="rect">
              <a:avLst/>
            </a:prstGeom>
          </p:spPr>
        </p:pic>
        <p:sp>
          <p:nvSpPr>
            <p:cNvPr id="10" name="TextBox 9"/>
            <p:cNvSpPr txBox="1"/>
            <p:nvPr/>
          </p:nvSpPr>
          <p:spPr>
            <a:xfrm>
              <a:off x="770575" y="791884"/>
              <a:ext cx="3707295" cy="707886"/>
            </a:xfrm>
            <a:prstGeom prst="rect">
              <a:avLst/>
            </a:prstGeom>
            <a:noFill/>
          </p:spPr>
          <p:txBody>
            <a:bodyPr wrap="square" rtlCol="0">
              <a:prstTxWarp prst="textArchUp">
                <a:avLst/>
              </a:prstTxWarp>
              <a:spAutoFit/>
            </a:bodyPr>
            <a:lstStyle/>
            <a:p>
              <a:pPr algn="ctr"/>
              <a:r>
                <a:rPr lang="en-US" sz="4000" b="1">
                  <a:solidFill>
                    <a:schemeClr val="accent3">
                      <a:lumMod val="50000"/>
                    </a:schemeClr>
                  </a:solidFill>
                  <a:latin typeface="Cambria" panose="02040503050406030204" pitchFamily="18" charset="0"/>
                  <a:ea typeface="Cambria" panose="02040503050406030204" pitchFamily="18" charset="0"/>
                </a:rPr>
                <a:t>TẠO NHÓM</a:t>
              </a:r>
            </a:p>
          </p:txBody>
        </p:sp>
      </p:grpSp>
    </p:spTree>
    <p:extLst>
      <p:ext uri="{BB962C8B-B14F-4D97-AF65-F5344CB8AC3E}">
        <p14:creationId xmlns:p14="http://schemas.microsoft.com/office/powerpoint/2010/main" val="4033083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5"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pic>
        <p:nvPicPr>
          <p:cNvPr id="9" name="图片 5">
            <a:extLst>
              <a:ext uri="{FF2B5EF4-FFF2-40B4-BE49-F238E27FC236}">
                <a16:creationId xmlns:a16="http://schemas.microsoft.com/office/drawing/2014/main" id="{79FFEEAC-F5AF-9168-C72D-0D368C74B6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1173" y="3852681"/>
            <a:ext cx="3170827" cy="3170827"/>
          </a:xfrm>
          <a:prstGeom prst="rect">
            <a:avLst/>
          </a:prstGeom>
        </p:spPr>
      </p:pic>
      <p:sp>
        <p:nvSpPr>
          <p:cNvPr id="11"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pic>
        <p:nvPicPr>
          <p:cNvPr id="13" name="图片 3">
            <a:extLst>
              <a:ext uri="{FF2B5EF4-FFF2-40B4-BE49-F238E27FC236}">
                <a16:creationId xmlns:a16="http://schemas.microsoft.com/office/drawing/2014/main" id="{89ECAD52-5337-7F1F-A73B-4C736FA8A5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68208" y="2934991"/>
            <a:ext cx="3934691" cy="3934691"/>
          </a:xfrm>
          <a:prstGeom prst="rect">
            <a:avLst/>
          </a:prstGeom>
        </p:spPr>
      </p:pic>
      <p:grpSp>
        <p:nvGrpSpPr>
          <p:cNvPr id="14" name="Group 13"/>
          <p:cNvGrpSpPr/>
          <p:nvPr/>
        </p:nvGrpSpPr>
        <p:grpSpPr>
          <a:xfrm>
            <a:off x="2820313" y="1684587"/>
            <a:ext cx="7534649" cy="3814171"/>
            <a:chOff x="612000" y="337056"/>
            <a:chExt cx="10687371" cy="1137311"/>
          </a:xfrm>
        </p:grpSpPr>
        <p:sp>
          <p:nvSpPr>
            <p:cNvPr id="15" name="Rounded Rectangle 14"/>
            <p:cNvSpPr/>
            <p:nvPr/>
          </p:nvSpPr>
          <p:spPr>
            <a:xfrm>
              <a:off x="612000" y="337056"/>
              <a:ext cx="10687371" cy="1137311"/>
            </a:xfrm>
            <a:prstGeom prst="roundRect">
              <a:avLst/>
            </a:prstGeom>
            <a:solidFill>
              <a:schemeClr val="bg1"/>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6" name="TextBox 15"/>
            <p:cNvSpPr txBox="1"/>
            <p:nvPr/>
          </p:nvSpPr>
          <p:spPr>
            <a:xfrm>
              <a:off x="891866" y="377013"/>
              <a:ext cx="10162621" cy="1018680"/>
            </a:xfrm>
            <a:prstGeom prst="rect">
              <a:avLst/>
            </a:prstGeom>
            <a:noFill/>
          </p:spPr>
          <p:txBody>
            <a:bodyPr wrap="square" rtlCol="0">
              <a:spAutoFit/>
            </a:bodyPr>
            <a:lstStyle/>
            <a:p>
              <a:pPr algn="just"/>
              <a:r>
                <a:rPr lang="en-US" sz="3600" b="1" i="1">
                  <a:solidFill>
                    <a:schemeClr val="accent4">
                      <a:lumMod val="50000"/>
                    </a:schemeClr>
                  </a:solidFill>
                  <a:latin typeface="Cambria" panose="02040503050406030204" pitchFamily="18" charset="0"/>
                  <a:ea typeface="Cambria" panose="02040503050406030204" pitchFamily="18" charset="0"/>
                </a:rPr>
                <a:t>    Mỗi cuốn sách đều có những nét thú vị riêng. Chúng mình sẽ cùng nhau tham gia hoạt động giới thiệu sách của nhà trường để chia sẻ với các bạn thêm nhiều cuốn sách hay nhé!</a:t>
              </a:r>
            </a:p>
          </p:txBody>
        </p:sp>
      </p:grpSp>
    </p:spTree>
    <p:extLst>
      <p:ext uri="{BB962C8B-B14F-4D97-AF65-F5344CB8AC3E}">
        <p14:creationId xmlns:p14="http://schemas.microsoft.com/office/powerpoint/2010/main" val="30290846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1"/>
          <p:cNvPicPr>
            <a:picLocks noChangeAspect="1"/>
          </p:cNvPicPr>
          <p:nvPr/>
        </p:nvPicPr>
        <p:blipFill rotWithShape="1">
          <a:blip r:embed="rId2" cstate="print">
            <a:extLst>
              <a:ext uri="{28A0092B-C50C-407E-A947-70E740481C1C}">
                <a14:useLocalDpi xmlns:a14="http://schemas.microsoft.com/office/drawing/2010/main" val="0"/>
              </a:ext>
            </a:extLst>
          </a:blip>
          <a:srcRect l="43829" t="45283" r="43280" b="217"/>
          <a:stretch/>
        </p:blipFill>
        <p:spPr>
          <a:xfrm>
            <a:off x="-156370" y="0"/>
            <a:ext cx="1571624" cy="316414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662" y="2966000"/>
            <a:ext cx="5337931" cy="3642622"/>
          </a:xfrm>
          <a:prstGeom prst="rect">
            <a:avLst/>
          </a:prstGeom>
        </p:spPr>
      </p:pic>
      <p:grpSp>
        <p:nvGrpSpPr>
          <p:cNvPr id="4" name="Group 3"/>
          <p:cNvGrpSpPr/>
          <p:nvPr/>
        </p:nvGrpSpPr>
        <p:grpSpPr>
          <a:xfrm>
            <a:off x="4572000" y="-119299"/>
            <a:ext cx="8085130" cy="6977299"/>
            <a:chOff x="5679037" y="-119299"/>
            <a:chExt cx="6977299" cy="6977299"/>
          </a:xfrm>
        </p:grpSpPr>
        <p:pic>
          <p:nvPicPr>
            <p:cNvPr id="5" name="图片 6">
              <a:extLst>
                <a:ext uri="{FF2B5EF4-FFF2-40B4-BE49-F238E27FC236}">
                  <a16:creationId xmlns:a16="http://schemas.microsoft.com/office/drawing/2014/main" id="{AF87D40E-7E7D-EB91-97E3-8589136646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9037" y="-119299"/>
              <a:ext cx="6977299" cy="6977299"/>
            </a:xfrm>
            <a:prstGeom prst="rect">
              <a:avLst/>
            </a:prstGeom>
          </p:spPr>
        </p:pic>
        <p:sp>
          <p:nvSpPr>
            <p:cNvPr id="6" name="TextBox 5"/>
            <p:cNvSpPr txBox="1"/>
            <p:nvPr/>
          </p:nvSpPr>
          <p:spPr>
            <a:xfrm>
              <a:off x="7276443" y="1396340"/>
              <a:ext cx="4145914" cy="3139321"/>
            </a:xfrm>
            <a:prstGeom prst="rect">
              <a:avLst/>
            </a:prstGeom>
            <a:noFill/>
          </p:spPr>
          <p:txBody>
            <a:bodyPr wrap="square" rtlCol="0">
              <a:spAutoFit/>
            </a:bodyPr>
            <a:lstStyle/>
            <a:p>
              <a:pPr algn="just">
                <a:lnSpc>
                  <a:spcPct val="150000"/>
                </a:lnSpc>
              </a:pPr>
              <a:r>
                <a:rPr lang="en-US" sz="3300" b="1">
                  <a:solidFill>
                    <a:srgbClr val="FF6600"/>
                  </a:solidFill>
                  <a:latin typeface="Cambria" panose="02040503050406030204" pitchFamily="18" charset="0"/>
                  <a:ea typeface="Cambria" panose="02040503050406030204" pitchFamily="18" charset="0"/>
                </a:rPr>
                <a:t>+ Mục đích hoạt động.</a:t>
              </a:r>
            </a:p>
            <a:p>
              <a:pPr algn="just">
                <a:lnSpc>
                  <a:spcPct val="150000"/>
                </a:lnSpc>
              </a:pPr>
              <a:r>
                <a:rPr lang="en-US" sz="3300" b="1">
                  <a:solidFill>
                    <a:srgbClr val="FF6600"/>
                  </a:solidFill>
                  <a:latin typeface="Cambria" panose="02040503050406030204" pitchFamily="18" charset="0"/>
                  <a:ea typeface="Cambria" panose="02040503050406030204" pitchFamily="18" charset="0"/>
                </a:rPr>
                <a:t>+ Nhiệm vụ.</a:t>
              </a:r>
            </a:p>
            <a:p>
              <a:pPr algn="just">
                <a:lnSpc>
                  <a:spcPct val="150000"/>
                </a:lnSpc>
              </a:pPr>
              <a:r>
                <a:rPr lang="en-US" sz="3300" b="1">
                  <a:solidFill>
                    <a:srgbClr val="FF6600"/>
                  </a:solidFill>
                  <a:latin typeface="Cambria" panose="02040503050406030204" pitchFamily="18" charset="0"/>
                  <a:ea typeface="Cambria" panose="02040503050406030204" pitchFamily="18" charset="0"/>
                </a:rPr>
                <a:t>+ Hình thức giới thiệu.</a:t>
              </a:r>
            </a:p>
            <a:p>
              <a:pPr algn="just">
                <a:lnSpc>
                  <a:spcPct val="150000"/>
                </a:lnSpc>
              </a:pPr>
              <a:r>
                <a:rPr lang="en-US" sz="3300" b="1">
                  <a:solidFill>
                    <a:srgbClr val="FF6600"/>
                  </a:solidFill>
                  <a:latin typeface="Cambria" panose="02040503050406030204" pitchFamily="18" charset="0"/>
                  <a:ea typeface="Cambria" panose="02040503050406030204" pitchFamily="18" charset="0"/>
                </a:rPr>
                <a:t>+ Phân công công việc.</a:t>
              </a:r>
            </a:p>
          </p:txBody>
        </p:sp>
      </p:grpSp>
      <p:grpSp>
        <p:nvGrpSpPr>
          <p:cNvPr id="7" name="Group 6"/>
          <p:cNvGrpSpPr/>
          <p:nvPr/>
        </p:nvGrpSpPr>
        <p:grpSpPr>
          <a:xfrm>
            <a:off x="6327199" y="66240"/>
            <a:ext cx="4995863" cy="1581150"/>
            <a:chOff x="252583" y="146709"/>
            <a:chExt cx="4995863" cy="1581150"/>
          </a:xfrm>
        </p:grpSpPr>
        <p:pic>
          <p:nvPicPr>
            <p:cNvPr id="8" name="图片 62"/>
            <p:cNvPicPr>
              <a:picLocks noChangeAspect="1"/>
            </p:cNvPicPr>
            <p:nvPr/>
          </p:nvPicPr>
          <p:blipFill rotWithShape="1">
            <a:blip r:embed="rId2" cstate="print">
              <a:extLst>
                <a:ext uri="{28A0092B-C50C-407E-A947-70E740481C1C}">
                  <a14:useLocalDpi xmlns:a14="http://schemas.microsoft.com/office/drawing/2010/main" val="0"/>
                </a:ext>
              </a:extLst>
            </a:blip>
            <a:srcRect l="741" t="57748" r="58281" b="15018"/>
            <a:stretch/>
          </p:blipFill>
          <p:spPr>
            <a:xfrm>
              <a:off x="252583" y="146709"/>
              <a:ext cx="4995863" cy="1581150"/>
            </a:xfrm>
            <a:prstGeom prst="rect">
              <a:avLst/>
            </a:prstGeom>
          </p:spPr>
        </p:pic>
        <p:sp>
          <p:nvSpPr>
            <p:cNvPr id="9" name="TextBox 8"/>
            <p:cNvSpPr txBox="1"/>
            <p:nvPr/>
          </p:nvSpPr>
          <p:spPr>
            <a:xfrm>
              <a:off x="770575" y="791884"/>
              <a:ext cx="3707295" cy="707886"/>
            </a:xfrm>
            <a:prstGeom prst="rect">
              <a:avLst/>
            </a:prstGeom>
            <a:noFill/>
          </p:spPr>
          <p:txBody>
            <a:bodyPr wrap="square" rtlCol="0">
              <a:prstTxWarp prst="textArchUp">
                <a:avLst/>
              </a:prstTxWarp>
              <a:spAutoFit/>
            </a:bodyPr>
            <a:lstStyle/>
            <a:p>
              <a:pPr algn="ctr"/>
              <a:r>
                <a:rPr lang="en-US" sz="4000" b="1">
                  <a:solidFill>
                    <a:schemeClr val="accent3">
                      <a:lumMod val="50000"/>
                    </a:schemeClr>
                  </a:solidFill>
                  <a:latin typeface="Cambria" panose="02040503050406030204" pitchFamily="18" charset="0"/>
                  <a:ea typeface="Cambria" panose="02040503050406030204" pitchFamily="18" charset="0"/>
                </a:rPr>
                <a:t>NỘI DUNG</a:t>
              </a:r>
            </a:p>
          </p:txBody>
        </p:sp>
      </p:grpSp>
    </p:spTree>
    <p:extLst>
      <p:ext uri="{BB962C8B-B14F-4D97-AF65-F5344CB8AC3E}">
        <p14:creationId xmlns:p14="http://schemas.microsoft.com/office/powerpoint/2010/main" val="1800222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64">
      <a:dk1>
        <a:sysClr val="windowText" lastClr="000000"/>
      </a:dk1>
      <a:lt1>
        <a:srgbClr val="FFFFFF"/>
      </a:lt1>
      <a:dk2>
        <a:srgbClr val="2D3847"/>
      </a:dk2>
      <a:lt2>
        <a:srgbClr val="EBF0F4"/>
      </a:lt2>
      <a:accent1>
        <a:srgbClr val="377ECD"/>
      </a:accent1>
      <a:accent2>
        <a:srgbClr val="5FC8A9"/>
      </a:accent2>
      <a:accent3>
        <a:srgbClr val="377ECD"/>
      </a:accent3>
      <a:accent4>
        <a:srgbClr val="5FC8A9"/>
      </a:accent4>
      <a:accent5>
        <a:srgbClr val="377ECD"/>
      </a:accent5>
      <a:accent6>
        <a:srgbClr val="5FC8A9"/>
      </a:accent6>
      <a:hlink>
        <a:srgbClr val="0563C1"/>
      </a:hlink>
      <a:folHlink>
        <a:srgbClr val="954F72"/>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139</TotalTime>
  <Words>538</Words>
  <Application>Microsoft Macintosh PowerPoint</Application>
  <PresentationFormat>Widescreen</PresentationFormat>
  <Paragraphs>78</Paragraphs>
  <Slides>20</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#9Slide07 HoneyCream</vt:lpstr>
      <vt:lpstr>Arial</vt:lpstr>
      <vt:lpstr>Calibri</vt:lpstr>
      <vt:lpstr>Cambria</vt:lpstr>
      <vt:lpstr>字魂156号-萌趣苏打饼</vt:lpstr>
      <vt:lpstr>思源黑体 CN Medium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Microsoft Office User</cp:lastModifiedBy>
  <cp:revision>24</cp:revision>
  <dcterms:created xsi:type="dcterms:W3CDTF">2023-10-21T13:54:24Z</dcterms:created>
  <dcterms:modified xsi:type="dcterms:W3CDTF">2023-11-15T18:36:43Z</dcterms:modified>
</cp:coreProperties>
</file>