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4" r:id="rId3"/>
    <p:sldMasterId id="2147483666" r:id="rId4"/>
    <p:sldMasterId id="2147483668" r:id="rId5"/>
    <p:sldMasterId id="2147483670" r:id="rId6"/>
  </p:sldMasterIdLst>
  <p:notesMasterIdLst>
    <p:notesMasterId r:id="rId27"/>
  </p:notesMasterIdLst>
  <p:sldIdLst>
    <p:sldId id="256" r:id="rId7"/>
    <p:sldId id="257" r:id="rId8"/>
    <p:sldId id="268" r:id="rId9"/>
    <p:sldId id="269" r:id="rId10"/>
    <p:sldId id="270" r:id="rId11"/>
    <p:sldId id="258" r:id="rId12"/>
    <p:sldId id="283" r:id="rId13"/>
    <p:sldId id="259" r:id="rId14"/>
    <p:sldId id="285" r:id="rId15"/>
    <p:sldId id="271" r:id="rId16"/>
    <p:sldId id="286" r:id="rId17"/>
    <p:sldId id="272" r:id="rId18"/>
    <p:sldId id="287" r:id="rId19"/>
    <p:sldId id="273" r:id="rId20"/>
    <p:sldId id="276" r:id="rId21"/>
    <p:sldId id="277" r:id="rId22"/>
    <p:sldId id="278" r:id="rId23"/>
    <p:sldId id="279" r:id="rId24"/>
    <p:sldId id="280" r:id="rId25"/>
    <p:sldId id="288" r:id="rId26"/>
  </p:sldIdLst>
  <p:sldSz cx="18288000" cy="10287000"/>
  <p:notesSz cx="6858000" cy="9144000"/>
  <p:embeddedFontLst>
    <p:embeddedFont>
      <p:font typeface="#9Slide05 SVNSnell Roundhand Sc" panose="020B0604020202020204" charset="0"/>
      <p:regular r:id="rId28"/>
      <p:bold r:id="rId29"/>
    </p:embeddedFont>
    <p:embeddedFont>
      <p:font typeface="#9Slide05 SVNKitten" panose="020B0604020202020204" charset="0"/>
      <p:regular r:id="rId30"/>
    </p:embeddedFont>
    <p:embeddedFont>
      <p:font typeface="#9Slide06 SVNSlow Attack 2" charset="0"/>
      <p:regular r:id="rId31"/>
    </p:embeddedFont>
    <p:embeddedFont>
      <p:font typeface="Microsoft YaHei"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
      <p:font typeface="#9Slide07 Altus" panose="020B0604020202020204" charset="0"/>
      <p:regular r:id="rId38"/>
    </p:embeddedFont>
    <p:embeddedFont>
      <p:font typeface="#9Slide07 HoneyCream" panose="020B0604020202020204" charset="0"/>
      <p:regular r:id="rId39"/>
    </p:embeddedFont>
    <p:embeddedFont>
      <p:font typeface="Cambria" panose="02040503050406030204" pitchFamily="18" charset="0"/>
      <p:regular r:id="rId40"/>
      <p:bold r:id="rId41"/>
      <p:italic r:id="rId42"/>
      <p:boldItalic r:id="rId43"/>
    </p:embeddedFont>
    <p:embeddedFont>
      <p:font typeface="Bobby Jones" panose="020B0604020202020204" charset="0"/>
      <p:regular r:id="rId44"/>
    </p:embeddedFont>
    <p:embeddedFont>
      <p:font typeface="Roboto" panose="020B0604020202020204" charset="0"/>
      <p:regular r:id="rId45"/>
      <p:bold r:id="rId46"/>
      <p:italic r:id="rId47"/>
      <p:boldItalic r:id="rId48"/>
    </p:embeddedFont>
    <p:embeddedFont>
      <p:font typeface="Arial Black" panose="020B0A04020102020204" pitchFamily="34"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925" autoAdjust="0"/>
  </p:normalViewPr>
  <p:slideViewPr>
    <p:cSldViewPr>
      <p:cViewPr varScale="1">
        <p:scale>
          <a:sx n="42" d="100"/>
          <a:sy n="42" d="100"/>
        </p:scale>
        <p:origin x="9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8D46C-2B24-4D45-8E19-2B82C35BF9E5}"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A2381-A5FD-41B4-A713-F20C7808426B}" type="slidenum">
              <a:rPr lang="en-US" smtClean="0"/>
              <a:t>‹#›</a:t>
            </a:fld>
            <a:endParaRPr lang="en-US"/>
          </a:p>
        </p:txBody>
      </p:sp>
    </p:spTree>
    <p:extLst>
      <p:ext uri="{BB962C8B-B14F-4D97-AF65-F5344CB8AC3E}">
        <p14:creationId xmlns:p14="http://schemas.microsoft.com/office/powerpoint/2010/main" val="429181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smtClean="0"/>
              <a:t>Nhấn</a:t>
            </a:r>
            <a:r>
              <a:rPr lang="en-US" baseline="0" dirty="0" smtClean="0"/>
              <a:t> </a:t>
            </a:r>
            <a:r>
              <a:rPr lang="en-US" baseline="0" dirty="0" err="1" smtClean="0"/>
              <a:t>vào</a:t>
            </a:r>
            <a:r>
              <a:rPr lang="en-US" baseline="0" dirty="0" smtClean="0"/>
              <a:t> con </a:t>
            </a:r>
            <a:r>
              <a:rPr lang="en-US" baseline="0" dirty="0" err="1" smtClean="0"/>
              <a:t>tàu</a:t>
            </a:r>
            <a:r>
              <a:rPr lang="en-US" baseline="0" dirty="0" smtClean="0"/>
              <a:t> </a:t>
            </a:r>
            <a:r>
              <a:rPr lang="en-US" baseline="0" dirty="0" err="1" smtClean="0"/>
              <a:t>để</a:t>
            </a:r>
            <a:r>
              <a:rPr lang="en-US" baseline="0" dirty="0" smtClean="0"/>
              <a:t> </a:t>
            </a:r>
            <a:r>
              <a:rPr lang="en-US" baseline="0" dirty="0" err="1" smtClean="0"/>
              <a:t>tiếp</a:t>
            </a:r>
            <a:r>
              <a:rPr lang="en-US" baseline="0" dirty="0" smtClean="0"/>
              <a:t> </a:t>
            </a:r>
            <a:r>
              <a:rPr lang="en-US" baseline="0" dirty="0" err="1" smtClean="0"/>
              <a:t>tục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47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7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63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4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2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11/25/2024</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7594925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11/25/2024</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40370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11/25/2024</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70391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11/25/2024</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173541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11/25/2024</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686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5.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6.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3189666" y="3144498"/>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chemeClr val="accent2">
                    <a:lumMod val="75000"/>
                  </a:schemeClr>
                </a:solidFill>
                <a:effectLst/>
                <a:uLnTx/>
                <a:uFillTx/>
                <a:latin typeface="#9Slide06 SVNSlow Attack 2" pitchFamily="2" charset="0"/>
                <a:ea typeface="+mj-ea"/>
                <a:cs typeface="+mj-cs"/>
              </a:rPr>
              <a:t>Hồng Linh</a:t>
            </a:r>
            <a:endParaRPr kumimoji="0" lang="en-US" sz="3810" b="0" i="0" u="none" strike="noStrike" kern="1200" cap="none" spc="0" normalizeH="0" baseline="0" noProof="0" dirty="0">
              <a:ln>
                <a:noFill/>
              </a:ln>
              <a:solidFill>
                <a:schemeClr val="accent2">
                  <a:lumMod val="75000"/>
                </a:schemeClr>
              </a:solidFill>
              <a:effectLst/>
              <a:uLnTx/>
              <a:uFillTx/>
              <a:latin typeface="#9Slide06 SVNSlow Attack 2"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124937" y="10848988"/>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472862" y="12467720"/>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5246560" y="-11811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9Slide07 Altus" pitchFamily="2" charset="0"/>
                <a:ea typeface="+mj-ea"/>
                <a:cs typeface="+mj-cs"/>
              </a:rPr>
              <a:t>By:Linh</a:t>
            </a:r>
            <a:r>
              <a:rPr kumimoji="0" lang="en-US" sz="4800" b="1" i="0" u="none" strike="noStrike" kern="1200" cap="none" spc="0" normalizeH="0" baseline="0" noProof="0" dirty="0" err="1">
                <a:ln>
                  <a:noFill/>
                </a:ln>
                <a:solidFill>
                  <a:srgbClr val="D63A75"/>
                </a:solidFill>
                <a:effectLst/>
                <a:uLnTx/>
                <a:uFillTx/>
                <a:latin typeface="#9Slide07 Altus" pitchFamily="2" charset="0"/>
                <a:ea typeface="+mj-ea"/>
                <a:cs typeface="+mj-cs"/>
              </a:rPr>
              <a:t>&amp;</a:t>
            </a:r>
            <a:r>
              <a:rPr kumimoji="0" lang="en-US" sz="4800" b="1" i="0" u="none" strike="noStrike" kern="1200" cap="none" spc="0" normalizeH="0" baseline="0" noProof="0" dirty="0" err="1">
                <a:ln>
                  <a:noFill/>
                </a:ln>
                <a:solidFill>
                  <a:srgbClr val="70AD47">
                    <a:lumMod val="50000"/>
                  </a:srgbClr>
                </a:solidFill>
                <a:effectLst/>
                <a:uLnTx/>
                <a:uFillTx/>
                <a:latin typeface="#9Slide07 Altus" pitchFamily="2" charset="0"/>
                <a:ea typeface="+mj-ea"/>
                <a:cs typeface="+mj-cs"/>
              </a:rPr>
              <a:t>Hiền</a:t>
            </a:r>
            <a:r>
              <a:rPr kumimoji="0" lang="en-US" sz="48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 </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694068"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4472C4">
                    <a:lumMod val="5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4472C4">
                  <a:lumMod val="5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7" name="矩形 28">
            <a:extLst>
              <a:ext uri="{FF2B5EF4-FFF2-40B4-BE49-F238E27FC236}">
                <a16:creationId xmlns:a16="http://schemas.microsoft.com/office/drawing/2014/main" id="{2CF9EF54-DFD3-41AD-B058-6D0FC0E7350B}"/>
              </a:ext>
            </a:extLst>
          </p:cNvPr>
          <p:cNvSpPr/>
          <p:nvPr userDrawn="1"/>
        </p:nvSpPr>
        <p:spPr>
          <a:xfrm rot="5400000">
            <a:off x="-461218" y="5226331"/>
            <a:ext cx="1563248" cy="461665"/>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solidFill>
                    <a:prstClr val="black"/>
                  </a:solidFill>
                </a:ln>
                <a:solidFill>
                  <a:srgbClr val="5B9BD5">
                    <a:lumMod val="5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Hồng Linh</a:t>
            </a:r>
            <a:endParaRPr kumimoji="0" lang="zh-CN" altLang="en-US" sz="2400" b="1" i="0" u="none" strike="noStrike" kern="1200" cap="none" spc="0" normalizeH="0" baseline="0" noProof="0" dirty="0">
              <a:ln>
                <a:solidFill>
                  <a:prstClr val="black"/>
                </a:solidFill>
              </a:ln>
              <a:solidFill>
                <a:srgbClr val="5B9BD5">
                  <a:lumMod val="5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37947034"/>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124937" y="10848988"/>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472862" y="12467720"/>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5246560" y="-11811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48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48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694068"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4472C4">
                    <a:lumMod val="5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4472C4">
                  <a:lumMod val="5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7" name="矩形 28">
            <a:extLst>
              <a:ext uri="{FF2B5EF4-FFF2-40B4-BE49-F238E27FC236}">
                <a16:creationId xmlns:a16="http://schemas.microsoft.com/office/drawing/2014/main" id="{2CF9EF54-DFD3-41AD-B058-6D0FC0E7350B}"/>
              </a:ext>
            </a:extLst>
          </p:cNvPr>
          <p:cNvSpPr/>
          <p:nvPr userDrawn="1"/>
        </p:nvSpPr>
        <p:spPr>
          <a:xfrm rot="5400000">
            <a:off x="-461218" y="5226331"/>
            <a:ext cx="1563248" cy="461665"/>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solidFill>
                    <a:prstClr val="black"/>
                  </a:solidFill>
                </a:ln>
                <a:solidFill>
                  <a:srgbClr val="5B9BD5">
                    <a:lumMod val="5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Hồng Linh</a:t>
            </a:r>
            <a:endParaRPr kumimoji="0" lang="zh-CN" altLang="en-US" sz="2400" b="1" i="0" u="none" strike="noStrike" kern="1200" cap="none" spc="0" normalizeH="0" baseline="0" noProof="0" dirty="0">
              <a:ln>
                <a:solidFill>
                  <a:prstClr val="black"/>
                </a:solidFill>
              </a:ln>
              <a:solidFill>
                <a:srgbClr val="5B9BD5">
                  <a:lumMod val="5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57438767"/>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124937" y="10848988"/>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472862" y="12467720"/>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5246560" y="-11811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48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48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694068"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4472C4">
                    <a:lumMod val="5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4472C4">
                  <a:lumMod val="5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7" name="矩形 28">
            <a:extLst>
              <a:ext uri="{FF2B5EF4-FFF2-40B4-BE49-F238E27FC236}">
                <a16:creationId xmlns:a16="http://schemas.microsoft.com/office/drawing/2014/main" id="{2CF9EF54-DFD3-41AD-B058-6D0FC0E7350B}"/>
              </a:ext>
            </a:extLst>
          </p:cNvPr>
          <p:cNvSpPr/>
          <p:nvPr userDrawn="1"/>
        </p:nvSpPr>
        <p:spPr>
          <a:xfrm rot="5400000">
            <a:off x="-461218" y="5226331"/>
            <a:ext cx="1563248" cy="461665"/>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solidFill>
                    <a:prstClr val="black"/>
                  </a:solidFill>
                </a:ln>
                <a:solidFill>
                  <a:srgbClr val="5B9BD5">
                    <a:lumMod val="5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Hồng Linh</a:t>
            </a:r>
            <a:endParaRPr kumimoji="0" lang="zh-CN" altLang="en-US" sz="2400" b="1" i="0" u="none" strike="noStrike" kern="1200" cap="none" spc="0" normalizeH="0" baseline="0" noProof="0" dirty="0">
              <a:ln>
                <a:solidFill>
                  <a:prstClr val="black"/>
                </a:solidFill>
              </a:ln>
              <a:solidFill>
                <a:srgbClr val="5B9BD5">
                  <a:lumMod val="5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840019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124937" y="10848988"/>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472862" y="12467720"/>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5246560" y="-11811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48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48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694068"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4472C4">
                    <a:lumMod val="5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4472C4">
                  <a:lumMod val="5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7" name="矩形 28">
            <a:extLst>
              <a:ext uri="{FF2B5EF4-FFF2-40B4-BE49-F238E27FC236}">
                <a16:creationId xmlns:a16="http://schemas.microsoft.com/office/drawing/2014/main" id="{2CF9EF54-DFD3-41AD-B058-6D0FC0E7350B}"/>
              </a:ext>
            </a:extLst>
          </p:cNvPr>
          <p:cNvSpPr/>
          <p:nvPr userDrawn="1"/>
        </p:nvSpPr>
        <p:spPr>
          <a:xfrm rot="5400000">
            <a:off x="-461218" y="5226331"/>
            <a:ext cx="1563248" cy="461665"/>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solidFill>
                    <a:prstClr val="black"/>
                  </a:solidFill>
                </a:ln>
                <a:solidFill>
                  <a:srgbClr val="5B9BD5">
                    <a:lumMod val="5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Hồng Linh</a:t>
            </a:r>
            <a:endParaRPr kumimoji="0" lang="zh-CN" altLang="en-US" sz="2400" b="1" i="0" u="none" strike="noStrike" kern="1200" cap="none" spc="0" normalizeH="0" baseline="0" noProof="0" dirty="0">
              <a:ln>
                <a:solidFill>
                  <a:prstClr val="black"/>
                </a:solidFill>
              </a:ln>
              <a:solidFill>
                <a:srgbClr val="5B9BD5">
                  <a:lumMod val="5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81123465"/>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124937" y="10848988"/>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472862" y="12467720"/>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5246560" y="-11811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48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48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48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694068"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4472C4">
                    <a:lumMod val="5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4472C4">
                  <a:lumMod val="5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7" name="矩形 28">
            <a:extLst>
              <a:ext uri="{FF2B5EF4-FFF2-40B4-BE49-F238E27FC236}">
                <a16:creationId xmlns:a16="http://schemas.microsoft.com/office/drawing/2014/main" id="{2CF9EF54-DFD3-41AD-B058-6D0FC0E7350B}"/>
              </a:ext>
            </a:extLst>
          </p:cNvPr>
          <p:cNvSpPr/>
          <p:nvPr userDrawn="1"/>
        </p:nvSpPr>
        <p:spPr>
          <a:xfrm rot="5400000">
            <a:off x="-461218" y="5226331"/>
            <a:ext cx="1563248" cy="461665"/>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solidFill>
                    <a:prstClr val="black"/>
                  </a:solidFill>
                </a:ln>
                <a:solidFill>
                  <a:srgbClr val="5B9BD5">
                    <a:lumMod val="5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Hồng Linh</a:t>
            </a:r>
            <a:endParaRPr kumimoji="0" lang="zh-CN" altLang="en-US" sz="2400" b="1" i="0" u="none" strike="noStrike" kern="1200" cap="none" spc="0" normalizeH="0" baseline="0" noProof="0" dirty="0">
              <a:ln>
                <a:solidFill>
                  <a:prstClr val="black"/>
                </a:solidFill>
              </a:ln>
              <a:solidFill>
                <a:srgbClr val="5B9BD5">
                  <a:lumMod val="5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34750101"/>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gif"/><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19.sv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13" Type="http://schemas.microsoft.com/office/2007/relationships/hdphoto" Target="../media/hdphoto8.wdp"/><Relationship Id="rId3"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audio" Target="../media/audio4.wav"/><Relationship Id="rId16"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7.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1.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19.sv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13" Type="http://schemas.microsoft.com/office/2007/relationships/hdphoto" Target="../media/hdphoto8.wdp"/><Relationship Id="rId3"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audio" Target="../media/audio4.wav"/><Relationship Id="rId16" Type="http://schemas.openxmlformats.org/officeDocument/2006/relationships/image" Target="../media/image13.gif"/><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3.svg"/><Relationship Id="rId4" Type="http://schemas.openxmlformats.org/officeDocument/2006/relationships/image" Target="../media/image7.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21.sv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8.svg"/><Relationship Id="rId14" Type="http://schemas.openxmlformats.org/officeDocument/2006/relationships/image" Target="../media/image5.svg"/></Relationships>
</file>

<file path=ppt/slides/_rels/slide15.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6.png"/><Relationship Id="rId26" Type="http://schemas.openxmlformats.org/officeDocument/2006/relationships/slide" Target="slide18.xml"/><Relationship Id="rId3" Type="http://schemas.openxmlformats.org/officeDocument/2006/relationships/slideLayout" Target="../slideLayouts/slideLayout12.xml"/><Relationship Id="rId21" Type="http://schemas.openxmlformats.org/officeDocument/2006/relationships/image" Target="../media/image48.png"/><Relationship Id="rId7" Type="http://schemas.openxmlformats.org/officeDocument/2006/relationships/image" Target="../media/image37.png"/><Relationship Id="rId12" Type="http://schemas.openxmlformats.org/officeDocument/2006/relationships/image" Target="../media/image41.png"/><Relationship Id="rId17" Type="http://schemas.openxmlformats.org/officeDocument/2006/relationships/image" Target="../media/image45.png"/><Relationship Id="rId25" Type="http://schemas.openxmlformats.org/officeDocument/2006/relationships/image" Target="../media/image50.png"/><Relationship Id="rId33" Type="http://schemas.microsoft.com/office/2007/relationships/hdphoto" Target="../media/hdphoto8.wdp"/><Relationship Id="rId2" Type="http://schemas.openxmlformats.org/officeDocument/2006/relationships/audio" Target="../media/media1.wav"/><Relationship Id="rId16" Type="http://schemas.openxmlformats.org/officeDocument/2006/relationships/image" Target="../media/image44.png"/><Relationship Id="rId20" Type="http://schemas.openxmlformats.org/officeDocument/2006/relationships/image" Target="../media/image47.png"/><Relationship Id="rId29" Type="http://schemas.openxmlformats.org/officeDocument/2006/relationships/image" Target="../media/image52.png"/><Relationship Id="rId1" Type="http://schemas.microsoft.com/office/2007/relationships/media" Target="../media/media1.wav"/><Relationship Id="rId6" Type="http://schemas.openxmlformats.org/officeDocument/2006/relationships/image" Target="../media/image36.png"/><Relationship Id="rId11" Type="http://schemas.microsoft.com/office/2007/relationships/hdphoto" Target="../media/hdphoto10.wdp"/><Relationship Id="rId24" Type="http://schemas.openxmlformats.org/officeDocument/2006/relationships/slide" Target="slide17.xml"/><Relationship Id="rId32" Type="http://schemas.openxmlformats.org/officeDocument/2006/relationships/image" Target="../media/image25.png"/><Relationship Id="rId5" Type="http://schemas.openxmlformats.org/officeDocument/2006/relationships/image" Target="../media/image35.jpg"/><Relationship Id="rId15" Type="http://schemas.microsoft.com/office/2007/relationships/hdphoto" Target="../media/hdphoto11.wdp"/><Relationship Id="rId23" Type="http://schemas.openxmlformats.org/officeDocument/2006/relationships/image" Target="../media/image49.png"/><Relationship Id="rId28" Type="http://schemas.openxmlformats.org/officeDocument/2006/relationships/slide" Target="slide19.xml"/><Relationship Id="rId10" Type="http://schemas.openxmlformats.org/officeDocument/2006/relationships/image" Target="../media/image40.png"/><Relationship Id="rId19" Type="http://schemas.openxmlformats.org/officeDocument/2006/relationships/image" Target="../media/image13.gif"/><Relationship Id="rId31" Type="http://schemas.openxmlformats.org/officeDocument/2006/relationships/slide" Target="slide20.xml"/><Relationship Id="rId4" Type="http://schemas.openxmlformats.org/officeDocument/2006/relationships/notesSlide" Target="../notesSlides/notesSlide1.xml"/><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slide" Target="slide16.xml"/><Relationship Id="rId27" Type="http://schemas.openxmlformats.org/officeDocument/2006/relationships/image" Target="../media/image51.png"/><Relationship Id="rId30" Type="http://schemas.openxmlformats.org/officeDocument/2006/relationships/image" Target="../media/image53.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25.png"/><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4.png"/><Relationship Id="rId10" Type="http://schemas.microsoft.com/office/2007/relationships/hdphoto" Target="../media/hdphoto14.wdp"/><Relationship Id="rId4" Type="http://schemas.openxmlformats.org/officeDocument/2006/relationships/image" Target="../media/image35.jpg"/><Relationship Id="rId9" Type="http://schemas.openxmlformats.org/officeDocument/2006/relationships/image" Target="../media/image56.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image" Target="../media/image35.jp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image" Target="../media/image35.jpg"/><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5.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image" Target="../media/image35.jp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13"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sv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3.gif"/><Relationship Id="rId4" Type="http://schemas.openxmlformats.org/officeDocument/2006/relationships/image" Target="../media/image1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gif"/><Relationship Id="rId3" Type="http://schemas.openxmlformats.org/officeDocument/2006/relationships/image" Target="../media/image6.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audio3.wav"/><Relationship Id="rId16"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3.svg"/><Relationship Id="rId4" Type="http://schemas.openxmlformats.org/officeDocument/2006/relationships/image" Target="../media/image7.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gif"/><Relationship Id="rId3" Type="http://schemas.openxmlformats.org/officeDocument/2006/relationships/image" Target="../media/image6.png"/><Relationship Id="rId12"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audio" Target="../media/audio4.wav"/><Relationship Id="rId16"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7.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microsoft.com/office/2007/relationships/hdphoto" Target="../media/hdphoto9.wdp"/><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19.svg"/><Relationship Id="rId9" Type="http://schemas.openxmlformats.org/officeDocument/2006/relationships/image" Target="../media/image7.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gif"/><Relationship Id="rId3" Type="http://schemas.openxmlformats.org/officeDocument/2006/relationships/image" Target="../media/image6.png"/><Relationship Id="rId12"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audio" Target="../media/audio4.wav"/><Relationship Id="rId16"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7.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40808" y="4658411"/>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289518" y="6924628"/>
            <a:ext cx="4023470" cy="246241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40"/>
          <p:cNvSpPr/>
          <p:nvPr/>
        </p:nvSpPr>
        <p:spPr>
          <a:xfrm>
            <a:off x="13259806" y="5756396"/>
            <a:ext cx="3942736" cy="4038600"/>
          </a:xfrm>
          <a:custGeom>
            <a:avLst/>
            <a:gdLst/>
            <a:ahLst/>
            <a:cxnLst/>
            <a:rect l="l" t="t" r="r" b="b"/>
            <a:pathLst>
              <a:path w="8495071" h="8229600">
                <a:moveTo>
                  <a:pt x="0" y="0"/>
                </a:moveTo>
                <a:lnTo>
                  <a:pt x="8495070" y="0"/>
                </a:lnTo>
                <a:lnTo>
                  <a:pt x="8495070" y="8229600"/>
                </a:lnTo>
                <a:lnTo>
                  <a:pt x="0" y="8229600"/>
                </a:lnTo>
                <a:lnTo>
                  <a:pt x="0" y="0"/>
                </a:lnTo>
                <a:close/>
              </a:path>
            </a:pathLst>
          </a:custGeom>
          <a:blipFill>
            <a:blip r:embed="rId7"/>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6696" y="-151815"/>
            <a:ext cx="2822111" cy="282211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64" y="8438720"/>
            <a:ext cx="1597397" cy="1639159"/>
          </a:xfrm>
          <a:prstGeom prst="rect">
            <a:avLst/>
          </a:prstGeom>
        </p:spPr>
      </p:pic>
      <p:pic>
        <p:nvPicPr>
          <p:cNvPr id="15" name="Picture 14"/>
          <p:cNvPicPr>
            <a:picLocks noChangeAspect="1"/>
          </p:cNvPicPr>
          <p:nvPr/>
        </p:nvPicPr>
        <p:blipFill>
          <a:blip r:embed="rId10"/>
          <a:stretch>
            <a:fillRect/>
          </a:stretch>
        </p:blipFill>
        <p:spPr>
          <a:xfrm>
            <a:off x="1219200" y="887796"/>
            <a:ext cx="15460796" cy="8468078"/>
          </a:xfrm>
          <a:prstGeom prst="rect">
            <a:avLst/>
          </a:prstGeom>
        </p:spPr>
      </p:pic>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smtClean="0">
                <a:solidFill>
                  <a:srgbClr val="03989E"/>
                </a:solidFill>
                <a:latin typeface="Bobby Jones"/>
              </a:rPr>
              <a:t>BÀI 2</a:t>
            </a:r>
            <a:endParaRPr lang="en-US" sz="11199" dirty="0">
              <a:solidFill>
                <a:srgbClr val="03989E"/>
              </a:solidFill>
              <a:latin typeface="Bobby Jones"/>
            </a:endParaRPr>
          </a:p>
        </p:txBody>
      </p:sp>
      <p:sp>
        <p:nvSpPr>
          <p:cNvPr id="20" name="TextBox 72"/>
          <p:cNvSpPr txBox="1"/>
          <p:nvPr/>
        </p:nvSpPr>
        <p:spPr>
          <a:xfrm>
            <a:off x="4000461" y="845299"/>
            <a:ext cx="13258800" cy="2954655"/>
          </a:xfrm>
          <a:prstGeom prst="rect">
            <a:avLst/>
          </a:prstGeom>
        </p:spPr>
        <p:txBody>
          <a:bodyPr wrap="square" lIns="0" tIns="0" rIns="0" bIns="0" rtlCol="0" anchor="t">
            <a:spAutoFit/>
          </a:bodyPr>
          <a:lstStyle/>
          <a:p>
            <a:pPr algn="just">
              <a:spcBef>
                <a:spcPct val="0"/>
              </a:spcBef>
            </a:pPr>
            <a:r>
              <a:rPr lang="vi-VN" sz="4800" dirty="0">
                <a:latin typeface="Calibri" panose="020F0502020204030204" pitchFamily="34" charset="0"/>
                <a:ea typeface="Calibri" panose="020F0502020204030204" pitchFamily="34" charset="0"/>
                <a:cs typeface="Calibri" panose="020F0502020204030204" pitchFamily="34"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lang="en-US" sz="213200" b="1"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Freeform 6"/>
          <p:cNvSpPr/>
          <p:nvPr/>
        </p:nvSpPr>
        <p:spPr>
          <a:xfrm>
            <a:off x="1197759" y="2467827"/>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 name="Rectangle 4"/>
          <p:cNvSpPr/>
          <p:nvPr/>
        </p:nvSpPr>
        <p:spPr>
          <a:xfrm>
            <a:off x="947606" y="4088680"/>
            <a:ext cx="12311193" cy="5262979"/>
          </a:xfrm>
          <a:prstGeom prst="rect">
            <a:avLst/>
          </a:prstGeom>
          <a:solidFill>
            <a:schemeClr val="accent1">
              <a:lumMod val="20000"/>
              <a:lumOff val="80000"/>
            </a:schemeClr>
          </a:solidFill>
        </p:spPr>
        <p:txBody>
          <a:bodyPr wrap="square">
            <a:spAutoFit/>
          </a:bodyPr>
          <a:lstStyle/>
          <a:p>
            <a:pPr algn="ctr"/>
            <a:r>
              <a:rPr lang="en-US" sz="4800" b="1" i="1" u="sng" dirty="0" err="1" smtClean="0">
                <a:solidFill>
                  <a:srgbClr val="333333"/>
                </a:solidFill>
                <a:latin typeface="Roboto" panose="02000000000000000000" pitchFamily="2" charset="0"/>
              </a:rPr>
              <a:t>Bài</a:t>
            </a:r>
            <a:r>
              <a:rPr lang="en-US" sz="4800" b="1" i="1" u="sng" dirty="0" smtClean="0">
                <a:solidFill>
                  <a:srgbClr val="333333"/>
                </a:solidFill>
                <a:latin typeface="Roboto" panose="02000000000000000000" pitchFamily="2" charset="0"/>
              </a:rPr>
              <a:t> </a:t>
            </a:r>
            <a:r>
              <a:rPr lang="en-US" sz="4800" b="1" i="1" u="sng" dirty="0" err="1" smtClean="0">
                <a:solidFill>
                  <a:srgbClr val="333333"/>
                </a:solidFill>
                <a:latin typeface="Roboto" panose="02000000000000000000" pitchFamily="2" charset="0"/>
              </a:rPr>
              <a:t>giải</a:t>
            </a:r>
            <a:r>
              <a:rPr lang="en-US" sz="4800" b="1" i="1" u="sng" dirty="0" smtClean="0">
                <a:solidFill>
                  <a:srgbClr val="333333"/>
                </a:solidFill>
                <a:latin typeface="Roboto" panose="02000000000000000000" pitchFamily="2" charset="0"/>
              </a:rPr>
              <a:t>:</a:t>
            </a:r>
          </a:p>
          <a:p>
            <a:pPr algn="ctr"/>
            <a:r>
              <a:rPr lang="en-US" sz="4800" dirty="0" err="1" smtClean="0">
                <a:solidFill>
                  <a:srgbClr val="333333"/>
                </a:solidFill>
                <a:latin typeface="Roboto" panose="02000000000000000000" pitchFamily="2" charset="0"/>
              </a:rPr>
              <a:t>Số</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học</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sinh</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đi</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tham</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quan</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đợt</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thứ</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nhất</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là</a:t>
            </a:r>
            <a:r>
              <a:rPr lang="en-US" sz="4800" dirty="0" smtClean="0">
                <a:solidFill>
                  <a:srgbClr val="333333"/>
                </a:solidFill>
                <a:latin typeface="Roboto" panose="02000000000000000000" pitchFamily="2" charset="0"/>
              </a:rPr>
              <a:t>:</a:t>
            </a:r>
          </a:p>
          <a:p>
            <a:pPr algn="ctr"/>
            <a:r>
              <a:rPr lang="en-US" sz="4800" dirty="0" smtClean="0">
                <a:solidFill>
                  <a:srgbClr val="333333"/>
                </a:solidFill>
                <a:latin typeface="Roboto" panose="02000000000000000000" pitchFamily="2" charset="0"/>
              </a:rPr>
              <a:t>(175 + 15) : 2 = 95 (</a:t>
            </a:r>
            <a:r>
              <a:rPr lang="en-US" sz="4800" dirty="0" err="1" smtClean="0">
                <a:solidFill>
                  <a:srgbClr val="333333"/>
                </a:solidFill>
                <a:latin typeface="Roboto" panose="02000000000000000000" pitchFamily="2" charset="0"/>
              </a:rPr>
              <a:t>học</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sinh</a:t>
            </a:r>
            <a:r>
              <a:rPr lang="en-US" sz="4800" dirty="0" smtClean="0">
                <a:solidFill>
                  <a:srgbClr val="333333"/>
                </a:solidFill>
                <a:latin typeface="Roboto" panose="02000000000000000000" pitchFamily="2" charset="0"/>
              </a:rPr>
              <a:t>)</a:t>
            </a:r>
            <a:endParaRPr lang="en-US" sz="4800" dirty="0">
              <a:solidFill>
                <a:srgbClr val="333333"/>
              </a:solidFill>
              <a:latin typeface="Roboto" panose="02000000000000000000" pitchFamily="2" charset="0"/>
            </a:endParaRPr>
          </a:p>
          <a:p>
            <a:pPr algn="ctr"/>
            <a:r>
              <a:rPr lang="en-US" sz="4800" dirty="0" err="1">
                <a:solidFill>
                  <a:srgbClr val="333333"/>
                </a:solidFill>
                <a:latin typeface="Roboto" panose="02000000000000000000" pitchFamily="2" charset="0"/>
              </a:rPr>
              <a:t>Số</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đi</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tham</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quan</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đợt</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thứ</a:t>
            </a:r>
            <a:r>
              <a:rPr lang="en-US" sz="4800" dirty="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hai</a:t>
            </a:r>
            <a:r>
              <a:rPr lang="en-US" sz="4800" dirty="0" smtClean="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là</a:t>
            </a:r>
            <a:r>
              <a:rPr lang="en-US" sz="4800" dirty="0" smtClean="0">
                <a:solidFill>
                  <a:srgbClr val="333333"/>
                </a:solidFill>
                <a:latin typeface="Roboto" panose="02000000000000000000" pitchFamily="2" charset="0"/>
              </a:rPr>
              <a:t>:</a:t>
            </a:r>
            <a:r>
              <a:rPr lang="en-US" sz="4800" dirty="0">
                <a:solidFill>
                  <a:srgbClr val="333333"/>
                </a:solidFill>
                <a:latin typeface="Roboto" panose="02000000000000000000" pitchFamily="2" charset="0"/>
              </a:rPr>
              <a:t/>
            </a:r>
            <a:br>
              <a:rPr lang="en-US" sz="4800" dirty="0">
                <a:solidFill>
                  <a:srgbClr val="333333"/>
                </a:solidFill>
                <a:latin typeface="Roboto" panose="02000000000000000000" pitchFamily="2" charset="0"/>
              </a:rPr>
            </a:br>
            <a:r>
              <a:rPr lang="en-US" sz="4800" dirty="0">
                <a:solidFill>
                  <a:srgbClr val="333333"/>
                </a:solidFill>
                <a:latin typeface="Roboto" panose="02000000000000000000" pitchFamily="2" charset="0"/>
              </a:rPr>
              <a:t> </a:t>
            </a:r>
            <a:r>
              <a:rPr lang="en-US" sz="4800" dirty="0" smtClean="0">
                <a:solidFill>
                  <a:srgbClr val="333333"/>
                </a:solidFill>
                <a:latin typeface="Roboto" panose="02000000000000000000" pitchFamily="2" charset="0"/>
              </a:rPr>
              <a:t>175 </a:t>
            </a:r>
            <a:r>
              <a:rPr lang="en-US" sz="4800" dirty="0">
                <a:solidFill>
                  <a:srgbClr val="333333"/>
                </a:solidFill>
                <a:latin typeface="Roboto" panose="02000000000000000000" pitchFamily="2" charset="0"/>
              </a:rPr>
              <a:t>- </a:t>
            </a:r>
            <a:r>
              <a:rPr lang="en-US" sz="4800" dirty="0" smtClean="0">
                <a:solidFill>
                  <a:srgbClr val="333333"/>
                </a:solidFill>
                <a:latin typeface="Roboto" panose="02000000000000000000" pitchFamily="2" charset="0"/>
              </a:rPr>
              <a:t>95 </a:t>
            </a:r>
            <a:r>
              <a:rPr lang="en-US" sz="4800" dirty="0">
                <a:solidFill>
                  <a:srgbClr val="333333"/>
                </a:solidFill>
                <a:latin typeface="Roboto" panose="02000000000000000000" pitchFamily="2" charset="0"/>
              </a:rPr>
              <a:t>= </a:t>
            </a:r>
            <a:r>
              <a:rPr lang="en-US" sz="4800" dirty="0" smtClean="0">
                <a:solidFill>
                  <a:srgbClr val="333333"/>
                </a:solidFill>
                <a:latin typeface="Roboto" panose="02000000000000000000" pitchFamily="2" charset="0"/>
              </a:rPr>
              <a:t>80 (</a:t>
            </a:r>
            <a:r>
              <a:rPr lang="en-US" sz="4800" dirty="0" err="1" smtClean="0">
                <a:solidFill>
                  <a:srgbClr val="333333"/>
                </a:solidFill>
                <a:latin typeface="Roboto" panose="02000000000000000000" pitchFamily="2" charset="0"/>
              </a:rPr>
              <a:t>học</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sinh</a:t>
            </a:r>
            <a:r>
              <a:rPr lang="en-US" sz="4800" dirty="0" smtClean="0">
                <a:solidFill>
                  <a:srgbClr val="333333"/>
                </a:solidFill>
                <a:latin typeface="Roboto" panose="02000000000000000000" pitchFamily="2" charset="0"/>
              </a:rPr>
              <a:t>)</a:t>
            </a:r>
            <a:endParaRPr lang="en-US" sz="4800" dirty="0">
              <a:solidFill>
                <a:srgbClr val="333333"/>
              </a:solidFill>
              <a:latin typeface="Roboto" panose="02000000000000000000" pitchFamily="2" charset="0"/>
            </a:endParaRPr>
          </a:p>
          <a:p>
            <a:pPr algn="ctr"/>
            <a:r>
              <a:rPr lang="en-US" sz="4800" b="1" i="1" u="sng" dirty="0" err="1">
                <a:solidFill>
                  <a:srgbClr val="333333"/>
                </a:solidFill>
                <a:latin typeface="Roboto" panose="02000000000000000000" pitchFamily="2" charset="0"/>
              </a:rPr>
              <a:t>Đáp</a:t>
            </a:r>
            <a:r>
              <a:rPr lang="en-US" sz="4800" b="1" i="1" u="sng" dirty="0">
                <a:solidFill>
                  <a:srgbClr val="333333"/>
                </a:solidFill>
                <a:latin typeface="Roboto" panose="02000000000000000000" pitchFamily="2" charset="0"/>
              </a:rPr>
              <a:t> </a:t>
            </a:r>
            <a:r>
              <a:rPr lang="en-US" sz="4800" b="1" i="1" u="sng" dirty="0" err="1">
                <a:solidFill>
                  <a:srgbClr val="333333"/>
                </a:solidFill>
                <a:latin typeface="Roboto" panose="02000000000000000000" pitchFamily="2" charset="0"/>
              </a:rPr>
              <a:t>số</a:t>
            </a:r>
            <a:r>
              <a:rPr lang="en-US" sz="4800" b="1" i="1" u="sng" dirty="0">
                <a:solidFill>
                  <a:srgbClr val="333333"/>
                </a:solidFill>
                <a:latin typeface="Roboto" panose="02000000000000000000" pitchFamily="2" charset="0"/>
              </a:rPr>
              <a:t>:</a:t>
            </a:r>
            <a:r>
              <a:rPr lang="en-US" sz="4800" b="1" i="1" dirty="0">
                <a:solidFill>
                  <a:srgbClr val="333333"/>
                </a:solidFill>
                <a:latin typeface="Roboto" panose="02000000000000000000" pitchFamily="2" charset="0"/>
              </a:rPr>
              <a:t> </a:t>
            </a:r>
            <a:r>
              <a:rPr lang="en-US" sz="4800" b="1" i="1"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Đợt</a:t>
            </a:r>
            <a:r>
              <a:rPr lang="en-US" sz="4800" dirty="0" smtClean="0">
                <a:solidFill>
                  <a:srgbClr val="333333"/>
                </a:solidFill>
                <a:latin typeface="Roboto" panose="02000000000000000000" pitchFamily="2" charset="0"/>
              </a:rPr>
              <a:t> 1: 95 </a:t>
            </a:r>
            <a:r>
              <a:rPr lang="en-US" sz="4800" dirty="0" err="1" smtClean="0">
                <a:solidFill>
                  <a:srgbClr val="333333"/>
                </a:solidFill>
                <a:latin typeface="Roboto" panose="02000000000000000000" pitchFamily="2" charset="0"/>
              </a:rPr>
              <a:t>học</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sinh</a:t>
            </a:r>
            <a:r>
              <a:rPr lang="en-US" sz="4800" dirty="0" smtClean="0">
                <a:solidFill>
                  <a:srgbClr val="333333"/>
                </a:solidFill>
                <a:latin typeface="Roboto" panose="02000000000000000000" pitchFamily="2" charset="0"/>
              </a:rPr>
              <a:t>, </a:t>
            </a:r>
          </a:p>
          <a:p>
            <a:pPr algn="ct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Đợt</a:t>
            </a:r>
            <a:r>
              <a:rPr lang="en-US" sz="4800" dirty="0" smtClean="0">
                <a:solidFill>
                  <a:srgbClr val="333333"/>
                </a:solidFill>
                <a:latin typeface="Roboto" panose="02000000000000000000" pitchFamily="2" charset="0"/>
              </a:rPr>
              <a:t> 2: 80 </a:t>
            </a:r>
            <a:r>
              <a:rPr lang="en-US" sz="4800" dirty="0" err="1" smtClean="0">
                <a:solidFill>
                  <a:srgbClr val="333333"/>
                </a:solidFill>
                <a:latin typeface="Roboto" panose="02000000000000000000" pitchFamily="2" charset="0"/>
              </a:rPr>
              <a:t>học</a:t>
            </a:r>
            <a:r>
              <a:rPr lang="en-US" sz="4800" dirty="0" smtClean="0">
                <a:solidFill>
                  <a:srgbClr val="333333"/>
                </a:solidFill>
                <a:latin typeface="Roboto" panose="02000000000000000000" pitchFamily="2" charset="0"/>
              </a:rPr>
              <a:t> </a:t>
            </a:r>
            <a:r>
              <a:rPr lang="en-US" sz="4800" dirty="0" err="1" smtClean="0">
                <a:solidFill>
                  <a:srgbClr val="333333"/>
                </a:solidFill>
                <a:latin typeface="Roboto" panose="02000000000000000000" pitchFamily="2" charset="0"/>
              </a:rPr>
              <a:t>sinh</a:t>
            </a:r>
            <a:endParaRPr lang="en-US" sz="4800" b="0" i="0" dirty="0">
              <a:solidFill>
                <a:srgbClr val="333333"/>
              </a:solidFill>
              <a:effectLst/>
              <a:latin typeface="Roboto" panose="02000000000000000000" pitchFamily="2" charset="0"/>
            </a:endParaRPr>
          </a:p>
        </p:txBody>
      </p:sp>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a:off x="11423942" y="5266135"/>
            <a:ext cx="7026164" cy="4342012"/>
          </a:xfrm>
          <a:prstGeom prst="rect">
            <a:avLst/>
          </a:prstGeom>
        </p:spPr>
      </p:pic>
    </p:spTree>
    <p:extLst>
      <p:ext uri="{BB962C8B-B14F-4D97-AF65-F5344CB8AC3E}">
        <p14:creationId xmlns:p14="http://schemas.microsoft.com/office/powerpoint/2010/main" val="166468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pic>
        <p:nvPicPr>
          <p:cNvPr id="5" name="Picture 4"/>
          <p:cNvPicPr>
            <a:picLocks noChangeAspect="1"/>
          </p:cNvPicPr>
          <p:nvPr/>
        </p:nvPicPr>
        <p:blipFill>
          <a:blip r:embed="rId11"/>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14"/>
          <a:stretch>
            <a:fillRect/>
          </a:stretch>
        </p:blipFill>
        <p:spPr>
          <a:xfrm rot="20703027">
            <a:off x="5366508" y="718679"/>
            <a:ext cx="5029636" cy="4456562"/>
          </a:xfrm>
          <a:prstGeom prst="rect">
            <a:avLst/>
          </a:prstGeom>
        </p:spPr>
      </p:pic>
      <p:pic>
        <p:nvPicPr>
          <p:cNvPr id="11" name="Picture 10"/>
          <p:cNvPicPr>
            <a:picLocks noChangeAspect="1"/>
          </p:cNvPicPr>
          <p:nvPr/>
        </p:nvPicPr>
        <p:blipFill>
          <a:blip r:embed="rId15"/>
          <a:stretch>
            <a:fillRect/>
          </a:stretch>
        </p:blipFill>
        <p:spPr>
          <a:xfrm>
            <a:off x="9656752" y="302038"/>
            <a:ext cx="4999153" cy="5761219"/>
          </a:xfrm>
          <a:prstGeom prst="rect">
            <a:avLst/>
          </a:prstGeom>
        </p:spPr>
      </p:pic>
      <p:pic>
        <p:nvPicPr>
          <p:cNvPr id="12" name="Picture 11"/>
          <p:cNvPicPr>
            <a:picLocks noChangeAspect="1"/>
          </p:cNvPicPr>
          <p:nvPr/>
        </p:nvPicPr>
        <p:blipFill>
          <a:blip r:embed="rId16"/>
          <a:stretch>
            <a:fillRect/>
          </a:stretch>
        </p:blipFill>
        <p:spPr>
          <a:xfrm>
            <a:off x="13170888" y="1953474"/>
            <a:ext cx="5425910" cy="5041829"/>
          </a:xfrm>
          <a:prstGeom prst="rect">
            <a:avLst/>
          </a:prstGeom>
        </p:spPr>
      </p:pic>
    </p:spTree>
    <p:extLst>
      <p:ext uri="{BB962C8B-B14F-4D97-AF65-F5344CB8AC3E}">
        <p14:creationId xmlns:p14="http://schemas.microsoft.com/office/powerpoint/2010/main" val="19004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63394 0.18179 " pathEditMode="relative" rAng="0" ptsTypes="AA">
                                      <p:cBhvr>
                                        <p:cTn id="9" dur="2000" fill="hold"/>
                                        <p:tgtEl>
                                          <p:spTgt spid="24"/>
                                        </p:tgtEl>
                                        <p:attrNameLst>
                                          <p:attrName>ppt_x</p:attrName>
                                          <p:attrName>ppt_y</p:attrName>
                                        </p:attrNameLst>
                                      </p:cBhvr>
                                      <p:rCtr x="12578" y="1049"/>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32" presetClass="emph" presetSubtype="0" fill="hold" nodeType="after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smtClean="0">
                <a:solidFill>
                  <a:srgbClr val="03989E"/>
                </a:solidFill>
                <a:latin typeface="Bobby Jones"/>
              </a:rPr>
              <a:t>BÀI 3</a:t>
            </a:r>
            <a:endParaRPr lang="en-US" sz="11199" dirty="0">
              <a:solidFill>
                <a:srgbClr val="03989E"/>
              </a:solidFill>
              <a:latin typeface="Bobby Jones"/>
            </a:endParaRPr>
          </a:p>
        </p:txBody>
      </p:sp>
      <p:sp>
        <p:nvSpPr>
          <p:cNvPr id="20" name="TextBox 72"/>
          <p:cNvSpPr txBox="1"/>
          <p:nvPr/>
        </p:nvSpPr>
        <p:spPr>
          <a:xfrm>
            <a:off x="3657600" y="845299"/>
            <a:ext cx="13792200" cy="2492990"/>
          </a:xfrm>
          <a:prstGeom prst="rect">
            <a:avLst/>
          </a:prstGeom>
        </p:spPr>
        <p:txBody>
          <a:bodyPr wrap="square" lIns="0" tIns="0" rIns="0" bIns="0" rtlCol="0" anchor="t">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Một hình chữ nhật có chu vi là 40 cm và chiều dài hơn chiều rộng 4 cm. Tìm chiều dài, chiều rộng của hình chữ nhật đó</a:t>
            </a:r>
            <a:r>
              <a:rPr lang="vi-VN" sz="5400" dirty="0" smtClean="0">
                <a:latin typeface="Calibri" panose="020F0502020204030204" pitchFamily="34" charset="0"/>
                <a:ea typeface="Calibri" panose="020F0502020204030204" pitchFamily="34" charset="0"/>
                <a:cs typeface="Calibri" panose="020F0502020204030204" pitchFamily="34" charset="0"/>
              </a:rPr>
              <a:t>.</a:t>
            </a:r>
            <a:endParaRPr lang="en-US" sz="400000" b="1"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1379439" y="3310894"/>
            <a:ext cx="17405187" cy="6001643"/>
          </a:xfrm>
          <a:prstGeom prst="rect">
            <a:avLst/>
          </a:prstGeom>
        </p:spPr>
        <p:txBody>
          <a:bodyPr wrap="square">
            <a:spAutoFit/>
          </a:bodyPr>
          <a:lstStyle/>
          <a:p>
            <a:pPr algn="ctr"/>
            <a:r>
              <a:rPr lang="en-US" sz="4800" b="1" u="sng" dirty="0" err="1" smtClean="0">
                <a:solidFill>
                  <a:srgbClr val="C00000"/>
                </a:solidFill>
              </a:rPr>
              <a:t>Bài</a:t>
            </a:r>
            <a:r>
              <a:rPr lang="en-US" sz="4800" b="1" u="sng" dirty="0" smtClean="0">
                <a:solidFill>
                  <a:srgbClr val="C00000"/>
                </a:solidFill>
              </a:rPr>
              <a:t> </a:t>
            </a:r>
            <a:r>
              <a:rPr lang="en-US" sz="4800" b="1" u="sng" dirty="0" err="1" smtClean="0">
                <a:solidFill>
                  <a:srgbClr val="C00000"/>
                </a:solidFill>
              </a:rPr>
              <a:t>giải</a:t>
            </a:r>
            <a:r>
              <a:rPr lang="en-US" sz="4800" b="1" u="sng" dirty="0" smtClean="0">
                <a:solidFill>
                  <a:srgbClr val="C00000"/>
                </a:solidFill>
              </a:rPr>
              <a:t>:</a:t>
            </a:r>
          </a:p>
          <a:p>
            <a:pPr algn="ctr"/>
            <a:r>
              <a:rPr lang="en-US" sz="4800" dirty="0" err="1" smtClean="0">
                <a:solidFill>
                  <a:srgbClr val="C00000"/>
                </a:solidFill>
              </a:rPr>
              <a:t>Nửa</a:t>
            </a:r>
            <a:r>
              <a:rPr lang="en-US" sz="4800" dirty="0" smtClean="0">
                <a:solidFill>
                  <a:srgbClr val="C00000"/>
                </a:solidFill>
              </a:rPr>
              <a:t> </a:t>
            </a:r>
            <a:r>
              <a:rPr lang="en-US" sz="4800" dirty="0" err="1" smtClean="0">
                <a:solidFill>
                  <a:srgbClr val="C00000"/>
                </a:solidFill>
              </a:rPr>
              <a:t>chu</a:t>
            </a:r>
            <a:r>
              <a:rPr lang="en-US" sz="4800" dirty="0" smtClean="0">
                <a:solidFill>
                  <a:srgbClr val="C00000"/>
                </a:solidFill>
              </a:rPr>
              <a:t> vi </a:t>
            </a:r>
            <a:r>
              <a:rPr lang="en-US" sz="4800" dirty="0" err="1" smtClean="0">
                <a:solidFill>
                  <a:srgbClr val="C00000"/>
                </a:solidFill>
              </a:rPr>
              <a:t>hình</a:t>
            </a:r>
            <a:r>
              <a:rPr lang="en-US" sz="4800" dirty="0" smtClean="0">
                <a:solidFill>
                  <a:srgbClr val="C00000"/>
                </a:solidFill>
              </a:rPr>
              <a:t> </a:t>
            </a:r>
            <a:r>
              <a:rPr lang="en-US" sz="4800" dirty="0" err="1" smtClean="0">
                <a:solidFill>
                  <a:srgbClr val="C00000"/>
                </a:solidFill>
              </a:rPr>
              <a:t>chữ</a:t>
            </a:r>
            <a:r>
              <a:rPr lang="en-US" sz="4800" dirty="0" smtClean="0">
                <a:solidFill>
                  <a:srgbClr val="C00000"/>
                </a:solidFill>
              </a:rPr>
              <a:t> </a:t>
            </a:r>
            <a:r>
              <a:rPr lang="en-US" sz="4800" dirty="0" err="1" smtClean="0">
                <a:solidFill>
                  <a:srgbClr val="C00000"/>
                </a:solidFill>
              </a:rPr>
              <a:t>nhật</a:t>
            </a:r>
            <a:r>
              <a:rPr lang="en-US" sz="4800" dirty="0" smtClean="0">
                <a:solidFill>
                  <a:srgbClr val="C00000"/>
                </a:solidFill>
              </a:rPr>
              <a:t> </a:t>
            </a:r>
            <a:r>
              <a:rPr lang="en-US" sz="4800" dirty="0" err="1" smtClean="0">
                <a:solidFill>
                  <a:srgbClr val="C00000"/>
                </a:solidFill>
              </a:rPr>
              <a:t>là</a:t>
            </a:r>
            <a:r>
              <a:rPr lang="en-US" sz="4800" dirty="0" smtClean="0">
                <a:solidFill>
                  <a:srgbClr val="C00000"/>
                </a:solidFill>
              </a:rPr>
              <a:t>:</a:t>
            </a:r>
          </a:p>
          <a:p>
            <a:pPr algn="ctr"/>
            <a:r>
              <a:rPr lang="en-US" sz="4800" dirty="0" smtClean="0">
                <a:solidFill>
                  <a:srgbClr val="C00000"/>
                </a:solidFill>
              </a:rPr>
              <a:t>40 : 2 = 20 (cm)</a:t>
            </a:r>
            <a:endParaRPr lang="en-US" sz="4800" dirty="0">
              <a:solidFill>
                <a:srgbClr val="C00000"/>
              </a:solidFill>
            </a:endParaRPr>
          </a:p>
          <a:p>
            <a:pPr algn="ctr"/>
            <a:r>
              <a:rPr lang="en-US" sz="4800" dirty="0" err="1">
                <a:solidFill>
                  <a:srgbClr val="C00000"/>
                </a:solidFill>
              </a:rPr>
              <a:t>Chiều</a:t>
            </a:r>
            <a:r>
              <a:rPr lang="en-US" sz="4800" dirty="0">
                <a:solidFill>
                  <a:srgbClr val="C00000"/>
                </a:solidFill>
              </a:rPr>
              <a:t> </a:t>
            </a:r>
            <a:r>
              <a:rPr lang="en-US" sz="4800" dirty="0" err="1">
                <a:solidFill>
                  <a:srgbClr val="C00000"/>
                </a:solidFill>
              </a:rPr>
              <a:t>dài</a:t>
            </a:r>
            <a:r>
              <a:rPr lang="en-US" sz="4800" dirty="0">
                <a:solidFill>
                  <a:srgbClr val="C00000"/>
                </a:solidFill>
              </a:rPr>
              <a:t> </a:t>
            </a:r>
            <a:r>
              <a:rPr lang="en-US" sz="4800" dirty="0" err="1">
                <a:solidFill>
                  <a:srgbClr val="C00000"/>
                </a:solidFill>
              </a:rPr>
              <a:t>hình</a:t>
            </a:r>
            <a:r>
              <a:rPr lang="en-US" sz="4800" dirty="0">
                <a:solidFill>
                  <a:srgbClr val="C00000"/>
                </a:solidFill>
              </a:rPr>
              <a:t> </a:t>
            </a:r>
            <a:r>
              <a:rPr lang="en-US" sz="4800" dirty="0" err="1">
                <a:solidFill>
                  <a:srgbClr val="C00000"/>
                </a:solidFill>
              </a:rPr>
              <a:t>chữ</a:t>
            </a:r>
            <a:r>
              <a:rPr lang="en-US" sz="4800" dirty="0">
                <a:solidFill>
                  <a:srgbClr val="C00000"/>
                </a:solidFill>
              </a:rPr>
              <a:t> </a:t>
            </a:r>
            <a:r>
              <a:rPr lang="en-US" sz="4800" dirty="0" err="1">
                <a:solidFill>
                  <a:srgbClr val="C00000"/>
                </a:solidFill>
              </a:rPr>
              <a:t>nhật</a:t>
            </a:r>
            <a:r>
              <a:rPr lang="en-US" sz="4800" dirty="0">
                <a:solidFill>
                  <a:srgbClr val="C00000"/>
                </a:solidFill>
              </a:rPr>
              <a:t>:</a:t>
            </a:r>
          </a:p>
          <a:p>
            <a:pPr algn="ctr"/>
            <a:r>
              <a:rPr lang="en-US" sz="4800" dirty="0">
                <a:solidFill>
                  <a:srgbClr val="C00000"/>
                </a:solidFill>
              </a:rPr>
              <a:t>(</a:t>
            </a:r>
            <a:r>
              <a:rPr lang="en-US" sz="4800" dirty="0" smtClean="0">
                <a:solidFill>
                  <a:srgbClr val="C00000"/>
                </a:solidFill>
              </a:rPr>
              <a:t>20 + 4) :</a:t>
            </a:r>
            <a:r>
              <a:rPr lang="en-US" sz="4800" dirty="0">
                <a:solidFill>
                  <a:srgbClr val="C00000"/>
                </a:solidFill>
              </a:rPr>
              <a:t>2 = 12 (</a:t>
            </a:r>
            <a:r>
              <a:rPr lang="en-US" sz="4800" dirty="0" smtClean="0">
                <a:solidFill>
                  <a:srgbClr val="C00000"/>
                </a:solidFill>
              </a:rPr>
              <a:t>cm)</a:t>
            </a:r>
            <a:endParaRPr lang="en-US" sz="4800" dirty="0">
              <a:solidFill>
                <a:srgbClr val="C00000"/>
              </a:solidFill>
            </a:endParaRPr>
          </a:p>
          <a:p>
            <a:pPr algn="ctr"/>
            <a:r>
              <a:rPr lang="en-US" sz="4800" dirty="0" err="1">
                <a:solidFill>
                  <a:srgbClr val="C00000"/>
                </a:solidFill>
              </a:rPr>
              <a:t>Chiều</a:t>
            </a:r>
            <a:r>
              <a:rPr lang="en-US" sz="4800" dirty="0">
                <a:solidFill>
                  <a:srgbClr val="C00000"/>
                </a:solidFill>
              </a:rPr>
              <a:t> </a:t>
            </a:r>
            <a:r>
              <a:rPr lang="en-US" sz="4800" dirty="0" err="1">
                <a:solidFill>
                  <a:srgbClr val="C00000"/>
                </a:solidFill>
              </a:rPr>
              <a:t>rộng</a:t>
            </a:r>
            <a:r>
              <a:rPr lang="en-US" sz="4800" dirty="0">
                <a:solidFill>
                  <a:srgbClr val="C00000"/>
                </a:solidFill>
              </a:rPr>
              <a:t> </a:t>
            </a:r>
            <a:r>
              <a:rPr lang="en-US" sz="4800" dirty="0" err="1">
                <a:solidFill>
                  <a:srgbClr val="C00000"/>
                </a:solidFill>
              </a:rPr>
              <a:t>hình</a:t>
            </a:r>
            <a:r>
              <a:rPr lang="en-US" sz="4800" dirty="0">
                <a:solidFill>
                  <a:srgbClr val="C00000"/>
                </a:solidFill>
              </a:rPr>
              <a:t> </a:t>
            </a:r>
            <a:r>
              <a:rPr lang="en-US" sz="4800" dirty="0" err="1">
                <a:solidFill>
                  <a:srgbClr val="C00000"/>
                </a:solidFill>
              </a:rPr>
              <a:t>chữ</a:t>
            </a:r>
            <a:r>
              <a:rPr lang="en-US" sz="4800" dirty="0">
                <a:solidFill>
                  <a:srgbClr val="C00000"/>
                </a:solidFill>
              </a:rPr>
              <a:t> </a:t>
            </a:r>
            <a:r>
              <a:rPr lang="en-US" sz="4800" dirty="0" err="1">
                <a:solidFill>
                  <a:srgbClr val="C00000"/>
                </a:solidFill>
              </a:rPr>
              <a:t>nhật</a:t>
            </a:r>
            <a:r>
              <a:rPr lang="en-US" sz="4800" dirty="0">
                <a:solidFill>
                  <a:srgbClr val="C00000"/>
                </a:solidFill>
              </a:rPr>
              <a:t> </a:t>
            </a:r>
            <a:r>
              <a:rPr lang="en-US" sz="4800" dirty="0" err="1">
                <a:solidFill>
                  <a:srgbClr val="C00000"/>
                </a:solidFill>
              </a:rPr>
              <a:t>là</a:t>
            </a:r>
            <a:r>
              <a:rPr lang="en-US" sz="4800" dirty="0">
                <a:solidFill>
                  <a:srgbClr val="C00000"/>
                </a:solidFill>
              </a:rPr>
              <a:t>:</a:t>
            </a:r>
            <a:br>
              <a:rPr lang="en-US" sz="4800" dirty="0">
                <a:solidFill>
                  <a:srgbClr val="C00000"/>
                </a:solidFill>
              </a:rPr>
            </a:br>
            <a:r>
              <a:rPr lang="en-US" sz="4800" dirty="0">
                <a:solidFill>
                  <a:srgbClr val="C00000"/>
                </a:solidFill>
              </a:rPr>
              <a:t>12 - 4 = 8 </a:t>
            </a:r>
            <a:r>
              <a:rPr lang="en-US" sz="4800" dirty="0" smtClean="0">
                <a:solidFill>
                  <a:srgbClr val="C00000"/>
                </a:solidFill>
              </a:rPr>
              <a:t>(cm)</a:t>
            </a:r>
            <a:endParaRPr lang="en-US" sz="4800" dirty="0">
              <a:solidFill>
                <a:srgbClr val="C00000"/>
              </a:solidFill>
            </a:endParaRPr>
          </a:p>
          <a:p>
            <a:pPr algn="ctr"/>
            <a:r>
              <a:rPr lang="en-US" sz="4800" b="1" i="1" u="sng" dirty="0" err="1">
                <a:solidFill>
                  <a:srgbClr val="C00000"/>
                </a:solidFill>
              </a:rPr>
              <a:t>Đáp</a:t>
            </a:r>
            <a:r>
              <a:rPr lang="en-US" sz="4800" b="1" i="1" u="sng" dirty="0">
                <a:solidFill>
                  <a:srgbClr val="C00000"/>
                </a:solidFill>
              </a:rPr>
              <a:t> </a:t>
            </a:r>
            <a:r>
              <a:rPr lang="en-US" sz="4800" b="1" i="1" u="sng" dirty="0" err="1">
                <a:solidFill>
                  <a:srgbClr val="C00000"/>
                </a:solidFill>
              </a:rPr>
              <a:t>số</a:t>
            </a:r>
            <a:r>
              <a:rPr lang="en-US" sz="4800" b="1" i="1" u="sng" dirty="0">
                <a:solidFill>
                  <a:srgbClr val="C00000"/>
                </a:solidFill>
              </a:rPr>
              <a:t>:</a:t>
            </a:r>
            <a:r>
              <a:rPr lang="en-US" sz="4800" b="1" i="1" dirty="0">
                <a:solidFill>
                  <a:srgbClr val="C00000"/>
                </a:solidFill>
              </a:rPr>
              <a:t> </a:t>
            </a:r>
            <a:r>
              <a:rPr lang="en-US" sz="4800" dirty="0" err="1" smtClean="0">
                <a:solidFill>
                  <a:srgbClr val="C00000"/>
                </a:solidFill>
              </a:rPr>
              <a:t>Chiều</a:t>
            </a:r>
            <a:r>
              <a:rPr lang="en-US" sz="4800" dirty="0" smtClean="0">
                <a:solidFill>
                  <a:srgbClr val="C00000"/>
                </a:solidFill>
              </a:rPr>
              <a:t> </a:t>
            </a:r>
            <a:r>
              <a:rPr lang="en-US" sz="4800" dirty="0" err="1" smtClean="0">
                <a:solidFill>
                  <a:srgbClr val="C00000"/>
                </a:solidFill>
              </a:rPr>
              <a:t>dài</a:t>
            </a:r>
            <a:r>
              <a:rPr lang="en-US" sz="4800" dirty="0" smtClean="0">
                <a:solidFill>
                  <a:srgbClr val="C00000"/>
                </a:solidFill>
              </a:rPr>
              <a:t>: 12 cm ; </a:t>
            </a:r>
            <a:r>
              <a:rPr lang="en-US" sz="4800" dirty="0" err="1" smtClean="0">
                <a:solidFill>
                  <a:srgbClr val="C00000"/>
                </a:solidFill>
              </a:rPr>
              <a:t>chiều</a:t>
            </a:r>
            <a:r>
              <a:rPr lang="en-US" sz="4800" dirty="0" smtClean="0">
                <a:solidFill>
                  <a:srgbClr val="C00000"/>
                </a:solidFill>
              </a:rPr>
              <a:t> </a:t>
            </a:r>
            <a:r>
              <a:rPr lang="en-US" sz="4800" dirty="0" err="1" smtClean="0">
                <a:solidFill>
                  <a:srgbClr val="C00000"/>
                </a:solidFill>
              </a:rPr>
              <a:t>rộng</a:t>
            </a:r>
            <a:r>
              <a:rPr lang="en-US" sz="4800" dirty="0" smtClean="0">
                <a:solidFill>
                  <a:srgbClr val="C00000"/>
                </a:solidFill>
              </a:rPr>
              <a:t>: 8 cm</a:t>
            </a:r>
            <a:endParaRPr lang="en-US" sz="4800" i="0" dirty="0">
              <a:solidFill>
                <a:srgbClr val="C00000"/>
              </a:solidFill>
              <a:effectLst/>
            </a:endParaRPr>
          </a:p>
        </p:txBody>
      </p:sp>
      <p:sp>
        <p:nvSpPr>
          <p:cNvPr id="19" name="Freeform 4"/>
          <p:cNvSpPr/>
          <p:nvPr/>
        </p:nvSpPr>
        <p:spPr>
          <a:xfrm>
            <a:off x="16105996" y="6501243"/>
            <a:ext cx="1894968" cy="3425149"/>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xmlns="" r:embed="rId11"/>
                </a:ext>
              </a:extLst>
            </a:blip>
            <a:stretch>
              <a:fillRect/>
            </a:stretch>
          </a:blipFill>
        </p:spPr>
      </p:sp>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rot="20674510" flipH="1">
            <a:off x="-1423683" y="5992082"/>
            <a:ext cx="6238590" cy="3855309"/>
          </a:xfrm>
          <a:prstGeom prst="rect">
            <a:avLst/>
          </a:prstGeom>
        </p:spPr>
      </p:pic>
      <p:sp>
        <p:nvSpPr>
          <p:cNvPr id="8" name="Rounded Rectangular Callout 7"/>
          <p:cNvSpPr/>
          <p:nvPr/>
        </p:nvSpPr>
        <p:spPr>
          <a:xfrm>
            <a:off x="5867400" y="4120994"/>
            <a:ext cx="10744200" cy="1747531"/>
          </a:xfrm>
          <a:prstGeom prst="wedgeRoundRectCallout">
            <a:avLst>
              <a:gd name="adj1" fmla="val 47050"/>
              <a:gd name="adj2" fmla="val 78600"/>
              <a:gd name="adj3" fmla="val 16667"/>
            </a:avLst>
          </a:prstGeom>
          <a:solidFill>
            <a:srgbClr val="00B0F0"/>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smtClean="0">
                <a:solidFill>
                  <a:schemeClr val="tx1"/>
                </a:solidFill>
              </a:rPr>
              <a:t>Muốn</a:t>
            </a:r>
            <a:r>
              <a:rPr lang="en-US" sz="5400" b="1" dirty="0" smtClean="0">
                <a:solidFill>
                  <a:schemeClr val="tx1"/>
                </a:solidFill>
              </a:rPr>
              <a:t> </a:t>
            </a:r>
            <a:r>
              <a:rPr lang="en-US" sz="5400" b="1" dirty="0" err="1" smtClean="0">
                <a:solidFill>
                  <a:schemeClr val="tx1"/>
                </a:solidFill>
              </a:rPr>
              <a:t>tính</a:t>
            </a:r>
            <a:r>
              <a:rPr lang="en-US" sz="5400" b="1" dirty="0" smtClean="0">
                <a:solidFill>
                  <a:schemeClr val="tx1"/>
                </a:solidFill>
              </a:rPr>
              <a:t> </a:t>
            </a:r>
            <a:r>
              <a:rPr lang="en-US" sz="5400" b="1" dirty="0" err="1" smtClean="0">
                <a:solidFill>
                  <a:schemeClr val="tx1"/>
                </a:solidFill>
              </a:rPr>
              <a:t>chu</a:t>
            </a:r>
            <a:r>
              <a:rPr lang="en-US" sz="5400" b="1" dirty="0" smtClean="0">
                <a:solidFill>
                  <a:schemeClr val="tx1"/>
                </a:solidFill>
              </a:rPr>
              <a:t> vi </a:t>
            </a:r>
            <a:r>
              <a:rPr lang="en-US" sz="5400" b="1" dirty="0" err="1" smtClean="0">
                <a:solidFill>
                  <a:schemeClr val="tx1"/>
                </a:solidFill>
              </a:rPr>
              <a:t>hình</a:t>
            </a:r>
            <a:r>
              <a:rPr lang="en-US" sz="5400" b="1" dirty="0" smtClean="0">
                <a:solidFill>
                  <a:schemeClr val="tx1"/>
                </a:solidFill>
              </a:rPr>
              <a:t> </a:t>
            </a:r>
            <a:r>
              <a:rPr lang="en-US" sz="5400" b="1" dirty="0" err="1" smtClean="0">
                <a:solidFill>
                  <a:schemeClr val="tx1"/>
                </a:solidFill>
              </a:rPr>
              <a:t>chữ</a:t>
            </a:r>
            <a:r>
              <a:rPr lang="en-US" sz="5400" b="1" dirty="0" smtClean="0">
                <a:solidFill>
                  <a:schemeClr val="tx1"/>
                </a:solidFill>
              </a:rPr>
              <a:t> </a:t>
            </a:r>
            <a:r>
              <a:rPr lang="en-US" sz="5400" b="1" dirty="0" err="1" smtClean="0">
                <a:solidFill>
                  <a:schemeClr val="tx1"/>
                </a:solidFill>
              </a:rPr>
              <a:t>nhật</a:t>
            </a:r>
            <a:r>
              <a:rPr lang="en-US" sz="5400" b="1" dirty="0" smtClean="0">
                <a:solidFill>
                  <a:schemeClr val="tx1"/>
                </a:solidFill>
              </a:rPr>
              <a:t>, </a:t>
            </a:r>
            <a:r>
              <a:rPr lang="en-US" sz="5400" b="1" dirty="0" err="1" smtClean="0">
                <a:solidFill>
                  <a:schemeClr val="tx1"/>
                </a:solidFill>
              </a:rPr>
              <a:t>chúng</a:t>
            </a:r>
            <a:r>
              <a:rPr lang="en-US" sz="5400" b="1" dirty="0" smtClean="0">
                <a:solidFill>
                  <a:schemeClr val="tx1"/>
                </a:solidFill>
              </a:rPr>
              <a:t> ta </a:t>
            </a:r>
            <a:r>
              <a:rPr lang="en-US" sz="5400" b="1" dirty="0" err="1" smtClean="0">
                <a:solidFill>
                  <a:schemeClr val="tx1"/>
                </a:solidFill>
              </a:rPr>
              <a:t>làm</a:t>
            </a:r>
            <a:r>
              <a:rPr lang="en-US" sz="5400" b="1" dirty="0" smtClean="0">
                <a:solidFill>
                  <a:schemeClr val="tx1"/>
                </a:solidFill>
              </a:rPr>
              <a:t> </a:t>
            </a:r>
            <a:r>
              <a:rPr lang="en-US" sz="5400" b="1" dirty="0" err="1" smtClean="0">
                <a:solidFill>
                  <a:schemeClr val="tx1"/>
                </a:solidFill>
              </a:rPr>
              <a:t>gì</a:t>
            </a:r>
            <a:r>
              <a:rPr lang="en-US" sz="5400" b="1" dirty="0" smtClean="0">
                <a:solidFill>
                  <a:schemeClr val="tx1"/>
                </a:solidFill>
              </a:rPr>
              <a:t>?</a:t>
            </a:r>
            <a:endParaRPr lang="en-US" sz="5400" b="1" dirty="0">
              <a:solidFill>
                <a:schemeClr val="tx1"/>
              </a:solidFill>
            </a:endParaRPr>
          </a:p>
        </p:txBody>
      </p:sp>
      <p:sp>
        <p:nvSpPr>
          <p:cNvPr id="21" name="Rounded Rectangular Callout 20"/>
          <p:cNvSpPr/>
          <p:nvPr/>
        </p:nvSpPr>
        <p:spPr>
          <a:xfrm>
            <a:off x="5181600" y="6736056"/>
            <a:ext cx="10744200" cy="1747531"/>
          </a:xfrm>
          <a:prstGeom prst="wedgeRoundRectCallout">
            <a:avLst>
              <a:gd name="adj1" fmla="val 55124"/>
              <a:gd name="adj2" fmla="val 783"/>
              <a:gd name="adj3" fmla="val 16667"/>
            </a:avLst>
          </a:prstGeom>
          <a:solidFill>
            <a:schemeClr val="accent6">
              <a:lumMod val="60000"/>
              <a:lumOff val="40000"/>
            </a:schemeClr>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smtClean="0">
                <a:solidFill>
                  <a:schemeClr val="tx1"/>
                </a:solidFill>
              </a:rPr>
              <a:t>(</a:t>
            </a:r>
            <a:r>
              <a:rPr lang="en-US" sz="5400" b="1" dirty="0" err="1" smtClean="0">
                <a:solidFill>
                  <a:schemeClr val="tx1"/>
                </a:solidFill>
              </a:rPr>
              <a:t>Chiều</a:t>
            </a:r>
            <a:r>
              <a:rPr lang="en-US" sz="5400" b="1" dirty="0" smtClean="0">
                <a:solidFill>
                  <a:schemeClr val="tx1"/>
                </a:solidFill>
              </a:rPr>
              <a:t> </a:t>
            </a:r>
            <a:r>
              <a:rPr lang="en-US" sz="5400" b="1" dirty="0" err="1" smtClean="0">
                <a:solidFill>
                  <a:schemeClr val="tx1"/>
                </a:solidFill>
              </a:rPr>
              <a:t>dài</a:t>
            </a:r>
            <a:r>
              <a:rPr lang="en-US" sz="5400" b="1" dirty="0" smtClean="0">
                <a:solidFill>
                  <a:schemeClr val="tx1"/>
                </a:solidFill>
              </a:rPr>
              <a:t> + </a:t>
            </a:r>
            <a:r>
              <a:rPr lang="en-US" sz="5400" b="1" dirty="0" err="1" smtClean="0">
                <a:solidFill>
                  <a:schemeClr val="tx1"/>
                </a:solidFill>
              </a:rPr>
              <a:t>chiều</a:t>
            </a:r>
            <a:r>
              <a:rPr lang="en-US" sz="5400" b="1" dirty="0" smtClean="0">
                <a:solidFill>
                  <a:schemeClr val="tx1"/>
                </a:solidFill>
              </a:rPr>
              <a:t> </a:t>
            </a:r>
            <a:r>
              <a:rPr lang="en-US" sz="5400" b="1" dirty="0" err="1" smtClean="0">
                <a:solidFill>
                  <a:schemeClr val="tx1"/>
                </a:solidFill>
              </a:rPr>
              <a:t>rộng</a:t>
            </a:r>
            <a:r>
              <a:rPr lang="en-US" sz="5400" b="1" dirty="0" smtClean="0">
                <a:solidFill>
                  <a:schemeClr val="tx1"/>
                </a:solidFill>
              </a:rPr>
              <a:t>) x 2</a:t>
            </a:r>
            <a:endParaRPr lang="en-US" sz="5400" b="1" dirty="0">
              <a:solidFill>
                <a:schemeClr val="tx1"/>
              </a:solidFill>
            </a:endParaRPr>
          </a:p>
        </p:txBody>
      </p:sp>
      <p:sp>
        <p:nvSpPr>
          <p:cNvPr id="9" name="Left Brace 8"/>
          <p:cNvSpPr/>
          <p:nvPr/>
        </p:nvSpPr>
        <p:spPr>
          <a:xfrm rot="16200000">
            <a:off x="9811836" y="5105924"/>
            <a:ext cx="347888" cy="6088844"/>
          </a:xfrm>
          <a:prstGeom prst="leftBrace">
            <a:avLst>
              <a:gd name="adj1" fmla="val 48222"/>
              <a:gd name="adj2"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flipH="1">
            <a:off x="8367851" y="8629047"/>
            <a:ext cx="2989564" cy="923330"/>
          </a:xfrm>
          <a:prstGeom prst="rect">
            <a:avLst/>
          </a:prstGeom>
          <a:noFill/>
        </p:spPr>
        <p:txBody>
          <a:bodyPr wrap="square" rtlCol="0">
            <a:spAutoFit/>
          </a:bodyPr>
          <a:lstStyle/>
          <a:p>
            <a:pPr algn="ctr"/>
            <a:r>
              <a:rPr lang="en-US" sz="5400" b="1" dirty="0" err="1" smtClean="0">
                <a:solidFill>
                  <a:schemeClr val="accent2">
                    <a:lumMod val="75000"/>
                  </a:schemeClr>
                </a:solidFill>
              </a:rPr>
              <a:t>Tổng</a:t>
            </a:r>
            <a:endParaRPr lang="en-US" sz="5400" b="1" dirty="0">
              <a:solidFill>
                <a:schemeClr val="accent2">
                  <a:lumMod val="75000"/>
                </a:schemeClr>
              </a:solidFill>
            </a:endParaRPr>
          </a:p>
        </p:txBody>
      </p:sp>
      <p:sp>
        <p:nvSpPr>
          <p:cNvPr id="22" name="TextBox 21"/>
          <p:cNvSpPr txBox="1"/>
          <p:nvPr/>
        </p:nvSpPr>
        <p:spPr>
          <a:xfrm flipH="1">
            <a:off x="10565423" y="8639371"/>
            <a:ext cx="4192074" cy="923330"/>
          </a:xfrm>
          <a:prstGeom prst="rect">
            <a:avLst/>
          </a:prstGeom>
          <a:noFill/>
        </p:spPr>
        <p:txBody>
          <a:bodyPr wrap="square" rtlCol="0">
            <a:spAutoFit/>
          </a:bodyPr>
          <a:lstStyle/>
          <a:p>
            <a:pPr algn="ctr"/>
            <a:r>
              <a:rPr lang="en-US" sz="5400" b="1" dirty="0" smtClean="0">
                <a:solidFill>
                  <a:schemeClr val="accent2">
                    <a:lumMod val="75000"/>
                  </a:schemeClr>
                </a:solidFill>
              </a:rPr>
              <a:t>= </a:t>
            </a:r>
            <a:r>
              <a:rPr lang="en-US" sz="5400" b="1" dirty="0" err="1" smtClean="0">
                <a:solidFill>
                  <a:schemeClr val="accent2">
                    <a:lumMod val="75000"/>
                  </a:schemeClr>
                </a:solidFill>
              </a:rPr>
              <a:t>Nửa</a:t>
            </a:r>
            <a:r>
              <a:rPr lang="en-US" sz="5400" b="1" dirty="0" smtClean="0">
                <a:solidFill>
                  <a:schemeClr val="accent2">
                    <a:lumMod val="75000"/>
                  </a:schemeClr>
                </a:solidFill>
              </a:rPr>
              <a:t> </a:t>
            </a:r>
            <a:r>
              <a:rPr lang="en-US" sz="5400" b="1" dirty="0" err="1" smtClean="0">
                <a:solidFill>
                  <a:schemeClr val="accent2">
                    <a:lumMod val="75000"/>
                  </a:schemeClr>
                </a:solidFill>
              </a:rPr>
              <a:t>chu</a:t>
            </a:r>
            <a:r>
              <a:rPr lang="en-US" sz="5400" b="1" dirty="0" smtClean="0">
                <a:solidFill>
                  <a:schemeClr val="accent2">
                    <a:lumMod val="75000"/>
                  </a:schemeClr>
                </a:solidFill>
              </a:rPr>
              <a:t> vi</a:t>
            </a:r>
            <a:endParaRPr lang="en-US" sz="5400" b="1" dirty="0">
              <a:solidFill>
                <a:schemeClr val="accent2">
                  <a:lumMod val="75000"/>
                </a:schemeClr>
              </a:solidFill>
            </a:endParaRPr>
          </a:p>
        </p:txBody>
      </p:sp>
    </p:spTree>
    <p:extLst>
      <p:ext uri="{BB962C8B-B14F-4D97-AF65-F5344CB8AC3E}">
        <p14:creationId xmlns:p14="http://schemas.microsoft.com/office/powerpoint/2010/main" val="24697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
                                            <p:txEl>
                                              <p:pRg st="1" end="1"/>
                                            </p:txEl>
                                          </p:spTgt>
                                        </p:tgtEl>
                                        <p:attrNameLst>
                                          <p:attrName>style.visibility</p:attrName>
                                        </p:attrNameLst>
                                      </p:cBhvr>
                                      <p:to>
                                        <p:strVal val="visible"/>
                                      </p:to>
                                    </p:set>
                                    <p:animEffect transition="in" filter="wipe(down)">
                                      <p:cBhvr>
                                        <p:cTn id="71" dur="500"/>
                                        <p:tgtEl>
                                          <p:spTgt spid="5">
                                            <p:txEl>
                                              <p:pRg st="1" end="1"/>
                                            </p:tx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5">
                                            <p:txEl>
                                              <p:pRg st="2" end="2"/>
                                            </p:txEl>
                                          </p:spTgt>
                                        </p:tgtEl>
                                        <p:attrNameLst>
                                          <p:attrName>style.visibility</p:attrName>
                                        </p:attrNameLst>
                                      </p:cBhvr>
                                      <p:to>
                                        <p:strVal val="visible"/>
                                      </p:to>
                                    </p:set>
                                    <p:animEffect transition="in" filter="wipe(down)">
                                      <p:cBhvr>
                                        <p:cTn id="74" dur="500"/>
                                        <p:tgtEl>
                                          <p:spTgt spid="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
                                            <p:txEl>
                                              <p:pRg st="3" end="3"/>
                                            </p:txEl>
                                          </p:spTgt>
                                        </p:tgtEl>
                                        <p:attrNameLst>
                                          <p:attrName>style.visibility</p:attrName>
                                        </p:attrNameLst>
                                      </p:cBhvr>
                                      <p:to>
                                        <p:strVal val="visible"/>
                                      </p:to>
                                    </p:set>
                                    <p:animEffect transition="in" filter="barn(inVertical)">
                                      <p:cBhvr>
                                        <p:cTn id="79" dur="500"/>
                                        <p:tgtEl>
                                          <p:spTgt spid="5">
                                            <p:txEl>
                                              <p:pRg st="3" end="3"/>
                                            </p:txEl>
                                          </p:spTgt>
                                        </p:tgtEl>
                                      </p:cBhvr>
                                    </p:animEffect>
                                  </p:childTnLst>
                                </p:cTn>
                              </p:par>
                              <p:par>
                                <p:cTn id="80" presetID="16" presetClass="entr" presetSubtype="21" fill="hold" nodeType="withEffect">
                                  <p:stCondLst>
                                    <p:cond delay="0"/>
                                  </p:stCondLst>
                                  <p:childTnLst>
                                    <p:set>
                                      <p:cBhvr>
                                        <p:cTn id="81" dur="1" fill="hold">
                                          <p:stCondLst>
                                            <p:cond delay="0"/>
                                          </p:stCondLst>
                                        </p:cTn>
                                        <p:tgtEl>
                                          <p:spTgt spid="5">
                                            <p:txEl>
                                              <p:pRg st="4" end="4"/>
                                            </p:txEl>
                                          </p:spTgt>
                                        </p:tgtEl>
                                        <p:attrNameLst>
                                          <p:attrName>style.visibility</p:attrName>
                                        </p:attrNameLst>
                                      </p:cBhvr>
                                      <p:to>
                                        <p:strVal val="visible"/>
                                      </p:to>
                                    </p:set>
                                    <p:animEffect transition="in" filter="barn(inVertical)">
                                      <p:cBhvr>
                                        <p:cTn id="82" dur="500"/>
                                        <p:tgtEl>
                                          <p:spTgt spid="5">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87" dur="500"/>
                                        <p:tgtEl>
                                          <p:spTgt spid="5">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5">
                                            <p:txEl>
                                              <p:pRg st="6" end="6"/>
                                            </p:txEl>
                                          </p:spTgt>
                                        </p:tgtEl>
                                        <p:attrNameLst>
                                          <p:attrName>style.visibility</p:attrName>
                                        </p:attrNameLst>
                                      </p:cBhvr>
                                      <p:to>
                                        <p:strVal val="visible"/>
                                      </p:to>
                                    </p:set>
                                    <p:animEffect transition="in" filter="fade">
                                      <p:cBhvr>
                                        <p:cTn id="92" dur="1000"/>
                                        <p:tgtEl>
                                          <p:spTgt spid="5">
                                            <p:txEl>
                                              <p:pRg st="6" end="6"/>
                                            </p:txEl>
                                          </p:spTgt>
                                        </p:tgtEl>
                                      </p:cBhvr>
                                    </p:animEffect>
                                    <p:anim calcmode="lin" valueType="num">
                                      <p:cBhvr>
                                        <p:cTn id="9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8" grpId="0" animBg="1"/>
      <p:bldP spid="8" grpId="1" animBg="1"/>
      <p:bldP spid="21" grpId="0" animBg="1"/>
      <p:bldP spid="21" grpId="1" animBg="1"/>
      <p:bldP spid="9" grpId="0" animBg="1"/>
      <p:bldP spid="9" grpId="1" animBg="1"/>
      <p:bldP spid="10" grpId="0"/>
      <p:bldP spid="10"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pic>
        <p:nvPicPr>
          <p:cNvPr id="5" name="Picture 4"/>
          <p:cNvPicPr>
            <a:picLocks noChangeAspect="1"/>
          </p:cNvPicPr>
          <p:nvPr/>
        </p:nvPicPr>
        <p:blipFill>
          <a:blip r:embed="rId11"/>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1" name="Picture 10"/>
          <p:cNvPicPr>
            <a:picLocks noChangeAspect="1"/>
          </p:cNvPicPr>
          <p:nvPr/>
        </p:nvPicPr>
        <p:blipFill>
          <a:blip r:embed="rId14"/>
          <a:stretch>
            <a:fillRect/>
          </a:stretch>
        </p:blipFill>
        <p:spPr>
          <a:xfrm>
            <a:off x="9656752" y="302038"/>
            <a:ext cx="4999153" cy="5761219"/>
          </a:xfrm>
          <a:prstGeom prst="rect">
            <a:avLst/>
          </a:prstGeom>
        </p:spPr>
      </p:pic>
      <p:pic>
        <p:nvPicPr>
          <p:cNvPr id="12" name="Picture 11"/>
          <p:cNvPicPr>
            <a:picLocks noChangeAspect="1"/>
          </p:cNvPicPr>
          <p:nvPr/>
        </p:nvPicPr>
        <p:blipFill>
          <a:blip r:embed="rId15"/>
          <a:stretch>
            <a:fillRect/>
          </a:stretch>
        </p:blipFill>
        <p:spPr>
          <a:xfrm>
            <a:off x="13170888" y="1953474"/>
            <a:ext cx="5425910" cy="5041829"/>
          </a:xfrm>
          <a:prstGeom prst="rect">
            <a:avLst/>
          </a:prstGeom>
        </p:spPr>
      </p:pic>
      <p:pic>
        <p:nvPicPr>
          <p:cNvPr id="9" name="Picture 8">
            <a:extLst>
              <a:ext uri="{FF2B5EF4-FFF2-40B4-BE49-F238E27FC236}">
                <a16:creationId xmlns:a16="http://schemas.microsoft.com/office/drawing/2014/main" id="{98A36776-0AB6-4821-9462-05AE36AEAD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3" name="Picture 12">
            <a:extLst>
              <a:ext uri="{FF2B5EF4-FFF2-40B4-BE49-F238E27FC236}">
                <a16:creationId xmlns:a16="http://schemas.microsoft.com/office/drawing/2014/main" id="{2883B65D-08D4-450D-B147-DA925CA825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4" name="Picture 13">
            <a:extLst>
              <a:ext uri="{FF2B5EF4-FFF2-40B4-BE49-F238E27FC236}">
                <a16:creationId xmlns:a16="http://schemas.microsoft.com/office/drawing/2014/main" id="{28F5DED4-A36C-4DA3-BCF2-26E99A64F1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5" name="Picture 14">
            <a:extLst>
              <a:ext uri="{FF2B5EF4-FFF2-40B4-BE49-F238E27FC236}">
                <a16:creationId xmlns:a16="http://schemas.microsoft.com/office/drawing/2014/main" id="{FA213518-0D6C-4D37-BBC1-EEFCAA6FCB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6" name="Picture 15">
            <a:extLst>
              <a:ext uri="{FF2B5EF4-FFF2-40B4-BE49-F238E27FC236}">
                <a16:creationId xmlns:a16="http://schemas.microsoft.com/office/drawing/2014/main" id="{C895D4DE-7AF9-49CC-9920-B94C953B136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5781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84644 0.26327 " pathEditMode="relative" rAng="0" ptsTypes="AA">
                                      <p:cBhvr>
                                        <p:cTn id="9" dur="2000" fill="hold"/>
                                        <p:tgtEl>
                                          <p:spTgt spid="24"/>
                                        </p:tgtEl>
                                        <p:attrNameLst>
                                          <p:attrName>ppt_x</p:attrName>
                                          <p:attrName>ppt_y</p:attrName>
                                        </p:attrNameLst>
                                      </p:cBhvr>
                                      <p:rCtr x="23203" y="5123"/>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32" presetClass="emph" presetSubtype="0" repeatCount="indefinite" fill="hold" nodeType="afterEffect">
                                  <p:stCondLst>
                                    <p:cond delay="0"/>
                                  </p:stCondLst>
                                  <p:endCondLst>
                                    <p:cond evt="onNext" delay="0">
                                      <p:tgtEl>
                                        <p:sldTgt/>
                                      </p:tgtEl>
                                    </p:cond>
                                  </p:end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91896" y="800968"/>
            <a:ext cx="4281070" cy="1474763"/>
          </a:xfrm>
          <a:prstGeom prst="rect">
            <a:avLst/>
          </a:prstGeom>
        </p:spPr>
        <p:txBody>
          <a:bodyPr wrap="square" lIns="0" tIns="0" rIns="0" bIns="0" rtlCol="0" anchor="t">
            <a:spAutoFit/>
          </a:bodyPr>
          <a:lstStyle/>
          <a:p>
            <a:pPr algn="ctr">
              <a:lnSpc>
                <a:spcPts val="11535"/>
              </a:lnSpc>
            </a:pPr>
            <a:r>
              <a:rPr lang="en-US" sz="11199" dirty="0" smtClean="0">
                <a:solidFill>
                  <a:srgbClr val="03989E"/>
                </a:solidFill>
                <a:latin typeface="Bobby Jones"/>
              </a:rPr>
              <a:t>BÀI 4	</a:t>
            </a:r>
            <a:endParaRPr lang="en-US" sz="11199" dirty="0">
              <a:solidFill>
                <a:srgbClr val="03989E"/>
              </a:solidFill>
              <a:latin typeface="Bobby Jones"/>
            </a:endParaRPr>
          </a:p>
        </p:txBody>
      </p:sp>
      <p:sp>
        <p:nvSpPr>
          <p:cNvPr id="20" name="TextBox 72"/>
          <p:cNvSpPr txBox="1"/>
          <p:nvPr/>
        </p:nvSpPr>
        <p:spPr>
          <a:xfrm>
            <a:off x="4092115" y="615019"/>
            <a:ext cx="12976686" cy="1846659"/>
          </a:xfrm>
          <a:prstGeom prst="rect">
            <a:avLst/>
          </a:prstGeom>
        </p:spPr>
        <p:txBody>
          <a:bodyPr wrap="square" lIns="0" tIns="0" rIns="0" bIns="0" rtlCol="0" anchor="t">
            <a:spAutoFit/>
          </a:bodyPr>
          <a:lstStyle/>
          <a:p>
            <a:pPr algn="just"/>
            <a:r>
              <a:rPr lang="en-US" sz="6000" dirty="0">
                <a:latin typeface="Cambria" panose="02040503050406030204" pitchFamily="18" charset="0"/>
                <a:ea typeface="Cambria" panose="02040503050406030204" pitchFamily="18" charset="0"/>
              </a:rPr>
              <a:t>Hai </a:t>
            </a:r>
            <a:r>
              <a:rPr lang="en-US" sz="6000" dirty="0" err="1">
                <a:latin typeface="Cambria" panose="02040503050406030204" pitchFamily="18" charset="0"/>
                <a:ea typeface="Cambria" panose="02040503050406030204" pitchFamily="18" charset="0"/>
              </a:rPr>
              <a:t>số</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lẻ</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liên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tiếp</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có</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tổng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là</a:t>
            </a:r>
            <a:r>
              <a:rPr lang="en-US" sz="6000" dirty="0">
                <a:latin typeface="Cambria" panose="02040503050406030204" pitchFamily="18" charset="0"/>
                <a:ea typeface="Cambria" panose="02040503050406030204" pitchFamily="18" charset="0"/>
              </a:rPr>
              <a:t> 20. </a:t>
            </a:r>
            <a:endParaRPr lang="en-US" sz="6000" dirty="0" smtClean="0">
              <a:latin typeface="Cambria" panose="02040503050406030204" pitchFamily="18" charset="0"/>
              <a:ea typeface="Cambria" panose="02040503050406030204" pitchFamily="18" charset="0"/>
            </a:endParaRPr>
          </a:p>
          <a:p>
            <a:pPr algn="just"/>
            <a:r>
              <a:rPr lang="en-US" sz="6000" dirty="0" err="1" smtClean="0">
                <a:latin typeface="Cambria" panose="02040503050406030204" pitchFamily="18" charset="0"/>
                <a:ea typeface="Cambria" panose="02040503050406030204" pitchFamily="18" charset="0"/>
              </a:rPr>
              <a:t>Tìm</a:t>
            </a:r>
            <a:r>
              <a:rPr lang="en-US" sz="6000" dirty="0" smtClean="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số</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lẻ</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liên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tiếp</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smtClean="0">
                <a:latin typeface="Cambria" panose="02040503050406030204" pitchFamily="18" charset="0"/>
                <a:ea typeface="Cambria" panose="02040503050406030204" pitchFamily="18" charset="0"/>
              </a:rPr>
              <a:t>.</a:t>
            </a:r>
            <a:endParaRPr lang="en-US" sz="333300" b="1" dirty="0" smtClean="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Freeform 18"/>
          <p:cNvSpPr/>
          <p:nvPr/>
        </p:nvSpPr>
        <p:spPr>
          <a:xfrm>
            <a:off x="129844" y="5376116"/>
            <a:ext cx="3729486" cy="4372534"/>
          </a:xfrm>
          <a:custGeom>
            <a:avLst/>
            <a:gdLst/>
            <a:ahLst/>
            <a:cxnLst/>
            <a:rect l="l" t="t" r="r" b="b"/>
            <a:pathLst>
              <a:path w="6737985" h="8229600">
                <a:moveTo>
                  <a:pt x="0" y="0"/>
                </a:moveTo>
                <a:lnTo>
                  <a:pt x="6737984" y="0"/>
                </a:lnTo>
                <a:lnTo>
                  <a:pt x="6737984" y="8229600"/>
                </a:lnTo>
                <a:lnTo>
                  <a:pt x="0" y="8229600"/>
                </a:lnTo>
                <a:lnTo>
                  <a:pt x="0" y="0"/>
                </a:lnTo>
                <a:close/>
              </a:path>
            </a:pathLst>
          </a:custGeom>
          <a:blipFill>
            <a:blip r:embed="rId12"/>
            <a:stretch>
              <a:fillRect/>
            </a:stretch>
          </a:blipFill>
        </p:spPr>
      </p:sp>
      <p:sp>
        <p:nvSpPr>
          <p:cNvPr id="5" name="Rectangle 4"/>
          <p:cNvSpPr/>
          <p:nvPr/>
        </p:nvSpPr>
        <p:spPr>
          <a:xfrm>
            <a:off x="2878077" y="3380050"/>
            <a:ext cx="13686269" cy="4708981"/>
          </a:xfrm>
          <a:prstGeom prst="rect">
            <a:avLst/>
          </a:prstGeom>
        </p:spPr>
        <p:txBody>
          <a:bodyPr wrap="square">
            <a:spAutoFit/>
          </a:bodyPr>
          <a:lstStyle/>
          <a:p>
            <a:pPr algn="ctr">
              <a:lnSpc>
                <a:spcPts val="6000"/>
              </a:lnSpc>
            </a:pPr>
            <a:r>
              <a:rPr lang="en-US" sz="6600" b="1" dirty="0" err="1"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Bài</a:t>
            </a:r>
            <a:r>
              <a:rPr lang="en-US" sz="6600" b="1" dirty="0"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6600" b="1" dirty="0" err="1"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giải</a:t>
            </a:r>
            <a:r>
              <a:rPr lang="en-US" sz="6600" b="1" dirty="0"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a:t>
            </a:r>
            <a:endPar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endParaRPr>
          </a:p>
          <a:p>
            <a:pPr algn="ctr">
              <a:lnSpc>
                <a:spcPts val="6000"/>
              </a:lnSpc>
            </a:pPr>
            <a:r>
              <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Số lẻ thứ nhất là:</a:t>
            </a:r>
          </a:p>
          <a:p>
            <a:pPr algn="ctr">
              <a:lnSpc>
                <a:spcPts val="6000"/>
              </a:lnSpc>
            </a:pPr>
            <a:r>
              <a:rPr lang="en-US" sz="6600" b="1" dirty="0"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(10 – 2)</a:t>
            </a:r>
            <a:r>
              <a:rPr lang="vi-VN" sz="6600" b="1" dirty="0"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2 = 9</a:t>
            </a:r>
          </a:p>
          <a:p>
            <a:pPr algn="ctr">
              <a:lnSpc>
                <a:spcPts val="6000"/>
              </a:lnSpc>
            </a:pPr>
            <a:r>
              <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Số lẻ thứ hai là:</a:t>
            </a:r>
          </a:p>
          <a:p>
            <a:pPr algn="ctr">
              <a:lnSpc>
                <a:spcPts val="6000"/>
              </a:lnSpc>
            </a:pPr>
            <a:r>
              <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20 – 9 = 11</a:t>
            </a:r>
          </a:p>
          <a:p>
            <a:pPr algn="ctr">
              <a:lnSpc>
                <a:spcPts val="6000"/>
              </a:lnSpc>
            </a:pPr>
            <a:r>
              <a:rPr lang="vi-VN" sz="6600" b="1" dirty="0" smtClean="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Vậy hai số lẻ cần tìm là 9</a:t>
            </a:r>
            <a:r>
              <a:rPr lang="vi-VN" sz="66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11.</a:t>
            </a:r>
            <a:endParaRPr lang="vi-VN" sz="6600" b="1" i="0" dirty="0">
              <a:solidFill>
                <a:schemeClr val="tx2">
                  <a:lumMod val="75000"/>
                </a:schemeClr>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19" name="Freeform 4"/>
          <p:cNvSpPr/>
          <p:nvPr/>
        </p:nvSpPr>
        <p:spPr>
          <a:xfrm>
            <a:off x="14758802" y="7538442"/>
            <a:ext cx="3364729" cy="242046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cxnSp>
        <p:nvCxnSpPr>
          <p:cNvPr id="12" name="Straight Connector 11"/>
          <p:cNvCxnSpPr/>
          <p:nvPr/>
        </p:nvCxnSpPr>
        <p:spPr>
          <a:xfrm>
            <a:off x="10629860" y="1485900"/>
            <a:ext cx="329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5867400" y="4120994"/>
            <a:ext cx="10744200" cy="1747531"/>
          </a:xfrm>
          <a:prstGeom prst="wedgeRoundRectCallout">
            <a:avLst>
              <a:gd name="adj1" fmla="val -67953"/>
              <a:gd name="adj2" fmla="val 47741"/>
              <a:gd name="adj3" fmla="val 16667"/>
            </a:avLst>
          </a:prstGeom>
          <a:solidFill>
            <a:schemeClr val="accent2">
              <a:lumMod val="40000"/>
              <a:lumOff val="60000"/>
            </a:schemeClr>
          </a:solidFill>
          <a:ln w="76200">
            <a:solidFill>
              <a:schemeClr val="bg1"/>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smtClean="0">
                <a:solidFill>
                  <a:schemeClr val="tx1"/>
                </a:solidFill>
                <a:latin typeface="Cambria" panose="02040503050406030204" pitchFamily="18" charset="0"/>
                <a:ea typeface="Cambria" panose="02040503050406030204" pitchFamily="18" charset="0"/>
              </a:rPr>
              <a:t>Dựa</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vào</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đâu</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để</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xác</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định</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hiệu</a:t>
            </a:r>
            <a:r>
              <a:rPr lang="en-US" sz="5400" b="1" dirty="0" smtClean="0">
                <a:solidFill>
                  <a:schemeClr val="tx1"/>
                </a:solidFill>
                <a:latin typeface="Cambria" panose="02040503050406030204" pitchFamily="18" charset="0"/>
                <a:ea typeface="Cambria" panose="02040503050406030204" pitchFamily="18" charset="0"/>
              </a:rPr>
              <a:t>?</a:t>
            </a:r>
            <a:endParaRPr lang="en-US" sz="5400" b="1" dirty="0">
              <a:solidFill>
                <a:schemeClr val="tx1"/>
              </a:solidFill>
              <a:latin typeface="Cambria" panose="02040503050406030204" pitchFamily="18" charset="0"/>
              <a:ea typeface="Cambria" panose="02040503050406030204" pitchFamily="18" charset="0"/>
            </a:endParaRPr>
          </a:p>
        </p:txBody>
      </p:sp>
      <p:sp>
        <p:nvSpPr>
          <p:cNvPr id="23" name="Rounded Rectangular Callout 22"/>
          <p:cNvSpPr/>
          <p:nvPr/>
        </p:nvSpPr>
        <p:spPr>
          <a:xfrm>
            <a:off x="5867400" y="6245674"/>
            <a:ext cx="10744200" cy="1747531"/>
          </a:xfrm>
          <a:prstGeom prst="wedgeRoundRectCallout">
            <a:avLst>
              <a:gd name="adj1" fmla="val -68608"/>
              <a:gd name="adj2" fmla="val -23368"/>
              <a:gd name="adj3" fmla="val 16667"/>
            </a:avLst>
          </a:prstGeom>
          <a:solidFill>
            <a:schemeClr val="accent2">
              <a:lumMod val="40000"/>
              <a:lumOff val="60000"/>
            </a:schemeClr>
          </a:solidFill>
          <a:ln w="76200">
            <a:solidFill>
              <a:schemeClr val="bg1"/>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smtClean="0">
                <a:solidFill>
                  <a:schemeClr val="tx1"/>
                </a:solidFill>
                <a:latin typeface="Cambria" panose="02040503050406030204" pitchFamily="18" charset="0"/>
                <a:ea typeface="Cambria" panose="02040503050406030204" pitchFamily="18" charset="0"/>
              </a:rPr>
              <a:t>Hai </a:t>
            </a:r>
            <a:r>
              <a:rPr lang="en-US" sz="5400" b="1" dirty="0" err="1" smtClean="0">
                <a:solidFill>
                  <a:schemeClr val="tx1"/>
                </a:solidFill>
                <a:latin typeface="Cambria" panose="02040503050406030204" pitchFamily="18" charset="0"/>
                <a:ea typeface="Cambria" panose="02040503050406030204" pitchFamily="18" charset="0"/>
              </a:rPr>
              <a:t>số</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lẻ</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liên</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tiếp</a:t>
            </a:r>
            <a:r>
              <a:rPr lang="en-US" sz="5400" b="1" dirty="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hơn</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kém</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nhau</a:t>
            </a:r>
            <a:r>
              <a:rPr lang="en-US" sz="5400" b="1" dirty="0" smtClean="0">
                <a:solidFill>
                  <a:schemeClr val="tx1"/>
                </a:solidFill>
                <a:latin typeface="Cambria" panose="02040503050406030204" pitchFamily="18" charset="0"/>
                <a:ea typeface="Cambria" panose="02040503050406030204" pitchFamily="18" charset="0"/>
              </a:rPr>
              <a:t> 2 </a:t>
            </a:r>
            <a:r>
              <a:rPr lang="en-US" sz="5400" b="1" dirty="0" err="1" smtClean="0">
                <a:solidFill>
                  <a:schemeClr val="tx1"/>
                </a:solidFill>
                <a:latin typeface="Cambria" panose="02040503050406030204" pitchFamily="18" charset="0"/>
                <a:ea typeface="Cambria" panose="02040503050406030204" pitchFamily="18" charset="0"/>
              </a:rPr>
              <a:t>đơn</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vị</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nên</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hiệu</a:t>
            </a:r>
            <a:r>
              <a:rPr lang="en-US" sz="5400" b="1" dirty="0" smtClean="0">
                <a:solidFill>
                  <a:schemeClr val="tx1"/>
                </a:solidFill>
                <a:latin typeface="Cambria" panose="02040503050406030204" pitchFamily="18" charset="0"/>
                <a:ea typeface="Cambria" panose="02040503050406030204" pitchFamily="18" charset="0"/>
              </a:rPr>
              <a:t> </a:t>
            </a:r>
            <a:r>
              <a:rPr lang="en-US" sz="5400" b="1" dirty="0" err="1" smtClean="0">
                <a:solidFill>
                  <a:schemeClr val="tx1"/>
                </a:solidFill>
                <a:latin typeface="Cambria" panose="02040503050406030204" pitchFamily="18" charset="0"/>
                <a:ea typeface="Cambria" panose="02040503050406030204" pitchFamily="18" charset="0"/>
              </a:rPr>
              <a:t>là</a:t>
            </a:r>
            <a:r>
              <a:rPr lang="en-US" sz="5400" b="1" dirty="0" smtClean="0">
                <a:solidFill>
                  <a:schemeClr val="tx1"/>
                </a:solidFill>
                <a:latin typeface="Cambria" panose="02040503050406030204" pitchFamily="18" charset="0"/>
                <a:ea typeface="Cambria" panose="02040503050406030204" pitchFamily="18" charset="0"/>
              </a:rPr>
              <a:t> 2</a:t>
            </a:r>
            <a:endParaRPr lang="en-US" sz="5400" b="1" dirty="0">
              <a:solidFill>
                <a:schemeClr val="tx1"/>
              </a:solidFill>
              <a:latin typeface="Cambria" panose="02040503050406030204" pitchFamily="18" charset="0"/>
              <a:ea typeface="Cambria" panose="02040503050406030204" pitchFamily="18" charset="0"/>
            </a:endParaRPr>
          </a:p>
        </p:txBody>
      </p:sp>
      <p:cxnSp>
        <p:nvCxnSpPr>
          <p:cNvPr id="24" name="Straight Connector 23"/>
          <p:cNvCxnSpPr/>
          <p:nvPr/>
        </p:nvCxnSpPr>
        <p:spPr>
          <a:xfrm>
            <a:off x="4092115" y="1485900"/>
            <a:ext cx="5577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2" name="arrow.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1"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down)">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54" dur="500"/>
                                        <p:tgtEl>
                                          <p:spTgt spid="5">
                                            <p:txEl>
                                              <p:pRg st="1" end="1"/>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57" dur="500"/>
                                        <p:tgtEl>
                                          <p:spTgt spid="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62" dur="500"/>
                                        <p:tgtEl>
                                          <p:spTgt spid="5">
                                            <p:txEl>
                                              <p:pRg st="3" end="3"/>
                                            </p:txEl>
                                          </p:spTgt>
                                        </p:tgtEl>
                                      </p:cBhvr>
                                    </p:animEffect>
                                  </p:childTnLst>
                                </p:cTn>
                              </p:par>
                              <p:par>
                                <p:cTn id="63" presetID="14" presetClass="entr" presetSubtype="10" fill="hold" nodeType="withEffect">
                                  <p:stCondLst>
                                    <p:cond delay="0"/>
                                  </p:stCondLst>
                                  <p:childTnLst>
                                    <p:set>
                                      <p:cBhvr>
                                        <p:cTn id="6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65" dur="500"/>
                                        <p:tgtEl>
                                          <p:spTgt spid="5">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7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22"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203373" y="1344160"/>
            <a:ext cx="14082677" cy="1695272"/>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dirty="0">
                  <a:ln>
                    <a:solidFill>
                      <a:srgbClr val="002060"/>
                    </a:solidFill>
                  </a:ln>
                  <a:solidFill>
                    <a:srgbClr val="5B9BD5">
                      <a:lumMod val="60000"/>
                      <a:lumOff val="40000"/>
                    </a:srgbClr>
                  </a:solidFill>
                  <a:latin typeface="SVN-SAF" panose="02040603050506020204" pitchFamily="18" charset="0"/>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dirty="0">
                  <a:ln>
                    <a:solidFill>
                      <a:srgbClr val="002060"/>
                    </a:solidFill>
                  </a:ln>
                  <a:solidFill>
                    <a:srgbClr val="5B9BD5">
                      <a:lumMod val="75000"/>
                    </a:srgbClr>
                  </a:solidFill>
                  <a:latin typeface="SVN-SAF" panose="02040603050506020204" pitchFamily="18" charset="0"/>
                </a:rPr>
                <a:t>Treasure hunt</a:t>
              </a:r>
            </a:p>
          </p:txBody>
        </p:sp>
        <p:sp>
          <p:nvSpPr>
            <p:cNvPr id="2" name="TextBox 1">
              <a:hlinkClick r:id="" action="ppaction://noaction"/>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3534" y="8003105"/>
            <a:ext cx="1589918" cy="2419875"/>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965" y="7784872"/>
            <a:ext cx="1387844" cy="2112317"/>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666" y="9825605"/>
            <a:ext cx="1037546" cy="597375"/>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37678" flipV="1">
            <a:off x="12887867" y="9495799"/>
            <a:ext cx="920460" cy="79811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842">
            <a:off x="16066890" y="8483480"/>
            <a:ext cx="1564407" cy="1806326"/>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7784531" y="3427993"/>
            <a:ext cx="1589918" cy="2123597"/>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2"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6435679" y="8356150"/>
            <a:ext cx="1153133" cy="15401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509065">
            <a:off x="8360291" y="6263358"/>
            <a:ext cx="578967" cy="1468074"/>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6273294" y="2343585"/>
            <a:ext cx="1127240" cy="202431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20112">
            <a:off x="1181738" y="2545195"/>
            <a:ext cx="1993103" cy="2824235"/>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5057" y="8502563"/>
            <a:ext cx="1587201" cy="1832645"/>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639070" y="3315602"/>
            <a:ext cx="1610280" cy="734247"/>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3000441" y="-70173"/>
            <a:ext cx="2013432" cy="2213174"/>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4611443" y="374737"/>
            <a:ext cx="2013432" cy="2213174"/>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3725247" y="4907300"/>
            <a:ext cx="2013432" cy="2213174"/>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642558" y="2458039"/>
            <a:ext cx="2013432" cy="2213174"/>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05100" y="5248409"/>
            <a:ext cx="531974" cy="4989551"/>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70002" y="8667600"/>
            <a:ext cx="1791774" cy="111759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32842" y="4177851"/>
            <a:ext cx="1263000" cy="787776"/>
          </a:xfrm>
          <a:prstGeom prst="rect">
            <a:avLst/>
          </a:prstGeom>
        </p:spPr>
      </p:pic>
      <p:pic>
        <p:nvPicPr>
          <p:cNvPr id="47" name="Picture 46">
            <a:hlinkClick r:id="rId22"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3"/>
          <a:stretch>
            <a:fillRect/>
          </a:stretch>
        </p:blipFill>
        <p:spPr>
          <a:xfrm>
            <a:off x="1068583" y="6220636"/>
            <a:ext cx="3484166" cy="3548180"/>
          </a:xfrm>
          <a:prstGeom prst="rect">
            <a:avLst/>
          </a:prstGeom>
        </p:spPr>
      </p:pic>
      <p:pic>
        <p:nvPicPr>
          <p:cNvPr id="52" name="Picture 51">
            <a:hlinkClick r:id="rId24"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5"/>
          <a:stretch>
            <a:fillRect/>
          </a:stretch>
        </p:blipFill>
        <p:spPr>
          <a:xfrm>
            <a:off x="5208499" y="5076521"/>
            <a:ext cx="3209822" cy="2926334"/>
          </a:xfrm>
          <a:prstGeom prst="rect">
            <a:avLst/>
          </a:prstGeom>
        </p:spPr>
      </p:pic>
      <p:pic>
        <p:nvPicPr>
          <p:cNvPr id="53" name="Picture 52">
            <a:hlinkClick r:id="rId26"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7"/>
          <a:stretch>
            <a:fillRect/>
          </a:stretch>
        </p:blipFill>
        <p:spPr>
          <a:xfrm>
            <a:off x="7516227" y="7242512"/>
            <a:ext cx="3255546" cy="2999492"/>
          </a:xfrm>
          <a:prstGeom prst="rect">
            <a:avLst/>
          </a:prstGeom>
        </p:spPr>
      </p:pic>
      <p:pic>
        <p:nvPicPr>
          <p:cNvPr id="54" name="Picture 53">
            <a:hlinkClick r:id="rId28" action="ppaction://hlinksldjump"/>
            <a:extLst>
              <a:ext uri="{FF2B5EF4-FFF2-40B4-BE49-F238E27FC236}">
                <a16:creationId xmlns:a16="http://schemas.microsoft.com/office/drawing/2014/main" id="{8891629E-2558-4569-B041-E16150FB2683}"/>
              </a:ext>
            </a:extLst>
          </p:cNvPr>
          <p:cNvPicPr>
            <a:picLocks noChangeAspect="1"/>
          </p:cNvPicPr>
          <p:nvPr/>
        </p:nvPicPr>
        <p:blipFill>
          <a:blip r:embed="rId29"/>
          <a:stretch>
            <a:fillRect/>
          </a:stretch>
        </p:blipFill>
        <p:spPr>
          <a:xfrm>
            <a:off x="11875795" y="6816448"/>
            <a:ext cx="2962913" cy="3228113"/>
          </a:xfrm>
          <a:prstGeom prst="rect">
            <a:avLst/>
          </a:prstGeom>
        </p:spPr>
      </p:pic>
      <p:pic>
        <p:nvPicPr>
          <p:cNvPr id="6" name="nhạc nê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9507200" y="4130032"/>
            <a:ext cx="487363" cy="487363"/>
          </a:xfrm>
          <a:prstGeom prst="rect">
            <a:avLst/>
          </a:prstGeom>
        </p:spPr>
      </p:pic>
      <p:pic>
        <p:nvPicPr>
          <p:cNvPr id="49" name="Picture 48">
            <a:hlinkClick r:id="rId31" action="ppaction://hlinksldjump"/>
          </p:cNvPr>
          <p:cNvPicPr>
            <a:picLocks noChangeAspect="1"/>
          </p:cNvPicPr>
          <p:nvPr/>
        </p:nvPicPr>
        <p:blipFill>
          <a:blip r:embed="rId32">
            <a:extLst>
              <a:ext uri="{BEBA8EAE-BF5A-486C-A8C5-ECC9F3942E4B}">
                <a14:imgProps xmlns:a14="http://schemas.microsoft.com/office/drawing/2010/main">
                  <a14:imgLayer r:embed="rId33">
                    <a14:imgEffect>
                      <a14:backgroundRemoval t="9610" b="100000" l="9952" r="94061"/>
                    </a14:imgEffect>
                  </a14:imgLayer>
                </a14:imgProps>
              </a:ext>
            </a:extLst>
          </a:blip>
          <a:stretch>
            <a:fillRect/>
          </a:stretch>
        </p:blipFill>
        <p:spPr>
          <a:xfrm>
            <a:off x="13621392" y="7252257"/>
            <a:ext cx="4822185" cy="2980002"/>
          </a:xfrm>
          <a:prstGeom prst="rect">
            <a:avLst/>
          </a:prstGeom>
        </p:spPr>
      </p:pic>
    </p:spTree>
    <p:extLst>
      <p:ext uri="{BB962C8B-B14F-4D97-AF65-F5344CB8AC3E}">
        <p14:creationId xmlns:p14="http://schemas.microsoft.com/office/powerpoint/2010/main" val="12668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5" presetClass="emph" presetSubtype="0" repeatCount="4000" fill="hold" nodeType="withEffect">
                                  <p:stCondLst>
                                    <p:cond delay="0"/>
                                  </p:st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par>
                                <p:cTn id="9" presetID="8" presetClass="emph" presetSubtype="0" repeatCount="indefinite" autoRev="1" fill="hold" nodeType="withEffect">
                                  <p:stCondLst>
                                    <p:cond delay="0"/>
                                  </p:stCondLst>
                                  <p:childTnLst>
                                    <p:animRot by="600000">
                                      <p:cBhvr>
                                        <p:cTn id="10" dur="2500" fill="hold"/>
                                        <p:tgtEl>
                                          <p:spTgt spid="22"/>
                                        </p:tgtEl>
                                        <p:attrNameLst>
                                          <p:attrName>r</p:attrName>
                                        </p:attrNameLst>
                                      </p:cBhvr>
                                    </p:animRot>
                                  </p:childTnLst>
                                </p:cTn>
                              </p:par>
                              <p:par>
                                <p:cTn id="11" presetID="8" presetClass="emph" presetSubtype="0" repeatCount="indefinite" autoRev="1" fill="hold" nodeType="withEffect">
                                  <p:stCondLst>
                                    <p:cond delay="0"/>
                                  </p:stCondLst>
                                  <p:childTnLst>
                                    <p:animRot by="600000">
                                      <p:cBhvr>
                                        <p:cTn id="12" dur="2000" fill="hold"/>
                                        <p:tgtEl>
                                          <p:spTgt spid="21"/>
                                        </p:tgtEl>
                                        <p:attrNameLst>
                                          <p:attrName>r</p:attrName>
                                        </p:attrNameLst>
                                      </p:cBhvr>
                                    </p:animRot>
                                  </p:childTnLst>
                                </p:cTn>
                              </p:par>
                              <p:par>
                                <p:cTn id="13" presetID="6" presetClass="emph" presetSubtype="0" repeatCount="indefinite" autoRev="1" fill="hold" nodeType="withEffect">
                                  <p:stCondLst>
                                    <p:cond delay="0"/>
                                  </p:stCondLst>
                                  <p:childTnLst>
                                    <p:animScale>
                                      <p:cBhvr>
                                        <p:cTn id="14" dur="2000" fill="hold"/>
                                        <p:tgtEl>
                                          <p:spTgt spid="24"/>
                                        </p:tgtEl>
                                      </p:cBhvr>
                                      <p:by x="70000" y="70000"/>
                                    </p:animScale>
                                  </p:childTnLst>
                                </p:cTn>
                              </p:par>
                              <p:par>
                                <p:cTn id="15" presetID="6" presetClass="emph" presetSubtype="0" repeatCount="indefinite" autoRev="1" fill="hold" nodeType="withEffect">
                                  <p:stCondLst>
                                    <p:cond delay="0"/>
                                  </p:stCondLst>
                                  <p:childTnLst>
                                    <p:animScale>
                                      <p:cBhvr>
                                        <p:cTn id="16" dur="5000" fill="hold"/>
                                        <p:tgtEl>
                                          <p:spTgt spid="25"/>
                                        </p:tgtEl>
                                      </p:cBhvr>
                                      <p:by x="80000" y="80000"/>
                                    </p:animScale>
                                  </p:childTnLst>
                                </p:cTn>
                              </p:par>
                              <p:par>
                                <p:cTn id="17"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8" dur="20000" fill="hold"/>
                                        <p:tgtEl>
                                          <p:spTgt spid="26"/>
                                        </p:tgtEl>
                                        <p:attrNameLst>
                                          <p:attrName>ppt_x</p:attrName>
                                          <p:attrName>ppt_y</p:attrName>
                                        </p:attrNameLst>
                                      </p:cBhvr>
                                      <p:rCtr x="25156" y="-6204"/>
                                    </p:animMotion>
                                  </p:childTnLst>
                                </p:cTn>
                              </p:par>
                              <p:par>
                                <p:cTn id="19" presetID="6" presetClass="emph" presetSubtype="0" repeatCount="indefinite" autoRev="1" fill="hold" nodeType="withEffect">
                                  <p:stCondLst>
                                    <p:cond delay="0"/>
                                  </p:stCondLst>
                                  <p:childTnLst>
                                    <p:animScale>
                                      <p:cBhvr>
                                        <p:cTn id="20" dur="5000" fill="hold"/>
                                        <p:tgtEl>
                                          <p:spTgt spid="26"/>
                                        </p:tgtEl>
                                      </p:cBhvr>
                                      <p:by x="110000" y="110000"/>
                                    </p:animScale>
                                  </p:childTnLst>
                                </p:cTn>
                              </p:par>
                              <p:par>
                                <p:cTn id="21" presetID="8" presetClass="emph" presetSubtype="0" repeatCount="indefinite" autoRev="1" fill="hold" nodeType="withEffect">
                                  <p:stCondLst>
                                    <p:cond delay="0"/>
                                  </p:stCondLst>
                                  <p:childTnLst>
                                    <p:animRot by="600000">
                                      <p:cBhvr>
                                        <p:cTn id="22" dur="2000" fill="hold"/>
                                        <p:tgtEl>
                                          <p:spTgt spid="32"/>
                                        </p:tgtEl>
                                        <p:attrNameLst>
                                          <p:attrName>r</p:attrName>
                                        </p:attrNameLst>
                                      </p:cBhvr>
                                    </p:animRot>
                                  </p:childTnLst>
                                </p:cTn>
                              </p:par>
                              <p:par>
                                <p:cTn id="23" presetID="8" presetClass="emph" presetSubtype="0" repeatCount="indefinite" autoRev="1" fill="hold" nodeType="withEffect">
                                  <p:stCondLst>
                                    <p:cond delay="0"/>
                                  </p:stCondLst>
                                  <p:childTnLst>
                                    <p:animRot by="-600000">
                                      <p:cBhvr>
                                        <p:cTn id="24" dur="2000" fill="hold"/>
                                        <p:tgtEl>
                                          <p:spTgt spid="30"/>
                                        </p:tgtEl>
                                        <p:attrNameLst>
                                          <p:attrName>r</p:attrName>
                                        </p:attrNameLst>
                                      </p:cBhvr>
                                    </p:animRot>
                                  </p:childTnLst>
                                </p:cTn>
                              </p:par>
                              <p:par>
                                <p:cTn id="25" presetID="64" presetClass="path" presetSubtype="0" repeatCount="indefinite" fill="hold" nodeType="withEffect">
                                  <p:stCondLst>
                                    <p:cond delay="0"/>
                                  </p:stCondLst>
                                  <p:childTnLst>
                                    <p:animMotion origin="layout" path="M 3.33333E-6 -2.59259E-6 L 0.19023 -1.08356 " pathEditMode="relative" rAng="0" ptsTypes="AA">
                                      <p:cBhvr>
                                        <p:cTn id="26" dur="20000" fill="hold"/>
                                        <p:tgtEl>
                                          <p:spTgt spid="28"/>
                                        </p:tgtEl>
                                        <p:attrNameLst>
                                          <p:attrName>ppt_x</p:attrName>
                                          <p:attrName>ppt_y</p:attrName>
                                        </p:attrNameLst>
                                      </p:cBhvr>
                                      <p:rCtr x="9505" y="-54190"/>
                                    </p:animMotion>
                                  </p:childTnLst>
                                </p:cTn>
                              </p:par>
                              <p:par>
                                <p:cTn id="27" presetID="42" presetClass="path" presetSubtype="0" repeatCount="indefinite" fill="hold" nodeType="withEffect">
                                  <p:stCondLst>
                                    <p:cond delay="0"/>
                                  </p:stCondLst>
                                  <p:childTnLst>
                                    <p:animMotion origin="layout" path="M -3.75E-6 -3.7037E-7 L -0.95651 0.02199 " pathEditMode="relative" rAng="0" ptsTypes="AA">
                                      <p:cBhvr>
                                        <p:cTn id="28" dur="28200" fill="hold"/>
                                        <p:tgtEl>
                                          <p:spTgt spid="34"/>
                                        </p:tgtEl>
                                        <p:attrNameLst>
                                          <p:attrName>ppt_x</p:attrName>
                                          <p:attrName>ppt_y</p:attrName>
                                        </p:attrNameLst>
                                      </p:cBhvr>
                                      <p:rCtr x="-47826" y="1088"/>
                                    </p:animMotion>
                                  </p:childTnLst>
                                </p:cTn>
                              </p:par>
                              <p:par>
                                <p:cTn id="29" presetID="64" presetClass="path" presetSubtype="0" repeatCount="indefinite" fill="hold" nodeType="withEffect">
                                  <p:stCondLst>
                                    <p:cond delay="0"/>
                                  </p:stCondLst>
                                  <p:childTnLst>
                                    <p:animMotion origin="layout" path="M -2.91667E-6 2.59259E-6 L 0.34349 -1.19422 " pathEditMode="relative" rAng="0" ptsTypes="AA">
                                      <p:cBhvr>
                                        <p:cTn id="30" dur="30000" fill="hold"/>
                                        <p:tgtEl>
                                          <p:spTgt spid="29"/>
                                        </p:tgtEl>
                                        <p:attrNameLst>
                                          <p:attrName>ppt_x</p:attrName>
                                          <p:attrName>ppt_y</p:attrName>
                                        </p:attrNameLst>
                                      </p:cBhvr>
                                      <p:rCtr x="17174" y="-59699"/>
                                    </p:animMotion>
                                  </p:childTnLst>
                                </p:cTn>
                              </p:par>
                              <p:par>
                                <p:cTn id="31" presetID="64" presetClass="path" presetSubtype="0" repeatCount="indefinite" fill="hold" nodeType="withEffect">
                                  <p:stCondLst>
                                    <p:cond delay="0"/>
                                  </p:stCondLst>
                                  <p:childTnLst>
                                    <p:animMotion origin="layout" path="M -3.54167E-6 2.96296E-6 L -0.53463 -1.23287 " pathEditMode="relative" rAng="0" ptsTypes="AA">
                                      <p:cBhvr>
                                        <p:cTn id="32" dur="20000" fill="hold"/>
                                        <p:tgtEl>
                                          <p:spTgt spid="27"/>
                                        </p:tgtEl>
                                        <p:attrNameLst>
                                          <p:attrName>ppt_x</p:attrName>
                                          <p:attrName>ppt_y</p:attrName>
                                        </p:attrNameLst>
                                      </p:cBhvr>
                                      <p:rCtr x="-26732" y="-61644"/>
                                    </p:animMotion>
                                  </p:childTnLst>
                                </p:cTn>
                              </p:par>
                              <p:par>
                                <p:cTn id="33" presetID="6" presetClass="emph" presetSubtype="0" repeatCount="indefinite" autoRev="1" fill="hold" nodeType="withEffect">
                                  <p:stCondLst>
                                    <p:cond delay="0"/>
                                  </p:stCondLst>
                                  <p:childTnLst>
                                    <p:animScale>
                                      <p:cBhvr>
                                        <p:cTn id="34" dur="2000" fill="hold"/>
                                        <p:tgtEl>
                                          <p:spTgt spid="29"/>
                                        </p:tgtEl>
                                      </p:cBhvr>
                                      <p:by x="60000" y="60000"/>
                                    </p:animScale>
                                  </p:childTnLst>
                                </p:cTn>
                              </p:par>
                              <p:par>
                                <p:cTn id="35" presetID="8" presetClass="emph" presetSubtype="0" repeatCount="indefinite" autoRev="1" fill="hold" nodeType="withEffect">
                                  <p:stCondLst>
                                    <p:cond delay="0"/>
                                  </p:stCondLst>
                                  <p:childTnLst>
                                    <p:animRot by="1200000">
                                      <p:cBhvr>
                                        <p:cTn id="36" dur="2000" fill="hold"/>
                                        <p:tgtEl>
                                          <p:spTgt spid="27"/>
                                        </p:tgtEl>
                                        <p:attrNameLst>
                                          <p:attrName>r</p:attrName>
                                        </p:attrNameLst>
                                      </p:cBhvr>
                                    </p:animRot>
                                  </p:childTnLst>
                                </p:cTn>
                              </p:par>
                              <p:par>
                                <p:cTn id="37" presetID="6" presetClass="emph" presetSubtype="0" repeatCount="indefinite" autoRev="1" fill="hold" nodeType="withEffect">
                                  <p:stCondLst>
                                    <p:cond delay="0"/>
                                  </p:stCondLst>
                                  <p:childTnLst>
                                    <p:animScale>
                                      <p:cBhvr>
                                        <p:cTn id="38" dur="2000" fill="hold"/>
                                        <p:tgtEl>
                                          <p:spTgt spid="27"/>
                                        </p:tgtEl>
                                      </p:cBhvr>
                                      <p:by x="120000" y="120000"/>
                                    </p:animScale>
                                  </p:childTnLst>
                                </p:cTn>
                              </p:par>
                              <p:par>
                                <p:cTn id="39" presetID="2" presetClass="entr" presetSubtype="2" repeatCount="indefinite"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9000" fill="hold"/>
                                        <p:tgtEl>
                                          <p:spTgt spid="46"/>
                                        </p:tgtEl>
                                        <p:attrNameLst>
                                          <p:attrName>ppt_x</p:attrName>
                                        </p:attrNameLst>
                                      </p:cBhvr>
                                      <p:tavLst>
                                        <p:tav tm="0">
                                          <p:val>
                                            <p:strVal val="1+#ppt_w/2"/>
                                          </p:val>
                                        </p:tav>
                                        <p:tav tm="100000">
                                          <p:val>
                                            <p:strVal val="#ppt_x"/>
                                          </p:val>
                                        </p:tav>
                                      </p:tavLst>
                                    </p:anim>
                                    <p:anim calcmode="lin" valueType="num">
                                      <p:cBhvr additive="base">
                                        <p:cTn id="42" dur="9000" fill="hold"/>
                                        <p:tgtEl>
                                          <p:spTgt spid="46"/>
                                        </p:tgtEl>
                                        <p:attrNameLst>
                                          <p:attrName>ppt_y</p:attrName>
                                        </p:attrNameLst>
                                      </p:cBhvr>
                                      <p:tavLst>
                                        <p:tav tm="0">
                                          <p:val>
                                            <p:strVal val="#ppt_y"/>
                                          </p:val>
                                        </p:tav>
                                        <p:tav tm="100000">
                                          <p:val>
                                            <p:strVal val="#ppt_y"/>
                                          </p:val>
                                        </p:tav>
                                      </p:tavLst>
                                    </p:anim>
                                  </p:childTnLst>
                                </p:cTn>
                              </p:par>
                              <p:par>
                                <p:cTn id="43" presetID="2" presetClass="entr" presetSubtype="2" repeatCount="indefinite"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9000" fill="hold"/>
                                        <p:tgtEl>
                                          <p:spTgt spid="48"/>
                                        </p:tgtEl>
                                        <p:attrNameLst>
                                          <p:attrName>ppt_x</p:attrName>
                                        </p:attrNameLst>
                                      </p:cBhvr>
                                      <p:tavLst>
                                        <p:tav tm="0">
                                          <p:val>
                                            <p:strVal val="1+#ppt_w/2"/>
                                          </p:val>
                                        </p:tav>
                                        <p:tav tm="100000">
                                          <p:val>
                                            <p:strVal val="#ppt_x"/>
                                          </p:val>
                                        </p:tav>
                                      </p:tavLst>
                                    </p:anim>
                                    <p:anim calcmode="lin" valueType="num">
                                      <p:cBhvr additive="base">
                                        <p:cTn id="46" dur="9000" fill="hold"/>
                                        <p:tgtEl>
                                          <p:spTgt spid="48"/>
                                        </p:tgtEl>
                                        <p:attrNameLst>
                                          <p:attrName>ppt_y</p:attrName>
                                        </p:attrNameLst>
                                      </p:cBhvr>
                                      <p:tavLst>
                                        <p:tav tm="0">
                                          <p:val>
                                            <p:strVal val="#ppt_y"/>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7"/>
                                        </p:tgtEl>
                                      </p:cBhvr>
                                    </p:animEffect>
                                    <p:set>
                                      <p:cBhvr>
                                        <p:cTn id="56"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5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3"/>
                                        </p:tgtEl>
                                      </p:cBhvr>
                                    </p:animEffect>
                                    <p:set>
                                      <p:cBhvr>
                                        <p:cTn id="6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3" restart="whenNotActive" fill="hold" evtFilter="cancelBubble" nodeType="interactiveSeq">
                <p:stCondLst>
                  <p:cond evt="onClick" delay="0">
                    <p:tgtEl>
                      <p:spTgt spid="52"/>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2"/>
                                        </p:tgtEl>
                                      </p:cBhvr>
                                    </p:animEffect>
                                    <p:set>
                                      <p:cBhvr>
                                        <p:cTn id="68"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9" restart="whenNotActive" fill="hold" evtFilter="cancelBubble" nodeType="interactiveSeq">
                <p:stCondLst>
                  <p:cond evt="onClick" delay="0">
                    <p:tgtEl>
                      <p:spTgt spid="54"/>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54"/>
                                        </p:tgtEl>
                                      </p:cBhvr>
                                    </p:animEffect>
                                    <p:set>
                                      <p:cBhvr>
                                        <p:cTn id="7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audio>
              <p:cMediaNode vol="80000" numSld="999" showWhenStopped="0">
                <p:cTn id="75"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9" y="386862"/>
            <a:ext cx="14050109" cy="4202724"/>
          </a:xfrm>
          <a:prstGeom prst="rect">
            <a:avLst/>
          </a:prstGeom>
        </p:spPr>
      </p:pic>
      <p:sp>
        <p:nvSpPr>
          <p:cNvPr id="26" name="TextBox 25"/>
          <p:cNvSpPr txBox="1"/>
          <p:nvPr/>
        </p:nvSpPr>
        <p:spPr>
          <a:xfrm>
            <a:off x="4200552" y="1059183"/>
            <a:ext cx="9849629" cy="2123658"/>
          </a:xfrm>
          <a:prstGeom prst="rect">
            <a:avLst/>
          </a:prstGeom>
          <a:noFill/>
        </p:spPr>
        <p:txBody>
          <a:bodyPr wrap="square" rtlCol="0">
            <a:spAutoFit/>
          </a:bodyPr>
          <a:lstStyle/>
          <a:p>
            <a:pPr algn="ctr" defTabSz="1371600">
              <a:defRPr/>
            </a:pPr>
            <a:r>
              <a:rPr lang="en-US" sz="6600" dirty="0" err="1">
                <a:latin typeface="Cambria" panose="02040503050406030204" pitchFamily="18" charset="0"/>
                <a:ea typeface="Cambria" panose="02040503050406030204" pitchFamily="18" charset="0"/>
              </a:rPr>
              <a:t>Tìm</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hai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số</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chẵn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liên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tiếp</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biết</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tổng</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của</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chúng</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là</a:t>
            </a:r>
            <a:r>
              <a:rPr lang="en-US" sz="6600" dirty="0">
                <a:latin typeface="Cambria" panose="02040503050406030204" pitchFamily="18" charset="0"/>
                <a:ea typeface="Cambria" panose="02040503050406030204" pitchFamily="18" charset="0"/>
              </a:rPr>
              <a:t> 242.</a:t>
            </a:r>
            <a:endParaRPr lang="en-US" sz="805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5029203" y="3709429"/>
            <a:ext cx="9361742" cy="7184360"/>
            <a:chOff x="3352802" y="2472952"/>
            <a:chExt cx="5773729"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844880" y="1980874"/>
              <a:ext cx="4789573" cy="5773729"/>
            </a:xfrm>
            <a:prstGeom prst="rect">
              <a:avLst/>
            </a:prstGeom>
          </p:spPr>
        </p:pic>
        <p:sp>
          <p:nvSpPr>
            <p:cNvPr id="28" name="TextBox 27"/>
            <p:cNvSpPr txBox="1"/>
            <p:nvPr/>
          </p:nvSpPr>
          <p:spPr>
            <a:xfrm rot="21379149">
              <a:off x="4492706" y="3815460"/>
              <a:ext cx="2889562" cy="1703030"/>
            </a:xfrm>
            <a:prstGeom prst="rect">
              <a:avLst/>
            </a:prstGeom>
            <a:noFill/>
          </p:spPr>
          <p:txBody>
            <a:bodyPr wrap="square" rtlCol="0">
              <a:spAutoFit/>
            </a:bodyPr>
            <a:lstStyle/>
            <a:p>
              <a:pPr algn="ctr" defTabSz="1371600">
                <a:defRPr/>
              </a:pPr>
              <a:r>
                <a:rPr lang="en-US" sz="8000" dirty="0" smtClean="0">
                  <a:solidFill>
                    <a:srgbClr val="44546A">
                      <a:lumMod val="75000"/>
                    </a:srgbClr>
                  </a:solidFill>
                  <a:latin typeface="Arial Black" panose="020B0A04020102020204" pitchFamily="34" charset="0"/>
                </a:rPr>
                <a:t>120</a:t>
              </a:r>
            </a:p>
            <a:p>
              <a:pPr algn="ctr" defTabSz="1371600">
                <a:defRPr/>
              </a:pPr>
              <a:r>
                <a:rPr lang="en-US" sz="8000" dirty="0" smtClean="0">
                  <a:solidFill>
                    <a:srgbClr val="44546A">
                      <a:lumMod val="75000"/>
                    </a:srgbClr>
                  </a:solidFill>
                  <a:latin typeface="Arial Black" panose="020B0A04020102020204" pitchFamily="34" charset="0"/>
                </a:rPr>
                <a:t>122</a:t>
              </a:r>
              <a:endParaRPr lang="en-US" sz="8000" dirty="0">
                <a:solidFill>
                  <a:srgbClr val="44546A">
                    <a:lumMod val="75000"/>
                  </a:srgbClr>
                </a:solidFill>
                <a:latin typeface="Arial Black" panose="020B0A04020102020204" pitchFamily="34"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10673861" y="5181258"/>
            <a:ext cx="6877563" cy="5776467"/>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35104" y="4610935"/>
            <a:ext cx="531974" cy="4989551"/>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6432" y="5239292"/>
            <a:ext cx="531974" cy="4989551"/>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91698" y="5753100"/>
            <a:ext cx="531974" cy="4989551"/>
          </a:xfrm>
          <a:prstGeom prst="rect">
            <a:avLst/>
          </a:prstGeom>
        </p:spPr>
      </p:pic>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39213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8" y="386862"/>
            <a:ext cx="15157941" cy="4202724"/>
          </a:xfrm>
          <a:prstGeom prst="rect">
            <a:avLst/>
          </a:prstGeom>
        </p:spPr>
      </p:pic>
      <p:sp>
        <p:nvSpPr>
          <p:cNvPr id="26" name="TextBox 25"/>
          <p:cNvSpPr txBox="1"/>
          <p:nvPr/>
        </p:nvSpPr>
        <p:spPr>
          <a:xfrm>
            <a:off x="3617155" y="1113777"/>
            <a:ext cx="11811743" cy="2862322"/>
          </a:xfrm>
          <a:prstGeom prst="rect">
            <a:avLst/>
          </a:prstGeom>
          <a:noFill/>
        </p:spPr>
        <p:txBody>
          <a:bodyPr wrap="square" rtlCol="0">
            <a:spAutoFit/>
          </a:bodyPr>
          <a:lstStyle/>
          <a:p>
            <a:pPr algn="ctr" defTabSz="1371600">
              <a:defRPr/>
            </a:pPr>
            <a:r>
              <a:rPr lang="en-US" sz="6000" dirty="0" err="1">
                <a:latin typeface="Cambria" panose="02040503050406030204" pitchFamily="18" charset="0"/>
                <a:ea typeface="Cambria" panose="02040503050406030204" pitchFamily="18" charset="0"/>
              </a:rPr>
              <a:t>Tổng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số</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là</a:t>
            </a:r>
            <a:r>
              <a:rPr lang="en-US" sz="6000" dirty="0">
                <a:latin typeface="Cambria" panose="02040503050406030204" pitchFamily="18" charset="0"/>
                <a:ea typeface="Cambria" panose="02040503050406030204" pitchFamily="18" charset="0"/>
              </a:rPr>
              <a:t> 1045, </a:t>
            </a:r>
            <a:r>
              <a:rPr lang="en-US" sz="6000" dirty="0" err="1">
                <a:latin typeface="Cambria" panose="02040503050406030204" pitchFamily="18" charset="0"/>
                <a:ea typeface="Cambria" panose="02040503050406030204" pitchFamily="18" charset="0"/>
              </a:rPr>
              <a:t>hiệu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số</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là</a:t>
            </a:r>
            <a:r>
              <a:rPr lang="en-US" sz="6000" dirty="0">
                <a:latin typeface="Cambria" panose="02040503050406030204" pitchFamily="18" charset="0"/>
                <a:ea typeface="Cambria" panose="02040503050406030204" pitchFamily="18" charset="0"/>
              </a:rPr>
              <a:t> 257. </a:t>
            </a:r>
            <a:r>
              <a:rPr lang="en-US" sz="6000" dirty="0" err="1">
                <a:latin typeface="Cambria" panose="02040503050406030204" pitchFamily="18" charset="0"/>
                <a:ea typeface="Cambria" panose="02040503050406030204" pitchFamily="18" charset="0"/>
              </a:rPr>
              <a:t>Vậy</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số</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là</a:t>
            </a:r>
            <a:r>
              <a:rPr lang="en-US" sz="6000" dirty="0">
                <a:latin typeface="Cambria" panose="02040503050406030204" pitchFamily="18" charset="0"/>
                <a:ea typeface="Cambria" panose="02040503050406030204" pitchFamily="18" charset="0"/>
              </a:rPr>
              <a:t> 653 </a:t>
            </a:r>
            <a:r>
              <a:rPr lang="en-US" sz="6000" dirty="0" err="1">
                <a:latin typeface="Cambria" panose="02040503050406030204" pitchFamily="18" charset="0"/>
                <a:ea typeface="Cambria" panose="02040503050406030204" pitchFamily="18" charset="0"/>
              </a:rPr>
              <a:t>và</a:t>
            </a:r>
            <a:r>
              <a:rPr lang="en-US" sz="6000" dirty="0">
                <a:latin typeface="Cambria" panose="02040503050406030204" pitchFamily="18" charset="0"/>
                <a:ea typeface="Cambria" panose="02040503050406030204" pitchFamily="18" charset="0"/>
              </a:rPr>
              <a:t> 392. </a:t>
            </a:r>
            <a:r>
              <a:rPr lang="en-US" sz="6000" dirty="0" err="1">
                <a:latin typeface="Cambria" panose="02040503050406030204" pitchFamily="18" charset="0"/>
                <a:ea typeface="Cambria" panose="02040503050406030204" pitchFamily="18" charset="0"/>
              </a:rPr>
              <a:t>Đúng</a:t>
            </a:r>
            <a:r>
              <a:rPr lang="en-US" sz="6000" dirty="0">
                <a:latin typeface="Cambria" panose="02040503050406030204" pitchFamily="18" charset="0"/>
                <a:ea typeface="Cambria" panose="02040503050406030204" pitchFamily="18" charset="0"/>
              </a:rPr>
              <a:t> hay </a:t>
            </a:r>
            <a:r>
              <a:rPr lang="en-US" sz="6000" dirty="0" err="1">
                <a:latin typeface="Cambria" panose="02040503050406030204" pitchFamily="18" charset="0"/>
                <a:ea typeface="Cambria" panose="02040503050406030204" pitchFamily="18" charset="0"/>
              </a:rPr>
              <a:t>sai</a:t>
            </a:r>
            <a:r>
              <a:rPr lang="en-US" sz="6000" dirty="0">
                <a:latin typeface="Cambria" panose="02040503050406030204" pitchFamily="18" charset="0"/>
                <a:ea typeface="Cambria" panose="02040503050406030204" pitchFamily="18" charset="0"/>
              </a:rPr>
              <a:t>?</a:t>
            </a:r>
            <a:endParaRPr lang="en-US" sz="671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5486400" y="3709429"/>
            <a:ext cx="8203395" cy="7184360"/>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909089" y="4120721"/>
              <a:ext cx="3222488" cy="1087477"/>
            </a:xfrm>
            <a:prstGeom prst="rect">
              <a:avLst/>
            </a:prstGeom>
            <a:noFill/>
          </p:spPr>
          <p:txBody>
            <a:bodyPr wrap="square" rtlCol="0">
              <a:spAutoFit/>
            </a:bodyPr>
            <a:lstStyle/>
            <a:p>
              <a:pPr algn="ctr" defTabSz="1371600">
                <a:defRPr/>
              </a:pPr>
              <a:r>
                <a:rPr lang="en-US" sz="10000" dirty="0" smtClean="0">
                  <a:solidFill>
                    <a:srgbClr val="44546A">
                      <a:lumMod val="75000"/>
                    </a:srgbClr>
                  </a:solidFill>
                  <a:latin typeface="Arial Black" panose="020B0A04020102020204" pitchFamily="34" charset="0"/>
                </a:rPr>
                <a:t>SAI</a:t>
              </a:r>
              <a:endParaRPr lang="en-US" sz="10000" dirty="0">
                <a:solidFill>
                  <a:srgbClr val="44546A">
                    <a:lumMod val="75000"/>
                  </a:srgbClr>
                </a:solidFill>
                <a:latin typeface="Arial Black" panose="020B0A04020102020204" pitchFamily="34"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11693769" y="2433623"/>
            <a:ext cx="5257800" cy="8601387"/>
          </a:xfrm>
          <a:prstGeom prst="rect">
            <a:avLst/>
          </a:prstGeom>
        </p:spPr>
      </p:pic>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84787" y="394482"/>
            <a:ext cx="531974" cy="4989551"/>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549" y="5051097"/>
            <a:ext cx="531974" cy="4989551"/>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91599" y="4958111"/>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3322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7" y="386862"/>
            <a:ext cx="15790988" cy="4202724"/>
          </a:xfrm>
          <a:prstGeom prst="rect">
            <a:avLst/>
          </a:prstGeom>
        </p:spPr>
      </p:pic>
      <p:sp>
        <p:nvSpPr>
          <p:cNvPr id="26" name="TextBox 25"/>
          <p:cNvSpPr txBox="1"/>
          <p:nvPr/>
        </p:nvSpPr>
        <p:spPr>
          <a:xfrm>
            <a:off x="3702703" y="766654"/>
            <a:ext cx="11972835" cy="3416320"/>
          </a:xfrm>
          <a:prstGeom prst="rect">
            <a:avLst/>
          </a:prstGeom>
          <a:noFill/>
        </p:spPr>
        <p:txBody>
          <a:bodyPr wrap="square" rtlCol="0">
            <a:spAutoFit/>
          </a:bodyPr>
          <a:lstStyle/>
          <a:p>
            <a:pPr algn="ctr" defTabSz="1371600">
              <a:defRPr/>
            </a:pPr>
            <a:r>
              <a:rPr lang="vi-VN" sz="5400" dirty="0">
                <a:latin typeface="Cambria" panose="02040503050406030204" pitchFamily="18" charset="0"/>
                <a:ea typeface="Cambria" panose="02040503050406030204" pitchFamily="18" charset="0"/>
              </a:rPr>
              <a:t>Trước đây 4 năm, tổng số tuổi của ông và cháu là 71 tuổi. Biết rằng ông hơn cháu 61 tuổi. Tính tuổi của mỗi người hiện nay.</a:t>
            </a:r>
            <a:endParaRPr lang="en-US" sz="559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5486400" y="3709429"/>
            <a:ext cx="8203395" cy="7184360"/>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933212" y="4079312"/>
              <a:ext cx="3184572" cy="1415772"/>
            </a:xfrm>
            <a:prstGeom prst="rect">
              <a:avLst/>
            </a:prstGeom>
            <a:noFill/>
          </p:spPr>
          <p:txBody>
            <a:bodyPr wrap="square" rtlCol="0">
              <a:spAutoFit/>
            </a:bodyPr>
            <a:lstStyle/>
            <a:p>
              <a:pPr algn="ctr" defTabSz="1371600">
                <a:defRPr/>
              </a:pPr>
              <a:r>
                <a:rPr lang="en-US" sz="6600" dirty="0" err="1">
                  <a:solidFill>
                    <a:srgbClr val="44546A">
                      <a:lumMod val="75000"/>
                    </a:srgbClr>
                  </a:solidFill>
                  <a:latin typeface="Cambria" panose="02040503050406030204" pitchFamily="18" charset="0"/>
                  <a:ea typeface="Cambria" panose="02040503050406030204" pitchFamily="18" charset="0"/>
                </a:rPr>
                <a:t>Ông</a:t>
              </a:r>
              <a:r>
                <a:rPr lang="en-US" sz="6600" dirty="0">
                  <a:solidFill>
                    <a:srgbClr val="44546A">
                      <a:lumMod val="75000"/>
                    </a:srgbClr>
                  </a:solidFill>
                  <a:latin typeface="Cambria" panose="02040503050406030204" pitchFamily="18" charset="0"/>
                  <a:ea typeface="Cambria" panose="02040503050406030204" pitchFamily="18" charset="0"/>
                </a:rPr>
                <a:t>: 70 </a:t>
              </a:r>
              <a:r>
                <a:rPr lang="en-US" sz="6600" dirty="0" err="1">
                  <a:solidFill>
                    <a:srgbClr val="44546A">
                      <a:lumMod val="75000"/>
                    </a:srgbClr>
                  </a:solidFill>
                  <a:latin typeface="Cambria" panose="02040503050406030204" pitchFamily="18" charset="0"/>
                  <a:ea typeface="Cambria" panose="02040503050406030204" pitchFamily="18" charset="0"/>
                </a:rPr>
                <a:t>tuổi</a:t>
              </a:r>
              <a:r>
                <a:rPr lang="en-US" sz="6600" dirty="0">
                  <a:solidFill>
                    <a:srgbClr val="44546A">
                      <a:lumMod val="75000"/>
                    </a:srgbClr>
                  </a:solidFill>
                  <a:latin typeface="Cambria" panose="02040503050406030204" pitchFamily="18" charset="0"/>
                  <a:ea typeface="Cambria" panose="02040503050406030204" pitchFamily="18" charset="0"/>
                </a:rPr>
                <a:t>; </a:t>
              </a:r>
              <a:r>
                <a:rPr lang="en-US" sz="6600" dirty="0" err="1">
                  <a:solidFill>
                    <a:srgbClr val="44546A">
                      <a:lumMod val="75000"/>
                    </a:srgbClr>
                  </a:solidFill>
                  <a:latin typeface="Cambria" panose="02040503050406030204" pitchFamily="18" charset="0"/>
                  <a:ea typeface="Cambria" panose="02040503050406030204" pitchFamily="18" charset="0"/>
                </a:rPr>
                <a:t>cháu</a:t>
              </a:r>
              <a:r>
                <a:rPr lang="en-US" sz="6600" dirty="0">
                  <a:solidFill>
                    <a:srgbClr val="44546A">
                      <a:lumMod val="75000"/>
                    </a:srgbClr>
                  </a:solidFill>
                  <a:latin typeface="Cambria" panose="02040503050406030204" pitchFamily="18" charset="0"/>
                  <a:ea typeface="Cambria" panose="02040503050406030204" pitchFamily="18" charset="0"/>
                </a:rPr>
                <a:t>: 9 </a:t>
              </a:r>
              <a:r>
                <a:rPr lang="en-US" sz="6600" dirty="0" err="1">
                  <a:solidFill>
                    <a:srgbClr val="44546A">
                      <a:lumMod val="75000"/>
                    </a:srgbClr>
                  </a:solidFill>
                  <a:latin typeface="Cambria" panose="02040503050406030204" pitchFamily="18" charset="0"/>
                  <a:ea typeface="Cambria" panose="02040503050406030204" pitchFamily="18" charset="0"/>
                </a:rPr>
                <a:t>tuổi</a:t>
              </a:r>
              <a:endParaRPr lang="en-US" sz="6600" dirty="0">
                <a:solidFill>
                  <a:srgbClr val="44546A">
                    <a:lumMod val="75000"/>
                  </a:srgbClr>
                </a:solidFill>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1845863" y="5566537"/>
            <a:ext cx="4285731" cy="4198268"/>
          </a:xfrm>
          <a:prstGeom prst="rect">
            <a:avLst/>
          </a:prstGeom>
        </p:spPr>
      </p:pic>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100" y="5248409"/>
            <a:ext cx="531974" cy="4989551"/>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1267" y="7620"/>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489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7" y="386862"/>
            <a:ext cx="15790988" cy="4202724"/>
          </a:xfrm>
          <a:prstGeom prst="rect">
            <a:avLst/>
          </a:prstGeom>
        </p:spPr>
      </p:pic>
      <p:sp>
        <p:nvSpPr>
          <p:cNvPr id="26" name="TextBox 25"/>
          <p:cNvSpPr txBox="1"/>
          <p:nvPr/>
        </p:nvSpPr>
        <p:spPr>
          <a:xfrm>
            <a:off x="4180221" y="1039665"/>
            <a:ext cx="11060724" cy="2585323"/>
          </a:xfrm>
          <a:prstGeom prst="rect">
            <a:avLst/>
          </a:prstGeom>
          <a:noFill/>
        </p:spPr>
        <p:txBody>
          <a:bodyPr wrap="square" rtlCol="0">
            <a:spAutoFit/>
          </a:bodyPr>
          <a:lstStyle/>
          <a:p>
            <a:pPr algn="ctr" defTabSz="1371600">
              <a:defRPr/>
            </a:pP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hình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chữ</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chu</a:t>
            </a:r>
            <a:r>
              <a:rPr lang="en-US" sz="5400" dirty="0">
                <a:latin typeface="Cambria" panose="02040503050406030204" pitchFamily="18" charset="0"/>
                <a:ea typeface="Cambria" panose="02040503050406030204" pitchFamily="18" charset="0"/>
              </a:rPr>
              <a:t> vi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 68cm. </a:t>
            </a:r>
            <a:r>
              <a:rPr lang="en-US" sz="5400" dirty="0" err="1">
                <a:latin typeface="Cambria" panose="02040503050406030204" pitchFamily="18" charset="0"/>
                <a:ea typeface="Cambria" panose="02040503050406030204" pitchFamily="18" charset="0"/>
              </a:rPr>
              <a:t>Chiều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rộng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kém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chiều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dài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 16cm . </a:t>
            </a:r>
            <a:r>
              <a:rPr lang="en-US" sz="5400" dirty="0" err="1">
                <a:latin typeface="Cambria" panose="02040503050406030204" pitchFamily="18" charset="0"/>
                <a:ea typeface="Cambria" panose="02040503050406030204" pitchFamily="18" charset="0"/>
              </a:rPr>
              <a:t>Vậy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tích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hình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chữ</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a:t>
            </a:r>
            <a:endParaRPr lang="en-US" sz="559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5486400" y="3709429"/>
            <a:ext cx="8203395" cy="7184360"/>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rot="21327340">
              <a:off x="4737814" y="4292593"/>
              <a:ext cx="3594009" cy="964367"/>
            </a:xfrm>
            <a:prstGeom prst="rect">
              <a:avLst/>
            </a:prstGeom>
            <a:noFill/>
          </p:spPr>
          <p:txBody>
            <a:bodyPr wrap="square" rtlCol="0">
              <a:spAutoFit/>
            </a:bodyPr>
            <a:lstStyle/>
            <a:p>
              <a:pPr defTabSz="1371600">
                <a:defRPr/>
              </a:pPr>
              <a:r>
                <a:rPr lang="en-US" sz="8800" dirty="0" smtClean="0">
                  <a:solidFill>
                    <a:srgbClr val="44546A">
                      <a:lumMod val="75000"/>
                    </a:srgbClr>
                  </a:solidFill>
                  <a:latin typeface="Arial Black" panose="020B0A04020102020204" pitchFamily="34" charset="0"/>
                </a:rPr>
                <a:t>225 cm</a:t>
              </a:r>
              <a:r>
                <a:rPr lang="en-US" sz="8800" baseline="30000" dirty="0" smtClean="0">
                  <a:solidFill>
                    <a:srgbClr val="44546A">
                      <a:lumMod val="75000"/>
                    </a:srgbClr>
                  </a:solidFill>
                  <a:latin typeface="Arial Black" panose="020B0A04020102020204" pitchFamily="34" charset="0"/>
                </a:rPr>
                <a:t>2</a:t>
              </a:r>
              <a:endParaRPr lang="en-US" sz="8800" dirty="0">
                <a:solidFill>
                  <a:srgbClr val="44546A">
                    <a:lumMod val="75000"/>
                  </a:srgbClr>
                </a:solidFill>
                <a:latin typeface="Arial Black" panose="020B0A04020102020204" pitchFamily="34"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571" b="45223" l="63751" r="91632">
                        <a14:backgroundMark x1="10135" y1="61191" x2="10135" y2="61191"/>
                        <a14:backgroundMark x1="13162" y1="59817" x2="13162" y2="59817"/>
                        <a14:backgroundMark x1="10513" y1="64660" x2="8116" y2="52880"/>
                        <a14:backgroundMark x1="9714" y1="66230" x2="9714" y2="66230"/>
                        <a14:backgroundMark x1="40370" y1="59882" x2="40370" y2="59882"/>
                        <a14:backgroundMark x1="58957" y1="77814" x2="58957" y2="77814"/>
                        <a14:backgroundMark x1="42893" y1="62238" x2="42893" y2="62238"/>
                      </a14:backgroundRemoval>
                    </a14:imgEffect>
                  </a14:imgLayer>
                </a14:imgProps>
              </a:ext>
              <a:ext uri="{28A0092B-C50C-407E-A947-70E740481C1C}">
                <a14:useLocalDpi xmlns:a14="http://schemas.microsoft.com/office/drawing/2010/main" val="0"/>
              </a:ext>
            </a:extLst>
          </a:blip>
          <a:srcRect l="10389" r="4953"/>
          <a:stretch/>
        </p:blipFill>
        <p:spPr>
          <a:xfrm>
            <a:off x="4774223" y="6461866"/>
            <a:ext cx="13417059" cy="10181493"/>
          </a:xfrm>
          <a:prstGeom prst="rect">
            <a:avLst/>
          </a:prstGeom>
        </p:spPr>
      </p:pic>
      <p:pic>
        <p:nvPicPr>
          <p:cNvPr id="10" name="Picture 9">
            <a:extLst>
              <a:ext uri="{FF2B5EF4-FFF2-40B4-BE49-F238E27FC236}">
                <a16:creationId xmlns:a16="http://schemas.microsoft.com/office/drawing/2014/main" id="{DD21DC7E-B612-4C40-8C99-20B17B2833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1" name="Picture 10">
            <a:extLst>
              <a:ext uri="{FF2B5EF4-FFF2-40B4-BE49-F238E27FC236}">
                <a16:creationId xmlns:a16="http://schemas.microsoft.com/office/drawing/2014/main" id="{81845B1F-8E56-48F9-AC29-64319A917E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8EF0DEE1-3138-4D23-A180-9B4AAC5B6A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7B40B3D4-C7C0-436D-92E9-4D5C475EE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2351" y="5121584"/>
            <a:ext cx="531974" cy="4989551"/>
          </a:xfrm>
          <a:prstGeom prst="rect">
            <a:avLst/>
          </a:prstGeom>
        </p:spPr>
      </p:pic>
      <p:pic>
        <p:nvPicPr>
          <p:cNvPr id="14" name="Picture 13">
            <a:extLst>
              <a:ext uri="{FF2B5EF4-FFF2-40B4-BE49-F238E27FC236}">
                <a16:creationId xmlns:a16="http://schemas.microsoft.com/office/drawing/2014/main" id="{211465AC-AAFE-4A37-9336-DE044E82EA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50FB7735-EA54-4EAE-8A14-3AADF78406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35984" y="5866139"/>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3685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pic>
        <p:nvPicPr>
          <p:cNvPr id="3" name="Picture 2"/>
          <p:cNvPicPr>
            <a:picLocks noChangeAspect="1"/>
          </p:cNvPicPr>
          <p:nvPr/>
        </p:nvPicPr>
        <p:blipFill>
          <a:blip r:embed="rId3"/>
          <a:stretch>
            <a:fillRect/>
          </a:stretch>
        </p:blipFill>
        <p:spPr>
          <a:xfrm>
            <a:off x="990600" y="419100"/>
            <a:ext cx="11046909" cy="823031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362" r="100000"/>
                    </a14:imgEffect>
                  </a14:imgLayer>
                </a14:imgProps>
              </a:ext>
            </a:extLst>
          </a:blip>
          <a:stretch>
            <a:fillRect/>
          </a:stretch>
        </p:blipFill>
        <p:spPr>
          <a:xfrm>
            <a:off x="8534400" y="4152900"/>
            <a:ext cx="2804886" cy="426104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9871" b="100000" l="9804" r="89869"/>
                    </a14:imgEffect>
                  </a14:imgLayer>
                </a14:imgProps>
              </a:ext>
            </a:extLst>
          </a:blip>
          <a:stretch>
            <a:fillRect/>
          </a:stretch>
        </p:blipFill>
        <p:spPr>
          <a:xfrm>
            <a:off x="228600" y="6591300"/>
            <a:ext cx="3302436" cy="25146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97608" l="0" r="100000"/>
                    </a14:imgEffect>
                  </a14:imgLayer>
                </a14:imgProps>
              </a:ext>
            </a:extLst>
          </a:blip>
          <a:stretch>
            <a:fillRect/>
          </a:stretch>
        </p:blipFill>
        <p:spPr>
          <a:xfrm>
            <a:off x="762000" y="495300"/>
            <a:ext cx="2890915" cy="23509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4407" b="-14407"/>
            </a:stretch>
          </a:blipFill>
        </p:spPr>
      </p:sp>
      <p:sp>
        <p:nvSpPr>
          <p:cNvPr id="3" name="Freeform 3"/>
          <p:cNvSpPr/>
          <p:nvPr/>
        </p:nvSpPr>
        <p:spPr>
          <a:xfrm>
            <a:off x="-40808" y="4658411"/>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5289518" y="6924628"/>
            <a:ext cx="4023470" cy="246241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40"/>
          <p:cNvSpPr/>
          <p:nvPr/>
        </p:nvSpPr>
        <p:spPr>
          <a:xfrm>
            <a:off x="13259806" y="5756396"/>
            <a:ext cx="3942736" cy="4038600"/>
          </a:xfrm>
          <a:custGeom>
            <a:avLst/>
            <a:gdLst/>
            <a:ahLst/>
            <a:cxnLst/>
            <a:rect l="l" t="t" r="r" b="b"/>
            <a:pathLst>
              <a:path w="8495071" h="8229600">
                <a:moveTo>
                  <a:pt x="0" y="0"/>
                </a:moveTo>
                <a:lnTo>
                  <a:pt x="8495070" y="0"/>
                </a:lnTo>
                <a:lnTo>
                  <a:pt x="8495070" y="8229600"/>
                </a:lnTo>
                <a:lnTo>
                  <a:pt x="0" y="8229600"/>
                </a:lnTo>
                <a:lnTo>
                  <a:pt x="0" y="0"/>
                </a:lnTo>
                <a:close/>
              </a:path>
            </a:pathLst>
          </a:custGeom>
          <a:blipFill>
            <a:blip r:embed="rId9"/>
            <a:stretch>
              <a:fillRect/>
            </a:stretch>
          </a:blipFill>
        </p:spPr>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64" y="8438720"/>
            <a:ext cx="1597397" cy="1639159"/>
          </a:xfrm>
          <a:prstGeom prst="rect">
            <a:avLst/>
          </a:prstGeom>
        </p:spPr>
      </p:pic>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
        <p:nvSpPr>
          <p:cNvPr id="5" name="TextBox 4"/>
          <p:cNvSpPr txBox="1"/>
          <p:nvPr/>
        </p:nvSpPr>
        <p:spPr>
          <a:xfrm>
            <a:off x="203917" y="14657"/>
            <a:ext cx="13607549" cy="7730430"/>
          </a:xfrm>
          <a:prstGeom prst="cloud">
            <a:avLst/>
          </a:prstGeom>
          <a:solidFill>
            <a:schemeClr val="bg1"/>
          </a:solidFill>
        </p:spPr>
        <p:txBody>
          <a:bodyPr wrap="square" rtlCol="0">
            <a:spAutoFit/>
          </a:bodyPr>
          <a:lstStyle/>
          <a:p>
            <a:pPr algn="ctr"/>
            <a:r>
              <a:rPr lang="en-US" sz="5400" dirty="0" err="1" smtClean="0">
                <a:latin typeface="Cambria" panose="02040503050406030204" pitchFamily="18" charset="0"/>
                <a:ea typeface="Cambria" panose="02040503050406030204" pitchFamily="18" charset="0"/>
              </a:rPr>
              <a:t>Tụi</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mình</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đã</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có</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những</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trải</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nghiệm</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vô</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cùng</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lí</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thú</a:t>
            </a:r>
            <a:r>
              <a:rPr lang="en-US" sz="5400" dirty="0" smtClean="0">
                <a:latin typeface="Cambria" panose="02040503050406030204" pitchFamily="18" charset="0"/>
                <a:ea typeface="Cambria" panose="02040503050406030204" pitchFamily="18" charset="0"/>
              </a:rPr>
              <a:t>, hi </a:t>
            </a:r>
            <a:r>
              <a:rPr lang="en-US" sz="5400" dirty="0" err="1" smtClean="0">
                <a:latin typeface="Cambria" panose="02040503050406030204" pitchFamily="18" charset="0"/>
                <a:ea typeface="Cambria" panose="02040503050406030204" pitchFamily="18" charset="0"/>
              </a:rPr>
              <a:t>vọng</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các</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bạn</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yêu</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thích</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tiết</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học</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hôm</a:t>
            </a:r>
            <a:r>
              <a:rPr lang="en-US" sz="5400" dirty="0" smtClean="0">
                <a:latin typeface="Cambria" panose="02040503050406030204" pitchFamily="18" charset="0"/>
                <a:ea typeface="Cambria" panose="02040503050406030204" pitchFamily="18" charset="0"/>
              </a:rPr>
              <a:t> nay. </a:t>
            </a:r>
            <a:r>
              <a:rPr lang="en-US" sz="5400" dirty="0" err="1" smtClean="0">
                <a:latin typeface="Cambria" panose="02040503050406030204" pitchFamily="18" charset="0"/>
                <a:ea typeface="Cambria" panose="02040503050406030204" pitchFamily="18" charset="0"/>
              </a:rPr>
              <a:t>Bây</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giờ</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chúng</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mình</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phải</a:t>
            </a:r>
            <a:r>
              <a:rPr lang="en-US" sz="5400" dirty="0" smtClean="0">
                <a:latin typeface="Cambria" panose="02040503050406030204" pitchFamily="18" charset="0"/>
                <a:ea typeface="Cambria" panose="02040503050406030204" pitchFamily="18" charset="0"/>
              </a:rPr>
              <a:t> quay </a:t>
            </a:r>
            <a:r>
              <a:rPr lang="en-US" sz="5400" dirty="0" err="1" smtClean="0">
                <a:latin typeface="Cambria" panose="02040503050406030204" pitchFamily="18" charset="0"/>
                <a:ea typeface="Cambria" panose="02040503050406030204" pitchFamily="18" charset="0"/>
              </a:rPr>
              <a:t>lại</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đất</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liền</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Chào</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tạm</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biết</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các</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bạn</a:t>
            </a:r>
            <a:r>
              <a:rPr lang="en-US" sz="5400" dirty="0" smtClean="0">
                <a:latin typeface="Cambria" panose="02040503050406030204" pitchFamily="18" charset="0"/>
                <a:ea typeface="Cambria" panose="02040503050406030204" pitchFamily="18" charset="0"/>
              </a:rPr>
              <a:t> </a:t>
            </a:r>
            <a:r>
              <a:rPr lang="en-US" sz="5400" dirty="0" err="1" smtClean="0">
                <a:latin typeface="Cambria" panose="02040503050406030204" pitchFamily="18" charset="0"/>
                <a:ea typeface="Cambria" panose="02040503050406030204" pitchFamily="18" charset="0"/>
              </a:rPr>
              <a:t>nhé</a:t>
            </a:r>
            <a:r>
              <a:rPr lang="en-US" sz="5400" dirty="0" smtClean="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pic>
        <p:nvPicPr>
          <p:cNvPr id="8" name="Medi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99525" y="4899025"/>
            <a:ext cx="487363" cy="487363"/>
          </a:xfrm>
          <a:prstGeom prst="rect">
            <a:avLst/>
          </a:prstGeom>
        </p:spPr>
      </p:pic>
    </p:spTree>
    <p:extLst>
      <p:ext uri="{BB962C8B-B14F-4D97-AF65-F5344CB8AC3E}">
        <p14:creationId xmlns:p14="http://schemas.microsoft.com/office/powerpoint/2010/main" val="32024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 presetClass="entr" presetSubtype="1"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0-#ppt_h/2"/>
                                          </p:val>
                                        </p:tav>
                                        <p:tav tm="100000">
                                          <p:val>
                                            <p:strVal val="#ppt_y"/>
                                          </p:val>
                                        </p:tav>
                                      </p:tavLst>
                                    </p:anim>
                                  </p:childTnLst>
                                </p:cTn>
                              </p:par>
                              <p:par>
                                <p:cTn id="11" presetID="26" presetClass="emph" presetSubtype="0" repeatCount="5000" fill="hold" nodeType="withEffect">
                                  <p:stCondLst>
                                    <p:cond delay="0"/>
                                  </p:stCondLst>
                                  <p:childTnLst>
                                    <p:animEffect transition="out" filter="fade">
                                      <p:cBhvr>
                                        <p:cTn id="12" dur="500" tmFilter="0, 0; .2, .5; .8, .5; 1, 0"/>
                                        <p:tgtEl>
                                          <p:spTgt spid="21"/>
                                        </p:tgtEl>
                                      </p:cBhvr>
                                    </p:animEffect>
                                    <p:animScale>
                                      <p:cBhvr>
                                        <p:cTn id="13" dur="250" autoRev="1" fill="hold"/>
                                        <p:tgtEl>
                                          <p:spTgt spid="21"/>
                                        </p:tgtEl>
                                      </p:cBhvr>
                                      <p:by x="105000" y="105000"/>
                                    </p:animScale>
                                  </p:childTnLst>
                                </p:cTn>
                              </p:par>
                              <p:par>
                                <p:cTn id="14" presetID="63" presetClass="path" presetSubtype="0" accel="50000" decel="50000" fill="hold" nodeType="withEffect">
                                  <p:stCondLst>
                                    <p:cond delay="0"/>
                                  </p:stCondLst>
                                  <p:childTnLst>
                                    <p:animMotion origin="layout" path="M 2.77778E-7 -4.07407E-6 L 0.65642 -0.37422 " pathEditMode="relative" rAng="0" ptsTypes="AA">
                                      <p:cBhvr>
                                        <p:cTn id="15" dur="9750" fill="hold"/>
                                        <p:tgtEl>
                                          <p:spTgt spid="21"/>
                                        </p:tgtEl>
                                        <p:attrNameLst>
                                          <p:attrName>ppt_x</p:attrName>
                                          <p:attrName>ppt_y</p:attrName>
                                        </p:attrNameLst>
                                      </p:cBhvr>
                                      <p:rCtr x="32821" y="-18719"/>
                                    </p:animMotion>
                                  </p:childTnLst>
                                </p:cTn>
                              </p:par>
                              <p:par>
                                <p:cTn id="16" presetID="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grpSp>
        <p:nvGrpSpPr>
          <p:cNvPr id="40" name="Group 39"/>
          <p:cNvGrpSpPr/>
          <p:nvPr/>
        </p:nvGrpSpPr>
        <p:grpSpPr>
          <a:xfrm>
            <a:off x="609601" y="693537"/>
            <a:ext cx="13213628" cy="3266926"/>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4">
                  <a:lumMod val="20000"/>
                  <a:lumOff val="80000"/>
                </a:schemeClr>
              </a:solidFill>
              <a:ln w="76200">
                <a:solidFill>
                  <a:schemeClr val="tx1"/>
                </a:solidFill>
              </a:ln>
            </p:spPr>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1015110" y="1168228"/>
              <a:ext cx="12250207" cy="1477328"/>
            </a:xfrm>
            <a:prstGeom prst="rect">
              <a:avLst/>
            </a:prstGeom>
          </p:spPr>
          <p:txBody>
            <a:bodyPr wrap="square" lIns="0" tIns="0" rIns="0" bIns="0" rtlCol="0" anchor="t">
              <a:spAutoFit/>
            </a:bodyPr>
            <a:lstStyle/>
            <a:p>
              <a:pPr algn="ctr">
                <a:spcBef>
                  <a:spcPct val="0"/>
                </a:spcBef>
              </a:pPr>
              <a:r>
                <a:rPr lang="en-US" sz="9600" b="1" dirty="0" err="1" smtClean="0">
                  <a:solidFill>
                    <a:sysClr val="windowText" lastClr="000000"/>
                  </a:solidFill>
                </a:rPr>
                <a:t>Nối</a:t>
              </a:r>
              <a:r>
                <a:rPr lang="en-US" sz="9600" b="1" dirty="0" smtClean="0">
                  <a:solidFill>
                    <a:sysClr val="windowText" lastClr="000000"/>
                  </a:solidFill>
                </a:rPr>
                <a:t> </a:t>
              </a:r>
              <a:r>
                <a:rPr lang="en-US" sz="9600" b="1" dirty="0" err="1" smtClean="0">
                  <a:solidFill>
                    <a:sysClr val="windowText" lastClr="000000"/>
                  </a:solidFill>
                </a:rPr>
                <a:t>sao</a:t>
              </a:r>
              <a:r>
                <a:rPr lang="en-US" sz="9600" b="1" dirty="0" smtClean="0">
                  <a:solidFill>
                    <a:sysClr val="windowText" lastClr="000000"/>
                  </a:solidFill>
                </a:rPr>
                <a:t> </a:t>
              </a:r>
              <a:r>
                <a:rPr lang="en-US" sz="9600" b="1" dirty="0" err="1" smtClean="0">
                  <a:solidFill>
                    <a:sysClr val="windowText" lastClr="000000"/>
                  </a:solidFill>
                </a:rPr>
                <a:t>cho</a:t>
              </a:r>
              <a:r>
                <a:rPr lang="en-US" sz="9600" b="1" dirty="0" smtClean="0">
                  <a:solidFill>
                    <a:sysClr val="windowText" lastClr="000000"/>
                  </a:solidFill>
                </a:rPr>
                <a:t> </a:t>
              </a:r>
              <a:r>
                <a:rPr lang="en-US" sz="9600" b="1" dirty="0" err="1" smtClean="0">
                  <a:solidFill>
                    <a:sysClr val="windowText" lastClr="000000"/>
                  </a:solidFill>
                </a:rPr>
                <a:t>phù</a:t>
              </a:r>
              <a:r>
                <a:rPr lang="en-US" sz="9600" b="1" dirty="0" smtClean="0">
                  <a:solidFill>
                    <a:sysClr val="windowText" lastClr="000000"/>
                  </a:solidFill>
                </a:rPr>
                <a:t> </a:t>
              </a:r>
              <a:r>
                <a:rPr lang="en-US" sz="9600" b="1" dirty="0" err="1" smtClean="0">
                  <a:solidFill>
                    <a:sysClr val="windowText" lastClr="000000"/>
                  </a:solidFill>
                </a:rPr>
                <a:t>hợp</a:t>
              </a:r>
              <a:endParaRPr lang="en-US" sz="9600" b="1" dirty="0" smtClean="0">
                <a:solidFill>
                  <a:sysClr val="windowText" lastClr="000000"/>
                </a:solidFill>
              </a:endParaRPr>
            </a:p>
          </p:txBody>
        </p:sp>
      </p:grpSp>
      <p:grpSp>
        <p:nvGrpSpPr>
          <p:cNvPr id="84" name="Group 83"/>
          <p:cNvGrpSpPr/>
          <p:nvPr/>
        </p:nvGrpSpPr>
        <p:grpSpPr>
          <a:xfrm>
            <a:off x="7179842" y="4360409"/>
            <a:ext cx="9903632" cy="2106454"/>
            <a:chOff x="533400" y="421308"/>
            <a:chExt cx="13213628" cy="2540955"/>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6" name="TextBox 72"/>
            <p:cNvSpPr txBox="1"/>
            <p:nvPr/>
          </p:nvSpPr>
          <p:spPr>
            <a:xfrm>
              <a:off x="935493" y="421308"/>
              <a:ext cx="12250207" cy="2261372"/>
            </a:xfrm>
            <a:prstGeom prst="rect">
              <a:avLst/>
            </a:prstGeom>
          </p:spPr>
          <p:txBody>
            <a:bodyPr wrap="square" lIns="0" tIns="0" rIns="0" bIns="0" rtlCol="0" anchor="t">
              <a:spAutoFit/>
            </a:bodyPr>
            <a:lstStyle/>
            <a:p>
              <a:pPr algn="ctr">
                <a:lnSpc>
                  <a:spcPts val="15679"/>
                </a:lnSpc>
                <a:spcBef>
                  <a:spcPct val="0"/>
                </a:spcBef>
              </a:pPr>
              <a:r>
                <a:rPr lang="en-US" sz="9600" dirty="0" smtClean="0">
                  <a:solidFill>
                    <a:schemeClr val="bg1"/>
                  </a:solidFill>
                  <a:latin typeface="#9Slide05 SVNKitten" pitchFamily="2" charset="0"/>
                </a:rPr>
                <a:t>( </a:t>
              </a:r>
              <a:r>
                <a:rPr lang="en-US" sz="9600" dirty="0" err="1" smtClean="0">
                  <a:solidFill>
                    <a:schemeClr val="bg1"/>
                  </a:solidFill>
                  <a:latin typeface="#9Slide05 SVNKitten" pitchFamily="2" charset="0"/>
                </a:rPr>
                <a:t>Tổng</a:t>
              </a:r>
              <a:r>
                <a:rPr lang="en-US" sz="9600" dirty="0" smtClean="0">
                  <a:solidFill>
                    <a:schemeClr val="bg1"/>
                  </a:solidFill>
                  <a:latin typeface="#9Slide05 SVNKitten" pitchFamily="2" charset="0"/>
                </a:rPr>
                <a:t> – </a:t>
              </a:r>
              <a:r>
                <a:rPr lang="en-US" sz="9600" dirty="0" err="1" smtClean="0">
                  <a:solidFill>
                    <a:schemeClr val="bg1"/>
                  </a:solidFill>
                  <a:latin typeface="#9Slide05 SVNKitten" pitchFamily="2" charset="0"/>
                </a:rPr>
                <a:t>hiệu</a:t>
              </a:r>
              <a:r>
                <a:rPr lang="en-US" sz="9600" dirty="0" smtClean="0">
                  <a:solidFill>
                    <a:schemeClr val="bg1"/>
                  </a:solidFill>
                  <a:latin typeface="#9Slide05 SVNKitten" pitchFamily="2" charset="0"/>
                </a:rPr>
                <a:t>) : 2</a:t>
              </a:r>
              <a:endParaRPr lang="en-US" sz="9600" dirty="0">
                <a:solidFill>
                  <a:schemeClr val="bg1"/>
                </a:solidFill>
                <a:latin typeface="#9Slide05 SVNKitten" pitchFamily="2" charset="0"/>
              </a:endParaRPr>
            </a:p>
          </p:txBody>
        </p:sp>
      </p:grpSp>
      <p:grpSp>
        <p:nvGrpSpPr>
          <p:cNvPr id="89" name="Group 88"/>
          <p:cNvGrpSpPr/>
          <p:nvPr/>
        </p:nvGrpSpPr>
        <p:grpSpPr>
          <a:xfrm>
            <a:off x="7179841" y="7404128"/>
            <a:ext cx="9903632" cy="2031801"/>
            <a:chOff x="533400" y="511360"/>
            <a:chExt cx="13213628" cy="2450903"/>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91" name="TextBox 72"/>
            <p:cNvSpPr txBox="1"/>
            <p:nvPr/>
          </p:nvSpPr>
          <p:spPr>
            <a:xfrm>
              <a:off x="983827" y="511360"/>
              <a:ext cx="12250207" cy="2261374"/>
            </a:xfrm>
            <a:prstGeom prst="rect">
              <a:avLst/>
            </a:prstGeom>
          </p:spPr>
          <p:txBody>
            <a:bodyPr wrap="square" lIns="0" tIns="0" rIns="0" bIns="0" rtlCol="0" anchor="t">
              <a:spAutoFit/>
            </a:bodyPr>
            <a:lstStyle/>
            <a:p>
              <a:pPr algn="ctr">
                <a:lnSpc>
                  <a:spcPts val="15679"/>
                </a:lnSpc>
                <a:spcBef>
                  <a:spcPct val="0"/>
                </a:spcBef>
              </a:pPr>
              <a:r>
                <a:rPr lang="en-US" sz="9600" dirty="0" smtClean="0">
                  <a:solidFill>
                    <a:schemeClr val="bg1"/>
                  </a:solidFill>
                  <a:latin typeface="#9Slide05 SVNKitten" pitchFamily="2" charset="0"/>
                </a:rPr>
                <a:t>( </a:t>
              </a:r>
              <a:r>
                <a:rPr lang="en-US" sz="9600" dirty="0" err="1" smtClean="0">
                  <a:solidFill>
                    <a:schemeClr val="bg1"/>
                  </a:solidFill>
                  <a:latin typeface="#9Slide05 SVNKitten" pitchFamily="2" charset="0"/>
                </a:rPr>
                <a:t>Tổng</a:t>
              </a:r>
              <a:r>
                <a:rPr lang="en-US" sz="9600" dirty="0" smtClean="0">
                  <a:solidFill>
                    <a:schemeClr val="bg1"/>
                  </a:solidFill>
                  <a:latin typeface="#9Slide05 SVNKitten" pitchFamily="2" charset="0"/>
                </a:rPr>
                <a:t> +  </a:t>
              </a:r>
              <a:r>
                <a:rPr lang="en-US" sz="9600" dirty="0" err="1" smtClean="0">
                  <a:solidFill>
                    <a:schemeClr val="bg1"/>
                  </a:solidFill>
                  <a:latin typeface="#9Slide05 SVNKitten" pitchFamily="2" charset="0"/>
                </a:rPr>
                <a:t>hiệu</a:t>
              </a:r>
              <a:r>
                <a:rPr lang="en-US" sz="9600" dirty="0" smtClean="0">
                  <a:solidFill>
                    <a:schemeClr val="bg1"/>
                  </a:solidFill>
                  <a:latin typeface="#9Slide05 SVNKitten" pitchFamily="2" charset="0"/>
                </a:rPr>
                <a:t>) : 2</a:t>
              </a:r>
              <a:endParaRPr lang="en-US" sz="9600" dirty="0">
                <a:solidFill>
                  <a:schemeClr val="bg1"/>
                </a:solidFill>
                <a:latin typeface="#9Slide05 SVNKitten" pitchFamily="2" charset="0"/>
              </a:endParaRPr>
            </a:p>
          </p:txBody>
        </p:sp>
      </p:grpSp>
      <p:cxnSp>
        <p:nvCxnSpPr>
          <p:cNvPr id="5" name="Straight Connector 4"/>
          <p:cNvCxnSpPr/>
          <p:nvPr/>
        </p:nvCxnSpPr>
        <p:spPr>
          <a:xfrm>
            <a:off x="4953000" y="5448300"/>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35065" y="8420100"/>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57677" y="3832968"/>
            <a:ext cx="4830495" cy="2640064"/>
            <a:chOff x="157677" y="3832968"/>
            <a:chExt cx="4830495" cy="2640064"/>
          </a:xfrm>
        </p:grpSpPr>
        <p:grpSp>
          <p:nvGrpSpPr>
            <p:cNvPr id="74" name="Group 73"/>
            <p:cNvGrpSpPr/>
            <p:nvPr/>
          </p:nvGrpSpPr>
          <p:grpSpPr>
            <a:xfrm>
              <a:off x="562708" y="4442687"/>
              <a:ext cx="4425464" cy="2030345"/>
              <a:chOff x="533400" y="571500"/>
              <a:chExt cx="13213628" cy="2449146"/>
            </a:xfrm>
          </p:grpSpPr>
          <p:grpSp>
            <p:nvGrpSpPr>
              <p:cNvPr id="75" name="Group 34"/>
              <p:cNvGrpSpPr/>
              <p:nvPr/>
            </p:nvGrpSpPr>
            <p:grpSpPr>
              <a:xfrm>
                <a:off x="533400" y="571500"/>
                <a:ext cx="13213628" cy="2390763"/>
                <a:chOff x="0" y="0"/>
                <a:chExt cx="2385792" cy="629666"/>
              </a:xfrm>
            </p:grpSpPr>
            <p:sp>
              <p:nvSpPr>
                <p:cNvPr id="7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sp>
            <p:sp>
              <p:nvSpPr>
                <p:cNvPr id="7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76" name="TextBox 72"/>
              <p:cNvSpPr txBox="1"/>
              <p:nvPr/>
            </p:nvSpPr>
            <p:spPr>
              <a:xfrm>
                <a:off x="1015110" y="591974"/>
                <a:ext cx="12250208" cy="2428672"/>
              </a:xfrm>
              <a:prstGeom prst="rect">
                <a:avLst/>
              </a:prstGeom>
            </p:spPr>
            <p:txBody>
              <a:bodyPr wrap="square" lIns="0" tIns="0" rIns="0" bIns="0" rtlCol="0" anchor="t">
                <a:spAutoFit/>
              </a:bodyPr>
              <a:lstStyle/>
              <a:p>
                <a:pPr algn="ctr">
                  <a:lnSpc>
                    <a:spcPts val="15679"/>
                  </a:lnSpc>
                  <a:spcBef>
                    <a:spcPct val="0"/>
                  </a:spcBef>
                </a:pPr>
                <a:r>
                  <a:rPr lang="en-US" sz="9600" dirty="0" err="1" smtClean="0">
                    <a:solidFill>
                      <a:srgbClr val="03989E"/>
                    </a:solidFill>
                    <a:latin typeface="#9Slide05 SVNKitten" pitchFamily="2" charset="0"/>
                  </a:rPr>
                  <a:t>Số</a:t>
                </a:r>
                <a:r>
                  <a:rPr lang="en-US" sz="9600" dirty="0" smtClean="0">
                    <a:solidFill>
                      <a:srgbClr val="03989E"/>
                    </a:solidFill>
                    <a:latin typeface="#9Slide05 SVNKitten" pitchFamily="2" charset="0"/>
                  </a:rPr>
                  <a:t> </a:t>
                </a:r>
                <a:r>
                  <a:rPr lang="en-US" sz="9600" dirty="0" err="1" smtClean="0">
                    <a:solidFill>
                      <a:srgbClr val="03989E"/>
                    </a:solidFill>
                    <a:latin typeface="#9Slide05 SVNKitten" pitchFamily="2" charset="0"/>
                  </a:rPr>
                  <a:t>bé</a:t>
                </a:r>
                <a:endParaRPr lang="en-US" sz="9600" dirty="0">
                  <a:solidFill>
                    <a:srgbClr val="03989E"/>
                  </a:solidFill>
                  <a:latin typeface="#9Slide05 SVNKitten" pitchFamily="2" charset="0"/>
                </a:endParaRPr>
              </a:p>
            </p:txBody>
          </p:sp>
        </p:gr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9697" r="89697"/>
                      </a14:imgEffect>
                    </a14:imgLayer>
                  </a14:imgProps>
                </a:ext>
              </a:extLst>
            </a:blip>
            <a:stretch>
              <a:fillRect/>
            </a:stretch>
          </p:blipFill>
          <p:spPr>
            <a:xfrm>
              <a:off x="157677" y="3832968"/>
              <a:ext cx="1551776" cy="2050225"/>
            </a:xfrm>
            <a:prstGeom prst="rect">
              <a:avLst/>
            </a:prstGeom>
          </p:spPr>
        </p:pic>
      </p:grpSp>
      <p:grpSp>
        <p:nvGrpSpPr>
          <p:cNvPr id="9" name="Group 8"/>
          <p:cNvGrpSpPr/>
          <p:nvPr/>
        </p:nvGrpSpPr>
        <p:grpSpPr>
          <a:xfrm>
            <a:off x="609601" y="6579539"/>
            <a:ext cx="5035066" cy="2801303"/>
            <a:chOff x="609601" y="6579539"/>
            <a:chExt cx="5035066" cy="2801303"/>
          </a:xfrm>
        </p:grpSpPr>
        <p:grpSp>
          <p:nvGrpSpPr>
            <p:cNvPr id="79" name="Group 78"/>
            <p:cNvGrpSpPr/>
            <p:nvPr/>
          </p:nvGrpSpPr>
          <p:grpSpPr>
            <a:xfrm>
              <a:off x="609601" y="7350497"/>
              <a:ext cx="4425464" cy="2030345"/>
              <a:chOff x="533400" y="571500"/>
              <a:chExt cx="13213628" cy="2449146"/>
            </a:xfrm>
          </p:grpSpPr>
          <p:grpSp>
            <p:nvGrpSpPr>
              <p:cNvPr id="80" name="Group 34"/>
              <p:cNvGrpSpPr/>
              <p:nvPr/>
            </p:nvGrpSpPr>
            <p:grpSpPr>
              <a:xfrm>
                <a:off x="533400" y="571500"/>
                <a:ext cx="13213628" cy="2390763"/>
                <a:chOff x="0" y="0"/>
                <a:chExt cx="2385792" cy="629666"/>
              </a:xfrm>
            </p:grpSpPr>
            <p:sp>
              <p:nvSpPr>
                <p:cNvPr id="8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sp>
            <p:sp>
              <p:nvSpPr>
                <p:cNvPr id="8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1" name="TextBox 72"/>
              <p:cNvSpPr txBox="1"/>
              <p:nvPr/>
            </p:nvSpPr>
            <p:spPr>
              <a:xfrm>
                <a:off x="1015110" y="591974"/>
                <a:ext cx="12250208" cy="2428672"/>
              </a:xfrm>
              <a:prstGeom prst="rect">
                <a:avLst/>
              </a:prstGeom>
            </p:spPr>
            <p:txBody>
              <a:bodyPr wrap="square" lIns="0" tIns="0" rIns="0" bIns="0" rtlCol="0" anchor="t">
                <a:spAutoFit/>
              </a:bodyPr>
              <a:lstStyle/>
              <a:p>
                <a:pPr algn="ctr">
                  <a:lnSpc>
                    <a:spcPts val="15679"/>
                  </a:lnSpc>
                  <a:spcBef>
                    <a:spcPct val="0"/>
                  </a:spcBef>
                </a:pPr>
                <a:r>
                  <a:rPr lang="en-US" sz="9600" dirty="0" err="1" smtClean="0">
                    <a:solidFill>
                      <a:srgbClr val="03989E"/>
                    </a:solidFill>
                    <a:latin typeface="#9Slide05 SVNKitten" pitchFamily="2" charset="0"/>
                  </a:rPr>
                  <a:t>Số</a:t>
                </a:r>
                <a:r>
                  <a:rPr lang="en-US" sz="9600" dirty="0" smtClean="0">
                    <a:solidFill>
                      <a:srgbClr val="03989E"/>
                    </a:solidFill>
                    <a:latin typeface="#9Slide05 SVNKitten" pitchFamily="2" charset="0"/>
                  </a:rPr>
                  <a:t> </a:t>
                </a:r>
                <a:r>
                  <a:rPr lang="en-US" sz="9600" dirty="0" err="1" smtClean="0">
                    <a:solidFill>
                      <a:srgbClr val="03989E"/>
                    </a:solidFill>
                    <a:latin typeface="#9Slide05 SVNKitten" pitchFamily="2" charset="0"/>
                  </a:rPr>
                  <a:t>lớn</a:t>
                </a:r>
                <a:endParaRPr lang="en-US" sz="9600" dirty="0">
                  <a:solidFill>
                    <a:srgbClr val="03989E"/>
                  </a:solidFill>
                  <a:latin typeface="#9Slide05 SVNKitten" pitchFamily="2" charset="0"/>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279" y1="22791" x2="41279" y2="22791"/>
                          <a14:foregroundMark x1="61628" y1="20000" x2="61628" y2="20000"/>
                          <a14:foregroundMark x1="52907" y1="32093" x2="52907" y2="32093"/>
                        </a14:backgroundRemoval>
                      </a14:imgEffect>
                    </a14:imgLayer>
                  </a14:imgProps>
                </a:ext>
              </a:extLst>
            </a:blip>
            <a:stretch>
              <a:fillRect/>
            </a:stretch>
          </p:blipFill>
          <p:spPr>
            <a:xfrm>
              <a:off x="3996445" y="6579539"/>
              <a:ext cx="1648222" cy="2060277"/>
            </a:xfrm>
            <a:prstGeom prst="rect">
              <a:avLst/>
            </a:prstGeom>
          </p:spPr>
        </p:pic>
      </p:grpSp>
      <p:sp>
        <p:nvSpPr>
          <p:cNvPr id="39" name="Freeform 39"/>
          <p:cNvSpPr/>
          <p:nvPr/>
        </p:nvSpPr>
        <p:spPr>
          <a:xfrm>
            <a:off x="12699536" y="227898"/>
            <a:ext cx="3999448" cy="3419804"/>
          </a:xfrm>
          <a:custGeom>
            <a:avLst/>
            <a:gdLst/>
            <a:ahLst/>
            <a:cxnLst/>
            <a:rect l="l" t="t" r="r" b="b"/>
            <a:pathLst>
              <a:path w="10005593" h="8229600">
                <a:moveTo>
                  <a:pt x="0" y="0"/>
                </a:moveTo>
                <a:lnTo>
                  <a:pt x="10005592" y="0"/>
                </a:lnTo>
                <a:lnTo>
                  <a:pt x="10005592"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28716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grpSp>
        <p:nvGrpSpPr>
          <p:cNvPr id="40" name="Group 39"/>
          <p:cNvGrpSpPr/>
          <p:nvPr/>
        </p:nvGrpSpPr>
        <p:grpSpPr>
          <a:xfrm>
            <a:off x="609601" y="693537"/>
            <a:ext cx="13213628" cy="3266926"/>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bg1"/>
              </a:solidFill>
              <a:ln w="76200">
                <a:solidFill>
                  <a:schemeClr val="tx1"/>
                </a:solidFill>
              </a:ln>
            </p:spPr>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978536" y="769022"/>
              <a:ext cx="12250207" cy="2462213"/>
            </a:xfrm>
            <a:prstGeom prst="rect">
              <a:avLst/>
            </a:prstGeom>
          </p:spPr>
          <p:txBody>
            <a:bodyPr wrap="square" lIns="0" tIns="0" rIns="0" bIns="0" rtlCol="0" anchor="t">
              <a:spAutoFit/>
            </a:bodyPr>
            <a:lstStyle/>
            <a:p>
              <a:pPr algn="ctr">
                <a:spcBef>
                  <a:spcPct val="0"/>
                </a:spcBef>
              </a:pPr>
              <a:r>
                <a:rPr lang="en-US" sz="8000" b="1" dirty="0" err="1"/>
                <a:t>Tổng</a:t>
              </a:r>
              <a:r>
                <a:rPr lang="en-US" sz="8000" b="1" dirty="0"/>
                <a:t> </a:t>
              </a:r>
              <a:r>
                <a:rPr lang="en-US" sz="8000" b="1" dirty="0" err="1"/>
                <a:t>của</a:t>
              </a:r>
              <a:r>
                <a:rPr lang="en-US" sz="8000" b="1" dirty="0"/>
                <a:t> </a:t>
              </a:r>
              <a:r>
                <a:rPr lang="en-US" sz="8000" b="1" dirty="0" err="1"/>
                <a:t>hai</a:t>
              </a:r>
              <a:r>
                <a:rPr lang="en-US" sz="8000" b="1" dirty="0"/>
                <a:t> </a:t>
              </a:r>
              <a:r>
                <a:rPr lang="en-US" sz="8000" b="1" dirty="0" err="1"/>
                <a:t>số</a:t>
              </a:r>
              <a:r>
                <a:rPr lang="en-US" sz="8000" b="1" dirty="0"/>
                <a:t> </a:t>
              </a:r>
              <a:r>
                <a:rPr lang="en-US" sz="8000" b="1" dirty="0" err="1"/>
                <a:t>là</a:t>
              </a:r>
              <a:r>
                <a:rPr lang="en-US" sz="8000" b="1" dirty="0"/>
                <a:t> 1045, </a:t>
              </a:r>
              <a:endParaRPr lang="en-US" sz="8000" b="1" dirty="0" smtClean="0"/>
            </a:p>
            <a:p>
              <a:pPr algn="ctr">
                <a:spcBef>
                  <a:spcPct val="0"/>
                </a:spcBef>
              </a:pPr>
              <a:r>
                <a:rPr lang="en-US" sz="8000" b="1" dirty="0" err="1" smtClean="0"/>
                <a:t>hiệu</a:t>
              </a:r>
              <a:r>
                <a:rPr lang="en-US" sz="8000" b="1" dirty="0" smtClean="0"/>
                <a:t> </a:t>
              </a:r>
              <a:r>
                <a:rPr lang="en-US" sz="8000" b="1" dirty="0" err="1"/>
                <a:t>hai</a:t>
              </a:r>
              <a:r>
                <a:rPr lang="en-US" sz="8000" b="1" dirty="0"/>
                <a:t> </a:t>
              </a:r>
              <a:r>
                <a:rPr lang="en-US" sz="8000" b="1" dirty="0" err="1"/>
                <a:t>số</a:t>
              </a:r>
              <a:r>
                <a:rPr lang="en-US" sz="8000" b="1" dirty="0"/>
                <a:t> </a:t>
              </a:r>
              <a:r>
                <a:rPr lang="en-US" sz="8000" b="1" dirty="0" err="1"/>
                <a:t>là</a:t>
              </a:r>
              <a:r>
                <a:rPr lang="en-US" sz="8000" b="1" dirty="0"/>
                <a:t> 257. </a:t>
              </a:r>
              <a:endParaRPr lang="en-US" sz="102800" b="1" dirty="0" smtClean="0">
                <a:solidFill>
                  <a:schemeClr val="bg1"/>
                </a:solidFill>
              </a:endParaRPr>
            </a:p>
          </p:txBody>
        </p:sp>
      </p:grpSp>
      <p:grpSp>
        <p:nvGrpSpPr>
          <p:cNvPr id="84" name="Group 83"/>
          <p:cNvGrpSpPr/>
          <p:nvPr/>
        </p:nvGrpSpPr>
        <p:grpSpPr>
          <a:xfrm>
            <a:off x="1945614" y="3794168"/>
            <a:ext cx="9903632" cy="2063457"/>
            <a:chOff x="533400" y="473174"/>
            <a:chExt cx="13213628" cy="2489089"/>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75000"/>
                </a:schemeClr>
              </a:solidFill>
              <a:ln w="76200">
                <a:solidFill>
                  <a:schemeClr val="tx1"/>
                </a:solidFill>
              </a:ln>
            </p:spPr>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6" name="TextBox 72"/>
            <p:cNvSpPr txBox="1"/>
            <p:nvPr/>
          </p:nvSpPr>
          <p:spPr>
            <a:xfrm>
              <a:off x="1015108" y="473174"/>
              <a:ext cx="12250207" cy="2180933"/>
            </a:xfrm>
            <a:prstGeom prst="rect">
              <a:avLst/>
            </a:prstGeom>
          </p:spPr>
          <p:txBody>
            <a:bodyPr wrap="square" lIns="0" tIns="0" rIns="0" bIns="0" rtlCol="0" anchor="t">
              <a:spAutoFit/>
            </a:bodyPr>
            <a:lstStyle/>
            <a:p>
              <a:pPr algn="ctr">
                <a:lnSpc>
                  <a:spcPts val="15679"/>
                </a:lnSpc>
                <a:spcBef>
                  <a:spcPct val="0"/>
                </a:spcBef>
              </a:pPr>
              <a:r>
                <a:rPr lang="en-US" sz="8800" b="1" dirty="0" err="1" smtClean="0">
                  <a:solidFill>
                    <a:schemeClr val="bg1"/>
                  </a:solidFill>
                </a:rPr>
                <a:t>Em</a:t>
              </a:r>
              <a:r>
                <a:rPr lang="en-US" sz="8800" b="1" dirty="0" smtClean="0">
                  <a:solidFill>
                    <a:schemeClr val="bg1"/>
                  </a:solidFill>
                </a:rPr>
                <a:t> </a:t>
              </a:r>
              <a:r>
                <a:rPr lang="en-US" sz="8800" b="1" dirty="0" err="1" smtClean="0">
                  <a:solidFill>
                    <a:schemeClr val="bg1"/>
                  </a:solidFill>
                </a:rPr>
                <a:t>hãy</a:t>
              </a:r>
              <a:r>
                <a:rPr lang="en-US" sz="8800" b="1" dirty="0" smtClean="0">
                  <a:solidFill>
                    <a:schemeClr val="bg1"/>
                  </a:solidFill>
                </a:rPr>
                <a:t> </a:t>
              </a:r>
              <a:r>
                <a:rPr lang="en-US" sz="8800" b="1" dirty="0" err="1" smtClean="0">
                  <a:solidFill>
                    <a:schemeClr val="bg1"/>
                  </a:solidFill>
                </a:rPr>
                <a:t>tìm</a:t>
              </a:r>
              <a:r>
                <a:rPr lang="en-US" sz="8800" b="1" dirty="0" smtClean="0">
                  <a:solidFill>
                    <a:schemeClr val="bg1"/>
                  </a:solidFill>
                </a:rPr>
                <a:t> 2 </a:t>
              </a:r>
              <a:r>
                <a:rPr lang="en-US" sz="8800" b="1" dirty="0" err="1" smtClean="0">
                  <a:solidFill>
                    <a:schemeClr val="bg1"/>
                  </a:solidFill>
                </a:rPr>
                <a:t>số</a:t>
              </a:r>
              <a:r>
                <a:rPr lang="en-US" sz="8800" b="1" dirty="0" smtClean="0">
                  <a:solidFill>
                    <a:schemeClr val="bg1"/>
                  </a:solidFill>
                </a:rPr>
                <a:t> </a:t>
              </a:r>
              <a:r>
                <a:rPr lang="en-US" sz="8800" b="1" dirty="0" err="1" smtClean="0">
                  <a:solidFill>
                    <a:schemeClr val="bg1"/>
                  </a:solidFill>
                </a:rPr>
                <a:t>đó</a:t>
              </a:r>
              <a:endParaRPr lang="en-US" sz="8800" b="1" dirty="0">
                <a:solidFill>
                  <a:schemeClr val="bg1"/>
                </a:solidFill>
              </a:endParaRPr>
            </a:p>
          </p:txBody>
        </p:sp>
      </p:grpSp>
      <p:sp>
        <p:nvSpPr>
          <p:cNvPr id="39" name="Freeform 39"/>
          <p:cNvSpPr/>
          <p:nvPr/>
        </p:nvSpPr>
        <p:spPr>
          <a:xfrm>
            <a:off x="12180038" y="357046"/>
            <a:ext cx="3999448" cy="3419804"/>
          </a:xfrm>
          <a:custGeom>
            <a:avLst/>
            <a:gdLst/>
            <a:ahLst/>
            <a:cxnLst/>
            <a:rect l="l" t="t" r="r" b="b"/>
            <a:pathLst>
              <a:path w="10005593" h="8229600">
                <a:moveTo>
                  <a:pt x="0" y="0"/>
                </a:moveTo>
                <a:lnTo>
                  <a:pt x="10005592" y="0"/>
                </a:lnTo>
                <a:lnTo>
                  <a:pt x="10005592" y="8229600"/>
                </a:lnTo>
                <a:lnTo>
                  <a:pt x="0" y="8229600"/>
                </a:lnTo>
                <a:lnTo>
                  <a:pt x="0" y="0"/>
                </a:lnTo>
                <a:close/>
              </a:path>
            </a:pathLst>
          </a:custGeom>
          <a:blipFill>
            <a:blip r:embed="rId4"/>
            <a:stretch>
              <a:fillRect/>
            </a:stretch>
          </a:blipFill>
        </p:spPr>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048" l="0" r="100000">
                        <a14:foregroundMark x1="72727" y1="45143" x2="75108" y2="67238"/>
                        <a14:foregroundMark x1="76840" y1="74857" x2="81169" y2="90095"/>
                        <a14:foregroundMark x1="61905" y1="91048" x2="61905" y2="91048"/>
                        <a14:foregroundMark x1="17749" y1="91810" x2="17749" y2="91810"/>
                        <a14:foregroundMark x1="26840" y1="24000" x2="26840" y2="24000"/>
                        <a14:foregroundMark x1="34199" y1="32571" x2="34199" y2="32571"/>
                        <a14:foregroundMark x1="40476" y1="38857" x2="40476" y2="38857"/>
                      </a14:backgroundRemoval>
                    </a14:imgEffect>
                  </a14:imgLayer>
                </a14:imgProps>
              </a:ext>
            </a:extLst>
          </a:blip>
          <a:stretch>
            <a:fillRect/>
          </a:stretch>
        </p:blipFill>
        <p:spPr>
          <a:xfrm>
            <a:off x="-381000" y="5414632"/>
            <a:ext cx="4419600" cy="5022273"/>
          </a:xfrm>
          <a:prstGeom prst="rect">
            <a:avLst/>
          </a:prstGeom>
        </p:spPr>
      </p:pic>
      <p:grpSp>
        <p:nvGrpSpPr>
          <p:cNvPr id="89" name="Group 88"/>
          <p:cNvGrpSpPr/>
          <p:nvPr/>
        </p:nvGrpSpPr>
        <p:grpSpPr>
          <a:xfrm>
            <a:off x="1945614" y="7054797"/>
            <a:ext cx="9903632" cy="2035030"/>
            <a:chOff x="533400" y="507465"/>
            <a:chExt cx="13213628" cy="2454798"/>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C00000"/>
              </a:solidFill>
              <a:ln w="76200">
                <a:solidFill>
                  <a:schemeClr val="tx1"/>
                </a:solidFill>
              </a:ln>
            </p:spPr>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91" name="TextBox 72"/>
            <p:cNvSpPr txBox="1"/>
            <p:nvPr/>
          </p:nvSpPr>
          <p:spPr>
            <a:xfrm>
              <a:off x="1011004" y="507465"/>
              <a:ext cx="12250207" cy="2213573"/>
            </a:xfrm>
            <a:prstGeom prst="rect">
              <a:avLst/>
            </a:prstGeom>
          </p:spPr>
          <p:txBody>
            <a:bodyPr wrap="square" lIns="0" tIns="0" rIns="0" bIns="0" rtlCol="0" anchor="t">
              <a:spAutoFit/>
            </a:bodyPr>
            <a:lstStyle/>
            <a:p>
              <a:pPr algn="ctr">
                <a:lnSpc>
                  <a:spcPts val="15679"/>
                </a:lnSpc>
                <a:spcBef>
                  <a:spcPct val="0"/>
                </a:spcBef>
              </a:pPr>
              <a:r>
                <a:rPr lang="en-US" sz="9600" b="1" dirty="0" smtClean="0">
                  <a:solidFill>
                    <a:schemeClr val="bg1"/>
                  </a:solidFill>
                </a:rPr>
                <a:t>394 </a:t>
              </a:r>
              <a:r>
                <a:rPr lang="en-US" sz="9600" b="1" dirty="0" err="1" smtClean="0">
                  <a:solidFill>
                    <a:schemeClr val="bg1"/>
                  </a:solidFill>
                </a:rPr>
                <a:t>và</a:t>
              </a:r>
              <a:r>
                <a:rPr lang="en-US" sz="9600" b="1" dirty="0" smtClean="0">
                  <a:solidFill>
                    <a:schemeClr val="bg1"/>
                  </a:solidFill>
                </a:rPr>
                <a:t> 651</a:t>
              </a:r>
              <a:endParaRPr lang="en-US" sz="9600" b="1" dirty="0">
                <a:solidFill>
                  <a:schemeClr val="bg1"/>
                </a:solidFill>
              </a:endParaRPr>
            </a:p>
          </p:txBody>
        </p:sp>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4386" b="100000" l="3846" r="100000">
                        <a14:foregroundMark x1="26331" y1="26901" x2="26331" y2="26901"/>
                      </a14:backgroundRemoval>
                    </a14:imgEffect>
                  </a14:imgLayer>
                </a14:imgProps>
              </a:ext>
            </a:extLst>
          </a:blip>
          <a:stretch>
            <a:fillRect/>
          </a:stretch>
        </p:blipFill>
        <p:spPr>
          <a:xfrm>
            <a:off x="12819271" y="5143500"/>
            <a:ext cx="4589577" cy="4643892"/>
          </a:xfrm>
          <a:prstGeom prst="rect">
            <a:avLst/>
          </a:prstGeom>
        </p:spPr>
      </p:pic>
      <p:pic>
        <p:nvPicPr>
          <p:cNvPr id="21" name="Picture 20">
            <a:extLst>
              <a:ext uri="{FF2B5EF4-FFF2-40B4-BE49-F238E27FC236}">
                <a16:creationId xmlns:a16="http://schemas.microsoft.com/office/drawing/2014/main" id="{98A36776-0AB6-4821-9462-05AE36AEAD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22" name="Picture 21">
            <a:extLst>
              <a:ext uri="{FF2B5EF4-FFF2-40B4-BE49-F238E27FC236}">
                <a16:creationId xmlns:a16="http://schemas.microsoft.com/office/drawing/2014/main" id="{2883B65D-08D4-450D-B147-DA925CA825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23" name="Picture 22">
            <a:extLst>
              <a:ext uri="{FF2B5EF4-FFF2-40B4-BE49-F238E27FC236}">
                <a16:creationId xmlns:a16="http://schemas.microsoft.com/office/drawing/2014/main" id="{28F5DED4-A36C-4DA3-BCF2-26E99A64F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24" name="Picture 23">
            <a:extLst>
              <a:ext uri="{FF2B5EF4-FFF2-40B4-BE49-F238E27FC236}">
                <a16:creationId xmlns:a16="http://schemas.microsoft.com/office/drawing/2014/main" id="{FA213518-0D6C-4D37-BBC1-EEFCAA6FCB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70313" y="4618643"/>
            <a:ext cx="531974" cy="4989551"/>
          </a:xfrm>
          <a:prstGeom prst="rect">
            <a:avLst/>
          </a:prstGeom>
        </p:spPr>
      </p:pic>
      <p:pic>
        <p:nvPicPr>
          <p:cNvPr id="25" name="Picture 24">
            <a:extLst>
              <a:ext uri="{FF2B5EF4-FFF2-40B4-BE49-F238E27FC236}">
                <a16:creationId xmlns:a16="http://schemas.microsoft.com/office/drawing/2014/main" id="{C895D4DE-7AF9-49CC-9920-B94C953B13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04941" y="4463201"/>
            <a:ext cx="531974" cy="4989551"/>
          </a:xfrm>
          <a:prstGeom prst="rect">
            <a:avLst/>
          </a:prstGeom>
        </p:spPr>
      </p:pic>
    </p:spTree>
    <p:extLst>
      <p:ext uri="{BB962C8B-B14F-4D97-AF65-F5344CB8AC3E}">
        <p14:creationId xmlns:p14="http://schemas.microsoft.com/office/powerpoint/2010/main" val="23540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randombar(horizontal)">
                                      <p:cBhvr>
                                        <p:cTn id="10" dur="500"/>
                                        <p:tgtEl>
                                          <p:spTgt spid="84"/>
                                        </p:tgtEl>
                                      </p:cBhvr>
                                    </p:animEffect>
                                  </p:childTnLst>
                                </p:cTn>
                              </p:par>
                              <p:par>
                                <p:cTn id="11" presetID="14" presetClass="entr" presetSubtype="1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subTnLst>
                                    <p:audio>
                                      <p:cMediaNode>
                                        <p:cTn display="0" masterRel="sameClick">
                                          <p:stCondLst>
                                            <p:cond evt="begin" delay="0">
                                              <p:tn val="16"/>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pic>
        <p:nvPicPr>
          <p:cNvPr id="3" name="Picture 2"/>
          <p:cNvPicPr>
            <a:picLocks noChangeAspect="1"/>
          </p:cNvPicPr>
          <p:nvPr/>
        </p:nvPicPr>
        <p:blipFill>
          <a:blip r:embed="rId3"/>
          <a:stretch>
            <a:fillRect/>
          </a:stretch>
        </p:blipFill>
        <p:spPr>
          <a:xfrm>
            <a:off x="762000" y="571500"/>
            <a:ext cx="11046909" cy="8230313"/>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9362" r="100000"/>
                    </a14:imgEffect>
                  </a14:imgLayer>
                </a14:imgProps>
              </a:ext>
            </a:extLst>
          </a:blip>
          <a:stretch>
            <a:fillRect/>
          </a:stretch>
        </p:blipFill>
        <p:spPr>
          <a:xfrm>
            <a:off x="8534400" y="4152900"/>
            <a:ext cx="2804886" cy="426104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9871" b="100000" l="9804" r="89869"/>
                    </a14:imgEffect>
                  </a14:imgLayer>
                </a14:imgProps>
              </a:ext>
            </a:extLst>
          </a:blip>
          <a:stretch>
            <a:fillRect/>
          </a:stretch>
        </p:blipFill>
        <p:spPr>
          <a:xfrm>
            <a:off x="228600" y="6591300"/>
            <a:ext cx="3302436" cy="25146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0" b="97608" l="0" r="100000"/>
                    </a14:imgEffect>
                  </a14:imgLayer>
                </a14:imgProps>
              </a:ext>
            </a:extLst>
          </a:blip>
          <a:stretch>
            <a:fillRect/>
          </a:stretch>
        </p:blipFill>
        <p:spPr>
          <a:xfrm>
            <a:off x="762000" y="495300"/>
            <a:ext cx="2890915" cy="2350977"/>
          </a:xfrm>
          <a:prstGeom prst="rect">
            <a:avLst/>
          </a:prstGeom>
        </p:spPr>
      </p:pic>
      <p:pic>
        <p:nvPicPr>
          <p:cNvPr id="9" name="Picture 8">
            <a:extLst>
              <a:ext uri="{FF2B5EF4-FFF2-40B4-BE49-F238E27FC236}">
                <a16:creationId xmlns:a16="http://schemas.microsoft.com/office/drawing/2014/main" id="{98A36776-0AB6-4821-9462-05AE36AE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0" name="Picture 9">
            <a:extLst>
              <a:ext uri="{FF2B5EF4-FFF2-40B4-BE49-F238E27FC236}">
                <a16:creationId xmlns:a16="http://schemas.microsoft.com/office/drawing/2014/main" id="{2883B65D-08D4-450D-B147-DA925CA82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1" name="Picture 10">
            <a:extLst>
              <a:ext uri="{FF2B5EF4-FFF2-40B4-BE49-F238E27FC236}">
                <a16:creationId xmlns:a16="http://schemas.microsoft.com/office/drawing/2014/main" id="{28F5DED4-A36C-4DA3-BCF2-26E99A64F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2" name="Picture 11">
            <a:extLst>
              <a:ext uri="{FF2B5EF4-FFF2-40B4-BE49-F238E27FC236}">
                <a16:creationId xmlns:a16="http://schemas.microsoft.com/office/drawing/2014/main" id="{FA213518-0D6C-4D37-BBC1-EEFCAA6FC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3" name="Picture 12">
            <a:extLst>
              <a:ext uri="{FF2B5EF4-FFF2-40B4-BE49-F238E27FC236}">
                <a16:creationId xmlns:a16="http://schemas.microsoft.com/office/drawing/2014/main" id="{C895D4DE-7AF9-49CC-9920-B94C953B1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5829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grpSp>
        <p:nvGrpSpPr>
          <p:cNvPr id="8" name="Group 7"/>
          <p:cNvGrpSpPr/>
          <p:nvPr/>
        </p:nvGrpSpPr>
        <p:grpSpPr>
          <a:xfrm>
            <a:off x="11000550" y="6229429"/>
            <a:ext cx="18856570" cy="4938336"/>
            <a:chOff x="-568569" y="6080147"/>
            <a:chExt cx="18856570" cy="4938336"/>
          </a:xfrm>
        </p:grpSpPr>
        <p:pic>
          <p:nvPicPr>
            <p:cNvPr id="5" name="Picture 4"/>
            <p:cNvPicPr>
              <a:picLocks noChangeAspect="1"/>
            </p:cNvPicPr>
            <p:nvPr/>
          </p:nvPicPr>
          <p:blipFill>
            <a:blip r:embed="rId11"/>
            <a:stretch>
              <a:fillRect/>
            </a:stretch>
          </p:blipFill>
          <p:spPr>
            <a:xfrm>
              <a:off x="4308661" y="7439821"/>
              <a:ext cx="13979340" cy="357866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a:off x="-568569" y="6080147"/>
              <a:ext cx="7026164" cy="4342012"/>
            </a:xfrm>
            <a:prstGeom prst="rect">
              <a:avLst/>
            </a:prstGeom>
          </p:spPr>
        </p:pic>
      </p:grpSp>
      <p:pic>
        <p:nvPicPr>
          <p:cNvPr id="9" name="Picture 8"/>
          <p:cNvPicPr>
            <a:picLocks noChangeAspect="1"/>
          </p:cNvPicPr>
          <p:nvPr/>
        </p:nvPicPr>
        <p:blipFill>
          <a:blip r:embed="rId14"/>
          <a:stretch>
            <a:fillRect/>
          </a:stretch>
        </p:blipFill>
        <p:spPr>
          <a:xfrm>
            <a:off x="165816" y="1126090"/>
            <a:ext cx="5322269" cy="4127350"/>
          </a:xfrm>
          <a:prstGeom prst="rect">
            <a:avLst/>
          </a:prstGeom>
        </p:spPr>
      </p:pic>
      <p:pic>
        <p:nvPicPr>
          <p:cNvPr id="10" name="Picture 9"/>
          <p:cNvPicPr>
            <a:picLocks noChangeAspect="1"/>
          </p:cNvPicPr>
          <p:nvPr/>
        </p:nvPicPr>
        <p:blipFill>
          <a:blip r:embed="rId15"/>
          <a:stretch>
            <a:fillRect/>
          </a:stretch>
        </p:blipFill>
        <p:spPr>
          <a:xfrm>
            <a:off x="4939004" y="1772867"/>
            <a:ext cx="5029636" cy="4456562"/>
          </a:xfrm>
          <a:prstGeom prst="rect">
            <a:avLst/>
          </a:prstGeom>
        </p:spPr>
      </p:pic>
      <p:pic>
        <p:nvPicPr>
          <p:cNvPr id="11" name="Picture 10"/>
          <p:cNvPicPr>
            <a:picLocks noChangeAspect="1"/>
          </p:cNvPicPr>
          <p:nvPr/>
        </p:nvPicPr>
        <p:blipFill>
          <a:blip r:embed="rId16"/>
          <a:stretch>
            <a:fillRect/>
          </a:stretch>
        </p:blipFill>
        <p:spPr>
          <a:xfrm>
            <a:off x="9656752" y="302038"/>
            <a:ext cx="4999153" cy="5761219"/>
          </a:xfrm>
          <a:prstGeom prst="rect">
            <a:avLst/>
          </a:prstGeom>
        </p:spPr>
      </p:pic>
      <p:pic>
        <p:nvPicPr>
          <p:cNvPr id="12" name="Picture 11"/>
          <p:cNvPicPr>
            <a:picLocks noChangeAspect="1"/>
          </p:cNvPicPr>
          <p:nvPr/>
        </p:nvPicPr>
        <p:blipFill>
          <a:blip r:embed="rId17"/>
          <a:stretch>
            <a:fillRect/>
          </a:stretch>
        </p:blipFill>
        <p:spPr>
          <a:xfrm>
            <a:off x="13170888" y="1953474"/>
            <a:ext cx="5425910" cy="5041829"/>
          </a:xfrm>
          <a:prstGeom prst="rect">
            <a:avLst/>
          </a:prstGeom>
        </p:spPr>
      </p:pic>
      <p:pic>
        <p:nvPicPr>
          <p:cNvPr id="33" name="Picture 32">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34" name="Picture 33">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35" name="Picture 34">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36" name="Picture 35">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37" name="Picture 36">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88889E-6 -4.69136E-6 L -0.62951 -0.00493 " pathEditMode="relative" rAng="0" ptsTypes="AA">
                                      <p:cBhvr>
                                        <p:cTn id="6" dur="2000" fill="hold"/>
                                        <p:tgtEl>
                                          <p:spTgt spid="8"/>
                                        </p:tgtEl>
                                        <p:attrNameLst>
                                          <p:attrName>ppt_x</p:attrName>
                                          <p:attrName>ppt_y</p:attrName>
                                        </p:attrNameLst>
                                      </p:cBhvr>
                                      <p:rCtr x="-31476" y="-247"/>
                                    </p:animMotion>
                                  </p:childTnLst>
                                </p:cTn>
                              </p:par>
                              <p:par>
                                <p:cTn id="7" presetID="35" presetClass="emph" presetSubtype="0" repeatCount="5000" fill="hold" nodeType="withEffect">
                                  <p:stCondLst>
                                    <p:cond delay="0"/>
                                  </p:stCondLst>
                                  <p:childTnLst>
                                    <p:anim calcmode="discrete" valueType="str">
                                      <p:cBhvr>
                                        <p:cTn id="8"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5" fill="hold">
                            <p:stCondLst>
                              <p:cond delay="1500"/>
                            </p:stCondLst>
                            <p:childTnLst>
                              <p:par>
                                <p:cTn id="26" presetID="2"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pic>
        <p:nvPicPr>
          <p:cNvPr id="5" name="Picture 4"/>
          <p:cNvPicPr>
            <a:picLocks noChangeAspect="1"/>
          </p:cNvPicPr>
          <p:nvPr/>
        </p:nvPicPr>
        <p:blipFill>
          <a:blip r:embed="rId11"/>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14"/>
          <a:stretch>
            <a:fillRect/>
          </a:stretch>
        </p:blipFill>
        <p:spPr>
          <a:xfrm>
            <a:off x="5096042" y="954366"/>
            <a:ext cx="5029636" cy="4456562"/>
          </a:xfrm>
          <a:prstGeom prst="rect">
            <a:avLst/>
          </a:prstGeom>
        </p:spPr>
      </p:pic>
      <p:pic>
        <p:nvPicPr>
          <p:cNvPr id="11" name="Picture 10"/>
          <p:cNvPicPr>
            <a:picLocks noChangeAspect="1"/>
          </p:cNvPicPr>
          <p:nvPr/>
        </p:nvPicPr>
        <p:blipFill>
          <a:blip r:embed="rId15"/>
          <a:stretch>
            <a:fillRect/>
          </a:stretch>
        </p:blipFill>
        <p:spPr>
          <a:xfrm>
            <a:off x="9656752" y="302038"/>
            <a:ext cx="4999153" cy="5761219"/>
          </a:xfrm>
          <a:prstGeom prst="rect">
            <a:avLst/>
          </a:prstGeom>
        </p:spPr>
      </p:pic>
      <p:pic>
        <p:nvPicPr>
          <p:cNvPr id="12" name="Picture 11"/>
          <p:cNvPicPr>
            <a:picLocks noChangeAspect="1"/>
          </p:cNvPicPr>
          <p:nvPr/>
        </p:nvPicPr>
        <p:blipFill>
          <a:blip r:embed="rId16"/>
          <a:stretch>
            <a:fillRect/>
          </a:stretch>
        </p:blipFill>
        <p:spPr>
          <a:xfrm>
            <a:off x="13170888" y="1953474"/>
            <a:ext cx="5425910" cy="5041829"/>
          </a:xfrm>
          <a:prstGeom prst="rect">
            <a:avLst/>
          </a:prstGeom>
        </p:spPr>
      </p:pic>
      <p:pic>
        <p:nvPicPr>
          <p:cNvPr id="9" name="Picture 8"/>
          <p:cNvPicPr>
            <a:picLocks noChangeAspect="1"/>
          </p:cNvPicPr>
          <p:nvPr/>
        </p:nvPicPr>
        <p:blipFill>
          <a:blip r:embed="rId17"/>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7" name="Picture 16">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1922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9.72222E-7 -9.87654E-7 L 0.36719 0.18179 " pathEditMode="relative" rAng="0" ptsTypes="AA">
                                      <p:cBhvr>
                                        <p:cTn id="6" dur="2000" fill="hold"/>
                                        <p:tgtEl>
                                          <p:spTgt spid="24"/>
                                        </p:tgtEl>
                                        <p:attrNameLst>
                                          <p:attrName>ppt_x</p:attrName>
                                          <p:attrName>ppt_y</p:attrName>
                                        </p:attrNameLst>
                                      </p:cBhvr>
                                      <p:rCtr x="18359" y="9090"/>
                                    </p:animMotion>
                                  </p:childTnLst>
                                </p:cTn>
                              </p:par>
                              <p:par>
                                <p:cTn id="7" presetID="26" presetClass="emph" presetSubtype="0" repeatCount="4000" fill="hold" nodeType="withEffect">
                                  <p:stCondLst>
                                    <p:cond delay="0"/>
                                  </p:stCondLst>
                                  <p:childTnLst>
                                    <p:animEffect transition="out" filter="fade">
                                      <p:cBhvr>
                                        <p:cTn id="8" dur="500" tmFilter="0, 0; .2, .5; .8, .5; 1, 0"/>
                                        <p:tgtEl>
                                          <p:spTgt spid="24"/>
                                        </p:tgtEl>
                                      </p:cBhvr>
                                    </p:animEffect>
                                    <p:animScale>
                                      <p:cBhvr>
                                        <p:cTn id="9" dur="250" autoRev="1" fill="hold"/>
                                        <p:tgtEl>
                                          <p:spTgt spid="24"/>
                                        </p:tgtEl>
                                      </p:cBhvr>
                                      <p:by x="105000" y="105000"/>
                                    </p:animScale>
                                  </p:childTnLst>
                                  <p:subTnLst>
                                    <p:audio>
                                      <p:cMediaNode>
                                        <p:cTn display="0" masterRel="sameClick">
                                          <p:stCondLst>
                                            <p:cond evt="begin" delay="0">
                                              <p:tn val="7"/>
                                            </p:cond>
                                          </p:stCondLst>
                                          <p:endCondLst>
                                            <p:cond evt="onStopAudio" delay="0">
                                              <p:tgtEl>
                                                <p:sldTgt/>
                                              </p:tgtEl>
                                            </p:cond>
                                          </p:endCondLst>
                                        </p:cTn>
                                        <p:tgtEl>
                                          <p:sndTgt r:embed="rId2" name="nhạc nêng.wav"/>
                                        </p:tgtEl>
                                      </p:cMediaNode>
                                    </p:audio>
                                  </p:subTnLst>
                                </p:cTn>
                              </p:par>
                            </p:childTnLst>
                          </p:cTn>
                        </p:par>
                        <p:par>
                          <p:cTn id="10" fill="hold">
                            <p:stCondLst>
                              <p:cond delay="2000"/>
                            </p:stCondLst>
                            <p:childTnLst>
                              <p:par>
                                <p:cTn id="11" presetID="6" presetClass="emph" presetSubtype="0" fill="hold" nodeType="afterEffect">
                                  <p:stCondLst>
                                    <p:cond delay="0"/>
                                  </p:stCondLst>
                                  <p:childTnLst>
                                    <p:animScale>
                                      <p:cBhvr>
                                        <p:cTn id="1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561751" y="-162008"/>
            <a:ext cx="17209111" cy="10105067"/>
            <a:chOff x="0" y="-47625"/>
            <a:chExt cx="3243572" cy="915455"/>
          </a:xfrm>
        </p:grpSpPr>
        <p:sp>
          <p:nvSpPr>
            <p:cNvPr id="16" name="Freeform 16"/>
            <p:cNvSpPr/>
            <p:nvPr/>
          </p:nvSpPr>
          <p:spPr>
            <a:xfrm>
              <a:off x="0" y="0"/>
              <a:ext cx="3243572" cy="867830"/>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smtClean="0">
                <a:solidFill>
                  <a:srgbClr val="03989E"/>
                </a:solidFill>
                <a:latin typeface="Bobby Jones"/>
              </a:rPr>
              <a:t>BÀI 1</a:t>
            </a:r>
            <a:endParaRPr lang="en-US" sz="11199" dirty="0">
              <a:solidFill>
                <a:srgbClr val="03989E"/>
              </a:solidFill>
              <a:latin typeface="Bobby Jones"/>
            </a:endParaRPr>
          </a:p>
        </p:txBody>
      </p:sp>
      <p:sp>
        <p:nvSpPr>
          <p:cNvPr id="20" name="TextBox 72"/>
          <p:cNvSpPr txBox="1"/>
          <p:nvPr/>
        </p:nvSpPr>
        <p:spPr>
          <a:xfrm>
            <a:off x="4000461" y="845299"/>
            <a:ext cx="13258800" cy="3323987"/>
          </a:xfrm>
          <a:prstGeom prst="rect">
            <a:avLst/>
          </a:prstGeom>
        </p:spPr>
        <p:txBody>
          <a:bodyPr wrap="square" lIns="0" tIns="0" rIns="0" bIns="0" rtlCol="0" anchor="t">
            <a:spAutoFit/>
          </a:bodyPr>
          <a:lstStyle/>
          <a:p>
            <a:pPr algn="just">
              <a:spcBef>
                <a:spcPct val="0"/>
              </a:spcBef>
            </a:pPr>
            <a:r>
              <a:rPr lang="vi-VN" sz="5400" dirty="0">
                <a:latin typeface="Calibri" panose="020F0502020204030204" pitchFamily="34" charset="0"/>
                <a:ea typeface="Calibri" panose="020F0502020204030204" pitchFamily="34" charset="0"/>
                <a:cs typeface="Calibri" panose="020F0502020204030204" pitchFamily="34" charset="0"/>
              </a:rPr>
              <a:t>Một lớp học võ dân tộc có 40 bạn tham gia, trong đó số bạn nữ ít hơn số bạn nam là 10 bạn. Hỏi lớp học võ đó có bao nhiêu bạn nữ, bao nhiêu bạn nam?</a:t>
            </a:r>
            <a:endParaRPr lang="en-US" sz="49600" b="1"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Freeform 18"/>
          <p:cNvSpPr/>
          <p:nvPr/>
        </p:nvSpPr>
        <p:spPr>
          <a:xfrm>
            <a:off x="561751" y="5187235"/>
            <a:ext cx="3949829" cy="4857073"/>
          </a:xfrm>
          <a:custGeom>
            <a:avLst/>
            <a:gdLst/>
            <a:ahLst/>
            <a:cxnLst/>
            <a:rect l="l" t="t" r="r" b="b"/>
            <a:pathLst>
              <a:path w="6737985" h="8229600">
                <a:moveTo>
                  <a:pt x="0" y="0"/>
                </a:moveTo>
                <a:lnTo>
                  <a:pt x="6737984" y="0"/>
                </a:lnTo>
                <a:lnTo>
                  <a:pt x="6737984" y="8229600"/>
                </a:lnTo>
                <a:lnTo>
                  <a:pt x="0" y="8229600"/>
                </a:lnTo>
                <a:lnTo>
                  <a:pt x="0" y="0"/>
                </a:lnTo>
                <a:close/>
              </a:path>
            </a:pathLst>
          </a:custGeom>
          <a:blipFill>
            <a:blip r:embed="rId11"/>
            <a:stretch>
              <a:fillRect/>
            </a:stretch>
          </a:blipFill>
        </p:spPr>
      </p:sp>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4246895" y="4556729"/>
            <a:ext cx="13185434" cy="5236092"/>
          </a:xfrm>
          <a:prstGeom prst="rect">
            <a:avLst/>
          </a:prstGeom>
        </p:spPr>
      </p:pic>
      <p:sp>
        <p:nvSpPr>
          <p:cNvPr id="23" name="Freeform 3"/>
          <p:cNvSpPr/>
          <p:nvPr/>
        </p:nvSpPr>
        <p:spPr>
          <a:xfrm>
            <a:off x="585042" y="21598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xmlns="" r:embed="rId14"/>
                </a:ext>
              </a:extLst>
            </a:blip>
            <a:stretch>
              <a:fillRect/>
            </a:stretch>
          </a:blipFill>
        </p:spPr>
      </p:sp>
      <p:cxnSp>
        <p:nvCxnSpPr>
          <p:cNvPr id="25" name="Straight Connector 24"/>
          <p:cNvCxnSpPr/>
          <p:nvPr/>
        </p:nvCxnSpPr>
        <p:spPr>
          <a:xfrm>
            <a:off x="11330520" y="1562100"/>
            <a:ext cx="572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743664" y="2400300"/>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62400" y="3314700"/>
            <a:ext cx="11887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10200" y="3314700"/>
            <a:ext cx="11795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62397" y="4076700"/>
            <a:ext cx="56692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71132" y="8108417"/>
            <a:ext cx="12254039" cy="1763658"/>
          </a:xfrm>
          <a:prstGeom prst="roundRect">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smtClean="0">
                <a:solidFill>
                  <a:schemeClr val="tx1">
                    <a:lumMod val="75000"/>
                    <a:lumOff val="25000"/>
                  </a:schemeClr>
                </a:solidFill>
              </a:rPr>
              <a:t>Hãy</a:t>
            </a:r>
            <a:r>
              <a:rPr lang="en-US" sz="7200" b="1" dirty="0" smtClean="0">
                <a:solidFill>
                  <a:schemeClr val="tx1">
                    <a:lumMod val="75000"/>
                    <a:lumOff val="25000"/>
                  </a:schemeClr>
                </a:solidFill>
              </a:rPr>
              <a:t> </a:t>
            </a:r>
            <a:r>
              <a:rPr lang="en-US" sz="7200" b="1" dirty="0" err="1" smtClean="0">
                <a:solidFill>
                  <a:schemeClr val="tx1">
                    <a:lumMod val="75000"/>
                    <a:lumOff val="25000"/>
                  </a:schemeClr>
                </a:solidFill>
              </a:rPr>
              <a:t>nêu</a:t>
            </a:r>
            <a:r>
              <a:rPr lang="en-US" sz="7200" b="1" dirty="0" smtClean="0">
                <a:solidFill>
                  <a:schemeClr val="tx1">
                    <a:lumMod val="75000"/>
                    <a:lumOff val="25000"/>
                  </a:schemeClr>
                </a:solidFill>
              </a:rPr>
              <a:t> </a:t>
            </a:r>
            <a:r>
              <a:rPr lang="en-US" sz="7200" b="1" dirty="0" err="1" smtClean="0">
                <a:solidFill>
                  <a:schemeClr val="tx1">
                    <a:lumMod val="75000"/>
                    <a:lumOff val="25000"/>
                  </a:schemeClr>
                </a:solidFill>
              </a:rPr>
              <a:t>cách</a:t>
            </a:r>
            <a:r>
              <a:rPr lang="en-US" sz="7200" b="1" dirty="0" smtClean="0">
                <a:solidFill>
                  <a:schemeClr val="tx1">
                    <a:lumMod val="75000"/>
                    <a:lumOff val="25000"/>
                  </a:schemeClr>
                </a:solidFill>
              </a:rPr>
              <a:t> </a:t>
            </a:r>
            <a:r>
              <a:rPr lang="en-US" sz="7200" b="1" dirty="0" err="1" smtClean="0">
                <a:solidFill>
                  <a:schemeClr val="tx1">
                    <a:lumMod val="75000"/>
                    <a:lumOff val="25000"/>
                  </a:schemeClr>
                </a:solidFill>
              </a:rPr>
              <a:t>giải</a:t>
            </a:r>
            <a:r>
              <a:rPr lang="en-US" sz="7200" b="1" dirty="0" smtClean="0">
                <a:solidFill>
                  <a:schemeClr val="tx1">
                    <a:lumMod val="75000"/>
                    <a:lumOff val="25000"/>
                  </a:schemeClr>
                </a:solidFill>
              </a:rPr>
              <a:t> </a:t>
            </a:r>
            <a:r>
              <a:rPr lang="en-US" sz="7200" b="1" dirty="0" err="1" smtClean="0">
                <a:solidFill>
                  <a:schemeClr val="tx1">
                    <a:lumMod val="75000"/>
                    <a:lumOff val="25000"/>
                  </a:schemeClr>
                </a:solidFill>
              </a:rPr>
              <a:t>bài</a:t>
            </a:r>
            <a:r>
              <a:rPr lang="en-US" sz="7200" b="1" dirty="0" smtClean="0">
                <a:solidFill>
                  <a:schemeClr val="tx1">
                    <a:lumMod val="75000"/>
                    <a:lumOff val="25000"/>
                  </a:schemeClr>
                </a:solidFill>
              </a:rPr>
              <a:t> </a:t>
            </a:r>
            <a:r>
              <a:rPr lang="en-US" sz="7200" b="1" dirty="0" err="1" smtClean="0">
                <a:solidFill>
                  <a:schemeClr val="tx1">
                    <a:lumMod val="75000"/>
                    <a:lumOff val="25000"/>
                  </a:schemeClr>
                </a:solidFill>
              </a:rPr>
              <a:t>toán</a:t>
            </a:r>
            <a:endParaRPr lang="en-US" sz="7200" b="1" dirty="0">
              <a:solidFill>
                <a:schemeClr val="tx1">
                  <a:lumMod val="75000"/>
                  <a:lumOff val="25000"/>
                </a:schemeClr>
              </a:solidFill>
            </a:endParaRPr>
          </a:p>
        </p:txBody>
      </p:sp>
      <p:sp>
        <p:nvSpPr>
          <p:cNvPr id="31" name="Rectangle 30"/>
          <p:cNvSpPr/>
          <p:nvPr/>
        </p:nvSpPr>
        <p:spPr>
          <a:xfrm>
            <a:off x="3710889" y="4258577"/>
            <a:ext cx="13607203" cy="5632311"/>
          </a:xfrm>
          <a:prstGeom prst="rect">
            <a:avLst/>
          </a:prstGeom>
        </p:spPr>
        <p:txBody>
          <a:bodyPr wrap="square">
            <a:spAutoFit/>
          </a:bodyPr>
          <a:lstStyle/>
          <a:p>
            <a:pPr algn="ctr"/>
            <a:r>
              <a:rPr lang="en-US" sz="6000" b="1" i="1" u="sng" dirty="0" err="1" smtClean="0">
                <a:solidFill>
                  <a:schemeClr val="accent6">
                    <a:lumMod val="50000"/>
                  </a:schemeClr>
                </a:solidFill>
              </a:rPr>
              <a:t>Bài</a:t>
            </a:r>
            <a:r>
              <a:rPr lang="en-US" sz="6000" b="1" i="1" u="sng" dirty="0" smtClean="0">
                <a:solidFill>
                  <a:schemeClr val="accent6">
                    <a:lumMod val="50000"/>
                  </a:schemeClr>
                </a:solidFill>
              </a:rPr>
              <a:t> </a:t>
            </a:r>
            <a:r>
              <a:rPr lang="en-US" sz="6000" b="1" i="1" u="sng" dirty="0" err="1" smtClean="0">
                <a:solidFill>
                  <a:schemeClr val="accent6">
                    <a:lumMod val="50000"/>
                  </a:schemeClr>
                </a:solidFill>
              </a:rPr>
              <a:t>giải</a:t>
            </a:r>
            <a:r>
              <a:rPr lang="en-US" sz="6000" b="1" i="1" u="sng" dirty="0" smtClean="0">
                <a:solidFill>
                  <a:schemeClr val="accent6">
                    <a:lumMod val="50000"/>
                  </a:schemeClr>
                </a:solidFill>
              </a:rPr>
              <a:t>:</a:t>
            </a:r>
          </a:p>
          <a:p>
            <a:pPr algn="ctr"/>
            <a:r>
              <a:rPr lang="en-US" sz="6000" dirty="0" err="1" smtClean="0">
                <a:solidFill>
                  <a:schemeClr val="accent6">
                    <a:lumMod val="50000"/>
                  </a:schemeClr>
                </a:solidFill>
              </a:rPr>
              <a:t>Số</a:t>
            </a:r>
            <a:r>
              <a:rPr lang="en-US" sz="6000" dirty="0" smtClean="0">
                <a:solidFill>
                  <a:schemeClr val="accent6">
                    <a:lumMod val="50000"/>
                  </a:schemeClr>
                </a:solidFill>
              </a:rPr>
              <a:t>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nữ</a:t>
            </a:r>
            <a:r>
              <a:rPr lang="en-US" sz="6000" dirty="0">
                <a:solidFill>
                  <a:schemeClr val="accent6">
                    <a:lumMod val="50000"/>
                  </a:schemeClr>
                </a:solidFill>
              </a:rPr>
              <a:t> </a:t>
            </a:r>
            <a:r>
              <a:rPr lang="en-US" sz="6000" dirty="0" err="1">
                <a:solidFill>
                  <a:schemeClr val="accent6">
                    <a:lumMod val="50000"/>
                  </a:schemeClr>
                </a:solidFill>
              </a:rPr>
              <a:t>là</a:t>
            </a:r>
            <a:r>
              <a:rPr lang="en-US" sz="6000" dirty="0">
                <a:solidFill>
                  <a:schemeClr val="accent6">
                    <a:lumMod val="50000"/>
                  </a:schemeClr>
                </a:solidFill>
              </a:rPr>
              <a:t>: </a:t>
            </a:r>
          </a:p>
          <a:p>
            <a:pPr algn="ctr"/>
            <a:r>
              <a:rPr lang="en-US" sz="6000" dirty="0">
                <a:solidFill>
                  <a:schemeClr val="accent6">
                    <a:lumMod val="50000"/>
                  </a:schemeClr>
                </a:solidFill>
              </a:rPr>
              <a:t>(40 - 10</a:t>
            </a:r>
            <a:r>
              <a:rPr lang="en-US" sz="6000" dirty="0" smtClean="0">
                <a:solidFill>
                  <a:schemeClr val="accent6">
                    <a:lumMod val="50000"/>
                  </a:schemeClr>
                </a:solidFill>
              </a:rPr>
              <a:t>) : </a:t>
            </a:r>
            <a:r>
              <a:rPr lang="en-US" sz="6000" dirty="0">
                <a:solidFill>
                  <a:schemeClr val="accent6">
                    <a:lumMod val="50000"/>
                  </a:schemeClr>
                </a:solidFill>
              </a:rPr>
              <a:t>2 = 15 (</a:t>
            </a:r>
            <a:r>
              <a:rPr lang="en-US" sz="6000" dirty="0" err="1">
                <a:solidFill>
                  <a:schemeClr val="accent6">
                    <a:lumMod val="50000"/>
                  </a:schemeClr>
                </a:solidFill>
              </a:rPr>
              <a:t>bạn</a:t>
            </a:r>
            <a:r>
              <a:rPr lang="en-US" sz="6000" dirty="0">
                <a:solidFill>
                  <a:schemeClr val="accent6">
                    <a:lumMod val="50000"/>
                  </a:schemeClr>
                </a:solidFill>
              </a:rPr>
              <a:t>)</a:t>
            </a:r>
          </a:p>
          <a:p>
            <a:pPr algn="ctr"/>
            <a:r>
              <a:rPr lang="en-US" sz="6000" dirty="0" err="1">
                <a:solidFill>
                  <a:schemeClr val="accent6">
                    <a:lumMod val="50000"/>
                  </a:schemeClr>
                </a:solidFill>
              </a:rPr>
              <a:t>Số</a:t>
            </a:r>
            <a:r>
              <a:rPr lang="en-US" sz="6000" dirty="0">
                <a:solidFill>
                  <a:schemeClr val="accent6">
                    <a:lumMod val="50000"/>
                  </a:schemeClr>
                </a:solidFill>
              </a:rPr>
              <a:t>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nam</a:t>
            </a:r>
            <a:r>
              <a:rPr lang="en-US" sz="6000" dirty="0">
                <a:solidFill>
                  <a:schemeClr val="accent6">
                    <a:lumMod val="50000"/>
                  </a:schemeClr>
                </a:solidFill>
              </a:rPr>
              <a:t> </a:t>
            </a:r>
            <a:r>
              <a:rPr lang="en-US" sz="6000" dirty="0" err="1">
                <a:solidFill>
                  <a:schemeClr val="accent6">
                    <a:lumMod val="50000"/>
                  </a:schemeClr>
                </a:solidFill>
              </a:rPr>
              <a:t>là</a:t>
            </a:r>
            <a:r>
              <a:rPr lang="en-US" sz="6000" dirty="0">
                <a:solidFill>
                  <a:schemeClr val="accent6">
                    <a:lumMod val="50000"/>
                  </a:schemeClr>
                </a:solidFill>
              </a:rPr>
              <a:t>:</a:t>
            </a:r>
          </a:p>
          <a:p>
            <a:pPr algn="ctr"/>
            <a:r>
              <a:rPr lang="en-US" sz="6000" dirty="0">
                <a:solidFill>
                  <a:schemeClr val="accent6">
                    <a:lumMod val="50000"/>
                  </a:schemeClr>
                </a:solidFill>
              </a:rPr>
              <a:t> 40 - 15 </a:t>
            </a:r>
            <a:r>
              <a:rPr lang="en-US" sz="6000" dirty="0" smtClean="0">
                <a:solidFill>
                  <a:schemeClr val="accent6">
                    <a:lumMod val="50000"/>
                  </a:schemeClr>
                </a:solidFill>
              </a:rPr>
              <a:t>= </a:t>
            </a:r>
            <a:r>
              <a:rPr lang="en-US" sz="6000" dirty="0">
                <a:solidFill>
                  <a:schemeClr val="accent6">
                    <a:lumMod val="50000"/>
                  </a:schemeClr>
                </a:solidFill>
              </a:rPr>
              <a:t>25 (</a:t>
            </a:r>
            <a:r>
              <a:rPr lang="en-US" sz="6000" dirty="0" err="1">
                <a:solidFill>
                  <a:schemeClr val="accent6">
                    <a:lumMod val="50000"/>
                  </a:schemeClr>
                </a:solidFill>
              </a:rPr>
              <a:t>bạn</a:t>
            </a:r>
            <a:r>
              <a:rPr lang="en-US" sz="6000" dirty="0">
                <a:solidFill>
                  <a:schemeClr val="accent6">
                    <a:lumMod val="50000"/>
                  </a:schemeClr>
                </a:solidFill>
              </a:rPr>
              <a:t>)</a:t>
            </a:r>
          </a:p>
          <a:p>
            <a:pPr algn="ctr"/>
            <a:r>
              <a:rPr lang="en-US" sz="6000" b="1" i="1" dirty="0" err="1">
                <a:solidFill>
                  <a:schemeClr val="accent6">
                    <a:lumMod val="50000"/>
                  </a:schemeClr>
                </a:solidFill>
              </a:rPr>
              <a:t>Đáp</a:t>
            </a:r>
            <a:r>
              <a:rPr lang="en-US" sz="6000" b="1" i="1" dirty="0">
                <a:solidFill>
                  <a:schemeClr val="accent6">
                    <a:lumMod val="50000"/>
                  </a:schemeClr>
                </a:solidFill>
              </a:rPr>
              <a:t> </a:t>
            </a:r>
            <a:r>
              <a:rPr lang="en-US" sz="6000" b="1" i="1" dirty="0" err="1">
                <a:solidFill>
                  <a:schemeClr val="accent6">
                    <a:lumMod val="50000"/>
                  </a:schemeClr>
                </a:solidFill>
              </a:rPr>
              <a:t>số</a:t>
            </a:r>
            <a:r>
              <a:rPr lang="en-US" sz="6000" b="1" i="1" dirty="0">
                <a:solidFill>
                  <a:schemeClr val="accent6">
                    <a:lumMod val="50000"/>
                  </a:schemeClr>
                </a:solidFill>
              </a:rPr>
              <a:t>: </a:t>
            </a:r>
            <a:r>
              <a:rPr lang="en-US" sz="6000" dirty="0" err="1" smtClean="0">
                <a:solidFill>
                  <a:schemeClr val="accent6">
                    <a:lumMod val="50000"/>
                  </a:schemeClr>
                </a:solidFill>
              </a:rPr>
              <a:t>Nữ</a:t>
            </a:r>
            <a:r>
              <a:rPr lang="en-US" sz="6000" dirty="0" smtClean="0">
                <a:solidFill>
                  <a:schemeClr val="accent6">
                    <a:lumMod val="50000"/>
                  </a:schemeClr>
                </a:solidFill>
              </a:rPr>
              <a:t>: </a:t>
            </a:r>
            <a:r>
              <a:rPr lang="en-US" sz="6000" dirty="0">
                <a:solidFill>
                  <a:schemeClr val="accent6">
                    <a:lumMod val="50000"/>
                  </a:schemeClr>
                </a:solidFill>
              </a:rPr>
              <a:t>15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nam</a:t>
            </a:r>
            <a:r>
              <a:rPr lang="en-US" sz="6000" dirty="0">
                <a:solidFill>
                  <a:schemeClr val="accent6">
                    <a:lumMod val="50000"/>
                  </a:schemeClr>
                </a:solidFill>
              </a:rPr>
              <a:t>: 25 </a:t>
            </a:r>
            <a:r>
              <a:rPr lang="en-US" sz="6000" dirty="0" err="1">
                <a:solidFill>
                  <a:schemeClr val="accent6">
                    <a:lumMod val="50000"/>
                  </a:schemeClr>
                </a:solidFill>
              </a:rPr>
              <a:t>bạn</a:t>
            </a:r>
            <a:endParaRPr lang="en-US" sz="6000" b="0" i="0" dirty="0">
              <a:solidFill>
                <a:schemeClr val="accent6">
                  <a:lumMod val="5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30" grpId="0" animBg="1"/>
      <p:bldP spid="30" grpId="1"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pic>
        <p:nvPicPr>
          <p:cNvPr id="5" name="Picture 4"/>
          <p:cNvPicPr>
            <a:picLocks noChangeAspect="1"/>
          </p:cNvPicPr>
          <p:nvPr/>
        </p:nvPicPr>
        <p:blipFill>
          <a:blip r:embed="rId11"/>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14"/>
          <a:stretch>
            <a:fillRect/>
          </a:stretch>
        </p:blipFill>
        <p:spPr>
          <a:xfrm rot="20703027">
            <a:off x="5366508" y="718679"/>
            <a:ext cx="5029636" cy="4456562"/>
          </a:xfrm>
          <a:prstGeom prst="rect">
            <a:avLst/>
          </a:prstGeom>
        </p:spPr>
      </p:pic>
      <p:pic>
        <p:nvPicPr>
          <p:cNvPr id="11" name="Picture 10"/>
          <p:cNvPicPr>
            <a:picLocks noChangeAspect="1"/>
          </p:cNvPicPr>
          <p:nvPr/>
        </p:nvPicPr>
        <p:blipFill>
          <a:blip r:embed="rId15"/>
          <a:stretch>
            <a:fillRect/>
          </a:stretch>
        </p:blipFill>
        <p:spPr>
          <a:xfrm>
            <a:off x="9656752" y="302038"/>
            <a:ext cx="4999153" cy="5761219"/>
          </a:xfrm>
          <a:prstGeom prst="rect">
            <a:avLst/>
          </a:prstGeom>
        </p:spPr>
      </p:pic>
      <p:pic>
        <p:nvPicPr>
          <p:cNvPr id="12" name="Picture 11"/>
          <p:cNvPicPr>
            <a:picLocks noChangeAspect="1"/>
          </p:cNvPicPr>
          <p:nvPr/>
        </p:nvPicPr>
        <p:blipFill>
          <a:blip r:embed="rId16"/>
          <a:stretch>
            <a:fillRect/>
          </a:stretch>
        </p:blipFill>
        <p:spPr>
          <a:xfrm>
            <a:off x="13170888" y="1953474"/>
            <a:ext cx="5425910" cy="5041829"/>
          </a:xfrm>
          <a:prstGeom prst="rect">
            <a:avLst/>
          </a:prstGeom>
        </p:spPr>
      </p:pic>
      <p:pic>
        <p:nvPicPr>
          <p:cNvPr id="9" name="Picture 8"/>
          <p:cNvPicPr>
            <a:picLocks noChangeAspect="1"/>
          </p:cNvPicPr>
          <p:nvPr/>
        </p:nvPicPr>
        <p:blipFill>
          <a:blip r:embed="rId17"/>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7" name="Picture 16">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21848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47561 0.4892 " pathEditMode="relative" rAng="0" ptsTypes="AA">
                                      <p:cBhvr>
                                        <p:cTn id="9" dur="2000" fill="hold"/>
                                        <p:tgtEl>
                                          <p:spTgt spid="24"/>
                                        </p:tgtEl>
                                        <p:attrNameLst>
                                          <p:attrName>ppt_x</p:attrName>
                                          <p:attrName>ppt_y</p:attrName>
                                        </p:attrNameLst>
                                      </p:cBhvr>
                                      <p:rCtr x="4661" y="16420"/>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553</Words>
  <Application>Microsoft Office PowerPoint</Application>
  <PresentationFormat>Custom</PresentationFormat>
  <Paragraphs>74</Paragraphs>
  <Slides>20</Slides>
  <Notes>5</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20</vt:i4>
      </vt:variant>
    </vt:vector>
  </HeadingPairs>
  <TitlesOfParts>
    <vt:vector size="41" baseType="lpstr">
      <vt:lpstr>#9Slide05 SVNSnell Roundhand Sc</vt:lpstr>
      <vt:lpstr>#9Slide05 SVNKitten</vt:lpstr>
      <vt:lpstr>#9Slide06 SVNSlow Attack 2</vt:lpstr>
      <vt:lpstr>Microsoft YaHei</vt:lpstr>
      <vt:lpstr>Calibri</vt:lpstr>
      <vt:lpstr>SVN-SAF</vt:lpstr>
      <vt:lpstr>#9Slide07 Altus</vt:lpstr>
      <vt:lpstr>#9Slide07 HoneyCream</vt:lpstr>
      <vt:lpstr>SVN-Newton</vt:lpstr>
      <vt:lpstr>Cambria</vt:lpstr>
      <vt:lpstr>Bobby Jones</vt:lpstr>
      <vt:lpstr>Roboto</vt:lpstr>
      <vt:lpstr>Times New Roman</vt:lpstr>
      <vt:lpstr>Arial Black</vt:lpstr>
      <vt:lpstr>Arial</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Animated Number Sequencing Patterns Maths Presentation</dc:title>
  <dc:creator>ADMIN</dc:creator>
  <cp:lastModifiedBy>Windows User</cp:lastModifiedBy>
  <cp:revision>23</cp:revision>
  <dcterms:created xsi:type="dcterms:W3CDTF">2006-08-16T00:00:00Z</dcterms:created>
  <dcterms:modified xsi:type="dcterms:W3CDTF">2024-11-25T03:41:02Z</dcterms:modified>
  <dc:identifier>DAFwHtftWEM</dc:identifier>
</cp:coreProperties>
</file>