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5"/>
  </p:notesMasterIdLst>
  <p:sldIdLst>
    <p:sldId id="257" r:id="rId2"/>
    <p:sldId id="258" r:id="rId3"/>
    <p:sldId id="290" r:id="rId4"/>
    <p:sldId id="291" r:id="rId5"/>
    <p:sldId id="259" r:id="rId6"/>
    <p:sldId id="267" r:id="rId7"/>
    <p:sldId id="268" r:id="rId8"/>
    <p:sldId id="269" r:id="rId9"/>
    <p:sldId id="273" r:id="rId10"/>
    <p:sldId id="292" r:id="rId11"/>
    <p:sldId id="270" r:id="rId12"/>
    <p:sldId id="293" r:id="rId13"/>
    <p:sldId id="294" r:id="rId14"/>
    <p:sldId id="274" r:id="rId15"/>
    <p:sldId id="271" r:id="rId16"/>
    <p:sldId id="297" r:id="rId17"/>
    <p:sldId id="306" r:id="rId18"/>
    <p:sldId id="307" r:id="rId19"/>
    <p:sldId id="277" r:id="rId20"/>
    <p:sldId id="278" r:id="rId21"/>
    <p:sldId id="279" r:id="rId22"/>
    <p:sldId id="298" r:id="rId23"/>
    <p:sldId id="280" r:id="rId24"/>
    <p:sldId id="299" r:id="rId25"/>
    <p:sldId id="281" r:id="rId26"/>
    <p:sldId id="300" r:id="rId27"/>
    <p:sldId id="283" r:id="rId28"/>
    <p:sldId id="304" r:id="rId29"/>
    <p:sldId id="305" r:id="rId30"/>
    <p:sldId id="285" r:id="rId31"/>
    <p:sldId id="286" r:id="rId32"/>
    <p:sldId id="287" r:id="rId33"/>
    <p:sldId id="288"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微软雅黑" panose="020B0503020204020204" pitchFamily="34" charset="-122"/>
      <p:regular r:id="rId40"/>
      <p:bold r:id="rId41"/>
    </p:embeddedFont>
    <p:embeddedFont>
      <p:font typeface="#9Slide05 SVNStandly" panose="020B0604020202020204" charset="0"/>
      <p:regular r:id="rId42"/>
    </p:embeddedFont>
    <p:embeddedFont>
      <p:font typeface="#9Slide07 Marbelia Regular" panose="020B0604020202020204" charset="0"/>
      <p:regular r:id="rId43"/>
    </p:embeddedFont>
    <p:embeddedFont>
      <p:font typeface="Calibri Light" panose="020F0302020204030204" pitchFamily="34" charset="0"/>
      <p:regular r:id="rId44"/>
      <p:italic r:id="rId45"/>
    </p:embeddedFont>
    <p:embeddedFont>
      <p:font typeface=".VnBook-Antiqua" panose="020B7200000000000000" pitchFamily="34" charset="0"/>
      <p:regular r:id="rId46"/>
      <p:bold r:id="rId47"/>
    </p:embeddedFont>
    <p:embeddedFont>
      <p:font typeface="Cambria" panose="02040503050406030204" pitchFamily="18" charset="0"/>
      <p:regular r:id="rId48"/>
      <p:bold r:id="rId49"/>
      <p:italic r:id="rId50"/>
      <p:boldItalic r:id="rId51"/>
    </p:embeddedFont>
    <p:embeddedFont>
      <p:font typeface="#9Slide07 HoneyCream"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9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912" y="3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A8D75-D077-4A84-9B07-3CE190D7C316}"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D896B-1062-4E92-AA34-EBBD08C792F8}" type="slidenum">
              <a:rPr lang="en-US" smtClean="0"/>
              <a:t>‹#›</a:t>
            </a:fld>
            <a:endParaRPr lang="en-US"/>
          </a:p>
        </p:txBody>
      </p:sp>
    </p:spTree>
    <p:extLst>
      <p:ext uri="{BB962C8B-B14F-4D97-AF65-F5344CB8AC3E}">
        <p14:creationId xmlns:p14="http://schemas.microsoft.com/office/powerpoint/2010/main" val="64783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EFDE5A-4F0E-4A97-97A2-B644821C77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866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167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2333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619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15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1598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629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8560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9224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2264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0512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2162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2193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28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329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2426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420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070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03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249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5994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9392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1614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06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4793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7558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0745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8383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4366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7297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3367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192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4588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129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737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2464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05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6921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7711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800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BBBAE1-DB01-4A53-BABC-63F15324B7F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E86B0C-5D7C-470A-AE2E-FB318ACC4D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9325"/>
          <a:stretch/>
        </p:blipFill>
        <p:spPr>
          <a:xfrm>
            <a:off x="-1878688" y="-1313549"/>
            <a:ext cx="1033541" cy="1066399"/>
          </a:xfrm>
          <a:prstGeom prst="rect">
            <a:avLst/>
          </a:prstGeom>
        </p:spPr>
      </p:pic>
      <p:sp>
        <p:nvSpPr>
          <p:cNvPr id="19" name="Rectangle 18"/>
          <p:cNvSpPr/>
          <p:nvPr userDrawn="1"/>
        </p:nvSpPr>
        <p:spPr>
          <a:xfrm>
            <a:off x="45318" y="6384419"/>
            <a:ext cx="10759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002060"/>
                </a:solidFill>
                <a:effectLst/>
                <a:uLnTx/>
                <a:uFillTx/>
                <a:latin typeface="#9Slide07 HoneyCream" pitchFamily="2" charset="0"/>
                <a:ea typeface="+mn-ea"/>
                <a:cs typeface="+mn-cs"/>
              </a:rPr>
              <a:t>Măng</a:t>
            </a:r>
            <a:r>
              <a:rPr kumimoji="0" lang="en-US" sz="1800" b="0" i="0" u="none" strike="noStrike" kern="1200" cap="none" spc="0" normalizeH="0" baseline="0" noProof="0" dirty="0" smtClean="0">
                <a:ln>
                  <a:noFill/>
                </a:ln>
                <a:solidFill>
                  <a:srgbClr val="002060"/>
                </a:solidFill>
                <a:effectLst/>
                <a:uLnTx/>
                <a:uFillTx/>
                <a:latin typeface="#9Slide07 HoneyCream" pitchFamily="2" charset="0"/>
                <a:ea typeface="+mn-ea"/>
                <a:cs typeface="+mn-cs"/>
              </a:rPr>
              <a:t> Non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76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3.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3.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image" Target="../media/image24.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0" y="-297"/>
            <a:ext cx="1142698" cy="1131385"/>
          </a:xfrm>
          <a:prstGeom prst="rect">
            <a:avLst/>
          </a:prstGeom>
        </p:spPr>
      </p:pic>
      <p:pic>
        <p:nvPicPr>
          <p:cNvPr id="23" name="Picture 22"/>
          <p:cNvPicPr>
            <a:picLocks noChangeAspect="1"/>
          </p:cNvPicPr>
          <p:nvPr/>
        </p:nvPicPr>
        <p:blipFill rotWithShape="1">
          <a:blip r:embed="rId4"/>
          <a:srcRect r="19818" b="39869"/>
          <a:stretch/>
        </p:blipFill>
        <p:spPr>
          <a:xfrm>
            <a:off x="734634" y="1031708"/>
            <a:ext cx="2262674" cy="1314449"/>
          </a:xfrm>
          <a:prstGeom prst="rect">
            <a:avLst/>
          </a:prstGeom>
        </p:spPr>
      </p:pic>
      <p:pic>
        <p:nvPicPr>
          <p:cNvPr id="24" name="Picture 23"/>
          <p:cNvPicPr>
            <a:picLocks noChangeAspect="1"/>
          </p:cNvPicPr>
          <p:nvPr/>
        </p:nvPicPr>
        <p:blipFill rotWithShape="1">
          <a:blip r:embed="rId5"/>
          <a:srcRect r="9246" b="36800"/>
          <a:stretch/>
        </p:blipFill>
        <p:spPr>
          <a:xfrm rot="472681">
            <a:off x="3238316" y="234196"/>
            <a:ext cx="2074829" cy="882336"/>
          </a:xfrm>
          <a:prstGeom prst="homePlate">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1689" y="3294005"/>
            <a:ext cx="3429000" cy="34290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480" y="3187467"/>
            <a:ext cx="3752829" cy="3752829"/>
          </a:xfrm>
          <a:prstGeom prst="rect">
            <a:avLst/>
          </a:prstGeom>
        </p:spPr>
      </p:pic>
      <p:sp>
        <p:nvSpPr>
          <p:cNvPr id="5" name="Rectangle 4"/>
          <p:cNvSpPr/>
          <p:nvPr/>
        </p:nvSpPr>
        <p:spPr>
          <a:xfrm>
            <a:off x="1541417" y="2305147"/>
            <a:ext cx="5640272" cy="1754326"/>
          </a:xfrm>
          <a:prstGeom prst="rect">
            <a:avLst/>
          </a:prstGeom>
          <a:noFill/>
        </p:spPr>
        <p:txBody>
          <a:bodyPr wrap="square" lIns="91440" tIns="45720" rIns="91440" bIns="45720">
            <a:spAutoFit/>
          </a:bodyPr>
          <a:lstStyle/>
          <a:p>
            <a:pPr algn="ctr"/>
            <a:r>
              <a:rPr lang="vi-VN" sz="5400" b="1" dirty="0">
                <a:ln w="0"/>
                <a:solidFill>
                  <a:schemeClr val="accent1"/>
                </a:solidFill>
                <a:effectLst>
                  <a:outerShdw blurRad="38100" dist="25400" dir="5400000" algn="ctr" rotWithShape="0">
                    <a:srgbClr val="6E747A">
                      <a:alpha val="43000"/>
                    </a:srgbClr>
                  </a:outerShdw>
                </a:effectLst>
                <a:latin typeface=".VnBook-Antiqua" panose="020B7200000000000000" pitchFamily="34" charset="0"/>
              </a:rPr>
              <a:t> </a:t>
            </a:r>
            <a:r>
              <a:rPr lang="vi-VN" sz="5400" b="1" dirty="0" smtClean="0">
                <a:ln w="0"/>
                <a:solidFill>
                  <a:schemeClr val="accent1"/>
                </a:solidFill>
                <a:effectLst>
                  <a:outerShdw blurRad="38100" dist="25400" dir="5400000" algn="ctr" rotWithShape="0">
                    <a:srgbClr val="6E747A">
                      <a:alpha val="43000"/>
                    </a:srgbClr>
                  </a:outerShdw>
                </a:effectLst>
                <a:latin typeface=".VnBook-Antiqua" panose="020B7200000000000000" pitchFamily="34" charset="0"/>
              </a:rPr>
              <a:t>La</a:t>
            </a:r>
            <a:r>
              <a:rPr lang="en-US" sz="5400" b="1" cap="none" spc="0" dirty="0" smtClean="0">
                <a:ln w="0"/>
                <a:solidFill>
                  <a:schemeClr val="accent1"/>
                </a:solidFill>
                <a:effectLst>
                  <a:outerShdw blurRad="38100" dist="25400" dir="5400000" algn="ctr" rotWithShape="0">
                    <a:srgbClr val="6E747A">
                      <a:alpha val="43000"/>
                    </a:srgbClr>
                  </a:outerShdw>
                </a:effectLst>
                <a:latin typeface=".VnBook-Antiqua" panose="020B7200000000000000" pitchFamily="34" charset="0"/>
              </a:rPr>
              <a:t>m </a:t>
            </a:r>
            <a:r>
              <a:rPr lang="en-US" sz="5400" b="1" cap="none" spc="0" dirty="0" err="1" smtClean="0">
                <a:ln w="0"/>
                <a:solidFill>
                  <a:schemeClr val="accent1"/>
                </a:solidFill>
                <a:effectLst>
                  <a:outerShdw blurRad="38100" dist="25400" dir="5400000" algn="ctr" rotWithShape="0">
                    <a:srgbClr val="6E747A">
                      <a:alpha val="43000"/>
                    </a:srgbClr>
                  </a:outerShdw>
                </a:effectLst>
                <a:latin typeface=".VnBook-Antiqua" panose="020B7200000000000000" pitchFamily="34" charset="0"/>
              </a:rPr>
              <a:t>thỏ</a:t>
            </a:r>
            <a:r>
              <a:rPr lang="en-US" sz="5400" b="1" cap="none" spc="0" dirty="0" smtClean="0">
                <a:ln w="0"/>
                <a:solidFill>
                  <a:schemeClr val="accent1"/>
                </a:solidFill>
                <a:effectLst>
                  <a:outerShdw blurRad="38100" dist="25400" dir="5400000" algn="ctr" rotWithShape="0">
                    <a:srgbClr val="6E747A">
                      <a:alpha val="43000"/>
                    </a:srgbClr>
                  </a:outerShdw>
                </a:effectLst>
                <a:latin typeface=".VnBook-Antiqua" panose="020B7200000000000000" pitchFamily="34" charset="0"/>
              </a:rPr>
              <a:t> con </a:t>
            </a:r>
            <a:r>
              <a:rPr lang="en-US" sz="5400" b="1" cap="none" spc="0" dirty="0" err="1" smtClean="0">
                <a:ln w="0"/>
                <a:solidFill>
                  <a:schemeClr val="accent1"/>
                </a:solidFill>
                <a:effectLst>
                  <a:outerShdw blurRad="38100" dist="25400" dir="5400000" algn="ctr" rotWithShape="0">
                    <a:srgbClr val="6E747A">
                      <a:alpha val="43000"/>
                    </a:srgbClr>
                  </a:outerShdw>
                </a:effectLst>
                <a:latin typeface=".VnBook-Antiqua" panose="020B7200000000000000" pitchFamily="34" charset="0"/>
              </a:rPr>
              <a:t>bằng</a:t>
            </a:r>
            <a:r>
              <a:rPr lang="en-US" sz="5400" b="1" cap="none" spc="0" dirty="0" smtClean="0">
                <a:ln w="0"/>
                <a:solidFill>
                  <a:schemeClr val="accent1"/>
                </a:solidFill>
                <a:effectLst>
                  <a:outerShdw blurRad="38100" dist="25400" dir="5400000" algn="ctr" rotWithShape="0">
                    <a:srgbClr val="6E747A">
                      <a:alpha val="43000"/>
                    </a:srgbClr>
                  </a:outerShdw>
                </a:effectLst>
                <a:latin typeface=".VnBook-Antiqua" panose="020B7200000000000000" pitchFamily="34" charset="0"/>
              </a:rPr>
              <a:t> </a:t>
            </a:r>
            <a:r>
              <a:rPr lang="en-US" sz="5400" b="1" cap="none" spc="0" dirty="0" err="1" smtClean="0">
                <a:ln w="0"/>
                <a:solidFill>
                  <a:schemeClr val="accent1"/>
                </a:solidFill>
                <a:effectLst>
                  <a:outerShdw blurRad="38100" dist="25400" dir="5400000" algn="ctr" rotWithShape="0">
                    <a:srgbClr val="6E747A">
                      <a:alpha val="43000"/>
                    </a:srgbClr>
                  </a:outerShdw>
                </a:effectLst>
                <a:latin typeface=".VnBook-Antiqua" panose="020B7200000000000000" pitchFamily="34" charset="0"/>
              </a:rPr>
              <a:t>giấy</a:t>
            </a:r>
            <a:endParaRPr lang="en-US" sz="5400" b="1" cap="none" spc="0" dirty="0">
              <a:ln w="0"/>
              <a:solidFill>
                <a:schemeClr val="accent1"/>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11575623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3"/>
                                        </p:tgtEl>
                                        <p:attrNameLst>
                                          <p:attrName>r</p:attrName>
                                        </p:attrNameLst>
                                      </p:cBhvr>
                                    </p:animRot>
                                    <p:animRot by="-240000">
                                      <p:cBhvr>
                                        <p:cTn id="10" dur="200" fill="hold">
                                          <p:stCondLst>
                                            <p:cond delay="200"/>
                                          </p:stCondLst>
                                        </p:cTn>
                                        <p:tgtEl>
                                          <p:spTgt spid="23"/>
                                        </p:tgtEl>
                                        <p:attrNameLst>
                                          <p:attrName>r</p:attrName>
                                        </p:attrNameLst>
                                      </p:cBhvr>
                                    </p:animRot>
                                    <p:animRot by="240000">
                                      <p:cBhvr>
                                        <p:cTn id="11" dur="200" fill="hold">
                                          <p:stCondLst>
                                            <p:cond delay="400"/>
                                          </p:stCondLst>
                                        </p:cTn>
                                        <p:tgtEl>
                                          <p:spTgt spid="23"/>
                                        </p:tgtEl>
                                        <p:attrNameLst>
                                          <p:attrName>r</p:attrName>
                                        </p:attrNameLst>
                                      </p:cBhvr>
                                    </p:animRot>
                                    <p:animRot by="-240000">
                                      <p:cBhvr>
                                        <p:cTn id="12" dur="200" fill="hold">
                                          <p:stCondLst>
                                            <p:cond delay="600"/>
                                          </p:stCondLst>
                                        </p:cTn>
                                        <p:tgtEl>
                                          <p:spTgt spid="23"/>
                                        </p:tgtEl>
                                        <p:attrNameLst>
                                          <p:attrName>r</p:attrName>
                                        </p:attrNameLst>
                                      </p:cBhvr>
                                    </p:animRot>
                                    <p:animRot by="120000">
                                      <p:cBhvr>
                                        <p:cTn id="13"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682219" y="964855"/>
            <a:ext cx="10939450" cy="5363157"/>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Bước</a:t>
            </a:r>
            <a:r>
              <a:rPr kumimoji="0" lang="vi-VN" sz="28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lang="vi-VN" sz="2800" dirty="0" smtClean="0">
                <a:solidFill>
                  <a:srgbClr val="4472C4">
                    <a:lumMod val="50000"/>
                  </a:srgbClr>
                </a:solidFill>
                <a:latin typeface="Cambria" panose="02040503050406030204" pitchFamily="18" charset="0"/>
                <a:ea typeface="Cambria" panose="02040503050406030204" pitchFamily="18" charset="0"/>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Dán</a:t>
            </a:r>
            <a:r>
              <a:rPr kumimoji="0" lang="vi-VN" sz="28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a:t>
            </a:r>
            <a:r>
              <a:rPr kumimoji="0" lang="vi-VN" sz="2000" b="0" i="1"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Bước 3: Vẽ</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trang trí tai thỏ.</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sp>
        <p:nvSpPr>
          <p:cNvPr id="14" name="Rectangle 13"/>
          <p:cNvSpPr/>
          <p:nvPr/>
        </p:nvSpPr>
        <p:spPr>
          <a:xfrm>
            <a:off x="2516745" y="245497"/>
            <a:ext cx="7874537" cy="830997"/>
          </a:xfrm>
          <a:prstGeom prst="rect">
            <a:avLst/>
          </a:prstGeom>
          <a:noFill/>
        </p:spPr>
        <p:txBody>
          <a:bodyPr wrap="square" lIns="91440" tIns="45720" rIns="91440" bIns="45720">
            <a:spAutoFit/>
          </a:bodyPr>
          <a:lstStyle/>
          <a:p>
            <a:pPr algn="ctr"/>
            <a:r>
              <a:rPr lang="en-US"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a:t>
            </a:r>
            <a:r>
              <a:rPr lang="vi-VN"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a</a:t>
            </a:r>
            <a:r>
              <a:rPr lang="en-US"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m </a:t>
            </a:r>
            <a:r>
              <a:rPr lang="en-US" sz="4800" b="1" cap="none" spc="0" dirty="0" err="1"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thỏ</a:t>
            </a:r>
            <a:r>
              <a:rPr lang="en-US"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 con </a:t>
            </a:r>
            <a:r>
              <a:rPr lang="en-US" sz="4800" b="1" cap="none" spc="0" dirty="0" err="1"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bằng</a:t>
            </a:r>
            <a:r>
              <a:rPr lang="en-US"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 </a:t>
            </a:r>
            <a:r>
              <a:rPr lang="en-US" sz="4800" b="1" cap="none" spc="0" dirty="0" err="1"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giấy</a:t>
            </a:r>
            <a:endParaRPr lang="en-US" sz="4800" b="1" cap="none" spc="0" dirty="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40719457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94426"/>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p:cNvGrpSpPr/>
          <p:nvPr/>
        </p:nvGrpSpPr>
        <p:grpSpPr>
          <a:xfrm>
            <a:off x="192023" y="136350"/>
            <a:ext cx="3471173" cy="784448"/>
            <a:chOff x="-1" y="0"/>
            <a:chExt cx="3471173" cy="784448"/>
          </a:xfrm>
        </p:grpSpPr>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6980" y="0"/>
              <a:ext cx="3334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rPr>
                <a:t>Luyện</a:t>
              </a:r>
              <a:r>
                <a:rPr kumimoji="0" lang="vi-VN" sz="4400" b="0" i="0" u="none" strike="noStrike" kern="1200" cap="none" spc="0" normalizeH="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rPr>
                <a:t> từ khó</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3" name="Group 22"/>
          <p:cNvGrpSpPr/>
          <p:nvPr/>
        </p:nvGrpSpPr>
        <p:grpSpPr>
          <a:xfrm>
            <a:off x="1997155" y="1723965"/>
            <a:ext cx="2948033" cy="1705030"/>
            <a:chOff x="1095330" y="1585913"/>
            <a:chExt cx="2948033" cy="1705030"/>
          </a:xfrm>
        </p:grpSpPr>
        <p:sp>
          <p:nvSpPr>
            <p:cNvPr id="22" name="Oval 21"/>
            <p:cNvSpPr/>
            <p:nvPr/>
          </p:nvSpPr>
          <p:spPr>
            <a:xfrm>
              <a:off x="1095330" y="1585913"/>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19" name="Rectangle 18"/>
            <p:cNvSpPr/>
            <p:nvPr/>
          </p:nvSpPr>
          <p:spPr>
            <a:xfrm>
              <a:off x="1333024" y="1891200"/>
              <a:ext cx="2282997"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smtClean="0">
                  <a:ln>
                    <a:noFill/>
                  </a:ln>
                  <a:solidFill>
                    <a:prstClr val="black"/>
                  </a:solidFill>
                  <a:effectLst/>
                  <a:uLnTx/>
                  <a:uFillTx/>
                  <a:latin typeface="#9Slide07 Marbelia Regular" panose="02000500000000000000" pitchFamily="2" charset="0"/>
                  <a:ea typeface="Times New Roman" panose="02020603050405020304" pitchFamily="18" charset="0"/>
                  <a:cs typeface="+mn-cs"/>
                </a:rPr>
                <a:t>nét</a:t>
              </a:r>
              <a:r>
                <a:rPr kumimoji="0" lang="vi-VN" sz="7200" b="0" i="0" u="none" strike="noStrike" kern="1200" cap="none" spc="0" normalizeH="0" noProof="0" dirty="0" smtClean="0">
                  <a:ln>
                    <a:noFill/>
                  </a:ln>
                  <a:solidFill>
                    <a:prstClr val="black"/>
                  </a:solidFill>
                  <a:effectLst/>
                  <a:uLnTx/>
                  <a:uFillTx/>
                  <a:latin typeface="#9Slide07 Marbelia Regular" panose="02000500000000000000" pitchFamily="2" charset="0"/>
                  <a:ea typeface="Times New Roman" panose="02020603050405020304" pitchFamily="18" charset="0"/>
                  <a:cs typeface="+mn-cs"/>
                </a:rPr>
                <a:t> đứt</a:t>
              </a:r>
              <a:endParaRPr kumimoji="0" lang="en-GB" sz="72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5" name="Group 34"/>
          <p:cNvGrpSpPr/>
          <p:nvPr/>
        </p:nvGrpSpPr>
        <p:grpSpPr>
          <a:xfrm rot="421974">
            <a:off x="6397970" y="1485159"/>
            <a:ext cx="3817252" cy="1705030"/>
            <a:chOff x="7825306" y="3960136"/>
            <a:chExt cx="3817252" cy="1705030"/>
          </a:xfrm>
        </p:grpSpPr>
        <p:sp>
          <p:nvSpPr>
            <p:cNvPr id="33" name="Oval 21"/>
            <p:cNvSpPr/>
            <p:nvPr/>
          </p:nvSpPr>
          <p:spPr>
            <a:xfrm rot="20667638">
              <a:off x="7825306" y="3960136"/>
              <a:ext cx="3817252"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1">
                <a:lumMod val="60000"/>
                <a:lumOff val="40000"/>
              </a:schemeClr>
            </a:solid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1" name="Rectangle 30"/>
            <p:cNvSpPr/>
            <p:nvPr/>
          </p:nvSpPr>
          <p:spPr>
            <a:xfrm rot="20545014">
              <a:off x="8475505" y="4337202"/>
              <a:ext cx="265810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9Slide07 Marbelia Regular" panose="02000500000000000000" pitchFamily="2" charset="0"/>
                  <a:ea typeface="Cambria" panose="02040503050406030204" pitchFamily="18" charset="0"/>
                </a:rPr>
                <a:t>v</a:t>
              </a:r>
              <a:r>
                <a:rPr kumimoji="0" lang="vi-VN" sz="6000" b="0" i="0" u="none" strike="noStrike" kern="1200" cap="none" spc="0" normalizeH="0" baseline="0" noProof="0" dirty="0" smtClean="0">
                  <a:ln>
                    <a:noFill/>
                  </a:ln>
                  <a:solidFill>
                    <a:prstClr val="black"/>
                  </a:solidFill>
                  <a:effectLst/>
                  <a:uLnTx/>
                  <a:uFillTx/>
                  <a:latin typeface="#9Slide07 Marbelia Regular" panose="02000500000000000000" pitchFamily="2" charset="0"/>
                  <a:ea typeface="Cambria" panose="02040503050406030204" pitchFamily="18" charset="0"/>
                  <a:cs typeface="+mn-cs"/>
                </a:rPr>
                <a:t>ui sướng</a:t>
              </a:r>
              <a:endParaRPr kumimoji="0" lang="en-GB"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8" name="Group 37"/>
          <p:cNvGrpSpPr/>
          <p:nvPr/>
        </p:nvGrpSpPr>
        <p:grpSpPr>
          <a:xfrm>
            <a:off x="1352584" y="4017749"/>
            <a:ext cx="3929959" cy="1705030"/>
            <a:chOff x="699191" y="3769096"/>
            <a:chExt cx="3929959" cy="1705030"/>
          </a:xfrm>
        </p:grpSpPr>
        <p:sp>
          <p:nvSpPr>
            <p:cNvPr id="26" name="Oval 21"/>
            <p:cNvSpPr/>
            <p:nvPr/>
          </p:nvSpPr>
          <p:spPr>
            <a:xfrm>
              <a:off x="699191" y="3769096"/>
              <a:ext cx="3929959"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7AC5C8"/>
            </a:solidFill>
            <a:ln w="317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6" name="Rectangle 35"/>
            <p:cNvSpPr/>
            <p:nvPr/>
          </p:nvSpPr>
          <p:spPr>
            <a:xfrm>
              <a:off x="1432054" y="4169618"/>
              <a:ext cx="233108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a:solidFill>
                    <a:prstClr val="black"/>
                  </a:solidFill>
                  <a:latin typeface="#9Slide07 Marbelia Regular" panose="02000500000000000000" pitchFamily="2" charset="0"/>
                  <a:ea typeface="Cambria" panose="02040503050406030204" pitchFamily="18" charset="0"/>
                </a:rPr>
                <a:t>t</a:t>
              </a:r>
              <a:r>
                <a:rPr kumimoji="0" lang="vi-VN" sz="6000" b="0" i="0" u="none" strike="noStrike" kern="1200" cap="none" spc="0" normalizeH="0" baseline="0" noProof="0" dirty="0" smtClean="0">
                  <a:ln>
                    <a:noFill/>
                  </a:ln>
                  <a:solidFill>
                    <a:prstClr val="black"/>
                  </a:solidFill>
                  <a:effectLst/>
                  <a:uLnTx/>
                  <a:uFillTx/>
                  <a:latin typeface="#9Slide07 Marbelia Regular" panose="02000500000000000000" pitchFamily="2" charset="0"/>
                  <a:ea typeface="Cambria" panose="02040503050406030204" pitchFamily="18" charset="0"/>
                  <a:cs typeface="+mn-cs"/>
                </a:rPr>
                <a:t>rang trí</a:t>
              </a:r>
              <a:endParaRPr kumimoji="0" lang="en-GB" sz="60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grpSp>
        <p:nvGrpSpPr>
          <p:cNvPr id="39" name="Group 38"/>
          <p:cNvGrpSpPr/>
          <p:nvPr/>
        </p:nvGrpSpPr>
        <p:grpSpPr>
          <a:xfrm>
            <a:off x="6635125" y="4146774"/>
            <a:ext cx="2954136" cy="1711714"/>
            <a:chOff x="4742825" y="4026280"/>
            <a:chExt cx="2954136" cy="1711714"/>
          </a:xfrm>
        </p:grpSpPr>
        <p:sp>
          <p:nvSpPr>
            <p:cNvPr id="32" name="Oval 21"/>
            <p:cNvSpPr/>
            <p:nvPr/>
          </p:nvSpPr>
          <p:spPr>
            <a:xfrm>
              <a:off x="4742825" y="4026280"/>
              <a:ext cx="2954136" cy="1711714"/>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7" name="Rectangle 36"/>
            <p:cNvSpPr/>
            <p:nvPr/>
          </p:nvSpPr>
          <p:spPr>
            <a:xfrm>
              <a:off x="5639080" y="4379125"/>
              <a:ext cx="1239442"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600" dirty="0" smtClean="0">
                  <a:solidFill>
                    <a:prstClr val="black"/>
                  </a:solidFill>
                  <a:latin typeface="#9Slide07 Marbelia Regular" panose="02000500000000000000" pitchFamily="2" charset="0"/>
                </a:rPr>
                <a:t>mép</a:t>
              </a:r>
              <a:endParaRPr kumimoji="0" lang="en-GB" sz="6600" b="0" i="0" u="none" strike="noStrike" kern="1200" cap="none" spc="0" normalizeH="0" baseline="0" noProof="0" dirty="0">
                <a:ln>
                  <a:noFill/>
                </a:ln>
                <a:solidFill>
                  <a:prstClr val="black"/>
                </a:solidFill>
                <a:effectLst/>
                <a:uLnTx/>
                <a:uFillTx/>
                <a:latin typeface="#9Slide07 Marbelia Regular" panose="02000500000000000000" pitchFamily="2" charset="0"/>
                <a:ea typeface="+mn-ea"/>
                <a:cs typeface="+mn-cs"/>
              </a:endParaRPr>
            </a:p>
          </p:txBody>
        </p:sp>
      </p:grpSp>
    </p:spTree>
    <p:extLst>
      <p:ext uri="{BB962C8B-B14F-4D97-AF65-F5344CB8AC3E}">
        <p14:creationId xmlns:p14="http://schemas.microsoft.com/office/powerpoint/2010/main" val="295516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100" fill="hold">
                                          <p:stCondLst>
                                            <p:cond delay="0"/>
                                          </p:stCondLst>
                                        </p:cTn>
                                        <p:tgtEl>
                                          <p:spTgt spid="23"/>
                                        </p:tgtEl>
                                        <p:attrNameLst>
                                          <p:attrName>r</p:attrName>
                                        </p:attrNameLst>
                                      </p:cBhvr>
                                    </p:animRot>
                                    <p:animRot by="-240000">
                                      <p:cBhvr>
                                        <p:cTn id="24" dur="200" fill="hold">
                                          <p:stCondLst>
                                            <p:cond delay="200"/>
                                          </p:stCondLst>
                                        </p:cTn>
                                        <p:tgtEl>
                                          <p:spTgt spid="23"/>
                                        </p:tgtEl>
                                        <p:attrNameLst>
                                          <p:attrName>r</p:attrName>
                                        </p:attrNameLst>
                                      </p:cBhvr>
                                    </p:animRot>
                                    <p:animRot by="240000">
                                      <p:cBhvr>
                                        <p:cTn id="25" dur="200" fill="hold">
                                          <p:stCondLst>
                                            <p:cond delay="400"/>
                                          </p:stCondLst>
                                        </p:cTn>
                                        <p:tgtEl>
                                          <p:spTgt spid="23"/>
                                        </p:tgtEl>
                                        <p:attrNameLst>
                                          <p:attrName>r</p:attrName>
                                        </p:attrNameLst>
                                      </p:cBhvr>
                                    </p:animRot>
                                    <p:animRot by="-240000">
                                      <p:cBhvr>
                                        <p:cTn id="26" dur="200" fill="hold">
                                          <p:stCondLst>
                                            <p:cond delay="600"/>
                                          </p:stCondLst>
                                        </p:cTn>
                                        <p:tgtEl>
                                          <p:spTgt spid="23"/>
                                        </p:tgtEl>
                                        <p:attrNameLst>
                                          <p:attrName>r</p:attrName>
                                        </p:attrNameLst>
                                      </p:cBhvr>
                                    </p:animRot>
                                    <p:animRot by="120000">
                                      <p:cBhvr>
                                        <p:cTn id="27" dur="200" fill="hold">
                                          <p:stCondLst>
                                            <p:cond delay="800"/>
                                          </p:stCondLst>
                                        </p:cTn>
                                        <p:tgtEl>
                                          <p:spTgt spid="23"/>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80">
                                          <p:stCondLst>
                                            <p:cond delay="0"/>
                                          </p:stCondLst>
                                        </p:cTn>
                                        <p:tgtEl>
                                          <p:spTgt spid="35"/>
                                        </p:tgtEl>
                                      </p:cBhvr>
                                    </p:animEffect>
                                    <p:anim calcmode="lin" valueType="num">
                                      <p:cBhvr>
                                        <p:cTn id="3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38" dur="26">
                                          <p:stCondLst>
                                            <p:cond delay="650"/>
                                          </p:stCondLst>
                                        </p:cTn>
                                        <p:tgtEl>
                                          <p:spTgt spid="35"/>
                                        </p:tgtEl>
                                      </p:cBhvr>
                                      <p:to x="100000" y="60000"/>
                                    </p:animScale>
                                    <p:animScale>
                                      <p:cBhvr>
                                        <p:cTn id="39" dur="166" decel="50000">
                                          <p:stCondLst>
                                            <p:cond delay="676"/>
                                          </p:stCondLst>
                                        </p:cTn>
                                        <p:tgtEl>
                                          <p:spTgt spid="35"/>
                                        </p:tgtEl>
                                      </p:cBhvr>
                                      <p:to x="100000" y="100000"/>
                                    </p:animScale>
                                    <p:animScale>
                                      <p:cBhvr>
                                        <p:cTn id="40" dur="26">
                                          <p:stCondLst>
                                            <p:cond delay="1312"/>
                                          </p:stCondLst>
                                        </p:cTn>
                                        <p:tgtEl>
                                          <p:spTgt spid="35"/>
                                        </p:tgtEl>
                                      </p:cBhvr>
                                      <p:to x="100000" y="80000"/>
                                    </p:animScale>
                                    <p:animScale>
                                      <p:cBhvr>
                                        <p:cTn id="41" dur="166" decel="50000">
                                          <p:stCondLst>
                                            <p:cond delay="1338"/>
                                          </p:stCondLst>
                                        </p:cTn>
                                        <p:tgtEl>
                                          <p:spTgt spid="35"/>
                                        </p:tgtEl>
                                      </p:cBhvr>
                                      <p:to x="100000" y="100000"/>
                                    </p:animScale>
                                    <p:animScale>
                                      <p:cBhvr>
                                        <p:cTn id="42" dur="26">
                                          <p:stCondLst>
                                            <p:cond delay="1642"/>
                                          </p:stCondLst>
                                        </p:cTn>
                                        <p:tgtEl>
                                          <p:spTgt spid="35"/>
                                        </p:tgtEl>
                                      </p:cBhvr>
                                      <p:to x="100000" y="90000"/>
                                    </p:animScale>
                                    <p:animScale>
                                      <p:cBhvr>
                                        <p:cTn id="43" dur="166" decel="50000">
                                          <p:stCondLst>
                                            <p:cond delay="1668"/>
                                          </p:stCondLst>
                                        </p:cTn>
                                        <p:tgtEl>
                                          <p:spTgt spid="35"/>
                                        </p:tgtEl>
                                      </p:cBhvr>
                                      <p:to x="100000" y="100000"/>
                                    </p:animScale>
                                    <p:animScale>
                                      <p:cBhvr>
                                        <p:cTn id="44" dur="26">
                                          <p:stCondLst>
                                            <p:cond delay="1808"/>
                                          </p:stCondLst>
                                        </p:cTn>
                                        <p:tgtEl>
                                          <p:spTgt spid="35"/>
                                        </p:tgtEl>
                                      </p:cBhvr>
                                      <p:to x="100000" y="95000"/>
                                    </p:animScale>
                                    <p:animScale>
                                      <p:cBhvr>
                                        <p:cTn id="45" dur="166" decel="50000">
                                          <p:stCondLst>
                                            <p:cond delay="1834"/>
                                          </p:stCondLst>
                                        </p:cTn>
                                        <p:tgtEl>
                                          <p:spTgt spid="35"/>
                                        </p:tgtEl>
                                      </p:cBhvr>
                                      <p:to x="100000" y="100000"/>
                                    </p:animScale>
                                  </p:childTnLst>
                                </p:cTn>
                              </p:par>
                            </p:childTnLst>
                          </p:cTn>
                        </p:par>
                        <p:par>
                          <p:cTn id="46" fill="hold">
                            <p:stCondLst>
                              <p:cond delay="2000"/>
                            </p:stCondLst>
                            <p:childTnLst>
                              <p:par>
                                <p:cTn id="47" presetID="32" presetClass="emph" presetSubtype="0" fill="hold" nodeType="afterEffect">
                                  <p:stCondLst>
                                    <p:cond delay="0"/>
                                  </p:stCondLst>
                                  <p:childTnLst>
                                    <p:animRot by="120000">
                                      <p:cBhvr>
                                        <p:cTn id="48" dur="100" fill="hold">
                                          <p:stCondLst>
                                            <p:cond delay="0"/>
                                          </p:stCondLst>
                                        </p:cTn>
                                        <p:tgtEl>
                                          <p:spTgt spid="35"/>
                                        </p:tgtEl>
                                        <p:attrNameLst>
                                          <p:attrName>r</p:attrName>
                                        </p:attrNameLst>
                                      </p:cBhvr>
                                    </p:animRot>
                                    <p:animRot by="-240000">
                                      <p:cBhvr>
                                        <p:cTn id="49" dur="200" fill="hold">
                                          <p:stCondLst>
                                            <p:cond delay="200"/>
                                          </p:stCondLst>
                                        </p:cTn>
                                        <p:tgtEl>
                                          <p:spTgt spid="35"/>
                                        </p:tgtEl>
                                        <p:attrNameLst>
                                          <p:attrName>r</p:attrName>
                                        </p:attrNameLst>
                                      </p:cBhvr>
                                    </p:animRot>
                                    <p:animRot by="240000">
                                      <p:cBhvr>
                                        <p:cTn id="50" dur="200" fill="hold">
                                          <p:stCondLst>
                                            <p:cond delay="400"/>
                                          </p:stCondLst>
                                        </p:cTn>
                                        <p:tgtEl>
                                          <p:spTgt spid="35"/>
                                        </p:tgtEl>
                                        <p:attrNameLst>
                                          <p:attrName>r</p:attrName>
                                        </p:attrNameLst>
                                      </p:cBhvr>
                                    </p:animRot>
                                    <p:animRot by="-240000">
                                      <p:cBhvr>
                                        <p:cTn id="51" dur="200" fill="hold">
                                          <p:stCondLst>
                                            <p:cond delay="600"/>
                                          </p:stCondLst>
                                        </p:cTn>
                                        <p:tgtEl>
                                          <p:spTgt spid="35"/>
                                        </p:tgtEl>
                                        <p:attrNameLst>
                                          <p:attrName>r</p:attrName>
                                        </p:attrNameLst>
                                      </p:cBhvr>
                                    </p:animRot>
                                    <p:animRot by="120000">
                                      <p:cBhvr>
                                        <p:cTn id="52" dur="200" fill="hold">
                                          <p:stCondLst>
                                            <p:cond delay="800"/>
                                          </p:stCondLst>
                                        </p:cTn>
                                        <p:tgtEl>
                                          <p:spTgt spid="35"/>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80">
                                          <p:stCondLst>
                                            <p:cond delay="0"/>
                                          </p:stCondLst>
                                        </p:cTn>
                                        <p:tgtEl>
                                          <p:spTgt spid="38"/>
                                        </p:tgtEl>
                                      </p:cBhvr>
                                    </p:animEffect>
                                    <p:anim calcmode="lin" valueType="num">
                                      <p:cBhvr>
                                        <p:cTn id="5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3" dur="26">
                                          <p:stCondLst>
                                            <p:cond delay="650"/>
                                          </p:stCondLst>
                                        </p:cTn>
                                        <p:tgtEl>
                                          <p:spTgt spid="38"/>
                                        </p:tgtEl>
                                      </p:cBhvr>
                                      <p:to x="100000" y="60000"/>
                                    </p:animScale>
                                    <p:animScale>
                                      <p:cBhvr>
                                        <p:cTn id="64" dur="166" decel="50000">
                                          <p:stCondLst>
                                            <p:cond delay="676"/>
                                          </p:stCondLst>
                                        </p:cTn>
                                        <p:tgtEl>
                                          <p:spTgt spid="38"/>
                                        </p:tgtEl>
                                      </p:cBhvr>
                                      <p:to x="100000" y="100000"/>
                                    </p:animScale>
                                    <p:animScale>
                                      <p:cBhvr>
                                        <p:cTn id="65" dur="26">
                                          <p:stCondLst>
                                            <p:cond delay="1312"/>
                                          </p:stCondLst>
                                        </p:cTn>
                                        <p:tgtEl>
                                          <p:spTgt spid="38"/>
                                        </p:tgtEl>
                                      </p:cBhvr>
                                      <p:to x="100000" y="80000"/>
                                    </p:animScale>
                                    <p:animScale>
                                      <p:cBhvr>
                                        <p:cTn id="66" dur="166" decel="50000">
                                          <p:stCondLst>
                                            <p:cond delay="1338"/>
                                          </p:stCondLst>
                                        </p:cTn>
                                        <p:tgtEl>
                                          <p:spTgt spid="38"/>
                                        </p:tgtEl>
                                      </p:cBhvr>
                                      <p:to x="100000" y="100000"/>
                                    </p:animScale>
                                    <p:animScale>
                                      <p:cBhvr>
                                        <p:cTn id="67" dur="26">
                                          <p:stCondLst>
                                            <p:cond delay="1642"/>
                                          </p:stCondLst>
                                        </p:cTn>
                                        <p:tgtEl>
                                          <p:spTgt spid="38"/>
                                        </p:tgtEl>
                                      </p:cBhvr>
                                      <p:to x="100000" y="90000"/>
                                    </p:animScale>
                                    <p:animScale>
                                      <p:cBhvr>
                                        <p:cTn id="68" dur="166" decel="50000">
                                          <p:stCondLst>
                                            <p:cond delay="1668"/>
                                          </p:stCondLst>
                                        </p:cTn>
                                        <p:tgtEl>
                                          <p:spTgt spid="38"/>
                                        </p:tgtEl>
                                      </p:cBhvr>
                                      <p:to x="100000" y="100000"/>
                                    </p:animScale>
                                    <p:animScale>
                                      <p:cBhvr>
                                        <p:cTn id="69" dur="26">
                                          <p:stCondLst>
                                            <p:cond delay="1808"/>
                                          </p:stCondLst>
                                        </p:cTn>
                                        <p:tgtEl>
                                          <p:spTgt spid="38"/>
                                        </p:tgtEl>
                                      </p:cBhvr>
                                      <p:to x="100000" y="95000"/>
                                    </p:animScale>
                                    <p:animScale>
                                      <p:cBhvr>
                                        <p:cTn id="70" dur="166" decel="50000">
                                          <p:stCondLst>
                                            <p:cond delay="1834"/>
                                          </p:stCondLst>
                                        </p:cTn>
                                        <p:tgtEl>
                                          <p:spTgt spid="38"/>
                                        </p:tgtEl>
                                      </p:cBhvr>
                                      <p:to x="100000" y="100000"/>
                                    </p:animScale>
                                  </p:childTnLst>
                                </p:cTn>
                              </p:par>
                            </p:childTnLst>
                          </p:cTn>
                        </p:par>
                        <p:par>
                          <p:cTn id="71" fill="hold">
                            <p:stCondLst>
                              <p:cond delay="2000"/>
                            </p:stCondLst>
                            <p:childTnLst>
                              <p:par>
                                <p:cTn id="72" presetID="32" presetClass="emph" presetSubtype="0" fill="hold" nodeType="afterEffect">
                                  <p:stCondLst>
                                    <p:cond delay="0"/>
                                  </p:stCondLst>
                                  <p:childTnLst>
                                    <p:animRot by="120000">
                                      <p:cBhvr>
                                        <p:cTn id="73" dur="100" fill="hold">
                                          <p:stCondLst>
                                            <p:cond delay="0"/>
                                          </p:stCondLst>
                                        </p:cTn>
                                        <p:tgtEl>
                                          <p:spTgt spid="38"/>
                                        </p:tgtEl>
                                        <p:attrNameLst>
                                          <p:attrName>r</p:attrName>
                                        </p:attrNameLst>
                                      </p:cBhvr>
                                    </p:animRot>
                                    <p:animRot by="-240000">
                                      <p:cBhvr>
                                        <p:cTn id="74" dur="200" fill="hold">
                                          <p:stCondLst>
                                            <p:cond delay="200"/>
                                          </p:stCondLst>
                                        </p:cTn>
                                        <p:tgtEl>
                                          <p:spTgt spid="38"/>
                                        </p:tgtEl>
                                        <p:attrNameLst>
                                          <p:attrName>r</p:attrName>
                                        </p:attrNameLst>
                                      </p:cBhvr>
                                    </p:animRot>
                                    <p:animRot by="240000">
                                      <p:cBhvr>
                                        <p:cTn id="75" dur="200" fill="hold">
                                          <p:stCondLst>
                                            <p:cond delay="400"/>
                                          </p:stCondLst>
                                        </p:cTn>
                                        <p:tgtEl>
                                          <p:spTgt spid="38"/>
                                        </p:tgtEl>
                                        <p:attrNameLst>
                                          <p:attrName>r</p:attrName>
                                        </p:attrNameLst>
                                      </p:cBhvr>
                                    </p:animRot>
                                    <p:animRot by="-240000">
                                      <p:cBhvr>
                                        <p:cTn id="76" dur="200" fill="hold">
                                          <p:stCondLst>
                                            <p:cond delay="600"/>
                                          </p:stCondLst>
                                        </p:cTn>
                                        <p:tgtEl>
                                          <p:spTgt spid="38"/>
                                        </p:tgtEl>
                                        <p:attrNameLst>
                                          <p:attrName>r</p:attrName>
                                        </p:attrNameLst>
                                      </p:cBhvr>
                                    </p:animRot>
                                    <p:animRot by="120000">
                                      <p:cBhvr>
                                        <p:cTn id="77" dur="200" fill="hold">
                                          <p:stCondLst>
                                            <p:cond delay="800"/>
                                          </p:stCondLst>
                                        </p:cTn>
                                        <p:tgtEl>
                                          <p:spTgt spid="38"/>
                                        </p:tgtEl>
                                        <p:attrNameLst>
                                          <p:attrName>r</p:attrName>
                                        </p:attrNameLst>
                                      </p:cBhvr>
                                    </p:animRot>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wipe(down)">
                                      <p:cBhvr>
                                        <p:cTn id="82" dur="580">
                                          <p:stCondLst>
                                            <p:cond delay="0"/>
                                          </p:stCondLst>
                                        </p:cTn>
                                        <p:tgtEl>
                                          <p:spTgt spid="39"/>
                                        </p:tgtEl>
                                      </p:cBhvr>
                                    </p:animEffect>
                                    <p:anim calcmode="lin" valueType="num">
                                      <p:cBhvr>
                                        <p:cTn id="83"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88" dur="26">
                                          <p:stCondLst>
                                            <p:cond delay="650"/>
                                          </p:stCondLst>
                                        </p:cTn>
                                        <p:tgtEl>
                                          <p:spTgt spid="39"/>
                                        </p:tgtEl>
                                      </p:cBhvr>
                                      <p:to x="100000" y="60000"/>
                                    </p:animScale>
                                    <p:animScale>
                                      <p:cBhvr>
                                        <p:cTn id="89" dur="166" decel="50000">
                                          <p:stCondLst>
                                            <p:cond delay="676"/>
                                          </p:stCondLst>
                                        </p:cTn>
                                        <p:tgtEl>
                                          <p:spTgt spid="39"/>
                                        </p:tgtEl>
                                      </p:cBhvr>
                                      <p:to x="100000" y="100000"/>
                                    </p:animScale>
                                    <p:animScale>
                                      <p:cBhvr>
                                        <p:cTn id="90" dur="26">
                                          <p:stCondLst>
                                            <p:cond delay="1312"/>
                                          </p:stCondLst>
                                        </p:cTn>
                                        <p:tgtEl>
                                          <p:spTgt spid="39"/>
                                        </p:tgtEl>
                                      </p:cBhvr>
                                      <p:to x="100000" y="80000"/>
                                    </p:animScale>
                                    <p:animScale>
                                      <p:cBhvr>
                                        <p:cTn id="91" dur="166" decel="50000">
                                          <p:stCondLst>
                                            <p:cond delay="1338"/>
                                          </p:stCondLst>
                                        </p:cTn>
                                        <p:tgtEl>
                                          <p:spTgt spid="39"/>
                                        </p:tgtEl>
                                      </p:cBhvr>
                                      <p:to x="100000" y="100000"/>
                                    </p:animScale>
                                    <p:animScale>
                                      <p:cBhvr>
                                        <p:cTn id="92" dur="26">
                                          <p:stCondLst>
                                            <p:cond delay="1642"/>
                                          </p:stCondLst>
                                        </p:cTn>
                                        <p:tgtEl>
                                          <p:spTgt spid="39"/>
                                        </p:tgtEl>
                                      </p:cBhvr>
                                      <p:to x="100000" y="90000"/>
                                    </p:animScale>
                                    <p:animScale>
                                      <p:cBhvr>
                                        <p:cTn id="93" dur="166" decel="50000">
                                          <p:stCondLst>
                                            <p:cond delay="1668"/>
                                          </p:stCondLst>
                                        </p:cTn>
                                        <p:tgtEl>
                                          <p:spTgt spid="39"/>
                                        </p:tgtEl>
                                      </p:cBhvr>
                                      <p:to x="100000" y="100000"/>
                                    </p:animScale>
                                    <p:animScale>
                                      <p:cBhvr>
                                        <p:cTn id="94" dur="26">
                                          <p:stCondLst>
                                            <p:cond delay="1808"/>
                                          </p:stCondLst>
                                        </p:cTn>
                                        <p:tgtEl>
                                          <p:spTgt spid="39"/>
                                        </p:tgtEl>
                                      </p:cBhvr>
                                      <p:to x="100000" y="95000"/>
                                    </p:animScale>
                                    <p:animScale>
                                      <p:cBhvr>
                                        <p:cTn id="95" dur="166" decel="50000">
                                          <p:stCondLst>
                                            <p:cond delay="1834"/>
                                          </p:stCondLst>
                                        </p:cTn>
                                        <p:tgtEl>
                                          <p:spTgt spid="39"/>
                                        </p:tgtEl>
                                      </p:cBhvr>
                                      <p:to x="100000" y="100000"/>
                                    </p:animScale>
                                  </p:childTnLst>
                                </p:cTn>
                              </p:par>
                            </p:childTnLst>
                          </p:cTn>
                        </p:par>
                        <p:par>
                          <p:cTn id="96" fill="hold">
                            <p:stCondLst>
                              <p:cond delay="2000"/>
                            </p:stCondLst>
                            <p:childTnLst>
                              <p:par>
                                <p:cTn id="97" presetID="32" presetClass="emph" presetSubtype="0" fill="hold" nodeType="afterEffect">
                                  <p:stCondLst>
                                    <p:cond delay="0"/>
                                  </p:stCondLst>
                                  <p:childTnLst>
                                    <p:animRot by="120000">
                                      <p:cBhvr>
                                        <p:cTn id="98" dur="100" fill="hold">
                                          <p:stCondLst>
                                            <p:cond delay="0"/>
                                          </p:stCondLst>
                                        </p:cTn>
                                        <p:tgtEl>
                                          <p:spTgt spid="39"/>
                                        </p:tgtEl>
                                        <p:attrNameLst>
                                          <p:attrName>r</p:attrName>
                                        </p:attrNameLst>
                                      </p:cBhvr>
                                    </p:animRot>
                                    <p:animRot by="-240000">
                                      <p:cBhvr>
                                        <p:cTn id="99" dur="200" fill="hold">
                                          <p:stCondLst>
                                            <p:cond delay="200"/>
                                          </p:stCondLst>
                                        </p:cTn>
                                        <p:tgtEl>
                                          <p:spTgt spid="39"/>
                                        </p:tgtEl>
                                        <p:attrNameLst>
                                          <p:attrName>r</p:attrName>
                                        </p:attrNameLst>
                                      </p:cBhvr>
                                    </p:animRot>
                                    <p:animRot by="240000">
                                      <p:cBhvr>
                                        <p:cTn id="100" dur="200" fill="hold">
                                          <p:stCondLst>
                                            <p:cond delay="400"/>
                                          </p:stCondLst>
                                        </p:cTn>
                                        <p:tgtEl>
                                          <p:spTgt spid="39"/>
                                        </p:tgtEl>
                                        <p:attrNameLst>
                                          <p:attrName>r</p:attrName>
                                        </p:attrNameLst>
                                      </p:cBhvr>
                                    </p:animRot>
                                    <p:animRot by="-240000">
                                      <p:cBhvr>
                                        <p:cTn id="101" dur="200" fill="hold">
                                          <p:stCondLst>
                                            <p:cond delay="600"/>
                                          </p:stCondLst>
                                        </p:cTn>
                                        <p:tgtEl>
                                          <p:spTgt spid="39"/>
                                        </p:tgtEl>
                                        <p:attrNameLst>
                                          <p:attrName>r</p:attrName>
                                        </p:attrNameLst>
                                      </p:cBhvr>
                                    </p:animRot>
                                    <p:animRot by="120000">
                                      <p:cBhvr>
                                        <p:cTn id="102" dur="200" fill="hold">
                                          <p:stCondLst>
                                            <p:cond delay="800"/>
                                          </p:stCondLst>
                                        </p:cTn>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sp>
        <p:nvSpPr>
          <p:cNvPr id="11" name="Rectangle 10"/>
          <p:cNvSpPr/>
          <p:nvPr/>
        </p:nvSpPr>
        <p:spPr>
          <a:xfrm>
            <a:off x="2516745" y="245497"/>
            <a:ext cx="7874537" cy="830997"/>
          </a:xfrm>
          <a:prstGeom prst="rect">
            <a:avLst/>
          </a:prstGeom>
          <a:noFill/>
        </p:spPr>
        <p:txBody>
          <a:bodyPr wrap="square" lIns="91440" tIns="45720" rIns="91440" bIns="45720">
            <a:spAutoFit/>
          </a:bodyPr>
          <a:lstStyle/>
          <a:p>
            <a:pPr algn="ctr"/>
            <a:r>
              <a:rPr lang="en-US"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a:t>
            </a:r>
            <a:r>
              <a:rPr lang="vi-VN"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a</a:t>
            </a:r>
            <a:r>
              <a:rPr lang="en-US"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m </a:t>
            </a:r>
            <a:r>
              <a:rPr lang="en-US" sz="4800" b="1" cap="none" spc="0" dirty="0" err="1"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thỏ</a:t>
            </a:r>
            <a:r>
              <a:rPr lang="en-US"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 con </a:t>
            </a:r>
            <a:r>
              <a:rPr lang="en-US" sz="4800" b="1" cap="none" spc="0" dirty="0" err="1"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bằng</a:t>
            </a:r>
            <a:r>
              <a:rPr lang="en-US"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 </a:t>
            </a:r>
            <a:r>
              <a:rPr lang="en-US" sz="4800" b="1" cap="none" spc="0" dirty="0" err="1"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giấy</a:t>
            </a:r>
            <a:endParaRPr lang="en-US" sz="4800" b="1" cap="none" spc="0" dirty="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15383558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sp>
        <p:nvSpPr>
          <p:cNvPr id="14" name="Rectangle 13"/>
          <p:cNvSpPr/>
          <p:nvPr/>
        </p:nvSpPr>
        <p:spPr>
          <a:xfrm>
            <a:off x="2472768" y="340642"/>
            <a:ext cx="7874537" cy="830997"/>
          </a:xfrm>
          <a:prstGeom prst="rect">
            <a:avLst/>
          </a:prstGeom>
          <a:noFill/>
        </p:spPr>
        <p:txBody>
          <a:bodyPr wrap="square" lIns="91440" tIns="45720" rIns="91440" bIns="45720">
            <a:spAutoFit/>
          </a:bodyPr>
          <a:lstStyle/>
          <a:p>
            <a:pPr algn="ctr"/>
            <a:r>
              <a:rPr lang="en-US" sz="4800" b="1" cap="none" spc="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Làm thỏ con bằng giấy</a:t>
            </a:r>
            <a:endParaRPr lang="en-US" sz="4800" b="1" cap="none" spc="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12931965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2" y="0"/>
            <a:ext cx="5283202" cy="943898"/>
            <a:chOff x="806" y="464576"/>
            <a:chExt cx="12004380" cy="6754760"/>
          </a:xfrm>
          <a:solidFill>
            <a:schemeClr val="bg1"/>
          </a:solidFill>
        </p:grpSpPr>
        <p:sp>
          <p:nvSpPr>
            <p:cNvPr id="12"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TextBox 14"/>
          <p:cNvSpPr txBox="1"/>
          <p:nvPr/>
        </p:nvSpPr>
        <p:spPr>
          <a:xfrm>
            <a:off x="296165" y="54662"/>
            <a:ext cx="45549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Luyện</a:t>
            </a:r>
            <a:r>
              <a:rPr kumimoji="0" lang="en-GB" sz="44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đọc</a:t>
            </a:r>
            <a:r>
              <a:rPr kumimoji="0" lang="en-GB" sz="44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câu</a:t>
            </a:r>
            <a:r>
              <a:rPr kumimoji="0" lang="en-GB" sz="44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dài</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204003" y="1375897"/>
            <a:ext cx="11895880" cy="4462795"/>
            <a:chOff x="204003" y="1375897"/>
            <a:chExt cx="11895880" cy="4462795"/>
          </a:xfrm>
        </p:grpSpPr>
        <p:sp>
          <p:nvSpPr>
            <p:cNvPr id="23" name="Oval 21"/>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9Slide07 Marbelia Regular" panose="02000500000000000000" pitchFamily="2" charset="0"/>
                <a:ea typeface="+mn-ea"/>
                <a:cs typeface="+mn-cs"/>
              </a:endParaRPr>
            </a:p>
          </p:txBody>
        </p:sp>
        <p:sp>
          <p:nvSpPr>
            <p:cNvPr id="3" name="Rectangle 2"/>
            <p:cNvSpPr/>
            <p:nvPr/>
          </p:nvSpPr>
          <p:spPr>
            <a:xfrm>
              <a:off x="1214794" y="2160744"/>
              <a:ext cx="10052099" cy="1446550"/>
            </a:xfrm>
            <a:prstGeom prst="rect">
              <a:avLst/>
            </a:prstGeom>
          </p:spPr>
          <p:txBody>
            <a:bodyPr wrap="square">
              <a:spAutoFit/>
            </a:bodyPr>
            <a:lstStyle/>
            <a:p>
              <a:pPr lvl="0" algn="just">
                <a:defRPr/>
              </a:pPr>
              <a:r>
                <a:rPr lang="en-US" sz="4400" i="1" dirty="0" err="1">
                  <a:latin typeface="Cambria" panose="02040503050406030204" pitchFamily="18" charset="0"/>
                  <a:ea typeface="Cambria" panose="02040503050406030204" pitchFamily="18" charset="0"/>
                </a:rPr>
                <a:t>Dùng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hồ</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dán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hai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mép</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của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mỗi</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hình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chữ</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nhật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để</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tạo</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đầu</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thỏ</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và</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thân</a:t>
              </a:r>
              <a:r>
                <a:rPr lang="en-US" sz="4400" i="1" dirty="0">
                  <a:latin typeface="Cambria" panose="02040503050406030204" pitchFamily="18" charset="0"/>
                  <a:ea typeface="Cambria" panose="02040503050406030204" pitchFamily="18" charset="0"/>
                </a:rPr>
                <a:t> </a:t>
              </a:r>
              <a:r>
                <a:rPr lang="en-US" sz="4400" i="1" dirty="0" err="1" smtClean="0">
                  <a:latin typeface="Cambria" panose="02040503050406030204" pitchFamily="18" charset="0"/>
                  <a:ea typeface="Cambria" panose="02040503050406030204" pitchFamily="18" charset="0"/>
                </a:rPr>
                <a:t>thỏ</a:t>
              </a:r>
              <a:r>
                <a:rPr lang="vi-VN" sz="4400" i="1" dirty="0" smtClean="0">
                  <a:latin typeface="Cambria" panose="02040503050406030204" pitchFamily="18" charset="0"/>
                  <a:ea typeface="Cambria" panose="02040503050406030204" pitchFamily="18" charset="0"/>
                </a:rPr>
                <a:t>.//</a:t>
              </a:r>
              <a:endParaRPr kumimoji="0" lang="en-GB"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Rectangle 6"/>
          <p:cNvSpPr/>
          <p:nvPr/>
        </p:nvSpPr>
        <p:spPr>
          <a:xfrm>
            <a:off x="1214794" y="3925767"/>
            <a:ext cx="10626528" cy="1446550"/>
          </a:xfrm>
          <a:prstGeom prst="rect">
            <a:avLst/>
          </a:prstGeom>
        </p:spPr>
        <p:txBody>
          <a:bodyPr wrap="square">
            <a:spAutoFit/>
          </a:bodyPr>
          <a:lstStyle/>
          <a:p>
            <a:pPr lvl="0" algn="just" defTabSz="531813">
              <a:defRPr/>
            </a:pPr>
            <a:r>
              <a:rPr lang="vi-VN" sz="4400" i="1" dirty="0">
                <a:latin typeface="Cambria" panose="02040503050406030204" pitchFamily="18" charset="0"/>
                <a:ea typeface="Cambria" panose="02040503050406030204" pitchFamily="18" charset="0"/>
              </a:rPr>
              <a:t>Vậy là Hà đã có một chú thỏ đáng yêu bằng </a:t>
            </a:r>
            <a:r>
              <a:rPr lang="vi-VN" sz="4400" i="1" dirty="0" smtClean="0">
                <a:latin typeface="Cambria" panose="02040503050406030204" pitchFamily="18" charset="0"/>
                <a:ea typeface="Cambria" panose="02040503050406030204" pitchFamily="18" charset="0"/>
              </a:rPr>
              <a:t>giấy/ </a:t>
            </a:r>
            <a:r>
              <a:rPr lang="vi-VN" sz="4400" i="1" dirty="0">
                <a:latin typeface="Cambria" panose="02040503050406030204" pitchFamily="18" charset="0"/>
                <a:ea typeface="Cambria" panose="02040503050406030204" pitchFamily="18" charset="0"/>
              </a:rPr>
              <a:t>để tặng </a:t>
            </a:r>
            <a:r>
              <a:rPr lang="vi-VN" sz="4400" i="1" dirty="0" smtClean="0">
                <a:latin typeface="Cambria" panose="02040503050406030204" pitchFamily="18" charset="0"/>
                <a:ea typeface="Cambria" panose="02040503050406030204" pitchFamily="18" charset="0"/>
              </a:rPr>
              <a:t>Hoa/trong </a:t>
            </a:r>
            <a:r>
              <a:rPr lang="vi-VN" sz="4400" i="1" dirty="0">
                <a:latin typeface="Cambria" panose="02040503050406030204" pitchFamily="18" charset="0"/>
                <a:ea typeface="Cambria" panose="02040503050406030204" pitchFamily="18" charset="0"/>
              </a:rPr>
              <a:t>ngày sinh nhật. </a:t>
            </a:r>
            <a:r>
              <a:rPr lang="vi-VN" sz="4400" i="1" dirty="0" smtClean="0">
                <a:latin typeface="Cambria" panose="02040503050406030204" pitchFamily="18" charset="0"/>
                <a:ea typeface="Cambria" panose="02040503050406030204" pitchFamily="18" charset="0"/>
              </a:rPr>
              <a:t>//</a:t>
            </a:r>
            <a:endParaRPr lang="vi-VN" sz="44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56790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57133"/>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5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1" y="0"/>
            <a:ext cx="3471173" cy="78444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102186" y="-24958"/>
            <a:ext cx="3334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Giải</a:t>
            </a:r>
            <a:r>
              <a:rPr kumimoji="0" lang="en-GB" sz="44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nghĩa</a:t>
            </a:r>
            <a:r>
              <a:rPr kumimoji="0" lang="en-GB" sz="44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4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từ</a:t>
            </a:r>
            <a:endParaRPr kumimoji="0" lang="en-GB" sz="44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nvGrpSpPr>
          <p:cNvPr id="21" name="Group 20"/>
          <p:cNvGrpSpPr/>
          <p:nvPr/>
        </p:nvGrpSpPr>
        <p:grpSpPr>
          <a:xfrm>
            <a:off x="1463572" y="1279329"/>
            <a:ext cx="6365049" cy="4751947"/>
            <a:chOff x="1647507" y="1434469"/>
            <a:chExt cx="6253211" cy="4751947"/>
          </a:xfrm>
        </p:grpSpPr>
        <p:grpSp>
          <p:nvGrpSpPr>
            <p:cNvPr id="23" name="Group 22"/>
            <p:cNvGrpSpPr/>
            <p:nvPr/>
          </p:nvGrpSpPr>
          <p:grpSpPr>
            <a:xfrm>
              <a:off x="3339069" y="1434469"/>
              <a:ext cx="2870089" cy="1396795"/>
              <a:chOff x="3687942" y="1736716"/>
              <a:chExt cx="2948033" cy="1705030"/>
            </a:xfrm>
          </p:grpSpPr>
          <p:sp>
            <p:nvSpPr>
              <p:cNvPr id="22" name="Oval 21"/>
              <p:cNvSpPr/>
              <p:nvPr/>
            </p:nvSpPr>
            <p:spPr>
              <a:xfrm>
                <a:off x="3687942" y="1736716"/>
                <a:ext cx="2948033" cy="1705030"/>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Rectangle 18"/>
              <p:cNvSpPr/>
              <p:nvPr/>
            </p:nvSpPr>
            <p:spPr>
              <a:xfrm>
                <a:off x="4611850" y="1969334"/>
                <a:ext cx="1100216" cy="12397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6000" dirty="0" smtClean="0">
                    <a:solidFill>
                      <a:prstClr val="black"/>
                    </a:solidFill>
                    <a:latin typeface="Cambria" panose="02040503050406030204" pitchFamily="18" charset="0"/>
                    <a:ea typeface="Cambria" panose="02040503050406030204" pitchFamily="18" charset="0"/>
                  </a:rPr>
                  <a:t>Đế</a:t>
                </a:r>
                <a:endParaRPr kumimoji="0" lang="en-GB"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Rounded Rectangle 11"/>
            <p:cNvSpPr/>
            <p:nvPr/>
          </p:nvSpPr>
          <p:spPr>
            <a:xfrm>
              <a:off x="1647507" y="3111473"/>
              <a:ext cx="6253211" cy="3074943"/>
            </a:xfrm>
            <a:custGeom>
              <a:avLst/>
              <a:gdLst>
                <a:gd name="connsiteX0" fmla="*/ 0 w 8172450"/>
                <a:gd name="connsiteY0" fmla="*/ 308271 h 1849587"/>
                <a:gd name="connsiteX1" fmla="*/ 308271 w 8172450"/>
                <a:gd name="connsiteY1" fmla="*/ 0 h 1849587"/>
                <a:gd name="connsiteX2" fmla="*/ 7864179 w 8172450"/>
                <a:gd name="connsiteY2" fmla="*/ 0 h 1849587"/>
                <a:gd name="connsiteX3" fmla="*/ 8172450 w 8172450"/>
                <a:gd name="connsiteY3" fmla="*/ 308271 h 1849587"/>
                <a:gd name="connsiteX4" fmla="*/ 8172450 w 8172450"/>
                <a:gd name="connsiteY4" fmla="*/ 1541316 h 1849587"/>
                <a:gd name="connsiteX5" fmla="*/ 7864179 w 8172450"/>
                <a:gd name="connsiteY5" fmla="*/ 1849587 h 1849587"/>
                <a:gd name="connsiteX6" fmla="*/ 308271 w 8172450"/>
                <a:gd name="connsiteY6" fmla="*/ 1849587 h 1849587"/>
                <a:gd name="connsiteX7" fmla="*/ 0 w 8172450"/>
                <a:gd name="connsiteY7" fmla="*/ 1541316 h 1849587"/>
                <a:gd name="connsiteX8" fmla="*/ 0 w 8172450"/>
                <a:gd name="connsiteY8" fmla="*/ 308271 h 1849587"/>
                <a:gd name="connsiteX0" fmla="*/ 0 w 8172450"/>
                <a:gd name="connsiteY0" fmla="*/ 308368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0 w 8172450"/>
                <a:gd name="connsiteY9" fmla="*/ 308368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308271 w 8172450"/>
                <a:gd name="connsiteY7" fmla="*/ 1849684 h 1849684"/>
                <a:gd name="connsiteX8" fmla="*/ 0 w 8172450"/>
                <a:gd name="connsiteY8" fmla="*/ 1541413 h 1849684"/>
                <a:gd name="connsiteX9" fmla="*/ 214313 w 8172450"/>
                <a:gd name="connsiteY9" fmla="*/ 436956 h 1849684"/>
                <a:gd name="connsiteX0" fmla="*/ 214313 w 8172450"/>
                <a:gd name="connsiteY0" fmla="*/ 436956 h 1849684"/>
                <a:gd name="connsiteX1" fmla="*/ 308271 w 8172450"/>
                <a:gd name="connsiteY1" fmla="*/ 97 h 1849684"/>
                <a:gd name="connsiteX2" fmla="*/ 1357313 w 8172450"/>
                <a:gd name="connsiteY2" fmla="*/ 89344 h 1849684"/>
                <a:gd name="connsiteX3" fmla="*/ 7864179 w 8172450"/>
                <a:gd name="connsiteY3" fmla="*/ 97 h 1849684"/>
                <a:gd name="connsiteX4" fmla="*/ 8172450 w 8172450"/>
                <a:gd name="connsiteY4" fmla="*/ 308368 h 1849684"/>
                <a:gd name="connsiteX5" fmla="*/ 8172450 w 8172450"/>
                <a:gd name="connsiteY5" fmla="*/ 1541413 h 1849684"/>
                <a:gd name="connsiteX6" fmla="*/ 7864179 w 8172450"/>
                <a:gd name="connsiteY6" fmla="*/ 1849684 h 1849684"/>
                <a:gd name="connsiteX7" fmla="*/ 594021 w 8172450"/>
                <a:gd name="connsiteY7" fmla="*/ 1649659 h 1849684"/>
                <a:gd name="connsiteX8" fmla="*/ 0 w 8172450"/>
                <a:gd name="connsiteY8" fmla="*/ 1541413 h 1849684"/>
                <a:gd name="connsiteX9" fmla="*/ 214313 w 8172450"/>
                <a:gd name="connsiteY9" fmla="*/ 436956 h 1849684"/>
                <a:gd name="connsiteX0" fmla="*/ 214313 w 8472487"/>
                <a:gd name="connsiteY0" fmla="*/ 436956 h 1849684"/>
                <a:gd name="connsiteX1" fmla="*/ 308271 w 8472487"/>
                <a:gd name="connsiteY1" fmla="*/ 97 h 1849684"/>
                <a:gd name="connsiteX2" fmla="*/ 1357313 w 8472487"/>
                <a:gd name="connsiteY2" fmla="*/ 89344 h 1849684"/>
                <a:gd name="connsiteX3" fmla="*/ 7864179 w 8472487"/>
                <a:gd name="connsiteY3" fmla="*/ 97 h 1849684"/>
                <a:gd name="connsiteX4" fmla="*/ 8472487 w 8472487"/>
                <a:gd name="connsiteY4" fmla="*/ 651268 h 1849684"/>
                <a:gd name="connsiteX5" fmla="*/ 8172450 w 8472487"/>
                <a:gd name="connsiteY5" fmla="*/ 1541413 h 1849684"/>
                <a:gd name="connsiteX6" fmla="*/ 7864179 w 8472487"/>
                <a:gd name="connsiteY6" fmla="*/ 1849684 h 1849684"/>
                <a:gd name="connsiteX7" fmla="*/ 594021 w 8472487"/>
                <a:gd name="connsiteY7" fmla="*/ 1649659 h 1849684"/>
                <a:gd name="connsiteX8" fmla="*/ 0 w 8472487"/>
                <a:gd name="connsiteY8" fmla="*/ 1541413 h 1849684"/>
                <a:gd name="connsiteX9" fmla="*/ 214313 w 8472487"/>
                <a:gd name="connsiteY9" fmla="*/ 436956 h 1849684"/>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8472487 w 8472487"/>
                <a:gd name="connsiteY4" fmla="*/ 751231 h 1949647"/>
                <a:gd name="connsiteX5" fmla="*/ 8172450 w 8472487"/>
                <a:gd name="connsiteY5" fmla="*/ 1641376 h 1949647"/>
                <a:gd name="connsiteX6" fmla="*/ 7864179 w 8472487"/>
                <a:gd name="connsiteY6" fmla="*/ 1949647 h 1949647"/>
                <a:gd name="connsiteX7" fmla="*/ 594021 w 8472487"/>
                <a:gd name="connsiteY7" fmla="*/ 1749622 h 1949647"/>
                <a:gd name="connsiteX8" fmla="*/ 0 w 8472487"/>
                <a:gd name="connsiteY8" fmla="*/ 1641376 h 1949647"/>
                <a:gd name="connsiteX9" fmla="*/ 214313 w 8472487"/>
                <a:gd name="connsiteY9" fmla="*/ 536919 h 1949647"/>
                <a:gd name="connsiteX0" fmla="*/ 214313 w 8472487"/>
                <a:gd name="connsiteY0" fmla="*/ 536919 h 1949647"/>
                <a:gd name="connsiteX1" fmla="*/ 308271 w 8472487"/>
                <a:gd name="connsiteY1" fmla="*/ 100060 h 1949647"/>
                <a:gd name="connsiteX2" fmla="*/ 1357313 w 8472487"/>
                <a:gd name="connsiteY2" fmla="*/ 189307 h 1949647"/>
                <a:gd name="connsiteX3" fmla="*/ 6478291 w 8472487"/>
                <a:gd name="connsiteY3" fmla="*/ 48 h 1949647"/>
                <a:gd name="connsiteX4" fmla="*/ 7786688 w 8472487"/>
                <a:gd name="connsiteY4" fmla="*/ 203596 h 1949647"/>
                <a:gd name="connsiteX5" fmla="*/ 8472487 w 8472487"/>
                <a:gd name="connsiteY5" fmla="*/ 751231 h 1949647"/>
                <a:gd name="connsiteX6" fmla="*/ 8172450 w 8472487"/>
                <a:gd name="connsiteY6" fmla="*/ 1641376 h 1949647"/>
                <a:gd name="connsiteX7" fmla="*/ 7864179 w 8472487"/>
                <a:gd name="connsiteY7" fmla="*/ 1949647 h 1949647"/>
                <a:gd name="connsiteX8" fmla="*/ 594021 w 8472487"/>
                <a:gd name="connsiteY8" fmla="*/ 1749622 h 1949647"/>
                <a:gd name="connsiteX9" fmla="*/ 0 w 8472487"/>
                <a:gd name="connsiteY9" fmla="*/ 1641376 h 1949647"/>
                <a:gd name="connsiteX10" fmla="*/ 214313 w 8472487"/>
                <a:gd name="connsiteY10" fmla="*/ 536919 h 1949647"/>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 name="connsiteX0" fmla="*/ 214313 w 8472487"/>
                <a:gd name="connsiteY0" fmla="*/ 536919 h 1964371"/>
                <a:gd name="connsiteX1" fmla="*/ 308271 w 8472487"/>
                <a:gd name="connsiteY1" fmla="*/ 100060 h 1964371"/>
                <a:gd name="connsiteX2" fmla="*/ 1357313 w 8472487"/>
                <a:gd name="connsiteY2" fmla="*/ 189307 h 1964371"/>
                <a:gd name="connsiteX3" fmla="*/ 6478291 w 8472487"/>
                <a:gd name="connsiteY3" fmla="*/ 48 h 1964371"/>
                <a:gd name="connsiteX4" fmla="*/ 7786688 w 8472487"/>
                <a:gd name="connsiteY4" fmla="*/ 203596 h 1964371"/>
                <a:gd name="connsiteX5" fmla="*/ 8472487 w 8472487"/>
                <a:gd name="connsiteY5" fmla="*/ 751231 h 1964371"/>
                <a:gd name="connsiteX6" fmla="*/ 8172450 w 8472487"/>
                <a:gd name="connsiteY6" fmla="*/ 1641376 h 1964371"/>
                <a:gd name="connsiteX7" fmla="*/ 7864179 w 8472487"/>
                <a:gd name="connsiteY7" fmla="*/ 1949647 h 1964371"/>
                <a:gd name="connsiteX8" fmla="*/ 5157788 w 8472487"/>
                <a:gd name="connsiteY8" fmla="*/ 1960958 h 1964371"/>
                <a:gd name="connsiteX9" fmla="*/ 594021 w 8472487"/>
                <a:gd name="connsiteY9" fmla="*/ 1749622 h 1964371"/>
                <a:gd name="connsiteX10" fmla="*/ 0 w 8472487"/>
                <a:gd name="connsiteY10" fmla="*/ 1641376 h 1964371"/>
                <a:gd name="connsiteX11" fmla="*/ 214313 w 8472487"/>
                <a:gd name="connsiteY11" fmla="*/ 536919 h 196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2487" h="1964371">
                  <a:moveTo>
                    <a:pt x="214313" y="536919"/>
                  </a:moveTo>
                  <a:cubicBezTo>
                    <a:pt x="214313" y="366666"/>
                    <a:pt x="138018" y="100060"/>
                    <a:pt x="308271" y="100060"/>
                  </a:cubicBezTo>
                  <a:cubicBezTo>
                    <a:pt x="519839" y="96472"/>
                    <a:pt x="1145745" y="192895"/>
                    <a:pt x="1357313" y="189307"/>
                  </a:cubicBezTo>
                  <a:cubicBezTo>
                    <a:pt x="3664381" y="192895"/>
                    <a:pt x="4171223" y="-3540"/>
                    <a:pt x="6478291" y="48"/>
                  </a:cubicBezTo>
                  <a:cubicBezTo>
                    <a:pt x="7521279" y="19098"/>
                    <a:pt x="7454322" y="78399"/>
                    <a:pt x="7786688" y="203596"/>
                  </a:cubicBezTo>
                  <a:cubicBezTo>
                    <a:pt x="8119054" y="328793"/>
                    <a:pt x="8379618" y="528270"/>
                    <a:pt x="8472487" y="751231"/>
                  </a:cubicBezTo>
                  <a:lnTo>
                    <a:pt x="8172450" y="1641376"/>
                  </a:lnTo>
                  <a:cubicBezTo>
                    <a:pt x="8172450" y="1811629"/>
                    <a:pt x="8034432" y="1949647"/>
                    <a:pt x="7864179" y="1949647"/>
                  </a:cubicBezTo>
                  <a:cubicBezTo>
                    <a:pt x="7128736" y="1934367"/>
                    <a:pt x="5893231" y="1976238"/>
                    <a:pt x="5157788" y="1960958"/>
                  </a:cubicBezTo>
                  <a:lnTo>
                    <a:pt x="594021" y="1749622"/>
                  </a:lnTo>
                  <a:cubicBezTo>
                    <a:pt x="423768" y="1749622"/>
                    <a:pt x="0" y="1811629"/>
                    <a:pt x="0" y="1641376"/>
                  </a:cubicBezTo>
                  <a:lnTo>
                    <a:pt x="214313" y="536919"/>
                  </a:lnTo>
                  <a:close/>
                </a:path>
              </a:pathLst>
            </a:custGeom>
            <a:solidFill>
              <a:schemeClr val="bg1"/>
            </a:solidFill>
            <a:ln>
              <a:solidFill>
                <a:srgbClr val="FB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Bộ phận</a:t>
              </a:r>
              <a:r>
                <a:rPr kumimoji="0" lang="vi-VN" sz="44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cs"/>
                </a:rPr>
                <a:t> gắn liền với thân dưới của vật, giữ cho vật đứng vững</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056" name="Picture 8" descr="[Giá đỡ] Chân đế để bàn kẹp điện thoại tiện dụng dùng livestream, quay video và giải trí - Giá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8796" l="10000" r="90000"/>
                    </a14:imgEffect>
                  </a14:imgLayer>
                </a14:imgProps>
              </a:ext>
              <a:ext uri="{28A0092B-C50C-407E-A947-70E740481C1C}">
                <a14:useLocalDpi xmlns:a14="http://schemas.microsoft.com/office/drawing/2010/main" val="0"/>
              </a:ext>
            </a:extLst>
          </a:blip>
          <a:srcRect/>
          <a:stretch>
            <a:fillRect/>
          </a:stretch>
        </p:blipFill>
        <p:spPr bwMode="auto">
          <a:xfrm>
            <a:off x="6535170" y="359762"/>
            <a:ext cx="6449514" cy="6449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5340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462013" y="760396"/>
            <a:ext cx="11290433" cy="4610501"/>
          </a:xfrm>
          <a:prstGeom prst="roundRect">
            <a:avLst/>
          </a:prstGeom>
          <a:ln w="3810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 Box 16"/>
          <p:cNvSpPr txBox="1">
            <a:spLocks noChangeArrowheads="1"/>
          </p:cNvSpPr>
          <p:nvPr/>
        </p:nvSpPr>
        <p:spPr bwMode="auto">
          <a:xfrm>
            <a:off x="444846" y="603958"/>
            <a:ext cx="11182472" cy="5386090"/>
          </a:xfrm>
          <a:prstGeom prst="rect">
            <a:avLst/>
          </a:prstGeom>
          <a:noFill/>
          <a:ln>
            <a:noFill/>
          </a:ln>
          <a:effectLst>
            <a:outerShdw blurRad="355600" dir="9540000" algn="ctr" rotWithShape="0">
              <a:srgbClr val="000000">
                <a:alpha val="82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4400" dirty="0" smtClean="0">
                <a:solidFill>
                  <a:schemeClr val="accent1">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Thi đọc</a:t>
            </a:r>
            <a:endParaRPr kumimoji="0" lang="zh-CN" altLang="en-US" sz="34400" b="0" i="0" u="none" strike="noStrike" kern="1200" cap="none" spc="0" normalizeH="0" baseline="0" noProof="0" dirty="0">
              <a:ln>
                <a:noFill/>
              </a:ln>
              <a:solidFill>
                <a:schemeClr val="accent1">
                  <a:lumMod val="50000"/>
                </a:schemeClr>
              </a:solidFill>
              <a:effectLst/>
              <a:uLnTx/>
              <a:uFillTx/>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endParaRPr>
          </a:p>
        </p:txBody>
      </p:sp>
    </p:spTree>
    <p:extLst>
      <p:ext uri="{BB962C8B-B14F-4D97-AF65-F5344CB8AC3E}">
        <p14:creationId xmlns:p14="http://schemas.microsoft.com/office/powerpoint/2010/main" val="3049623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GB" sz="48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sp>
        <p:nvSpPr>
          <p:cNvPr id="17" name="Rectangle 16"/>
          <p:cNvSpPr/>
          <p:nvPr/>
        </p:nvSpPr>
        <p:spPr>
          <a:xfrm>
            <a:off x="2516745" y="245497"/>
            <a:ext cx="7874537" cy="830997"/>
          </a:xfrm>
          <a:prstGeom prst="rect">
            <a:avLst/>
          </a:prstGeom>
          <a:noFill/>
        </p:spPr>
        <p:txBody>
          <a:bodyPr wrap="square" lIns="91440" tIns="45720" rIns="91440" bIns="45720">
            <a:spAutoFit/>
          </a:bodyPr>
          <a:lstStyle/>
          <a:p>
            <a:pPr algn="ctr"/>
            <a:r>
              <a:rPr lang="en-US" sz="4800" b="1" cap="none" spc="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Làm thỏ con bằng giấy</a:t>
            </a:r>
            <a:endParaRPr lang="en-US" sz="4800" b="1" cap="none" spc="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42366267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sp>
        <p:nvSpPr>
          <p:cNvPr id="14" name="Rectangle 13"/>
          <p:cNvSpPr/>
          <p:nvPr/>
        </p:nvSpPr>
        <p:spPr>
          <a:xfrm>
            <a:off x="2516745" y="245497"/>
            <a:ext cx="7874537" cy="830997"/>
          </a:xfrm>
          <a:prstGeom prst="rect">
            <a:avLst/>
          </a:prstGeom>
          <a:noFill/>
        </p:spPr>
        <p:txBody>
          <a:bodyPr wrap="square" lIns="91440" tIns="45720" rIns="91440" bIns="45720">
            <a:spAutoFit/>
          </a:bodyPr>
          <a:lstStyle/>
          <a:p>
            <a:pPr algn="ctr"/>
            <a:r>
              <a:rPr lang="en-US" sz="4800" b="1" cap="none" spc="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Làm thỏ con bằng giấy</a:t>
            </a:r>
            <a:endParaRPr lang="en-US" sz="4800" b="1" cap="none" spc="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15749810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2489903" y="1843902"/>
              <a:ext cx="7212193" cy="3170195"/>
            </a:xfrm>
            <a:prstGeom prst="rect">
              <a:avLst/>
            </a:prstGeom>
          </p:spPr>
        </p:pic>
      </p:grpSp>
    </p:spTree>
    <p:extLst>
      <p:ext uri="{BB962C8B-B14F-4D97-AF65-F5344CB8AC3E}">
        <p14:creationId xmlns:p14="http://schemas.microsoft.com/office/powerpoint/2010/main" val="15150353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7789 0.88264 L -4.79167E-6 -1.11111E-6 " pathEditMode="relative" rAng="0" ptsTypes="AA">
                                      <p:cBhvr>
                                        <p:cTn id="6" dur="2000" fill="hold"/>
                                        <p:tgtEl>
                                          <p:spTgt spid="2"/>
                                        </p:tgtEl>
                                        <p:attrNameLst>
                                          <p:attrName>ppt_x</p:attrName>
                                          <p:attrName>ppt_y</p:attrName>
                                        </p:attrNameLst>
                                      </p:cBhvr>
                                      <p:rCtr x="39010" y="-4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1108687" y="1600200"/>
            <a:ext cx="10169887" cy="3615830"/>
          </a:xfrm>
          <a:prstGeom prst="rect">
            <a:avLst/>
          </a:prstGeom>
        </p:spPr>
      </p:pic>
    </p:spTree>
    <p:extLst>
      <p:ext uri="{BB962C8B-B14F-4D97-AF65-F5344CB8AC3E}">
        <p14:creationId xmlns:p14="http://schemas.microsoft.com/office/powerpoint/2010/main" val="6011138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56 -0.67245 L -2.08333E-7 -7.40741E-7 " pathEditMode="relative" rAng="0" ptsTypes="AA">
                                      <p:cBhvr>
                                        <p:cTn id="6" dur="2000" fill="hold"/>
                                        <p:tgtEl>
                                          <p:spTgt spid="10"/>
                                        </p:tgtEl>
                                        <p:attrNameLst>
                                          <p:attrName>ppt_x</p:attrName>
                                          <p:attrName>ppt_y</p:attrName>
                                        </p:attrNameLst>
                                      </p:cBhvr>
                                      <p:rCtr x="-195" y="3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1889" y="-888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556734" y="1410504"/>
            <a:ext cx="10929277"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smtClean="0">
                <a:ln>
                  <a:noFill/>
                </a:ln>
                <a:solidFill>
                  <a:srgbClr val="C00000"/>
                </a:solidFill>
                <a:effectLst/>
                <a:uLnTx/>
                <a:uFillTx/>
                <a:latin typeface="UTM Avo" panose="02040603050506020204" pitchFamily="18" charset="0"/>
                <a:ea typeface="Times New Roman" panose="02020603050405020304" pitchFamily="18" charset="0"/>
                <a:cs typeface="+mn-cs"/>
              </a:rPr>
              <a:t>Câu</a:t>
            </a:r>
            <a:r>
              <a:rPr kumimoji="0" lang="en-US" sz="3000" b="0" i="0" u="none" strike="noStrike" kern="1200" cap="none" spc="0" normalizeH="0" baseline="0" noProof="0" dirty="0" smtClean="0">
                <a:ln>
                  <a:noFill/>
                </a:ln>
                <a:solidFill>
                  <a:srgbClr val="C00000"/>
                </a:solidFill>
                <a:effectLst/>
                <a:uLnTx/>
                <a:uFillTx/>
                <a:latin typeface="UTM Avo" panose="02040603050506020204" pitchFamily="18" charset="0"/>
                <a:ea typeface="Times New Roman" panose="02020603050405020304" pitchFamily="18" charset="0"/>
                <a:cs typeface="+mn-cs"/>
              </a:rPr>
              <a:t> 1: </a:t>
            </a:r>
            <a:r>
              <a:rPr kumimoji="0" lang="vi-VN" sz="3000" b="0" i="0" u="none" strike="noStrike" kern="1200" cap="none" spc="0" normalizeH="0" baseline="0" noProof="0" dirty="0" smtClean="0">
                <a:ln>
                  <a:noFill/>
                </a:ln>
                <a:solidFill>
                  <a:srgbClr val="C00000"/>
                </a:solidFill>
                <a:effectLst/>
                <a:uLnTx/>
                <a:uFillTx/>
                <a:latin typeface="UTM Avo" panose="02040603050506020204" pitchFamily="18" charset="0"/>
                <a:ea typeface="Times New Roman" panose="02020603050405020304" pitchFamily="18" charset="0"/>
                <a:cs typeface="+mn-cs"/>
              </a:rPr>
              <a:t>Dựa</a:t>
            </a:r>
            <a:r>
              <a:rPr kumimoji="0" lang="vi-VN" sz="3000" b="0" i="0" u="none" strike="noStrike" kern="1200" cap="none" spc="0" normalizeH="0" noProof="0" dirty="0" smtClean="0">
                <a:ln>
                  <a:noFill/>
                </a:ln>
                <a:solidFill>
                  <a:srgbClr val="C00000"/>
                </a:solidFill>
                <a:effectLst/>
                <a:uLnTx/>
                <a:uFillTx/>
                <a:latin typeface="UTM Avo" panose="02040603050506020204" pitchFamily="18" charset="0"/>
                <a:ea typeface="Times New Roman" panose="02020603050405020304" pitchFamily="18" charset="0"/>
                <a:cs typeface="+mn-cs"/>
              </a:rPr>
              <a:t> vào bài đọc, cho biết cần chuẩn bị những đồ vật nào dưới đây khi làm con thỏ bằng giấy.</a:t>
            </a:r>
            <a:endParaRPr kumimoji="0" lang="en-GB" sz="3000" b="0" i="0" u="none" strike="noStrike" kern="1200" cap="none" spc="0" normalizeH="0" baseline="0" noProof="0" dirty="0">
              <a:ln>
                <a:noFill/>
              </a:ln>
              <a:solidFill>
                <a:srgbClr val="C00000"/>
              </a:solidFill>
              <a:effectLst/>
              <a:uLnTx/>
              <a:uFillTx/>
              <a:latin typeface="UTM Avo" panose="02040603050506020204" pitchFamily="18" charset="0"/>
              <a:cs typeface="+mn-cs"/>
            </a:endParaRPr>
          </a:p>
        </p:txBody>
      </p:sp>
      <p:sp>
        <p:nvSpPr>
          <p:cNvPr id="7" name="Oval 6"/>
          <p:cNvSpPr/>
          <p:nvPr/>
        </p:nvSpPr>
        <p:spPr>
          <a:xfrm>
            <a:off x="901168" y="2745890"/>
            <a:ext cx="2246293" cy="128709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7030A0"/>
          </a:solidFill>
          <a:ln>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chemeClr val="bg1"/>
                </a:solidFill>
                <a:effectLst/>
                <a:uLnTx/>
                <a:uFillTx/>
                <a:latin typeface="UTM Avo" panose="02040603050506020204" pitchFamily="18" charset="0"/>
                <a:ea typeface="+mn-ea"/>
                <a:cs typeface="+mn-cs"/>
              </a:rPr>
              <a:t>Băng</a:t>
            </a:r>
            <a:r>
              <a:rPr kumimoji="0" lang="vi-VN" sz="3200" b="0" i="0" u="none" strike="noStrike" kern="1200" cap="none" spc="0" normalizeH="0" noProof="0" dirty="0" smtClean="0">
                <a:ln>
                  <a:noFill/>
                </a:ln>
                <a:solidFill>
                  <a:schemeClr val="bg1"/>
                </a:solidFill>
                <a:effectLst/>
                <a:uLnTx/>
                <a:uFillTx/>
                <a:latin typeface="UTM Avo" panose="02040603050506020204" pitchFamily="18" charset="0"/>
                <a:ea typeface="+mn-ea"/>
                <a:cs typeface="+mn-cs"/>
              </a:rPr>
              <a:t> dính</a:t>
            </a:r>
            <a:endParaRPr kumimoji="0" lang="en-GB"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
        <p:nvSpPr>
          <p:cNvPr id="23" name="Oval 6"/>
          <p:cNvSpPr/>
          <p:nvPr/>
        </p:nvSpPr>
        <p:spPr>
          <a:xfrm>
            <a:off x="5673069" y="2642538"/>
            <a:ext cx="2212902" cy="105395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chemeClr val="tx1"/>
                </a:solidFill>
                <a:effectLst/>
                <a:uLnTx/>
                <a:uFillTx/>
                <a:latin typeface="UTM Avo" panose="02040603050506020204" pitchFamily="18" charset="0"/>
                <a:ea typeface="+mn-ea"/>
                <a:cs typeface="+mn-cs"/>
              </a:rPr>
              <a:t>Hồ dán</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22" name="Oval 6"/>
          <p:cNvSpPr/>
          <p:nvPr/>
        </p:nvSpPr>
        <p:spPr>
          <a:xfrm>
            <a:off x="3565137" y="2593240"/>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chemeClr val="bg1"/>
                </a:solidFill>
                <a:effectLst/>
                <a:uLnTx/>
                <a:uFillTx/>
                <a:latin typeface="UTM Avo" panose="02040603050506020204" pitchFamily="18" charset="0"/>
                <a:ea typeface="+mn-ea"/>
                <a:cs typeface="+mn-cs"/>
              </a:rPr>
              <a:t>Bút</a:t>
            </a:r>
            <a:r>
              <a:rPr kumimoji="0" lang="vi-VN" sz="3200" b="0" i="0" u="none" strike="noStrike" kern="1200" cap="none" spc="0" normalizeH="0" noProof="0" dirty="0" smtClean="0">
                <a:ln>
                  <a:noFill/>
                </a:ln>
                <a:solidFill>
                  <a:schemeClr val="bg1"/>
                </a:solidFill>
                <a:effectLst/>
                <a:uLnTx/>
                <a:uFillTx/>
                <a:latin typeface="UTM Avo" panose="02040603050506020204" pitchFamily="18" charset="0"/>
                <a:ea typeface="+mn-ea"/>
                <a:cs typeface="+mn-cs"/>
              </a:rPr>
              <a:t> chì</a:t>
            </a:r>
            <a:endParaRPr kumimoji="0" lang="en-GB" sz="3200" b="0"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
        <p:nvSpPr>
          <p:cNvPr id="40" name="Oval 6"/>
          <p:cNvSpPr/>
          <p:nvPr/>
        </p:nvSpPr>
        <p:spPr>
          <a:xfrm>
            <a:off x="8462792" y="2514948"/>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chemeClr val="tx1"/>
                </a:solidFill>
                <a:effectLst/>
                <a:uLnTx/>
                <a:uFillTx/>
                <a:latin typeface="UTM Avo" panose="02040603050506020204" pitchFamily="18" charset="0"/>
                <a:ea typeface="+mn-ea"/>
                <a:cs typeface="+mn-cs"/>
              </a:rPr>
              <a:t>kéo</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1" name="Oval 6"/>
          <p:cNvSpPr/>
          <p:nvPr/>
        </p:nvSpPr>
        <p:spPr>
          <a:xfrm>
            <a:off x="1746296" y="4710710"/>
            <a:ext cx="2246293" cy="1287095"/>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chemeClr val="tx1"/>
                </a:solidFill>
                <a:effectLst/>
                <a:uLnTx/>
                <a:uFillTx/>
                <a:latin typeface="UTM Avo" panose="02040603050506020204" pitchFamily="18" charset="0"/>
                <a:ea typeface="+mn-ea"/>
                <a:cs typeface="+mn-cs"/>
              </a:rPr>
              <a:t>Giấy trắng</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2" name="Oval 6"/>
          <p:cNvSpPr/>
          <p:nvPr/>
        </p:nvSpPr>
        <p:spPr>
          <a:xfrm>
            <a:off x="6518197" y="4607358"/>
            <a:ext cx="2212902" cy="105395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rgbClr val="F094C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chemeClr val="tx1"/>
                </a:solidFill>
                <a:effectLst/>
                <a:uLnTx/>
                <a:uFillTx/>
                <a:latin typeface="UTM Avo" panose="02040603050506020204" pitchFamily="18" charset="0"/>
                <a:ea typeface="+mn-ea"/>
                <a:cs typeface="+mn-cs"/>
              </a:rPr>
              <a:t>Giấy màu</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3" name="Oval 6"/>
          <p:cNvSpPr/>
          <p:nvPr/>
        </p:nvSpPr>
        <p:spPr>
          <a:xfrm>
            <a:off x="4410265" y="4558060"/>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chemeClr val="tx1"/>
                </a:solidFill>
                <a:effectLst/>
                <a:uLnTx/>
                <a:uFillTx/>
                <a:latin typeface="UTM Avo" panose="02040603050506020204" pitchFamily="18" charset="0"/>
                <a:ea typeface="+mn-ea"/>
                <a:cs typeface="+mn-cs"/>
              </a:rPr>
              <a:t>Bút</a:t>
            </a:r>
            <a:r>
              <a:rPr kumimoji="0" lang="vi-VN" sz="3200" b="0" i="0" u="none" strike="noStrike" kern="1200" cap="none" spc="0" normalizeH="0" noProof="0" dirty="0" smtClean="0">
                <a:ln>
                  <a:noFill/>
                </a:ln>
                <a:solidFill>
                  <a:schemeClr val="tx1"/>
                </a:solidFill>
                <a:effectLst/>
                <a:uLnTx/>
                <a:uFillTx/>
                <a:latin typeface="UTM Avo" panose="02040603050506020204" pitchFamily="18" charset="0"/>
                <a:ea typeface="+mn-ea"/>
                <a:cs typeface="+mn-cs"/>
              </a:rPr>
              <a:t> màu</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44" name="Oval 6"/>
          <p:cNvSpPr/>
          <p:nvPr/>
        </p:nvSpPr>
        <p:spPr>
          <a:xfrm>
            <a:off x="9307920" y="4479768"/>
            <a:ext cx="1690256" cy="118154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chemeClr val="tx1"/>
                </a:solidFill>
                <a:effectLst/>
                <a:uLnTx/>
                <a:uFillTx/>
                <a:latin typeface="UTM Avo" panose="02040603050506020204" pitchFamily="18" charset="0"/>
                <a:ea typeface="+mn-ea"/>
                <a:cs typeface="+mn-cs"/>
              </a:rPr>
              <a:t>Kim chỉ</a:t>
            </a:r>
            <a:endParaRPr kumimoji="0" lang="en-GB" sz="3200" b="0" i="0" u="none" strike="noStrike" kern="1200" cap="none" spc="0" normalizeH="0" baseline="0" noProof="0" dirty="0">
              <a:ln>
                <a:noFill/>
              </a:ln>
              <a:solidFill>
                <a:schemeClr val="tx1"/>
              </a:solidFill>
              <a:effectLst/>
              <a:uLnTx/>
              <a:uFillTx/>
              <a:latin typeface="UTM Avo" panose="02040603050506020204" pitchFamily="18" charset="0"/>
              <a:ea typeface="+mn-ea"/>
              <a:cs typeface="+mn-cs"/>
            </a:endParaRPr>
          </a:p>
        </p:txBody>
      </p:sp>
      <p:sp>
        <p:nvSpPr>
          <p:cNvPr id="16" name="Rectangle 15"/>
          <p:cNvSpPr/>
          <p:nvPr/>
        </p:nvSpPr>
        <p:spPr>
          <a:xfrm>
            <a:off x="2516745" y="245497"/>
            <a:ext cx="7874537" cy="830997"/>
          </a:xfrm>
          <a:prstGeom prst="rect">
            <a:avLst/>
          </a:prstGeom>
          <a:noFill/>
        </p:spPr>
        <p:txBody>
          <a:bodyPr wrap="square" lIns="91440" tIns="45720" rIns="91440" bIns="45720">
            <a:spAutoFit/>
          </a:bodyPr>
          <a:lstStyle/>
          <a:p>
            <a:pPr algn="ctr"/>
            <a:r>
              <a:rPr lang="en-US" sz="4800" b="1" cap="none" spc="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Làm thỏ con bằng giấy</a:t>
            </a:r>
            <a:endParaRPr lang="en-US" sz="4800" b="1" cap="none" spc="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3710791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inVertical)">
                                      <p:cBhvr>
                                        <p:cTn id="19" dur="500"/>
                                        <p:tgtEl>
                                          <p:spTgt spid="4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arn(inVertical)">
                                      <p:cBhvr>
                                        <p:cTn id="25" dur="500"/>
                                        <p:tgtEl>
                                          <p:spTgt spid="4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7"/>
                                        </p:tgtEl>
                                        <p:attrNameLst>
                                          <p:attrName>ppt_w</p:attrName>
                                        </p:attrNameLst>
                                      </p:cBhvr>
                                      <p:tavLst>
                                        <p:tav tm="0">
                                          <p:val>
                                            <p:strVal val="ppt_w"/>
                                          </p:val>
                                        </p:tav>
                                        <p:tav tm="100000">
                                          <p:val>
                                            <p:fltVal val="0"/>
                                          </p:val>
                                        </p:tav>
                                      </p:tavLst>
                                    </p:anim>
                                    <p:anim calcmode="lin" valueType="num">
                                      <p:cBhvr>
                                        <p:cTn id="36" dur="500"/>
                                        <p:tgtEl>
                                          <p:spTgt spid="7"/>
                                        </p:tgtEl>
                                        <p:attrNameLst>
                                          <p:attrName>ppt_h</p:attrName>
                                        </p:attrNameLst>
                                      </p:cBhvr>
                                      <p:tavLst>
                                        <p:tav tm="0">
                                          <p:val>
                                            <p:strVal val="ppt_h"/>
                                          </p:val>
                                        </p:tav>
                                        <p:tav tm="100000">
                                          <p:val>
                                            <p:fltVal val="0"/>
                                          </p:val>
                                        </p:tav>
                                      </p:tavLst>
                                    </p:anim>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53" presetClass="exit" presetSubtype="32" fill="hold" grpId="1" nodeType="withEffect">
                                  <p:stCondLst>
                                    <p:cond delay="0"/>
                                  </p:stCondLst>
                                  <p:childTnLst>
                                    <p:anim calcmode="lin" valueType="num">
                                      <p:cBhvr>
                                        <p:cTn id="40" dur="500"/>
                                        <p:tgtEl>
                                          <p:spTgt spid="44"/>
                                        </p:tgtEl>
                                        <p:attrNameLst>
                                          <p:attrName>ppt_w</p:attrName>
                                        </p:attrNameLst>
                                      </p:cBhvr>
                                      <p:tavLst>
                                        <p:tav tm="0">
                                          <p:val>
                                            <p:strVal val="ppt_w"/>
                                          </p:val>
                                        </p:tav>
                                        <p:tav tm="100000">
                                          <p:val>
                                            <p:fltVal val="0"/>
                                          </p:val>
                                        </p:tav>
                                      </p:tavLst>
                                    </p:anim>
                                    <p:anim calcmode="lin" valueType="num">
                                      <p:cBhvr>
                                        <p:cTn id="41" dur="500"/>
                                        <p:tgtEl>
                                          <p:spTgt spid="44"/>
                                        </p:tgtEl>
                                        <p:attrNameLst>
                                          <p:attrName>ppt_h</p:attrName>
                                        </p:attrNameLst>
                                      </p:cBhvr>
                                      <p:tavLst>
                                        <p:tav tm="0">
                                          <p:val>
                                            <p:strVal val="ppt_h"/>
                                          </p:val>
                                        </p:tav>
                                        <p:tav tm="100000">
                                          <p:val>
                                            <p:fltVal val="0"/>
                                          </p:val>
                                        </p:tav>
                                      </p:tavLst>
                                    </p:anim>
                                    <p:animEffect transition="out" filter="fad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6" presetClass="emph" presetSubtype="0" repeatCount="2000" fill="hold" grpId="1" nodeType="clickEffect">
                                  <p:stCondLst>
                                    <p:cond delay="0"/>
                                  </p:stCondLst>
                                  <p:childTnLst>
                                    <p:animEffect transition="out" filter="fade">
                                      <p:cBhvr>
                                        <p:cTn id="47" dur="500" tmFilter="0, 0; .2, .5; .8, .5; 1, 0"/>
                                        <p:tgtEl>
                                          <p:spTgt spid="22"/>
                                        </p:tgtEl>
                                      </p:cBhvr>
                                    </p:animEffect>
                                    <p:animScale>
                                      <p:cBhvr>
                                        <p:cTn id="48" dur="250" autoRev="1" fill="hold"/>
                                        <p:tgtEl>
                                          <p:spTgt spid="22"/>
                                        </p:tgtEl>
                                      </p:cBhvr>
                                      <p:by x="105000" y="105000"/>
                                    </p:animScale>
                                  </p:childTnLst>
                                </p:cTn>
                              </p:par>
                              <p:par>
                                <p:cTn id="49" presetID="26" presetClass="emph" presetSubtype="0" repeatCount="2000" fill="hold" grpId="1" nodeType="withEffect">
                                  <p:stCondLst>
                                    <p:cond delay="0"/>
                                  </p:stCondLst>
                                  <p:childTnLst>
                                    <p:animEffect transition="out" filter="fade">
                                      <p:cBhvr>
                                        <p:cTn id="50" dur="500" tmFilter="0, 0; .2, .5; .8, .5; 1, 0"/>
                                        <p:tgtEl>
                                          <p:spTgt spid="23"/>
                                        </p:tgtEl>
                                      </p:cBhvr>
                                    </p:animEffect>
                                    <p:animScale>
                                      <p:cBhvr>
                                        <p:cTn id="51" dur="250" autoRev="1" fill="hold"/>
                                        <p:tgtEl>
                                          <p:spTgt spid="23"/>
                                        </p:tgtEl>
                                      </p:cBhvr>
                                      <p:by x="105000" y="105000"/>
                                    </p:animScale>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40"/>
                                        </p:tgtEl>
                                      </p:cBhvr>
                                    </p:animEffect>
                                    <p:animScale>
                                      <p:cBhvr>
                                        <p:cTn id="54" dur="250" autoRev="1" fill="hold"/>
                                        <p:tgtEl>
                                          <p:spTgt spid="40"/>
                                        </p:tgtEl>
                                      </p:cBhvr>
                                      <p:by x="105000" y="105000"/>
                                    </p:animScale>
                                  </p:childTnLst>
                                </p:cTn>
                              </p:par>
                              <p:par>
                                <p:cTn id="55" presetID="26" presetClass="emph" presetSubtype="0" repeatCount="2000" fill="hold" grpId="1" nodeType="withEffect">
                                  <p:stCondLst>
                                    <p:cond delay="0"/>
                                  </p:stCondLst>
                                  <p:childTnLst>
                                    <p:animEffect transition="out" filter="fade">
                                      <p:cBhvr>
                                        <p:cTn id="56" dur="500" tmFilter="0, 0; .2, .5; .8, .5; 1, 0"/>
                                        <p:tgtEl>
                                          <p:spTgt spid="41"/>
                                        </p:tgtEl>
                                      </p:cBhvr>
                                    </p:animEffect>
                                    <p:animScale>
                                      <p:cBhvr>
                                        <p:cTn id="57" dur="250" autoRev="1" fill="hold"/>
                                        <p:tgtEl>
                                          <p:spTgt spid="41"/>
                                        </p:tgtEl>
                                      </p:cBhvr>
                                      <p:by x="105000" y="105000"/>
                                    </p:animScale>
                                  </p:childTnLst>
                                </p:cTn>
                              </p:par>
                              <p:par>
                                <p:cTn id="58" presetID="26" presetClass="emph" presetSubtype="0" repeatCount="2000" fill="hold" grpId="1" nodeType="withEffect">
                                  <p:stCondLst>
                                    <p:cond delay="0"/>
                                  </p:stCondLst>
                                  <p:childTnLst>
                                    <p:animEffect transition="out" filter="fade">
                                      <p:cBhvr>
                                        <p:cTn id="59" dur="500" tmFilter="0, 0; .2, .5; .8, .5; 1, 0"/>
                                        <p:tgtEl>
                                          <p:spTgt spid="43"/>
                                        </p:tgtEl>
                                      </p:cBhvr>
                                    </p:animEffect>
                                    <p:animScale>
                                      <p:cBhvr>
                                        <p:cTn id="60" dur="250" autoRev="1" fill="hold"/>
                                        <p:tgtEl>
                                          <p:spTgt spid="43"/>
                                        </p:tgtEl>
                                      </p:cBhvr>
                                      <p:by x="105000" y="105000"/>
                                    </p:animScale>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42"/>
                                        </p:tgtEl>
                                      </p:cBhvr>
                                    </p:animEffect>
                                    <p:animScale>
                                      <p:cBhvr>
                                        <p:cTn id="63"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7" grpId="1" animBg="1"/>
      <p:bldP spid="23" grpId="0" animBg="1"/>
      <p:bldP spid="23" grpId="1" animBg="1"/>
      <p:bldP spid="22" grpId="0" animBg="1"/>
      <p:bldP spid="22"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766185" y="1941935"/>
            <a:ext cx="1122614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rPr>
              <a:t> 2: </a:t>
            </a:r>
            <a:r>
              <a:rPr lang="vi-VN" sz="3600" dirty="0" smtClean="0">
                <a:solidFill>
                  <a:srgbClr val="C00000"/>
                </a:solidFill>
                <a:latin typeface="Cambria" panose="02040503050406030204" pitchFamily="18" charset="0"/>
                <a:ea typeface="Cambria" panose="02040503050406030204" pitchFamily="18" charset="0"/>
              </a:rPr>
              <a:t>Để làm được thỏ con bằng giấy, cần phải thực hiện những bước nào? Nêu hoạt động chính mỗi bước</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5933135" y="3244334"/>
            <a:ext cx="32573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C00000"/>
                </a:solidFill>
                <a:effectLst/>
                <a:uLnTx/>
                <a:uFillTx/>
                <a:latin typeface="UTM Avo" panose="02040603050506020204" pitchFamily="18" charset="0"/>
                <a:ea typeface="Times New Roman" panose="02020603050405020304" pitchFamily="18" charset="0"/>
                <a:cs typeface="+mn-cs"/>
              </a:rPr>
              <a:t>-.</a:t>
            </a:r>
            <a:endParaRPr kumimoji="0" lang="en-GB" sz="1600" b="0" i="0" u="none" strike="noStrike" kern="1200" cap="none" spc="0" normalizeH="0" baseline="0" noProof="0" dirty="0">
              <a:ln>
                <a:noFill/>
              </a:ln>
              <a:solidFill>
                <a:srgbClr val="C00000"/>
              </a:solidFill>
              <a:effectLst/>
              <a:uLnTx/>
              <a:uFillTx/>
              <a:latin typeface="UTM Avo" panose="02040603050506020204" pitchFamily="18" charset="0"/>
              <a:ea typeface="Times New Roman" panose="02020603050405020304" pitchFamily="18" charset="0"/>
              <a:cs typeface="+mn-cs"/>
            </a:endParaRPr>
          </a:p>
        </p:txBody>
      </p:sp>
      <p:grpSp>
        <p:nvGrpSpPr>
          <p:cNvPr id="25" name="Group 24"/>
          <p:cNvGrpSpPr/>
          <p:nvPr/>
        </p:nvGrpSpPr>
        <p:grpSpPr>
          <a:xfrm>
            <a:off x="2497024" y="4245981"/>
            <a:ext cx="7166521" cy="1525979"/>
            <a:chOff x="3761568" y="3158943"/>
            <a:chExt cx="2665648" cy="1673136"/>
          </a:xfrm>
        </p:grpSpPr>
        <p:sp>
          <p:nvSpPr>
            <p:cNvPr id="26" name="Rounded Rectangle 24"/>
            <p:cNvSpPr/>
            <p:nvPr/>
          </p:nvSpPr>
          <p:spPr>
            <a:xfrm>
              <a:off x="3761568" y="3158943"/>
              <a:ext cx="2665648"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3999157" y="3484907"/>
              <a:ext cx="2144832" cy="101237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Làm</a:t>
              </a:r>
              <a:r>
                <a:rPr kumimoji="0" lang="vi-VN" sz="54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việc nhóm đôi</a:t>
              </a:r>
              <a:endParaRPr kumimoji="0" lang="en-GB"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2516745" y="245497"/>
            <a:ext cx="7874537" cy="830997"/>
          </a:xfrm>
          <a:prstGeom prst="rect">
            <a:avLst/>
          </a:prstGeom>
          <a:noFill/>
        </p:spPr>
        <p:txBody>
          <a:bodyPr wrap="square" lIns="91440" tIns="45720" rIns="91440" bIns="45720">
            <a:spAutoFit/>
          </a:bodyPr>
          <a:lstStyle/>
          <a:p>
            <a:pPr algn="ctr"/>
            <a:r>
              <a:rPr lang="en-US" sz="4800" b="1" cap="none" spc="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Làm thỏ con bằng giấy</a:t>
            </a:r>
            <a:endParaRPr lang="en-US" sz="4800" b="1" cap="none" spc="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2539794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 y="101972"/>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7" name="Rectangle 6"/>
          <p:cNvSpPr/>
          <p:nvPr/>
        </p:nvSpPr>
        <p:spPr>
          <a:xfrm>
            <a:off x="5941150" y="3244334"/>
            <a:ext cx="309700" cy="369332"/>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rPr>
              <a:t>-.</a:t>
            </a:r>
            <a:endParaRPr kumimoji="0" lang="en-GB" sz="1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5" name="Group 24"/>
          <p:cNvGrpSpPr/>
          <p:nvPr/>
        </p:nvGrpSpPr>
        <p:grpSpPr>
          <a:xfrm>
            <a:off x="3221236" y="5410544"/>
            <a:ext cx="8959767" cy="1000520"/>
            <a:chOff x="4138351" y="3592528"/>
            <a:chExt cx="3332661" cy="1673136"/>
          </a:xfrm>
        </p:grpSpPr>
        <p:sp>
          <p:nvSpPr>
            <p:cNvPr id="26" name="Rounded Rectangle 24"/>
            <p:cNvSpPr/>
            <p:nvPr/>
          </p:nvSpPr>
          <p:spPr>
            <a:xfrm>
              <a:off x="4138351" y="3592528"/>
              <a:ext cx="3252019"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26"/>
            <p:cNvSpPr/>
            <p:nvPr/>
          </p:nvSpPr>
          <p:spPr>
            <a:xfrm>
              <a:off x="4354299" y="3971885"/>
              <a:ext cx="3116713" cy="977900"/>
            </a:xfrm>
            <a:prstGeom prst="rect">
              <a:avLst/>
            </a:prstGeom>
          </p:spPr>
          <p:txBody>
            <a:bodyPr wrap="square">
              <a:spAutoFit/>
            </a:bodyPr>
            <a:lstStyle/>
            <a:p>
              <a:pPr lvl="0" algn="just">
                <a:defRPr/>
              </a:pPr>
              <a:r>
                <a:rPr lang="vi-VN" sz="3200" dirty="0" smtClean="0">
                  <a:latin typeface="Cambria" panose="02040503050406030204" pitchFamily="18" charset="0"/>
                  <a:ea typeface="Cambria" panose="02040503050406030204" pitchFamily="18" charset="0"/>
                </a:rPr>
                <a:t>Dùng bút màu vẽ trang trí cho thỏ.</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9" name="Group 28"/>
          <p:cNvGrpSpPr/>
          <p:nvPr/>
        </p:nvGrpSpPr>
        <p:grpSpPr>
          <a:xfrm>
            <a:off x="3221236" y="1002459"/>
            <a:ext cx="8742962" cy="2836864"/>
            <a:chOff x="7182857" y="2165142"/>
            <a:chExt cx="4305351" cy="3990298"/>
          </a:xfrm>
        </p:grpSpPr>
        <p:sp>
          <p:nvSpPr>
            <p:cNvPr id="30" name="Rectangle 29"/>
            <p:cNvSpPr/>
            <p:nvPr/>
          </p:nvSpPr>
          <p:spPr>
            <a:xfrm>
              <a:off x="7551444" y="2418322"/>
              <a:ext cx="3784961" cy="3593192"/>
            </a:xfrm>
            <a:prstGeom prst="rect">
              <a:avLst/>
            </a:prstGeom>
          </p:spPr>
          <p:txBody>
            <a:bodyPr wrap="square">
              <a:spAutoFit/>
            </a:bodyPr>
            <a:lstStyle/>
            <a:p>
              <a:r>
                <a:rPr lang="vi-VN" sz="3200" dirty="0" smtClean="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Cắt hai hình chữ nhật từ 2 tờ giấy trắng để làm đầu thỏ, thân thỏ. </a:t>
              </a:r>
            </a:p>
            <a:p>
              <a:r>
                <a:rPr lang="vi-VN" sz="3200" dirty="0">
                  <a:latin typeface="Cambria" panose="02040503050406030204" pitchFamily="18" charset="0"/>
                  <a:ea typeface="Cambria" panose="02040503050406030204" pitchFamily="18" charset="0"/>
                </a:rPr>
                <a:t>+ Cắt hình tai thỏ từ giấy trắng, sau đó gấp theo đường kẻ nét đứt. </a:t>
              </a:r>
            </a:p>
            <a:p>
              <a:r>
                <a:rPr lang="vi-VN" sz="3200" dirty="0">
                  <a:latin typeface="Cambria" panose="02040503050406030204" pitchFamily="18" charset="0"/>
                  <a:ea typeface="Cambria" panose="02040503050406030204" pitchFamily="18" charset="0"/>
                </a:rPr>
                <a:t>+ Cắt đế từ giấy màu. </a:t>
              </a:r>
            </a:p>
          </p:txBody>
        </p:sp>
        <p:sp>
          <p:nvSpPr>
            <p:cNvPr id="31" name="Rounded Rectangle 24"/>
            <p:cNvSpPr/>
            <p:nvPr/>
          </p:nvSpPr>
          <p:spPr>
            <a:xfrm>
              <a:off x="7182857" y="2165142"/>
              <a:ext cx="4305351" cy="3990298"/>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2" name="Rectangle 31"/>
          <p:cNvSpPr/>
          <p:nvPr/>
        </p:nvSpPr>
        <p:spPr>
          <a:xfrm>
            <a:off x="4509668" y="3244334"/>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Oval 6"/>
          <p:cNvSpPr/>
          <p:nvPr/>
        </p:nvSpPr>
        <p:spPr>
          <a:xfrm>
            <a:off x="359371" y="1147017"/>
            <a:ext cx="2861868" cy="1862682"/>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1:  Cắt</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Oval 6"/>
          <p:cNvSpPr/>
          <p:nvPr/>
        </p:nvSpPr>
        <p:spPr>
          <a:xfrm>
            <a:off x="344627" y="3918494"/>
            <a:ext cx="2861868" cy="1164563"/>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2: Dán</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3" name="Group 42"/>
          <p:cNvGrpSpPr/>
          <p:nvPr/>
        </p:nvGrpSpPr>
        <p:grpSpPr>
          <a:xfrm>
            <a:off x="3373636" y="4031294"/>
            <a:ext cx="8742963" cy="1233725"/>
            <a:chOff x="4138351" y="3592528"/>
            <a:chExt cx="3252019" cy="1673136"/>
          </a:xfrm>
        </p:grpSpPr>
        <p:sp>
          <p:nvSpPr>
            <p:cNvPr id="44" name="Rounded Rectangle 24"/>
            <p:cNvSpPr/>
            <p:nvPr/>
          </p:nvSpPr>
          <p:spPr>
            <a:xfrm>
              <a:off x="4138351" y="3592528"/>
              <a:ext cx="3252019" cy="1673136"/>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mấp mô</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Rectangle 44"/>
            <p:cNvSpPr/>
            <p:nvPr/>
          </p:nvSpPr>
          <p:spPr>
            <a:xfrm>
              <a:off x="4206004" y="3803321"/>
              <a:ext cx="3116713" cy="1460887"/>
            </a:xfrm>
            <a:prstGeom prst="rect">
              <a:avLst/>
            </a:prstGeom>
          </p:spPr>
          <p:txBody>
            <a:bodyPr wrap="square">
              <a:spAutoFit/>
            </a:bodyPr>
            <a:lstStyle/>
            <a:p>
              <a:pPr lvl="0" algn="just">
                <a:defRPr/>
              </a:pPr>
              <a:r>
                <a:rPr lang="en-US" sz="3200" dirty="0" err="1">
                  <a:latin typeface="Cambria" panose="02040503050406030204" pitchFamily="18" charset="0"/>
                  <a:ea typeface="Cambria" panose="02040503050406030204" pitchFamily="18" charset="0"/>
                </a:rPr>
                <a:t>Dùng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mẩu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vừa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a:t>
              </a:r>
              <a:r>
                <a:rPr lang="en-US" sz="3200" dirty="0">
                  <a:latin typeface="Cambria" panose="02040503050406030204" pitchFamily="18" charset="0"/>
                  <a:ea typeface="Cambria" panose="02040503050406030204" pitchFamily="18" charset="0"/>
                </a:rPr>
                <a:t>. </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6" name="Oval 6"/>
          <p:cNvSpPr/>
          <p:nvPr/>
        </p:nvSpPr>
        <p:spPr>
          <a:xfrm>
            <a:off x="447363" y="5426671"/>
            <a:ext cx="2861868" cy="1006227"/>
          </a:xfrm>
          <a:custGeom>
            <a:avLst/>
            <a:gdLst>
              <a:gd name="connsiteX0" fmla="*/ 0 w 2857500"/>
              <a:gd name="connsiteY0" fmla="*/ 850106 h 1700212"/>
              <a:gd name="connsiteX1" fmla="*/ 1428750 w 2857500"/>
              <a:gd name="connsiteY1" fmla="*/ 0 h 1700212"/>
              <a:gd name="connsiteX2" fmla="*/ 2857500 w 2857500"/>
              <a:gd name="connsiteY2" fmla="*/ 850106 h 1700212"/>
              <a:gd name="connsiteX3" fmla="*/ 1428750 w 2857500"/>
              <a:gd name="connsiteY3" fmla="*/ 1700212 h 1700212"/>
              <a:gd name="connsiteX4" fmla="*/ 0 w 2857500"/>
              <a:gd name="connsiteY4" fmla="*/ 850106 h 1700212"/>
              <a:gd name="connsiteX0" fmla="*/ 0 w 2874943"/>
              <a:gd name="connsiteY0" fmla="*/ 960202 h 1810308"/>
              <a:gd name="connsiteX1" fmla="*/ 1428750 w 2874943"/>
              <a:gd name="connsiteY1" fmla="*/ 110096 h 1810308"/>
              <a:gd name="connsiteX2" fmla="*/ 2314575 w 2874943"/>
              <a:gd name="connsiteY2" fmla="*/ 103370 h 1810308"/>
              <a:gd name="connsiteX3" fmla="*/ 2857500 w 2874943"/>
              <a:gd name="connsiteY3" fmla="*/ 960202 h 1810308"/>
              <a:gd name="connsiteX4" fmla="*/ 1428750 w 2874943"/>
              <a:gd name="connsiteY4" fmla="*/ 1810308 h 1810308"/>
              <a:gd name="connsiteX5" fmla="*/ 0 w 2874943"/>
              <a:gd name="connsiteY5" fmla="*/ 960202 h 1810308"/>
              <a:gd name="connsiteX0" fmla="*/ 22532 w 2897475"/>
              <a:gd name="connsiteY0" fmla="*/ 918613 h 1768719"/>
              <a:gd name="connsiteX1" fmla="*/ 636895 w 2897475"/>
              <a:gd name="connsiteY1" fmla="*/ 76069 h 1768719"/>
              <a:gd name="connsiteX2" fmla="*/ 1451282 w 2897475"/>
              <a:gd name="connsiteY2" fmla="*/ 68507 h 1768719"/>
              <a:gd name="connsiteX3" fmla="*/ 2337107 w 2897475"/>
              <a:gd name="connsiteY3" fmla="*/ 61781 h 1768719"/>
              <a:gd name="connsiteX4" fmla="*/ 2880032 w 2897475"/>
              <a:gd name="connsiteY4" fmla="*/ 918613 h 1768719"/>
              <a:gd name="connsiteX5" fmla="*/ 1451282 w 2897475"/>
              <a:gd name="connsiteY5" fmla="*/ 1768719 h 1768719"/>
              <a:gd name="connsiteX6" fmla="*/ 22532 w 2897475"/>
              <a:gd name="connsiteY6" fmla="*/ 918613 h 1768719"/>
              <a:gd name="connsiteX0" fmla="*/ 2905 w 2877848"/>
              <a:gd name="connsiteY0" fmla="*/ 918613 h 1843654"/>
              <a:gd name="connsiteX1" fmla="*/ 617268 w 2877848"/>
              <a:gd name="connsiteY1" fmla="*/ 76069 h 1843654"/>
              <a:gd name="connsiteX2" fmla="*/ 1431655 w 2877848"/>
              <a:gd name="connsiteY2" fmla="*/ 68507 h 1843654"/>
              <a:gd name="connsiteX3" fmla="*/ 2317480 w 2877848"/>
              <a:gd name="connsiteY3" fmla="*/ 61781 h 1843654"/>
              <a:gd name="connsiteX4" fmla="*/ 2860405 w 2877848"/>
              <a:gd name="connsiteY4" fmla="*/ 918613 h 1843654"/>
              <a:gd name="connsiteX5" fmla="*/ 1431655 w 2877848"/>
              <a:gd name="connsiteY5" fmla="*/ 1768719 h 1843654"/>
              <a:gd name="connsiteX6" fmla="*/ 431530 w 2877848"/>
              <a:gd name="connsiteY6" fmla="*/ 1704844 h 1843654"/>
              <a:gd name="connsiteX7" fmla="*/ 2905 w 2877848"/>
              <a:gd name="connsiteY7" fmla="*/ 918613 h 1843654"/>
              <a:gd name="connsiteX0" fmla="*/ 2905 w 2861868"/>
              <a:gd name="connsiteY0" fmla="*/ 918613 h 1862682"/>
              <a:gd name="connsiteX1" fmla="*/ 617268 w 2861868"/>
              <a:gd name="connsiteY1" fmla="*/ 76069 h 1862682"/>
              <a:gd name="connsiteX2" fmla="*/ 1431655 w 2861868"/>
              <a:gd name="connsiteY2" fmla="*/ 68507 h 1862682"/>
              <a:gd name="connsiteX3" fmla="*/ 2317480 w 2861868"/>
              <a:gd name="connsiteY3" fmla="*/ 61781 h 1862682"/>
              <a:gd name="connsiteX4" fmla="*/ 2860405 w 2861868"/>
              <a:gd name="connsiteY4" fmla="*/ 918613 h 1862682"/>
              <a:gd name="connsiteX5" fmla="*/ 2503217 w 2861868"/>
              <a:gd name="connsiteY5" fmla="*/ 1804855 h 1862682"/>
              <a:gd name="connsiteX6" fmla="*/ 1431655 w 2861868"/>
              <a:gd name="connsiteY6" fmla="*/ 1768719 h 1862682"/>
              <a:gd name="connsiteX7" fmla="*/ 431530 w 2861868"/>
              <a:gd name="connsiteY7" fmla="*/ 1704844 h 1862682"/>
              <a:gd name="connsiteX8" fmla="*/ 2905 w 2861868"/>
              <a:gd name="connsiteY8" fmla="*/ 918613 h 186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868" h="1862682">
                <a:moveTo>
                  <a:pt x="2905" y="918613"/>
                </a:moveTo>
                <a:cubicBezTo>
                  <a:pt x="33861" y="647151"/>
                  <a:pt x="379143" y="217753"/>
                  <a:pt x="617268" y="76069"/>
                </a:cubicBezTo>
                <a:cubicBezTo>
                  <a:pt x="855393" y="-65615"/>
                  <a:pt x="1148286" y="70888"/>
                  <a:pt x="1431655" y="68507"/>
                </a:cubicBezTo>
                <a:cubicBezTo>
                  <a:pt x="1715024" y="66126"/>
                  <a:pt x="2079355" y="-79903"/>
                  <a:pt x="2317480" y="61781"/>
                </a:cubicBezTo>
                <a:cubicBezTo>
                  <a:pt x="2555605" y="203465"/>
                  <a:pt x="2886599" y="685251"/>
                  <a:pt x="2860405" y="918613"/>
                </a:cubicBezTo>
                <a:cubicBezTo>
                  <a:pt x="2834211" y="1151975"/>
                  <a:pt x="2741342" y="1663171"/>
                  <a:pt x="2503217" y="1804855"/>
                </a:cubicBezTo>
                <a:cubicBezTo>
                  <a:pt x="2265092" y="1946539"/>
                  <a:pt x="1776936" y="1785387"/>
                  <a:pt x="1431655" y="1768719"/>
                </a:cubicBezTo>
                <a:cubicBezTo>
                  <a:pt x="1086374" y="1752051"/>
                  <a:pt x="669655" y="1846528"/>
                  <a:pt x="431530" y="1704844"/>
                </a:cubicBezTo>
                <a:cubicBezTo>
                  <a:pt x="193405" y="1563160"/>
                  <a:pt x="-28051" y="1190076"/>
                  <a:pt x="2905" y="918613"/>
                </a:cubicBez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Bước</a:t>
            </a:r>
            <a:r>
              <a:rPr kumimoji="0" lang="vi-VN" sz="3200" b="0"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3: Vẽ</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2516745" y="245497"/>
            <a:ext cx="7874537" cy="830997"/>
          </a:xfrm>
          <a:prstGeom prst="rect">
            <a:avLst/>
          </a:prstGeom>
          <a:noFill/>
        </p:spPr>
        <p:txBody>
          <a:bodyPr wrap="square" lIns="91440" tIns="45720" rIns="91440" bIns="45720">
            <a:spAutoFit/>
          </a:bodyPr>
          <a:lstStyle/>
          <a:p>
            <a:pPr algn="ctr"/>
            <a:r>
              <a:rPr lang="en-US" sz="4800" b="1" cap="none" spc="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Làm thỏ con bằng giấy</a:t>
            </a:r>
            <a:endParaRPr lang="en-US" sz="4800" b="1" cap="none" spc="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10540411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332497" y="1227554"/>
            <a:ext cx="1129539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vi-VN" sz="36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vào bài đọc, trình bày 1 – 2 bước làm con thỏ bằng giấy.</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3" name="Rectangle 8"/>
          <p:cNvSpPr/>
          <p:nvPr/>
        </p:nvSpPr>
        <p:spPr>
          <a:xfrm>
            <a:off x="1150005" y="2555717"/>
            <a:ext cx="10761947" cy="4157649"/>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r>
              <a:rPr kumimoji="0" lang="vi-VN" sz="32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ước 1. Cắt</a:t>
            </a:r>
          </a:p>
          <a:p>
            <a:r>
              <a:rPr lang="vi-VN" sz="3200" dirty="0">
                <a:latin typeface="Cambria" panose="02040503050406030204" pitchFamily="18" charset="0"/>
                <a:ea typeface="Cambria" panose="02040503050406030204" pitchFamily="18" charset="0"/>
              </a:rPr>
              <a:t>- Cắt hai hình chữ nhật từ 2 tờ giấy trắng để làm đầu thỏ, thần thỏ.</a:t>
            </a:r>
          </a:p>
          <a:p>
            <a:r>
              <a:rPr lang="vi-VN" sz="3200" dirty="0">
                <a:latin typeface="Cambria" panose="02040503050406030204" pitchFamily="18" charset="0"/>
                <a:ea typeface="Cambria" panose="02040503050406030204" pitchFamily="18" charset="0"/>
              </a:rPr>
              <a:t>+ Hình thứ nhất: rộng 10 cm, dài 25 cm.</a:t>
            </a:r>
          </a:p>
          <a:p>
            <a:r>
              <a:rPr lang="vi-VN" sz="3200" dirty="0">
                <a:latin typeface="Cambria" panose="02040503050406030204" pitchFamily="18" charset="0"/>
                <a:ea typeface="Cambria" panose="02040503050406030204" pitchFamily="18" charset="0"/>
              </a:rPr>
              <a:t>+ Hình thứ hai: rộng 15 cm, dài 25 cm.</a:t>
            </a:r>
          </a:p>
          <a:p>
            <a:r>
              <a:rPr lang="vi-VN" sz="3200" dirty="0">
                <a:latin typeface="Cambria" panose="02040503050406030204" pitchFamily="18" charset="0"/>
                <a:ea typeface="Cambria" panose="02040503050406030204" pitchFamily="18" charset="0"/>
              </a:rPr>
              <a:t>- Cắt hình tai thỏ từ giấy trắng, sau đó gấp theo đường kẻ nét đứt (như hình bên).</a:t>
            </a:r>
          </a:p>
          <a:p>
            <a:r>
              <a:rPr lang="vi-VN" sz="3200" dirty="0">
                <a:latin typeface="Cambria" panose="02040503050406030204" pitchFamily="18" charset="0"/>
                <a:ea typeface="Cambria" panose="02040503050406030204" pitchFamily="18" charset="0"/>
              </a:rPr>
              <a:t>- Cắt đế từ giấy </a:t>
            </a:r>
            <a:r>
              <a:rPr lang="vi-VN" sz="3200" dirty="0" smtClean="0">
                <a:latin typeface="Cambria" panose="02040503050406030204" pitchFamily="18" charset="0"/>
                <a:ea typeface="Cambria" panose="02040503050406030204" pitchFamily="18" charset="0"/>
              </a:rPr>
              <a:t>màu</a:t>
            </a:r>
            <a:endParaRPr lang="vi-VN" sz="3200" dirty="0">
              <a:latin typeface="Cambria" panose="02040503050406030204" pitchFamily="18" charset="0"/>
              <a:ea typeface="Cambria" panose="02040503050406030204" pitchFamily="18" charset="0"/>
            </a:endParaRPr>
          </a:p>
        </p:txBody>
      </p:sp>
      <p:sp>
        <p:nvSpPr>
          <p:cNvPr id="9" name="Rectangle 8"/>
          <p:cNvSpPr/>
          <p:nvPr/>
        </p:nvSpPr>
        <p:spPr>
          <a:xfrm>
            <a:off x="2516745" y="245497"/>
            <a:ext cx="7874537" cy="830997"/>
          </a:xfrm>
          <a:prstGeom prst="rect">
            <a:avLst/>
          </a:prstGeom>
          <a:noFill/>
        </p:spPr>
        <p:txBody>
          <a:bodyPr wrap="square" lIns="91440" tIns="45720" rIns="91440" bIns="45720">
            <a:spAutoFit/>
          </a:bodyPr>
          <a:lstStyle/>
          <a:p>
            <a:pPr algn="ctr"/>
            <a:r>
              <a:rPr lang="en-US" sz="4800" b="1" cap="none" spc="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Làm thỏ con bằng giấy</a:t>
            </a:r>
            <a:endParaRPr lang="en-US" sz="4800" b="1" cap="none" spc="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2225243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873760" y="1227554"/>
            <a:ext cx="1075413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3: </a:t>
            </a:r>
            <a:r>
              <a:rPr kumimoji="0" lang="vi-VN" sz="36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vào bài đọc, trình bày 1 – 2 bước làm con thỏ bằng giấy.</a:t>
            </a:r>
            <a:endParaRPr kumimoji="0" lang="en-GB"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3" name="Rectangle 8"/>
          <p:cNvSpPr/>
          <p:nvPr/>
        </p:nvSpPr>
        <p:spPr>
          <a:xfrm>
            <a:off x="1150005" y="2555717"/>
            <a:ext cx="10761947" cy="2988098"/>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r>
              <a:rPr lang="vi-VN" sz="3600" dirty="0">
                <a:latin typeface="Cambria" panose="02040503050406030204" pitchFamily="18" charset="0"/>
                <a:ea typeface="Cambria" panose="02040503050406030204" pitchFamily="18" charset="0"/>
              </a:rPr>
              <a:t>- Bước 2: Dán: </a:t>
            </a:r>
          </a:p>
          <a:p>
            <a:r>
              <a:rPr lang="vi-VN" sz="3600" dirty="0">
                <a:latin typeface="Cambria" panose="02040503050406030204" pitchFamily="18" charset="0"/>
                <a:ea typeface="Cambria" panose="02040503050406030204" pitchFamily="18" charset="0"/>
              </a:rPr>
              <a:t>+ Dùng hồ dán hai mép của mỗi hình chữ nhật để tạo thành đầu thỏ và thân thỏ.</a:t>
            </a:r>
          </a:p>
          <a:p>
            <a:r>
              <a:rPr lang="vi-VN" sz="3600" dirty="0">
                <a:latin typeface="Cambria" panose="02040503050406030204" pitchFamily="18" charset="0"/>
                <a:ea typeface="Cambria" panose="02040503050406030204" pitchFamily="18" charset="0"/>
              </a:rPr>
              <a:t>+ Dán tai thỏ, đầu thỏ, thân thỏ với nhau, sau đó dán lên đế</a:t>
            </a:r>
            <a:r>
              <a:rPr lang="vi-VN" sz="3600" dirty="0" smtClean="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sp>
        <p:nvSpPr>
          <p:cNvPr id="9" name="Rectangle 8"/>
          <p:cNvSpPr/>
          <p:nvPr/>
        </p:nvSpPr>
        <p:spPr>
          <a:xfrm>
            <a:off x="2516745" y="245497"/>
            <a:ext cx="7874537" cy="830997"/>
          </a:xfrm>
          <a:prstGeom prst="rect">
            <a:avLst/>
          </a:prstGeom>
          <a:noFill/>
        </p:spPr>
        <p:txBody>
          <a:bodyPr wrap="square" lIns="91440" tIns="45720" rIns="91440" bIns="45720">
            <a:spAutoFit/>
          </a:bodyPr>
          <a:lstStyle/>
          <a:p>
            <a:pPr algn="ctr"/>
            <a:r>
              <a:rPr lang="en-US" sz="4800" b="1" cap="none" spc="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Làm thỏ con bằng giấy</a:t>
            </a:r>
            <a:endParaRPr lang="en-US" sz="4800" b="1" cap="none" spc="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42755213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1485373" y="1222402"/>
            <a:ext cx="9487428"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a:t>
            </a:r>
            <a:r>
              <a:rPr kumimoji="0" lang="vi-VN" sz="36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rPr>
              <a:t>Giới</a:t>
            </a:r>
            <a:r>
              <a:rPr kumimoji="0" lang="vi-VN" sz="3600" b="0"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thiệu về chú thỏ bằng giấy được nói đến trong bài đọc.</a:t>
            </a:r>
            <a:endParaRPr kumimoji="0" lang="en-GB" sz="5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30" name="Rectangle 8"/>
          <p:cNvSpPr/>
          <p:nvPr/>
        </p:nvSpPr>
        <p:spPr>
          <a:xfrm>
            <a:off x="1485373" y="2487834"/>
            <a:ext cx="10128185" cy="2680321"/>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just">
              <a:defRPr/>
            </a:pPr>
            <a:r>
              <a:rPr lang="vi-VN" sz="4000" dirty="0" smtClean="0">
                <a:latin typeface="Cambria" panose="02040503050406030204" pitchFamily="18" charset="0"/>
                <a:ea typeface="Cambria" panose="02040503050406030204" pitchFamily="18" charset="0"/>
              </a:rPr>
              <a:t>Gợi ý: </a:t>
            </a:r>
          </a:p>
          <a:p>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Chú</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thỏ</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được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làm</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bằng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nguyên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liệu</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gì</a:t>
            </a:r>
            <a:r>
              <a:rPr lang="en-US" sz="4000" dirty="0" smtClean="0">
                <a:latin typeface="Cambria" panose="02040503050406030204" pitchFamily="18" charset="0"/>
                <a:ea typeface="Cambria" panose="02040503050406030204" pitchFamily="18" charset="0"/>
              </a:rPr>
              <a:t>? </a:t>
            </a:r>
          </a:p>
          <a:p>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Hình</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dáng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ra</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sao</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kích</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thước</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thế</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nào</a:t>
            </a:r>
            <a:r>
              <a:rPr lang="en-US" sz="4000" dirty="0" smtClean="0">
                <a:latin typeface="Cambria" panose="02040503050406030204" pitchFamily="18" charset="0"/>
                <a:ea typeface="Cambria" panose="02040503050406030204" pitchFamily="18" charset="0"/>
              </a:rPr>
              <a:t>? </a:t>
            </a:r>
          </a:p>
          <a:p>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Chú</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thỏ</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bằng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giấy</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gồm</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những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bộ</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phận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gì</a:t>
            </a:r>
            <a:r>
              <a:rPr lang="en-US" sz="4000" dirty="0" smtClean="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sp>
        <p:nvSpPr>
          <p:cNvPr id="9" name="Rectangle 8"/>
          <p:cNvSpPr/>
          <p:nvPr/>
        </p:nvSpPr>
        <p:spPr>
          <a:xfrm>
            <a:off x="2516745" y="245497"/>
            <a:ext cx="7874537" cy="830997"/>
          </a:xfrm>
          <a:prstGeom prst="rect">
            <a:avLst/>
          </a:prstGeom>
          <a:noFill/>
        </p:spPr>
        <p:txBody>
          <a:bodyPr wrap="square" lIns="91440" tIns="45720" rIns="91440" bIns="45720">
            <a:spAutoFit/>
          </a:bodyPr>
          <a:lstStyle/>
          <a:p>
            <a:pPr algn="ctr"/>
            <a:r>
              <a:rPr lang="en-US" sz="4800" b="1" cap="none" spc="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Làm thỏ con bằng giấy</a:t>
            </a:r>
            <a:endParaRPr lang="en-US" sz="4800" b="1" cap="none" spc="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29204950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5278" y="0"/>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 name="Rectangle 2"/>
          <p:cNvSpPr/>
          <p:nvPr/>
        </p:nvSpPr>
        <p:spPr>
          <a:xfrm>
            <a:off x="553422" y="1222402"/>
            <a:ext cx="1129539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4: </a:t>
            </a:r>
            <a:r>
              <a:rPr kumimoji="0" lang="vi-VN" sz="36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rPr>
              <a:t>Giới</a:t>
            </a:r>
            <a:r>
              <a:rPr kumimoji="0" lang="vi-VN" sz="3600" b="0"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rPr>
              <a:t> thiệu về chú thỏ bằng giấy được nói đến trong bài đọc.</a:t>
            </a:r>
            <a:endParaRPr kumimoji="0" lang="en-GB" sz="5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22" name="Group 21"/>
          <p:cNvGrpSpPr/>
          <p:nvPr/>
        </p:nvGrpSpPr>
        <p:grpSpPr>
          <a:xfrm>
            <a:off x="674248" y="2556831"/>
            <a:ext cx="11174569" cy="3713438"/>
            <a:chOff x="556734" y="4196948"/>
            <a:chExt cx="3514801" cy="2102640"/>
          </a:xfrm>
        </p:grpSpPr>
        <p:sp>
          <p:nvSpPr>
            <p:cNvPr id="23" name="Rectangle 8"/>
            <p:cNvSpPr/>
            <p:nvPr/>
          </p:nvSpPr>
          <p:spPr>
            <a:xfrm>
              <a:off x="736174" y="4437499"/>
              <a:ext cx="3185676" cy="179649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just">
                <a:defRPr/>
              </a:pPr>
              <a:r>
                <a:rPr lang="vi-VN" sz="2400" dirty="0" smtClean="0">
                  <a:latin typeface="Cambria" panose="02040503050406030204" pitchFamily="18" charset="0"/>
                  <a:ea typeface="Cambria" panose="02040503050406030204" pitchFamily="18" charset="0"/>
                </a:rPr>
                <a:t>	Chú </a:t>
              </a:r>
              <a:r>
                <a:rPr lang="vi-VN" sz="2400" dirty="0">
                  <a:latin typeface="Cambria" panose="02040503050406030204" pitchFamily="18" charset="0"/>
                  <a:ea typeface="Cambria" panose="02040503050406030204" pitchFamily="18" charset="0"/>
                </a:rPr>
                <a:t>thỏ con trong bài đọc được làm từ giấy và được trang trí bằng bút chì và bút màu. Đầu thỏ được cắt thành hình chữ nhật với chiều dài là 25 cm và chiều rộng là 10 cm. Thân thỏ được cắt thành hình chữ nhật có chiều rộng là 15 cm và chiều dài là 25 cm. Phần tai của thỏ con được cắt và gấp theo nét đứt của tờ giấy trắng. Đế của thỏ con được làm bằng giấy màu. Sau khi cắt, thỏ con sẽ được dán lần lượt các hình theo thứ tự từ đầu xuống thân và cuối cùng là đế. Thỏ con thêm phần xinh xắn không thể thiếu bước tranh trí bằng bút chì và bút màu</a:t>
              </a:r>
              <a:r>
                <a:rPr lang="vi-VN" sz="2400" dirty="0" smtClean="0">
                  <a:latin typeface="Cambria" panose="02040503050406030204" pitchFamily="18" charset="0"/>
                  <a:ea typeface="Cambria" panose="02040503050406030204" pitchFamily="18" charset="0"/>
                </a:rPr>
                <a:t>.</a:t>
              </a:r>
              <a:endParaRPr kumimoji="0" lang="nl-NL" sz="9600" b="0" i="0" u="none" strike="noStrike" kern="1200" cap="none" spc="0" normalizeH="0" baseline="0" noProof="0" dirty="0" smtClean="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
          <p:nvSpPr>
            <p:cNvPr id="24" name="Rounded Rectangle 24"/>
            <p:cNvSpPr/>
            <p:nvPr/>
          </p:nvSpPr>
          <p:spPr>
            <a:xfrm>
              <a:off x="556734" y="4196948"/>
              <a:ext cx="3514801" cy="210264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no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1" name="Rectangle 10"/>
          <p:cNvSpPr/>
          <p:nvPr/>
        </p:nvSpPr>
        <p:spPr>
          <a:xfrm>
            <a:off x="2516745" y="245497"/>
            <a:ext cx="7874537" cy="830997"/>
          </a:xfrm>
          <a:prstGeom prst="rect">
            <a:avLst/>
          </a:prstGeom>
          <a:noFill/>
        </p:spPr>
        <p:txBody>
          <a:bodyPr wrap="square" lIns="91440" tIns="45720" rIns="91440" bIns="45720">
            <a:spAutoFit/>
          </a:bodyPr>
          <a:lstStyle/>
          <a:p>
            <a:pPr algn="ctr"/>
            <a:r>
              <a:rPr lang="en-US" sz="4800" b="1" cap="none" spc="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Làm thỏ con bằng giấy</a:t>
            </a:r>
            <a:endParaRPr lang="en-US" sz="4800" b="1" cap="none" spc="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12552913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259462" y="1600200"/>
            <a:ext cx="14710923" cy="3543300"/>
            <a:chOff x="-1259462" y="1600200"/>
            <a:chExt cx="1471092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1259462" y="2618161"/>
              <a:ext cx="14710923" cy="1621677"/>
            </a:xfrm>
            <a:prstGeom prst="rect">
              <a:avLst/>
            </a:prstGeom>
          </p:spPr>
        </p:pic>
      </p:grpSp>
    </p:spTree>
    <p:extLst>
      <p:ext uri="{BB962C8B-B14F-4D97-AF65-F5344CB8AC3E}">
        <p14:creationId xmlns:p14="http://schemas.microsoft.com/office/powerpoint/2010/main" val="9843656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7943 0.91273 L -1.66667E-6 -1.11111E-6 " pathEditMode="relative" rAng="0" ptsTypes="AA">
                                      <p:cBhvr>
                                        <p:cTn id="6" dur="2000" fill="hold"/>
                                        <p:tgtEl>
                                          <p:spTgt spid="3"/>
                                        </p:tgtEl>
                                        <p:attrNameLst>
                                          <p:attrName>ppt_x</p:attrName>
                                          <p:attrName>ppt_y</p:attrName>
                                        </p:attrNameLst>
                                      </p:cBhvr>
                                      <p:rCtr x="38711" y="-4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Sắp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Dụng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Kéo, bút chì, bút màu, hồ dán.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trắng hoặc bìa (2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Giấy màu (1 tờ)</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Cách làm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1: Cắt</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hai hình chữ nhật từ 2 tờ giấy trắng để làm đầu thỏ, thân thỏ.</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nhất: rộng 10 cm, dài 25 cm</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Cắt hình tai thỏtừ giấy trắng, sau đó gấp theo đường </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kẻ nét đứt (như hình bên).</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GB" sz="48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GB" sz="48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cs typeface="+mn-cs"/>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sp>
        <p:nvSpPr>
          <p:cNvPr id="17" name="Rectangle 16"/>
          <p:cNvSpPr/>
          <p:nvPr/>
        </p:nvSpPr>
        <p:spPr>
          <a:xfrm>
            <a:off x="2516745" y="245497"/>
            <a:ext cx="7874537" cy="830997"/>
          </a:xfrm>
          <a:prstGeom prst="rect">
            <a:avLst/>
          </a:prstGeom>
          <a:noFill/>
        </p:spPr>
        <p:txBody>
          <a:bodyPr wrap="square" lIns="91440" tIns="45720" rIns="91440" bIns="45720">
            <a:spAutoFit/>
          </a:bodyPr>
          <a:lstStyle/>
          <a:p>
            <a:pPr algn="ctr"/>
            <a:r>
              <a:rPr lang="en-US" sz="4800" b="1" cap="none" spc="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Làm thỏ con bằng giấy</a:t>
            </a:r>
            <a:endParaRPr lang="en-US" sz="4800" b="1" cap="none" spc="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6274615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Dán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Bước 3: Vẽ</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trang trí tai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sp>
        <p:nvSpPr>
          <p:cNvPr id="14" name="Rectangle 13"/>
          <p:cNvSpPr/>
          <p:nvPr/>
        </p:nvSpPr>
        <p:spPr>
          <a:xfrm>
            <a:off x="2516745" y="245497"/>
            <a:ext cx="7874537" cy="830997"/>
          </a:xfrm>
          <a:prstGeom prst="rect">
            <a:avLst/>
          </a:prstGeom>
          <a:noFill/>
        </p:spPr>
        <p:txBody>
          <a:bodyPr wrap="square" lIns="91440" tIns="45720" rIns="91440" bIns="45720">
            <a:spAutoFit/>
          </a:bodyPr>
          <a:lstStyle/>
          <a:p>
            <a:pPr algn="ctr"/>
            <a:r>
              <a:rPr lang="en-US" sz="4800" b="1" cap="none" spc="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Làm thỏ con bằng giấy</a:t>
            </a:r>
            <a:endParaRPr lang="en-US" sz="4800" b="1" cap="none" spc="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23240079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https://img.loigiaihay.com/picture/2023/042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2412"/>
            <a:ext cx="10664739" cy="414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70208" y="4724400"/>
            <a:ext cx="10381672" cy="181581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dirty="0" smtClean="0">
                <a:solidFill>
                  <a:srgbClr val="4472C4">
                    <a:lumMod val="50000"/>
                  </a:srgbClr>
                </a:solidFill>
                <a:latin typeface="Cambria" panose="02040503050406030204" pitchFamily="18" charset="0"/>
                <a:ea typeface="Cambria" panose="02040503050406030204" pitchFamily="18" charset="0"/>
              </a:rPr>
              <a:t>Trong bữa tiệc sinh nhật có những gì làm em chú ý?</a:t>
            </a:r>
            <a:endParaRPr kumimoji="0" lang="en-GB" sz="5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92725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45833E-6 3.7037E-6 " pathEditMode="relative" rAng="0" ptsTypes="AA">
                                      <p:cBhvr>
                                        <p:cTn id="6" dur="2000" fill="hold"/>
                                        <p:tgtEl>
                                          <p:spTgt spid="5"/>
                                        </p:tgtEl>
                                        <p:attrNameLst>
                                          <p:attrName>ppt_x</p:attrName>
                                          <p:attrName>ppt_y</p:attrName>
                                        </p:attrNameLst>
                                      </p:cBhvr>
                                      <p:rCtr x="40977" y="-3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stretch>
            <a:fillRect/>
          </a:stretch>
        </p:blipFill>
        <p:spPr>
          <a:xfrm>
            <a:off x="1637464" y="334149"/>
            <a:ext cx="9028959" cy="215817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3056"/>
                    </a14:imgEffect>
                  </a14:imgLayer>
                </a14:imgProps>
              </a:ext>
              <a:ext uri="{28A0092B-C50C-407E-A947-70E740481C1C}">
                <a14:useLocalDpi xmlns:a14="http://schemas.microsoft.com/office/drawing/2010/main" val="0"/>
              </a:ext>
            </a:extLst>
          </a:blip>
          <a:stretch>
            <a:fillRect/>
          </a:stretch>
        </p:blipFill>
        <p:spPr>
          <a:xfrm>
            <a:off x="4744146" y="2041055"/>
            <a:ext cx="4998867" cy="4998867"/>
          </a:xfrm>
          <a:prstGeom prst="rect">
            <a:avLst/>
          </a:prstGeom>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6875" b="95000" l="10000" r="90000">
                        <a14:foregroundMark x1="29531" y1="34531" x2="39063" y2="42813"/>
                        <a14:foregroundMark x1="47188" y1="33594" x2="47188" y2="33594"/>
                        <a14:backgroundMark x1="59062" y1="22656" x2="59062" y2="22656"/>
                        <a14:backgroundMark x1="46250" y1="71250" x2="46250" y2="71250"/>
                        <a14:backgroundMark x1="47188" y1="73906" x2="45781" y2="66563"/>
                      </a14:backgroundRemoval>
                    </a14:imgEffect>
                  </a14:imgLayer>
                </a14:imgProps>
              </a:ext>
              <a:ext uri="{28A0092B-C50C-407E-A947-70E740481C1C}">
                <a14:useLocalDpi xmlns:a14="http://schemas.microsoft.com/office/drawing/2010/main" val="0"/>
              </a:ext>
            </a:extLst>
          </a:blip>
          <a:srcRect l="20345" r="32956"/>
          <a:stretch/>
        </p:blipFill>
        <p:spPr>
          <a:xfrm>
            <a:off x="2123961" y="1507218"/>
            <a:ext cx="2518127" cy="5392210"/>
          </a:xfrm>
          <a:prstGeom prst="rect">
            <a:avLst/>
          </a:prstGeom>
        </p:spPr>
      </p:pic>
    </p:spTree>
    <p:extLst>
      <p:ext uri="{BB962C8B-B14F-4D97-AF65-F5344CB8AC3E}">
        <p14:creationId xmlns:p14="http://schemas.microsoft.com/office/powerpoint/2010/main" val="40183561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srcRect l="32775" r="29935"/>
            <a:stretch/>
          </p:blipFill>
          <p:spPr>
            <a:xfrm>
              <a:off x="2046087" y="2317775"/>
              <a:ext cx="8864117" cy="2108149"/>
            </a:xfrm>
            <a:prstGeom prst="rect">
              <a:avLst/>
            </a:prstGeom>
          </p:spPr>
        </p:pic>
      </p:grpSp>
    </p:spTree>
    <p:extLst>
      <p:ext uri="{BB962C8B-B14F-4D97-AF65-F5344CB8AC3E}">
        <p14:creationId xmlns:p14="http://schemas.microsoft.com/office/powerpoint/2010/main" val="8416746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7414 0.83727 L 2.91667E-6 4.07407E-6 " pathEditMode="relative" rAng="0" ptsTypes="AA">
                                      <p:cBhvr>
                                        <p:cTn id="6" dur="2000" fill="hold"/>
                                        <p:tgtEl>
                                          <p:spTgt spid="2"/>
                                        </p:tgtEl>
                                        <p:attrNameLst>
                                          <p:attrName>ppt_x</p:attrName>
                                          <p:attrName>ppt_y</p:attrName>
                                        </p:attrNameLst>
                                      </p:cBhvr>
                                      <p:rCtr x="36888" y="-4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p:cNvGrpSpPr/>
          <p:nvPr/>
        </p:nvGrpSpPr>
        <p:grpSpPr>
          <a:xfrm>
            <a:off x="1809672" y="937158"/>
            <a:ext cx="8829350" cy="959019"/>
            <a:chOff x="432396" y="6220740"/>
            <a:chExt cx="3779536" cy="3125690"/>
          </a:xfrm>
          <a:solidFill>
            <a:srgbClr val="FF7979">
              <a:alpha val="67000"/>
            </a:srgbClr>
          </a:solidFill>
        </p:grpSpPr>
        <p:sp>
          <p:nvSpPr>
            <p:cNvPr id="24" name="Rounded Rectangle 24"/>
            <p:cNvSpPr/>
            <p:nvPr/>
          </p:nvSpPr>
          <p:spPr>
            <a:xfrm>
              <a:off x="432396" y="6220740"/>
              <a:ext cx="3779536" cy="3125690"/>
            </a:xfrm>
            <a:custGeom>
              <a:avLst/>
              <a:gdLst>
                <a:gd name="connsiteX0" fmla="*/ 0 w 3249423"/>
                <a:gd name="connsiteY0" fmla="*/ 320967 h 1925766"/>
                <a:gd name="connsiteX1" fmla="*/ 320967 w 3249423"/>
                <a:gd name="connsiteY1" fmla="*/ 0 h 1925766"/>
                <a:gd name="connsiteX2" fmla="*/ 2928456 w 3249423"/>
                <a:gd name="connsiteY2" fmla="*/ 0 h 1925766"/>
                <a:gd name="connsiteX3" fmla="*/ 3249423 w 3249423"/>
                <a:gd name="connsiteY3" fmla="*/ 320967 h 1925766"/>
                <a:gd name="connsiteX4" fmla="*/ 3249423 w 3249423"/>
                <a:gd name="connsiteY4" fmla="*/ 1604799 h 1925766"/>
                <a:gd name="connsiteX5" fmla="*/ 2928456 w 3249423"/>
                <a:gd name="connsiteY5" fmla="*/ 1925766 h 1925766"/>
                <a:gd name="connsiteX6" fmla="*/ 320967 w 3249423"/>
                <a:gd name="connsiteY6" fmla="*/ 1925766 h 1925766"/>
                <a:gd name="connsiteX7" fmla="*/ 0 w 3249423"/>
                <a:gd name="connsiteY7" fmla="*/ 1604799 h 1925766"/>
                <a:gd name="connsiteX8" fmla="*/ 0 w 3249423"/>
                <a:gd name="connsiteY8" fmla="*/ 320967 h 1925766"/>
                <a:gd name="connsiteX0" fmla="*/ 0 w 3249423"/>
                <a:gd name="connsiteY0" fmla="*/ 422178 h 2026977"/>
                <a:gd name="connsiteX1" fmla="*/ 320967 w 3249423"/>
                <a:gd name="connsiteY1" fmla="*/ 101211 h 2026977"/>
                <a:gd name="connsiteX2" fmla="*/ 1539022 w 3249423"/>
                <a:gd name="connsiteY2" fmla="*/ 0 h 2026977"/>
                <a:gd name="connsiteX3" fmla="*/ 2928456 w 3249423"/>
                <a:gd name="connsiteY3" fmla="*/ 101211 h 2026977"/>
                <a:gd name="connsiteX4" fmla="*/ 3249423 w 3249423"/>
                <a:gd name="connsiteY4" fmla="*/ 422178 h 2026977"/>
                <a:gd name="connsiteX5" fmla="*/ 3249423 w 3249423"/>
                <a:gd name="connsiteY5" fmla="*/ 1706010 h 2026977"/>
                <a:gd name="connsiteX6" fmla="*/ 2928456 w 3249423"/>
                <a:gd name="connsiteY6" fmla="*/ 2026977 h 2026977"/>
                <a:gd name="connsiteX7" fmla="*/ 320967 w 3249423"/>
                <a:gd name="connsiteY7" fmla="*/ 2026977 h 2026977"/>
                <a:gd name="connsiteX8" fmla="*/ 0 w 3249423"/>
                <a:gd name="connsiteY8" fmla="*/ 1706010 h 2026977"/>
                <a:gd name="connsiteX9" fmla="*/ 0 w 3249423"/>
                <a:gd name="connsiteY9" fmla="*/ 422178 h 2026977"/>
                <a:gd name="connsiteX0" fmla="*/ 161190 w 3410613"/>
                <a:gd name="connsiteY0" fmla="*/ 422178 h 2026977"/>
                <a:gd name="connsiteX1" fmla="*/ 482157 w 3410613"/>
                <a:gd name="connsiteY1" fmla="*/ 101211 h 2026977"/>
                <a:gd name="connsiteX2" fmla="*/ 1700212 w 3410613"/>
                <a:gd name="connsiteY2" fmla="*/ 0 h 2026977"/>
                <a:gd name="connsiteX3" fmla="*/ 3089646 w 3410613"/>
                <a:gd name="connsiteY3" fmla="*/ 101211 h 2026977"/>
                <a:gd name="connsiteX4" fmla="*/ 3410613 w 3410613"/>
                <a:gd name="connsiteY4" fmla="*/ 422178 h 2026977"/>
                <a:gd name="connsiteX5" fmla="*/ 3410613 w 3410613"/>
                <a:gd name="connsiteY5" fmla="*/ 1706010 h 2026977"/>
                <a:gd name="connsiteX6" fmla="*/ 3089646 w 3410613"/>
                <a:gd name="connsiteY6" fmla="*/ 2026977 h 2026977"/>
                <a:gd name="connsiteX7" fmla="*/ 482157 w 3410613"/>
                <a:gd name="connsiteY7" fmla="*/ 2026977 h 2026977"/>
                <a:gd name="connsiteX8" fmla="*/ 161190 w 3410613"/>
                <a:gd name="connsiteY8" fmla="*/ 1706010 h 2026977"/>
                <a:gd name="connsiteX9" fmla="*/ 0 w 3410613"/>
                <a:gd name="connsiteY9" fmla="*/ 657226 h 2026977"/>
                <a:gd name="connsiteX10" fmla="*/ 161190 w 3410613"/>
                <a:gd name="connsiteY10" fmla="*/ 422178 h 2026977"/>
                <a:gd name="connsiteX0" fmla="*/ 161190 w 3410613"/>
                <a:gd name="connsiteY0" fmla="*/ 422178 h 2085976"/>
                <a:gd name="connsiteX1" fmla="*/ 482157 w 3410613"/>
                <a:gd name="connsiteY1" fmla="*/ 101211 h 2085976"/>
                <a:gd name="connsiteX2" fmla="*/ 1700212 w 3410613"/>
                <a:gd name="connsiteY2" fmla="*/ 0 h 2085976"/>
                <a:gd name="connsiteX3" fmla="*/ 3089646 w 3410613"/>
                <a:gd name="connsiteY3" fmla="*/ 101211 h 2085976"/>
                <a:gd name="connsiteX4" fmla="*/ 3410613 w 3410613"/>
                <a:gd name="connsiteY4" fmla="*/ 422178 h 2085976"/>
                <a:gd name="connsiteX5" fmla="*/ 3410613 w 3410613"/>
                <a:gd name="connsiteY5" fmla="*/ 1706010 h 2085976"/>
                <a:gd name="connsiteX6" fmla="*/ 3089646 w 3410613"/>
                <a:gd name="connsiteY6" fmla="*/ 2026977 h 2085976"/>
                <a:gd name="connsiteX7" fmla="*/ 942975 w 3410613"/>
                <a:gd name="connsiteY7" fmla="*/ 2085976 h 2085976"/>
                <a:gd name="connsiteX8" fmla="*/ 482157 w 3410613"/>
                <a:gd name="connsiteY8" fmla="*/ 2026977 h 2085976"/>
                <a:gd name="connsiteX9" fmla="*/ 161190 w 3410613"/>
                <a:gd name="connsiteY9" fmla="*/ 1706010 h 2085976"/>
                <a:gd name="connsiteX10" fmla="*/ 0 w 3410613"/>
                <a:gd name="connsiteY10" fmla="*/ 657226 h 2085976"/>
                <a:gd name="connsiteX11" fmla="*/ 161190 w 3410613"/>
                <a:gd name="connsiteY11" fmla="*/ 422178 h 2085976"/>
                <a:gd name="connsiteX0" fmla="*/ 161190 w 3514801"/>
                <a:gd name="connsiteY0" fmla="*/ 422178 h 2085976"/>
                <a:gd name="connsiteX1" fmla="*/ 482157 w 3514801"/>
                <a:gd name="connsiteY1" fmla="*/ 101211 h 2085976"/>
                <a:gd name="connsiteX2" fmla="*/ 1700212 w 3514801"/>
                <a:gd name="connsiteY2" fmla="*/ 0 h 2085976"/>
                <a:gd name="connsiteX3" fmla="*/ 3089646 w 3514801"/>
                <a:gd name="connsiteY3" fmla="*/ 101211 h 2085976"/>
                <a:gd name="connsiteX4" fmla="*/ 3410613 w 3514801"/>
                <a:gd name="connsiteY4" fmla="*/ 422178 h 2085976"/>
                <a:gd name="connsiteX5" fmla="*/ 3514725 w 3514801"/>
                <a:gd name="connsiteY5" fmla="*/ 900112 h 2085976"/>
                <a:gd name="connsiteX6" fmla="*/ 3410613 w 3514801"/>
                <a:gd name="connsiteY6" fmla="*/ 1706010 h 2085976"/>
                <a:gd name="connsiteX7" fmla="*/ 3089646 w 3514801"/>
                <a:gd name="connsiteY7" fmla="*/ 2026977 h 2085976"/>
                <a:gd name="connsiteX8" fmla="*/ 942975 w 3514801"/>
                <a:gd name="connsiteY8" fmla="*/ 2085976 h 2085976"/>
                <a:gd name="connsiteX9" fmla="*/ 482157 w 3514801"/>
                <a:gd name="connsiteY9" fmla="*/ 2026977 h 2085976"/>
                <a:gd name="connsiteX10" fmla="*/ 161190 w 3514801"/>
                <a:gd name="connsiteY10" fmla="*/ 1706010 h 2085976"/>
                <a:gd name="connsiteX11" fmla="*/ 0 w 3514801"/>
                <a:gd name="connsiteY11" fmla="*/ 657226 h 2085976"/>
                <a:gd name="connsiteX12" fmla="*/ 161190 w 3514801"/>
                <a:gd name="connsiteY12" fmla="*/ 422178 h 2085976"/>
                <a:gd name="connsiteX0" fmla="*/ 161190 w 3514801"/>
                <a:gd name="connsiteY0" fmla="*/ 422178 h 2102640"/>
                <a:gd name="connsiteX1" fmla="*/ 482157 w 3514801"/>
                <a:gd name="connsiteY1" fmla="*/ 101211 h 2102640"/>
                <a:gd name="connsiteX2" fmla="*/ 1700212 w 3514801"/>
                <a:gd name="connsiteY2" fmla="*/ 0 h 2102640"/>
                <a:gd name="connsiteX3" fmla="*/ 3089646 w 3514801"/>
                <a:gd name="connsiteY3" fmla="*/ 101211 h 2102640"/>
                <a:gd name="connsiteX4" fmla="*/ 3410613 w 3514801"/>
                <a:gd name="connsiteY4" fmla="*/ 422178 h 2102640"/>
                <a:gd name="connsiteX5" fmla="*/ 3514725 w 3514801"/>
                <a:gd name="connsiteY5" fmla="*/ 900112 h 2102640"/>
                <a:gd name="connsiteX6" fmla="*/ 3410613 w 3514801"/>
                <a:gd name="connsiteY6" fmla="*/ 1706010 h 2102640"/>
                <a:gd name="connsiteX7" fmla="*/ 3089646 w 3514801"/>
                <a:gd name="connsiteY7" fmla="*/ 2026977 h 2102640"/>
                <a:gd name="connsiteX8" fmla="*/ 2386012 w 3514801"/>
                <a:gd name="connsiteY8" fmla="*/ 2100262 h 2102640"/>
                <a:gd name="connsiteX9" fmla="*/ 942975 w 3514801"/>
                <a:gd name="connsiteY9" fmla="*/ 2085976 h 2102640"/>
                <a:gd name="connsiteX10" fmla="*/ 482157 w 3514801"/>
                <a:gd name="connsiteY10" fmla="*/ 2026977 h 2102640"/>
                <a:gd name="connsiteX11" fmla="*/ 161190 w 3514801"/>
                <a:gd name="connsiteY11" fmla="*/ 1706010 h 2102640"/>
                <a:gd name="connsiteX12" fmla="*/ 0 w 3514801"/>
                <a:gd name="connsiteY12" fmla="*/ 657226 h 2102640"/>
                <a:gd name="connsiteX13" fmla="*/ 161190 w 3514801"/>
                <a:gd name="connsiteY13" fmla="*/ 422178 h 21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4801" h="2102640">
                  <a:moveTo>
                    <a:pt x="161190" y="422178"/>
                  </a:moveTo>
                  <a:cubicBezTo>
                    <a:pt x="161190" y="244913"/>
                    <a:pt x="304892" y="101211"/>
                    <a:pt x="482157" y="101211"/>
                  </a:cubicBezTo>
                  <a:cubicBezTo>
                    <a:pt x="897700" y="100811"/>
                    <a:pt x="1284669" y="400"/>
                    <a:pt x="1700212" y="0"/>
                  </a:cubicBezTo>
                  <a:cubicBezTo>
                    <a:pt x="2153832" y="400"/>
                    <a:pt x="2636026" y="100811"/>
                    <a:pt x="3089646" y="101211"/>
                  </a:cubicBezTo>
                  <a:cubicBezTo>
                    <a:pt x="3266911" y="101211"/>
                    <a:pt x="3410613" y="244913"/>
                    <a:pt x="3410613" y="422178"/>
                  </a:cubicBezTo>
                  <a:cubicBezTo>
                    <a:pt x="3407217" y="581489"/>
                    <a:pt x="3518121" y="740801"/>
                    <a:pt x="3514725" y="900112"/>
                  </a:cubicBezTo>
                  <a:lnTo>
                    <a:pt x="3410613" y="1706010"/>
                  </a:lnTo>
                  <a:cubicBezTo>
                    <a:pt x="3410613" y="1883275"/>
                    <a:pt x="3266911" y="2026977"/>
                    <a:pt x="3089646" y="2026977"/>
                  </a:cubicBezTo>
                  <a:cubicBezTo>
                    <a:pt x="2918879" y="2080779"/>
                    <a:pt x="2743790" y="2090429"/>
                    <a:pt x="2386012" y="2100262"/>
                  </a:cubicBezTo>
                  <a:cubicBezTo>
                    <a:pt x="2028234" y="2110095"/>
                    <a:pt x="1260284" y="2086284"/>
                    <a:pt x="942975" y="2085976"/>
                  </a:cubicBezTo>
                  <a:lnTo>
                    <a:pt x="482157" y="2026977"/>
                  </a:lnTo>
                  <a:cubicBezTo>
                    <a:pt x="304892" y="2026977"/>
                    <a:pt x="161190" y="1883275"/>
                    <a:pt x="161190" y="1706010"/>
                  </a:cubicBezTo>
                  <a:cubicBezTo>
                    <a:pt x="155085" y="1327840"/>
                    <a:pt x="6105" y="1035396"/>
                    <a:pt x="0" y="657226"/>
                  </a:cubicBezTo>
                  <a:lnTo>
                    <a:pt x="161190" y="422178"/>
                  </a:lnTo>
                  <a:close/>
                </a:path>
              </a:pathLst>
            </a:custGeom>
            <a:grpFill/>
            <a:ln w="2540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3" name="Rectangle 8"/>
            <p:cNvSpPr/>
            <p:nvPr/>
          </p:nvSpPr>
          <p:spPr>
            <a:xfrm>
              <a:off x="578677" y="6569869"/>
              <a:ext cx="3521814" cy="875367"/>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noFill/>
            <a:ln w="34925">
              <a:noFill/>
              <a:prstDash val="dash"/>
            </a:ln>
          </p:spPr>
          <p:txBody>
            <a:bodyPr wrap="square" tIns="72000" bIns="144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5B9BD5">
                      <a:lumMod val="50000"/>
                    </a:srgbClr>
                  </a:solidFill>
                  <a:effectLst/>
                  <a:uLnTx/>
                  <a:uFillTx/>
                  <a:latin typeface="UTM Avo" panose="02040603050506020204" pitchFamily="18" charset="0"/>
                  <a:ea typeface="+mn-ea"/>
                  <a:cs typeface="+mn-cs"/>
                </a:rPr>
                <a:t>Truyền</a:t>
              </a:r>
              <a:r>
                <a:rPr kumimoji="0" lang="vi-VN" sz="4400" b="0" i="0" u="none" strike="noStrike" kern="1200" cap="none" spc="0" normalizeH="0" noProof="0" dirty="0" smtClean="0">
                  <a:ln>
                    <a:noFill/>
                  </a:ln>
                  <a:solidFill>
                    <a:srgbClr val="5B9BD5">
                      <a:lumMod val="50000"/>
                    </a:srgbClr>
                  </a:solidFill>
                  <a:effectLst/>
                  <a:uLnTx/>
                  <a:uFillTx/>
                  <a:latin typeface="UTM Avo" panose="02040603050506020204" pitchFamily="18" charset="0"/>
                  <a:ea typeface="+mn-ea"/>
                  <a:cs typeface="+mn-cs"/>
                </a:rPr>
                <a:t> điện</a:t>
              </a:r>
              <a:endParaRPr kumimoji="0" lang="nl-NL" sz="8000" b="0" i="0" u="none" strike="noStrike" kern="1200" cap="none" spc="0" normalizeH="0" baseline="0" noProof="0" dirty="0" smtClean="0">
                <a:ln>
                  <a:noFill/>
                </a:ln>
                <a:solidFill>
                  <a:srgbClr val="5B9BD5">
                    <a:lumMod val="50000"/>
                  </a:srgbClr>
                </a:solidFill>
                <a:effectLst/>
                <a:uLnTx/>
                <a:uFillTx/>
                <a:latin typeface="UTM Avo" panose="02040603050506020204" pitchFamily="18" charset="0"/>
                <a:ea typeface="Times New Roman" panose="02020603050405020304" pitchFamily="18" charset="0"/>
                <a:cs typeface="+mn-cs"/>
              </a:endParaRPr>
            </a:p>
          </p:txBody>
        </p:sp>
      </p:grpSp>
      <p:sp>
        <p:nvSpPr>
          <p:cNvPr id="9" name="Rectangle 8"/>
          <p:cNvSpPr/>
          <p:nvPr/>
        </p:nvSpPr>
        <p:spPr>
          <a:xfrm>
            <a:off x="4786964" y="2499186"/>
            <a:ext cx="5511140" cy="2064769"/>
          </a:xfrm>
          <a:custGeom>
            <a:avLst/>
            <a:gdLst>
              <a:gd name="connsiteX0" fmla="*/ 0 w 3230098"/>
              <a:gd name="connsiteY0" fmla="*/ 0 h 1569660"/>
              <a:gd name="connsiteX1" fmla="*/ 3230098 w 3230098"/>
              <a:gd name="connsiteY1" fmla="*/ 0 h 1569660"/>
              <a:gd name="connsiteX2" fmla="*/ 3230098 w 3230098"/>
              <a:gd name="connsiteY2" fmla="*/ 1569660 h 1569660"/>
              <a:gd name="connsiteX3" fmla="*/ 0 w 3230098"/>
              <a:gd name="connsiteY3" fmla="*/ 1569660 h 1569660"/>
              <a:gd name="connsiteX4" fmla="*/ 0 w 3230098"/>
              <a:gd name="connsiteY4" fmla="*/ 0 h 1569660"/>
              <a:gd name="connsiteX0" fmla="*/ 90308 w 3320406"/>
              <a:gd name="connsiteY0" fmla="*/ 0 h 1569660"/>
              <a:gd name="connsiteX1" fmla="*/ 3320406 w 3320406"/>
              <a:gd name="connsiteY1" fmla="*/ 0 h 1569660"/>
              <a:gd name="connsiteX2" fmla="*/ 3320406 w 3320406"/>
              <a:gd name="connsiteY2" fmla="*/ 1569660 h 1569660"/>
              <a:gd name="connsiteX3" fmla="*/ 90308 w 3320406"/>
              <a:gd name="connsiteY3" fmla="*/ 1569660 h 1569660"/>
              <a:gd name="connsiteX4" fmla="*/ 0 w 3320406"/>
              <a:gd name="connsiteY4" fmla="*/ 306805 h 1569660"/>
              <a:gd name="connsiteX5" fmla="*/ 90308 w 3320406"/>
              <a:gd name="connsiteY5" fmla="*/ 0 h 1569660"/>
              <a:gd name="connsiteX0" fmla="*/ 90308 w 3320406"/>
              <a:gd name="connsiteY0" fmla="*/ 107533 h 1677193"/>
              <a:gd name="connsiteX1" fmla="*/ 1557337 w 3320406"/>
              <a:gd name="connsiteY1" fmla="*/ 0 h 1677193"/>
              <a:gd name="connsiteX2" fmla="*/ 3320406 w 3320406"/>
              <a:gd name="connsiteY2" fmla="*/ 107533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20406"/>
              <a:gd name="connsiteY0" fmla="*/ 107533 h 1677193"/>
              <a:gd name="connsiteX1" fmla="*/ 1557337 w 3320406"/>
              <a:gd name="connsiteY1" fmla="*/ 0 h 1677193"/>
              <a:gd name="connsiteX2" fmla="*/ 3291831 w 3320406"/>
              <a:gd name="connsiteY2" fmla="*/ 78958 h 1677193"/>
              <a:gd name="connsiteX3" fmla="*/ 3320406 w 3320406"/>
              <a:gd name="connsiteY3" fmla="*/ 1677193 h 1677193"/>
              <a:gd name="connsiteX4" fmla="*/ 90308 w 3320406"/>
              <a:gd name="connsiteY4" fmla="*/ 1677193 h 1677193"/>
              <a:gd name="connsiteX5" fmla="*/ 0 w 3320406"/>
              <a:gd name="connsiteY5" fmla="*/ 414338 h 1677193"/>
              <a:gd name="connsiteX6" fmla="*/ 90308 w 332040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8958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359056"/>
              <a:gd name="connsiteY0" fmla="*/ 107533 h 1677193"/>
              <a:gd name="connsiteX1" fmla="*/ 1557337 w 3359056"/>
              <a:gd name="connsiteY1" fmla="*/ 0 h 1677193"/>
              <a:gd name="connsiteX2" fmla="*/ 3291831 w 3359056"/>
              <a:gd name="connsiteY2" fmla="*/ 7521 h 1677193"/>
              <a:gd name="connsiteX3" fmla="*/ 3320406 w 3359056"/>
              <a:gd name="connsiteY3" fmla="*/ 1677193 h 1677193"/>
              <a:gd name="connsiteX4" fmla="*/ 90308 w 3359056"/>
              <a:gd name="connsiteY4" fmla="*/ 1677193 h 1677193"/>
              <a:gd name="connsiteX5" fmla="*/ 0 w 3359056"/>
              <a:gd name="connsiteY5" fmla="*/ 414338 h 1677193"/>
              <a:gd name="connsiteX6" fmla="*/ 90308 w 3359056"/>
              <a:gd name="connsiteY6" fmla="*/ 107533 h 1677193"/>
              <a:gd name="connsiteX0" fmla="*/ 90308 w 3593410"/>
              <a:gd name="connsiteY0" fmla="*/ 107533 h 1677193"/>
              <a:gd name="connsiteX1" fmla="*/ 1557337 w 3593410"/>
              <a:gd name="connsiteY1" fmla="*/ 0 h 1677193"/>
              <a:gd name="connsiteX2" fmla="*/ 3291831 w 3593410"/>
              <a:gd name="connsiteY2" fmla="*/ 7521 h 1677193"/>
              <a:gd name="connsiteX3" fmla="*/ 3429000 w 3593410"/>
              <a:gd name="connsiteY3" fmla="*/ 1214439 h 1677193"/>
              <a:gd name="connsiteX4" fmla="*/ 3320406 w 3593410"/>
              <a:gd name="connsiteY4" fmla="*/ 1677193 h 1677193"/>
              <a:gd name="connsiteX5" fmla="*/ 90308 w 3593410"/>
              <a:gd name="connsiteY5" fmla="*/ 1677193 h 1677193"/>
              <a:gd name="connsiteX6" fmla="*/ 0 w 3593410"/>
              <a:gd name="connsiteY6" fmla="*/ 414338 h 1677193"/>
              <a:gd name="connsiteX7" fmla="*/ 90308 w 3593410"/>
              <a:gd name="connsiteY7" fmla="*/ 107533 h 1677193"/>
              <a:gd name="connsiteX0" fmla="*/ 90308 w 3469564"/>
              <a:gd name="connsiteY0" fmla="*/ 107533 h 1757699"/>
              <a:gd name="connsiteX1" fmla="*/ 1557337 w 3469564"/>
              <a:gd name="connsiteY1" fmla="*/ 0 h 1757699"/>
              <a:gd name="connsiteX2" fmla="*/ 3291831 w 3469564"/>
              <a:gd name="connsiteY2" fmla="*/ 7521 h 1757699"/>
              <a:gd name="connsiteX3" fmla="*/ 3429000 w 3469564"/>
              <a:gd name="connsiteY3" fmla="*/ 1214439 h 1757699"/>
              <a:gd name="connsiteX4" fmla="*/ 3320406 w 3469564"/>
              <a:gd name="connsiteY4" fmla="*/ 1677193 h 1757699"/>
              <a:gd name="connsiteX5" fmla="*/ 2100262 w 3469564"/>
              <a:gd name="connsiteY5" fmla="*/ 1757364 h 1757699"/>
              <a:gd name="connsiteX6" fmla="*/ 90308 w 3469564"/>
              <a:gd name="connsiteY6" fmla="*/ 1677193 h 1757699"/>
              <a:gd name="connsiteX7" fmla="*/ 0 w 3469564"/>
              <a:gd name="connsiteY7" fmla="*/ 414338 h 1757699"/>
              <a:gd name="connsiteX8" fmla="*/ 90308 w 3469564"/>
              <a:gd name="connsiteY8" fmla="*/ 107533 h 1757699"/>
              <a:gd name="connsiteX0" fmla="*/ 90308 w 3469564"/>
              <a:gd name="connsiteY0" fmla="*/ 107533 h 1816126"/>
              <a:gd name="connsiteX1" fmla="*/ 1557337 w 3469564"/>
              <a:gd name="connsiteY1" fmla="*/ 0 h 1816126"/>
              <a:gd name="connsiteX2" fmla="*/ 3291831 w 3469564"/>
              <a:gd name="connsiteY2" fmla="*/ 7521 h 1816126"/>
              <a:gd name="connsiteX3" fmla="*/ 3429000 w 3469564"/>
              <a:gd name="connsiteY3" fmla="*/ 1214439 h 1816126"/>
              <a:gd name="connsiteX4" fmla="*/ 3320406 w 3469564"/>
              <a:gd name="connsiteY4" fmla="*/ 1677193 h 1816126"/>
              <a:gd name="connsiteX5" fmla="*/ 2100262 w 3469564"/>
              <a:gd name="connsiteY5" fmla="*/ 1757364 h 1816126"/>
              <a:gd name="connsiteX6" fmla="*/ 300037 w 3469564"/>
              <a:gd name="connsiteY6" fmla="*/ 1814514 h 1816126"/>
              <a:gd name="connsiteX7" fmla="*/ 90308 w 3469564"/>
              <a:gd name="connsiteY7" fmla="*/ 1677193 h 1816126"/>
              <a:gd name="connsiteX8" fmla="*/ 0 w 3469564"/>
              <a:gd name="connsiteY8" fmla="*/ 414338 h 1816126"/>
              <a:gd name="connsiteX9" fmla="*/ 90308 w 3469564"/>
              <a:gd name="connsiteY9" fmla="*/ 107533 h 1816126"/>
              <a:gd name="connsiteX0" fmla="*/ 128629 w 3507885"/>
              <a:gd name="connsiteY0" fmla="*/ 107533 h 1816126"/>
              <a:gd name="connsiteX1" fmla="*/ 1595658 w 3507885"/>
              <a:gd name="connsiteY1" fmla="*/ 0 h 1816126"/>
              <a:gd name="connsiteX2" fmla="*/ 3330152 w 3507885"/>
              <a:gd name="connsiteY2" fmla="*/ 7521 h 1816126"/>
              <a:gd name="connsiteX3" fmla="*/ 3467321 w 3507885"/>
              <a:gd name="connsiteY3" fmla="*/ 1214439 h 1816126"/>
              <a:gd name="connsiteX4" fmla="*/ 3358727 w 3507885"/>
              <a:gd name="connsiteY4" fmla="*/ 1677193 h 1816126"/>
              <a:gd name="connsiteX5" fmla="*/ 2138583 w 3507885"/>
              <a:gd name="connsiteY5" fmla="*/ 1757364 h 1816126"/>
              <a:gd name="connsiteX6" fmla="*/ 338358 w 3507885"/>
              <a:gd name="connsiteY6" fmla="*/ 1814514 h 1816126"/>
              <a:gd name="connsiteX7" fmla="*/ 41 w 3507885"/>
              <a:gd name="connsiteY7" fmla="*/ 1677193 h 1816126"/>
              <a:gd name="connsiteX8" fmla="*/ 38321 w 3507885"/>
              <a:gd name="connsiteY8" fmla="*/ 414338 h 1816126"/>
              <a:gd name="connsiteX9" fmla="*/ 128629 w 3507885"/>
              <a:gd name="connsiteY9" fmla="*/ 107533 h 181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7885" h="1816126">
                <a:moveTo>
                  <a:pt x="128629" y="107533"/>
                </a:moveTo>
                <a:cubicBezTo>
                  <a:pt x="603351" y="105026"/>
                  <a:pt x="1120936" y="2507"/>
                  <a:pt x="1595658" y="0"/>
                </a:cubicBezTo>
                <a:lnTo>
                  <a:pt x="3330152" y="7521"/>
                </a:lnTo>
                <a:cubicBezTo>
                  <a:pt x="3625427" y="202784"/>
                  <a:pt x="3462559" y="936160"/>
                  <a:pt x="3467321" y="1214439"/>
                </a:cubicBezTo>
                <a:cubicBezTo>
                  <a:pt x="3472084" y="1492718"/>
                  <a:pt x="3563514" y="1603374"/>
                  <a:pt x="3358727" y="1677193"/>
                </a:cubicBezTo>
                <a:cubicBezTo>
                  <a:pt x="2985350" y="1670579"/>
                  <a:pt x="2511960" y="1763978"/>
                  <a:pt x="2138583" y="1757364"/>
                </a:cubicBezTo>
                <a:cubicBezTo>
                  <a:pt x="1543271" y="1743076"/>
                  <a:pt x="933670" y="1828802"/>
                  <a:pt x="338358" y="1814514"/>
                </a:cubicBezTo>
                <a:lnTo>
                  <a:pt x="41" y="1677193"/>
                </a:lnTo>
                <a:cubicBezTo>
                  <a:pt x="-1487" y="1232429"/>
                  <a:pt x="39849" y="859102"/>
                  <a:pt x="38321" y="414338"/>
                </a:cubicBezTo>
                <a:lnTo>
                  <a:pt x="128629" y="107533"/>
                </a:lnTo>
                <a:close/>
              </a:path>
            </a:pathLst>
          </a:custGeom>
          <a:ln w="34925">
            <a:noFill/>
            <a:prstDash val="dash"/>
          </a:ln>
        </p:spPr>
        <p:txBody>
          <a:bodyPr wrap="square" tIns="72000" bIns="144000">
            <a:spAutoFit/>
          </a:bodyPr>
          <a:lstStyle/>
          <a:p>
            <a:pPr lvl="0" algn="ctr">
              <a:defRPr/>
            </a:pPr>
            <a:r>
              <a:rPr lang="vi-VN" sz="6000" dirty="0" smtClean="0">
                <a:latin typeface="Cambria" panose="02040503050406030204" pitchFamily="18" charset="0"/>
                <a:ea typeface="Cambria" panose="02040503050406030204" pitchFamily="18" charset="0"/>
              </a:rPr>
              <a:t>Nêu cách làm đồ chơi của em.</a:t>
            </a:r>
            <a:endParaRPr lang="en-US" sz="6000" dirty="0">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spTree>
    <p:extLst>
      <p:ext uri="{BB962C8B-B14F-4D97-AF65-F5344CB8AC3E}">
        <p14:creationId xmlns:p14="http://schemas.microsoft.com/office/powerpoint/2010/main" val="2230469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
            <a:ext cx="12303889" cy="6956384"/>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8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3304" b="89913" l="9955" r="89894">
                        <a14:foregroundMark x1="38914" y1="58957" x2="38914" y2="58957"/>
                        <a14:foregroundMark x1="62293" y1="45043" x2="62293" y2="45043"/>
                      </a14:backgroundRemoval>
                    </a14:imgEffect>
                  </a14:imgLayer>
                </a14:imgProps>
              </a:ext>
              <a:ext uri="{28A0092B-C50C-407E-A947-70E740481C1C}">
                <a14:useLocalDpi xmlns:a14="http://schemas.microsoft.com/office/drawing/2010/main" val="0"/>
              </a:ext>
            </a:extLst>
          </a:blip>
          <a:stretch>
            <a:fillRect/>
          </a:stretch>
        </p:blipFill>
        <p:spPr>
          <a:xfrm>
            <a:off x="-312228" y="1336269"/>
            <a:ext cx="7032697" cy="6099247"/>
          </a:xfrm>
          <a:prstGeom prst="rect">
            <a:avLst/>
          </a:prstGeom>
        </p:spPr>
      </p:pic>
      <p:pic>
        <p:nvPicPr>
          <p:cNvPr id="7" name="Picture 6"/>
          <p:cNvPicPr>
            <a:picLocks noChangeAspect="1"/>
          </p:cNvPicPr>
          <p:nvPr/>
        </p:nvPicPr>
        <p:blipFill>
          <a:blip r:embed="rId5"/>
          <a:stretch>
            <a:fillRect/>
          </a:stretch>
        </p:blipFill>
        <p:spPr>
          <a:xfrm>
            <a:off x="5711167" y="668699"/>
            <a:ext cx="3304318" cy="1335140"/>
          </a:xfrm>
          <a:prstGeom prst="rect">
            <a:avLst/>
          </a:prstGeom>
        </p:spPr>
      </p:pic>
      <p:sp>
        <p:nvSpPr>
          <p:cNvPr id="11" name="Oval 21"/>
          <p:cNvSpPr/>
          <p:nvPr/>
        </p:nvSpPr>
        <p:spPr>
          <a:xfrm>
            <a:off x="4540436" y="226341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Luyện</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đọc</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lại</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bài</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đọc</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Làm</a:t>
            </a:r>
            <a:r>
              <a:rPr kumimoji="0" lang="vi-VN" sz="28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con thỏ bằng giấy</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và</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trả</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lời</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các</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câu</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hỏi</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2" name="Oval 21"/>
          <p:cNvSpPr/>
          <p:nvPr/>
        </p:nvSpPr>
        <p:spPr>
          <a:xfrm>
            <a:off x="4540435" y="3789990"/>
            <a:ext cx="7346763" cy="1396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Chia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sẻ</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với</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người</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thân</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về</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vi-VN"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cách</a:t>
            </a:r>
            <a:r>
              <a:rPr kumimoji="0" lang="vi-VN" sz="2800" b="0" i="0" u="none" strike="noStrike" kern="1200" cap="none" spc="0" normalizeH="0" noProof="0" dirty="0" smtClean="0">
                <a:ln>
                  <a:noFill/>
                </a:ln>
                <a:solidFill>
                  <a:prstClr val="black"/>
                </a:solidFill>
                <a:effectLst/>
                <a:uLnTx/>
                <a:uFillTx/>
                <a:latin typeface="UTM Avo" panose="02040603050506020204" pitchFamily="18" charset="0"/>
                <a:ea typeface="+mn-ea"/>
                <a:cs typeface="+mn-cs"/>
              </a:rPr>
              <a:t> làm đồ chơi của em</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13" name="Oval 21"/>
          <p:cNvSpPr/>
          <p:nvPr/>
        </p:nvSpPr>
        <p:spPr>
          <a:xfrm>
            <a:off x="4540434" y="5353858"/>
            <a:ext cx="7346763" cy="1029019"/>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chemeClr val="accent4">
              <a:alpha val="31000"/>
            </a:schemeClr>
          </a:solid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88000" rIns="324000" rtlCol="0" anchor="ctr"/>
          <a:lstStyle/>
          <a:p>
            <a:pPr marL="0" marR="0" lvl="0" indent="352425"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Chuẩn</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bị</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bài</a:t>
            </a:r>
            <a:r>
              <a:rPr kumimoji="0" lang="en-GB" sz="28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GB" sz="2800" b="0" i="0" u="none" strike="noStrike" kern="1200" cap="none" spc="0" normalizeH="0" baseline="0" noProof="0" dirty="0" err="1" smtClean="0">
                <a:ln>
                  <a:noFill/>
                </a:ln>
                <a:solidFill>
                  <a:prstClr val="black"/>
                </a:solidFill>
                <a:effectLst/>
                <a:uLnTx/>
                <a:uFillTx/>
                <a:latin typeface="UTM Avo" panose="02040603050506020204" pitchFamily="18" charset="0"/>
                <a:ea typeface="+mn-ea"/>
                <a:cs typeface="+mn-cs"/>
              </a:rPr>
              <a:t>sau</a:t>
            </a:r>
            <a:endParaRPr kumimoji="0" lang="en-GB"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7572134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https://img.loigiaihay.com/picture/2023/0427/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252412"/>
            <a:ext cx="10664739" cy="4141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970208" y="4724400"/>
            <a:ext cx="10381672" cy="181581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smtClean="0">
                <a:solidFill>
                  <a:srgbClr val="4472C4">
                    <a:lumMod val="50000"/>
                  </a:srgbClr>
                </a:solidFill>
                <a:latin typeface="Cambria" panose="02040503050406030204" pitchFamily="18" charset="0"/>
                <a:ea typeface="Cambria" panose="02040503050406030204" pitchFamily="18" charset="0"/>
              </a:rPr>
              <a:t>Bạn nhỏ đang tặng gì </a:t>
            </a:r>
            <a:endParaRPr lang="en-US" sz="6000" dirty="0" smtClean="0">
              <a:solidFill>
                <a:srgbClr val="4472C4">
                  <a:lumMod val="50000"/>
                </a:srgbClr>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smtClean="0">
                <a:solidFill>
                  <a:srgbClr val="4472C4">
                    <a:lumMod val="50000"/>
                  </a:srgbClr>
                </a:solidFill>
                <a:latin typeface="Cambria" panose="02040503050406030204" pitchFamily="18" charset="0"/>
                <a:ea typeface="Cambria" panose="02040503050406030204" pitchFamily="18" charset="0"/>
              </a:rPr>
              <a:t>cho bạn mình?</a:t>
            </a:r>
            <a:endParaRPr kumimoji="0" lang="en-GB"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2342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45833E-6 3.7037E-6 " pathEditMode="relative" rAng="0" ptsTypes="AA">
                                      <p:cBhvr>
                                        <p:cTn id="6" dur="2000" fill="hold"/>
                                        <p:tgtEl>
                                          <p:spTgt spid="5"/>
                                        </p:tgtEl>
                                        <p:attrNameLst>
                                          <p:attrName>ppt_x</p:attrName>
                                          <p:attrName>ppt_y</p:attrName>
                                        </p:attrNameLst>
                                      </p:cBhvr>
                                      <p:rCtr x="40977" y="-3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774" b="89518" l="9934" r="89901">
                        <a14:foregroundMark x1="44205" y1="47799" x2="44205" y2="47799"/>
                        <a14:foregroundMark x1="67715" y1="46541" x2="73675" y2="42767"/>
                        <a14:foregroundMark x1="58113" y1="80922" x2="58113" y2="80922"/>
                        <a14:foregroundMark x1="56623" y1="75472" x2="57119" y2="79036"/>
                        <a14:foregroundMark x1="68212" y1="73585" x2="71192" y2="79245"/>
                        <a14:foregroundMark x1="43709" y1="73585" x2="45861" y2="80503"/>
                        <a14:foregroundMark x1="30960" y1="74214" x2="25828" y2="79874"/>
                      </a14:backgroundRemoval>
                    </a14:imgEffect>
                  </a14:imgLayer>
                </a14:imgProps>
              </a:ext>
              <a:ext uri="{28A0092B-C50C-407E-A947-70E740481C1C}">
                <a14:useLocalDpi xmlns:a14="http://schemas.microsoft.com/office/drawing/2010/main" val="0"/>
              </a:ext>
            </a:extLst>
          </a:blip>
          <a:stretch>
            <a:fillRect/>
          </a:stretch>
        </p:blipFill>
        <p:spPr>
          <a:xfrm>
            <a:off x="-195262" y="2771774"/>
            <a:ext cx="4197231" cy="3314701"/>
          </a:xfrm>
          <a:prstGeom prst="rect">
            <a:avLst/>
          </a:prstGeom>
        </p:spPr>
      </p:pic>
      <p:sp>
        <p:nvSpPr>
          <p:cNvPr id="8" name="Rounded Rectangle 7"/>
          <p:cNvSpPr/>
          <p:nvPr/>
        </p:nvSpPr>
        <p:spPr>
          <a:xfrm>
            <a:off x="3728028" y="1177637"/>
            <a:ext cx="7765991" cy="3800474"/>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Em biết</a:t>
            </a:r>
            <a:r>
              <a:rPr kumimoji="0" lang="vi-VN" sz="60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làm những đồ chơi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Chia sẻ với bạn cách làm một đồ chơi.</a:t>
            </a:r>
            <a:endParaRPr kumimoji="0" lang="en-GB" sz="6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031375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grpId="0" nodeType="withEffect">
                                  <p:stCondLst>
                                    <p:cond delay="0"/>
                                  </p:stCondLst>
                                  <p:childTnLst>
                                    <p:animMotion origin="layout" path="M -0.81966 0.79398 L -1.875E-6 -4.81481E-6 " pathEditMode="relative" rAng="0" ptsTypes="AA">
                                      <p:cBhvr>
                                        <p:cTn id="6"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43000" y="1600200"/>
            <a:ext cx="10101263" cy="3543300"/>
            <a:chOff x="1143000" y="1600200"/>
            <a:chExt cx="10101263" cy="3543300"/>
          </a:xfrm>
        </p:grpSpPr>
        <p:sp>
          <p:nvSpPr>
            <p:cNvPr id="4" name="Rounded Rectangle 3"/>
            <p:cNvSpPr/>
            <p:nvPr/>
          </p:nvSpPr>
          <p:spPr>
            <a:xfrm>
              <a:off x="1143000" y="1600200"/>
              <a:ext cx="10101263" cy="354330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276525" y="1865240"/>
              <a:ext cx="7638950" cy="3127519"/>
            </a:xfrm>
            <a:prstGeom prst="rect">
              <a:avLst/>
            </a:prstGeom>
          </p:spPr>
        </p:pic>
      </p:grpSp>
    </p:spTree>
    <p:extLst>
      <p:ext uri="{BB962C8B-B14F-4D97-AF65-F5344CB8AC3E}">
        <p14:creationId xmlns:p14="http://schemas.microsoft.com/office/powerpoint/2010/main" val="38862443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0.7789 -0.81436 L -2.5E-6 -1.11111E-6 " pathEditMode="relative" rAng="0" ptsTypes="AA">
                                      <p:cBhvr>
                                        <p:cTn id="6" dur="2000" fill="hold"/>
                                        <p:tgtEl>
                                          <p:spTgt spid="3"/>
                                        </p:tgtEl>
                                        <p:attrNameLst>
                                          <p:attrName>ppt_x</p:attrName>
                                          <p:attrName>ppt_y</p:attrName>
                                        </p:attrNameLst>
                                      </p:cBhvr>
                                      <p:rCtr x="39245" y="40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219919"/>
            <a:ext cx="12303889" cy="6736466"/>
            <a:chOff x="0" y="219919"/>
            <a:chExt cx="12303889" cy="6736466"/>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9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02823" y="978443"/>
              <a:ext cx="11346277"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Sắp</a:t>
              </a:r>
              <a:r>
                <a:rPr kumimoji="0" lang="vi-VN" sz="26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lang="vi-VN" sz="2600" baseline="0" dirty="0" smtClean="0">
                  <a:solidFill>
                    <a:srgbClr val="4472C4">
                      <a:lumMod val="50000"/>
                    </a:srgbClr>
                  </a:solidFill>
                  <a:latin typeface="Cambria" panose="02040503050406030204" pitchFamily="18" charset="0"/>
                  <a:ea typeface="Cambria" panose="02040503050406030204" pitchFamily="18" charset="0"/>
                </a:rPr>
                <a:t>Dụng</a:t>
              </a:r>
              <a:r>
                <a:rPr lang="vi-VN" sz="2600" dirty="0" smtClean="0">
                  <a:solidFill>
                    <a:srgbClr val="4472C4">
                      <a:lumMod val="50000"/>
                    </a:srgbClr>
                  </a:solidFill>
                  <a:latin typeface="Cambria" panose="02040503050406030204" pitchFamily="18" charset="0"/>
                  <a:ea typeface="Cambria" panose="02040503050406030204" pitchFamily="18" charset="0"/>
                </a:rPr>
                <a:t>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a:t>
              </a:r>
              <a:r>
                <a:rPr kumimoji="0" lang="vi-VN" sz="26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Kéo, bút chì, bút màu, hồ dán.</a:t>
              </a:r>
            </a:p>
            <a:p>
              <a:pPr marR="0" lvl="0" algn="just" defTabSz="531813" rtl="0" eaLnBrk="1" fontAlgn="auto" latinLnBrk="0" hangingPunct="1">
                <a:lnSpc>
                  <a:spcPct val="100000"/>
                </a:lnSpc>
                <a:spcBef>
                  <a:spcPts val="0"/>
                </a:spcBef>
                <a:spcAft>
                  <a:spcPts val="0"/>
                </a:spcAft>
                <a:buClrTx/>
                <a:buSzTx/>
                <a:tabLst/>
                <a:defRPr/>
              </a:pPr>
              <a:r>
                <a:rPr lang="vi-VN" sz="2600" baseline="0" dirty="0" smtClean="0">
                  <a:solidFill>
                    <a:srgbClr val="4472C4">
                      <a:lumMod val="50000"/>
                    </a:srgbClr>
                  </a:solidFill>
                  <a:latin typeface="Cambria" panose="02040503050406030204" pitchFamily="18" charset="0"/>
                  <a:ea typeface="Cambria" panose="02040503050406030204" pitchFamily="18" charset="0"/>
                </a:rPr>
                <a:t>- Giấy</a:t>
              </a:r>
              <a:r>
                <a:rPr lang="vi-VN" sz="2600" dirty="0" smtClean="0">
                  <a:solidFill>
                    <a:srgbClr val="4472C4">
                      <a:lumMod val="50000"/>
                    </a:srgbClr>
                  </a:solidFill>
                  <a:latin typeface="Cambria" panose="02040503050406030204" pitchFamily="18" charset="0"/>
                  <a:ea typeface="Cambria" panose="02040503050406030204" pitchFamily="18" charset="0"/>
                </a:rPr>
                <a:t> trắng hoặc bìa (2 tờ)</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Giấy màu (1 tờ)</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Cách làm</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Bước 1: Cắt</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Cắt hai hình chữ nhật từ 2 tờ giấy trắng để làm đầu thỏ, thân thỏ.</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Hình thứ nhất: rộng 10 cm, dài 25 cm</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Cắt hình tai thỏtừ giấy trắng, sau đó gấp theo đường </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kẻ nét đứt (như hình bên).</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Cắt đế từ giấy màu (như hình bên).</a:t>
              </a:r>
            </a:p>
          </p:txBody>
        </p:sp>
      </p:grpSp>
      <p:grpSp>
        <p:nvGrpSpPr>
          <p:cNvPr id="10" name="Group 9"/>
          <p:cNvGrpSpPr/>
          <p:nvPr/>
        </p:nvGrpSpPr>
        <p:grpSpPr>
          <a:xfrm>
            <a:off x="-1" y="0"/>
            <a:ext cx="2720052" cy="943898"/>
            <a:chOff x="-1" y="0"/>
            <a:chExt cx="2720052" cy="943898"/>
          </a:xfrm>
        </p:grpSpPr>
        <p:grpSp>
          <p:nvGrpSpPr>
            <p:cNvPr id="7" name="Group 6"/>
            <p:cNvGrpSpPr/>
            <p:nvPr/>
          </p:nvGrpSpPr>
          <p:grpSpPr>
            <a:xfrm>
              <a:off x="-1" y="0"/>
              <a:ext cx="2720052" cy="943898"/>
              <a:chOff x="806" y="464576"/>
              <a:chExt cx="12004380" cy="6754760"/>
            </a:xfrm>
            <a:solidFill>
              <a:schemeClr val="bg1"/>
            </a:solidFill>
          </p:grpSpPr>
          <p:sp>
            <p:nvSpPr>
              <p:cNvPr id="8"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p:cNvSpPr/>
              <p:nvPr/>
            </p:nvSpPr>
            <p:spPr>
              <a:xfrm>
                <a:off x="806" y="464576"/>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grp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extBox 2"/>
            <p:cNvSpPr txBox="1"/>
            <p:nvPr/>
          </p:nvSpPr>
          <p:spPr>
            <a:xfrm>
              <a:off x="92597" y="25720"/>
              <a:ext cx="262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Đọc</a:t>
              </a:r>
              <a:r>
                <a:rPr kumimoji="0" lang="en-GB" sz="4800" b="0" i="0" u="none" strike="noStrike" kern="1200" cap="none" spc="0" normalizeH="0" baseline="0" noProof="0" dirty="0" smtClean="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GB" sz="4800" b="0" i="0" u="none" strike="noStrike" kern="1200" cap="none" spc="0" normalizeH="0" baseline="0" noProof="0" dirty="0" err="1" smtClean="0">
                  <a:ln>
                    <a:noFill/>
                  </a:ln>
                  <a:solidFill>
                    <a:srgbClr val="70AD47">
                      <a:lumMod val="50000"/>
                    </a:srgbClr>
                  </a:solidFill>
                  <a:effectLst/>
                  <a:uLnTx/>
                  <a:uFillTx/>
                  <a:latin typeface="Cambria" panose="02040503050406030204" pitchFamily="18" charset="0"/>
                  <a:ea typeface="Cambria" panose="02040503050406030204" pitchFamily="18" charset="0"/>
                </a:rPr>
                <a:t>mẫu</a:t>
              </a:r>
              <a:endParaRPr kumimoji="0" lang="en-GB" sz="4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pic>
        <p:nvPicPr>
          <p:cNvPr id="12" name="Picture 11"/>
          <p:cNvPicPr>
            <a:picLocks noChangeAspect="1"/>
          </p:cNvPicPr>
          <p:nvPr/>
        </p:nvPicPr>
        <p:blipFill rotWithShape="1">
          <a:blip r:embed="rId3"/>
          <a:srcRect l="66945" t="64320" r="23194" b="21832"/>
          <a:stretch/>
        </p:blipFill>
        <p:spPr>
          <a:xfrm>
            <a:off x="9085011" y="1601952"/>
            <a:ext cx="2612542" cy="2462048"/>
          </a:xfrm>
          <a:prstGeom prst="rect">
            <a:avLst/>
          </a:prstGeom>
        </p:spPr>
      </p:pic>
      <p:pic>
        <p:nvPicPr>
          <p:cNvPr id="19" name="Picture 18"/>
          <p:cNvPicPr>
            <a:picLocks noChangeAspect="1"/>
          </p:cNvPicPr>
          <p:nvPr/>
        </p:nvPicPr>
        <p:blipFill rotWithShape="1">
          <a:blip r:embed="rId3"/>
          <a:srcRect l="66945" t="78351" r="23194" b="14445"/>
          <a:stretch/>
        </p:blipFill>
        <p:spPr>
          <a:xfrm>
            <a:off x="8462395" y="4672359"/>
            <a:ext cx="3386705" cy="1391590"/>
          </a:xfrm>
          <a:prstGeom prst="rect">
            <a:avLst/>
          </a:prstGeom>
        </p:spPr>
      </p:pic>
      <p:sp>
        <p:nvSpPr>
          <p:cNvPr id="17" name="Rectangle 16"/>
          <p:cNvSpPr/>
          <p:nvPr/>
        </p:nvSpPr>
        <p:spPr>
          <a:xfrm>
            <a:off x="2516745" y="245497"/>
            <a:ext cx="7874537" cy="830997"/>
          </a:xfrm>
          <a:prstGeom prst="rect">
            <a:avLst/>
          </a:prstGeom>
          <a:noFill/>
        </p:spPr>
        <p:txBody>
          <a:bodyPr wrap="square" lIns="91440" tIns="45720" rIns="91440" bIns="45720">
            <a:spAutoFit/>
          </a:bodyPr>
          <a:lstStyle/>
          <a:p>
            <a:pPr algn="ctr"/>
            <a:r>
              <a:rPr lang="en-US" sz="4800" b="1" cap="none" spc="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Làm thỏ con bằng giấy</a:t>
            </a:r>
            <a:endParaRPr lang="en-US" sz="4800" b="1" cap="none" spc="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34483078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90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640465" y="968778"/>
            <a:ext cx="5547899" cy="267765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Bước</a:t>
            </a:r>
            <a:r>
              <a:rPr kumimoji="0" lang="vi-VN" sz="28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2: Dán</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lang="vi-VN" sz="2800" dirty="0" smtClean="0">
                <a:solidFill>
                  <a:srgbClr val="4472C4">
                    <a:lumMod val="50000"/>
                  </a:srgbClr>
                </a:solidFill>
                <a:latin typeface="Cambria" panose="02040503050406030204" pitchFamily="18" charset="0"/>
                <a:ea typeface="Cambria" panose="02040503050406030204" pitchFamily="18" charset="0"/>
              </a:rPr>
              <a:t>Dùng hồ dán hai mép của mỗi hình chữ nhật để tạo đầu thỏ và thân thỏ.</a:t>
            </a:r>
          </a:p>
          <a:p>
            <a:pPr marL="342900" marR="0" lvl="0" indent="-342900" algn="just" defTabSz="531813"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Dán</a:t>
            </a:r>
            <a:r>
              <a:rPr kumimoji="0" lang="vi-VN" sz="28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tai thỏ, đầu thỏ, thân thỏ với nhau, sau đó dán lên đế.</a:t>
            </a:r>
          </a:p>
        </p:txBody>
      </p:sp>
      <p:sp>
        <p:nvSpPr>
          <p:cNvPr id="22" name="Rectangle 21"/>
          <p:cNvSpPr/>
          <p:nvPr/>
        </p:nvSpPr>
        <p:spPr>
          <a:xfrm>
            <a:off x="8860799" y="6194320"/>
            <a:ext cx="23476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(Lâm</a:t>
            </a:r>
            <a:r>
              <a:rPr kumimoji="0" lang="vi-VN" sz="2000" b="0" i="1"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Anh tổng hợp)</a:t>
            </a:r>
            <a:endParaRPr kumimoji="0" lang="en-GB" sz="2000" b="0" i="1"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6631709" y="1113325"/>
            <a:ext cx="5200073" cy="2677656"/>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Bước 3: Vẽ</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trang trí tai thỏ.</a:t>
            </a:r>
          </a:p>
          <a:p>
            <a:pPr marL="342900" lvl="0" indent="-342900" algn="just" defTabSz="531813">
              <a:buFontTx/>
              <a:buChar char="-"/>
              <a:defRPr/>
            </a:pPr>
            <a:r>
              <a:rPr lang="vi-VN" sz="2800" dirty="0">
                <a:solidFill>
                  <a:srgbClr val="4472C4">
                    <a:lumMod val="50000"/>
                  </a:srgbClr>
                </a:solidFill>
                <a:latin typeface="Cambria" panose="02040503050406030204" pitchFamily="18" charset="0"/>
                <a:ea typeface="Cambria" panose="02040503050406030204" pitchFamily="18" charset="0"/>
              </a:rPr>
              <a:t>Dùng bút màu vẽ mắt, râu, mũi, miệng ở đầu thỏ và tay ở thân thỏ. </a:t>
            </a:r>
          </a:p>
        </p:txBody>
      </p:sp>
      <p:sp>
        <p:nvSpPr>
          <p:cNvPr id="13" name="Rectangle 12"/>
          <p:cNvSpPr/>
          <p:nvPr/>
        </p:nvSpPr>
        <p:spPr>
          <a:xfrm>
            <a:off x="572655" y="5298577"/>
            <a:ext cx="11231418" cy="954107"/>
          </a:xfrm>
          <a:prstGeom prst="rect">
            <a:avLst/>
          </a:prstGeom>
        </p:spPr>
        <p:txBody>
          <a:bodyPr wrap="square">
            <a:spAutoFit/>
          </a:bodyPr>
          <a:lstStyle/>
          <a:p>
            <a:pPr lvl="0" algn="just" defTabSz="531813">
              <a:defRPr/>
            </a:pPr>
            <a:r>
              <a:rPr lang="vi-VN" sz="2800" dirty="0">
                <a:solidFill>
                  <a:srgbClr val="4472C4">
                    <a:lumMod val="50000"/>
                  </a:srgbClr>
                </a:solidFill>
                <a:latin typeface="Cambria" panose="02040503050406030204" pitchFamily="18" charset="0"/>
                <a:ea typeface="Cambria" panose="02040503050406030204" pitchFamily="18" charset="0"/>
              </a:rPr>
              <a:t>Vậy là Hà đã có một chú thỏ đáng yêu bằng giấy để tặng Hoa trong ngày sinh nhật. Hi vọng Hoa sẽ vui sướng đón nhận món quà của bạn.</a:t>
            </a:r>
          </a:p>
        </p:txBody>
      </p:sp>
      <p:pic>
        <p:nvPicPr>
          <p:cNvPr id="18" name="Picture 17"/>
          <p:cNvPicPr>
            <a:picLocks noChangeAspect="1"/>
          </p:cNvPicPr>
          <p:nvPr/>
        </p:nvPicPr>
        <p:blipFill rotWithShape="1">
          <a:blip r:embed="rId3"/>
          <a:srcRect l="16028" t="27258" r="71132" b="60449"/>
          <a:stretch/>
        </p:blipFill>
        <p:spPr>
          <a:xfrm>
            <a:off x="1599287" y="3587603"/>
            <a:ext cx="3059385" cy="1647636"/>
          </a:xfrm>
          <a:prstGeom prst="rect">
            <a:avLst/>
          </a:prstGeom>
        </p:spPr>
      </p:pic>
      <p:pic>
        <p:nvPicPr>
          <p:cNvPr id="23" name="Picture 22"/>
          <p:cNvPicPr>
            <a:picLocks noChangeAspect="1"/>
          </p:cNvPicPr>
          <p:nvPr/>
        </p:nvPicPr>
        <p:blipFill rotWithShape="1">
          <a:blip r:embed="rId3"/>
          <a:srcRect l="30525" t="27258" r="56631" b="60449"/>
          <a:stretch/>
        </p:blipFill>
        <p:spPr>
          <a:xfrm>
            <a:off x="8561636" y="3417293"/>
            <a:ext cx="3152514" cy="1697239"/>
          </a:xfrm>
          <a:prstGeom prst="rect">
            <a:avLst/>
          </a:prstGeom>
        </p:spPr>
      </p:pic>
      <p:sp>
        <p:nvSpPr>
          <p:cNvPr id="14" name="Rectangle 13"/>
          <p:cNvSpPr/>
          <p:nvPr/>
        </p:nvSpPr>
        <p:spPr>
          <a:xfrm>
            <a:off x="2516745" y="245497"/>
            <a:ext cx="7874537" cy="830997"/>
          </a:xfrm>
          <a:prstGeom prst="rect">
            <a:avLst/>
          </a:prstGeom>
          <a:noFill/>
        </p:spPr>
        <p:txBody>
          <a:bodyPr wrap="square" lIns="91440" tIns="45720" rIns="91440" bIns="45720">
            <a:spAutoFit/>
          </a:bodyPr>
          <a:lstStyle/>
          <a:p>
            <a:pPr algn="ctr"/>
            <a:r>
              <a:rPr lang="en-US"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a:t>
            </a:r>
            <a:r>
              <a:rPr lang="vi-VN"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a</a:t>
            </a:r>
            <a:r>
              <a:rPr lang="en-US"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m </a:t>
            </a:r>
            <a:r>
              <a:rPr lang="en-US" sz="4800" b="1" cap="none" spc="0" dirty="0" err="1"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thỏ</a:t>
            </a:r>
            <a:r>
              <a:rPr lang="en-US"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 con </a:t>
            </a:r>
            <a:r>
              <a:rPr lang="en-US" sz="4800" b="1" cap="none" spc="0" dirty="0" err="1"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bằng</a:t>
            </a:r>
            <a:r>
              <a:rPr lang="en-US"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 </a:t>
            </a:r>
            <a:r>
              <a:rPr lang="en-US" sz="4800" b="1" cap="none" spc="0" dirty="0" err="1"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giấy</a:t>
            </a:r>
            <a:endParaRPr lang="en-US" sz="4800" b="1" cap="none" spc="0" dirty="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19274868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219919"/>
            <a:ext cx="12303889" cy="6736466"/>
            <a:chOff x="191727" y="339213"/>
            <a:chExt cx="11813459" cy="6754760"/>
          </a:xfrm>
        </p:grpSpPr>
        <p:sp>
          <p:nvSpPr>
            <p:cNvPr id="5" name="Rounded Rectangle 3"/>
            <p:cNvSpPr/>
            <p:nvPr/>
          </p:nvSpPr>
          <p:spPr>
            <a:xfrm>
              <a:off x="191728" y="663676"/>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87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91729" y="501444"/>
              <a:ext cx="11813457" cy="6356555"/>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3"/>
            <p:cNvSpPr/>
            <p:nvPr/>
          </p:nvSpPr>
          <p:spPr>
            <a:xfrm>
              <a:off x="191727" y="339213"/>
              <a:ext cx="11695473" cy="6754760"/>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417362" y="902457"/>
            <a:ext cx="11001375" cy="2346419"/>
          </a:xfrm>
          <a:prstGeom prst="rect">
            <a:avLst/>
          </a:prstGeom>
          <a:solidFill>
            <a:schemeClr val="accent4">
              <a:alpha val="52000"/>
            </a:schemeClr>
          </a:solidFill>
          <a:ln w="25400">
            <a:solidFill>
              <a:srgbClr val="FBD435"/>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417362" y="3275075"/>
            <a:ext cx="11001375" cy="3052887"/>
          </a:xfrm>
          <a:prstGeom prst="rect">
            <a:avLst/>
          </a:prstGeom>
          <a:solidFill>
            <a:schemeClr val="accent6">
              <a:alpha val="52000"/>
            </a:schemeClr>
          </a:solidFill>
          <a:ln w="25400">
            <a:solidFill>
              <a:schemeClr val="accent6"/>
            </a:solidFill>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417363" y="769968"/>
            <a:ext cx="11001373" cy="5693866"/>
          </a:xfrm>
          <a:prstGeom prst="rect">
            <a:avLst/>
          </a:prstGeom>
        </p:spPr>
        <p:txBody>
          <a:bodyPr wrap="square">
            <a:spAutoFit/>
          </a:bodyPr>
          <a:lstStyle/>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Sắp</a:t>
            </a:r>
            <a:r>
              <a:rPr kumimoji="0" lang="vi-VN" sz="26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đến sinh nhật Hoa, Hà quyết định làm tặng cho bạn một con thỏ bằng giấy. Hà đã chuẩn bị dụng cụ, vật liệu và làm theo cách sau:</a:t>
            </a:r>
          </a:p>
          <a:p>
            <a:pPr marL="0" marR="0" lvl="0" indent="0" algn="just" defTabSz="531813" rtl="0" eaLnBrk="1" fontAlgn="auto" latinLnBrk="0" hangingPunct="1">
              <a:lnSpc>
                <a:spcPct val="100000"/>
              </a:lnSpc>
              <a:spcBef>
                <a:spcPts val="0"/>
              </a:spcBef>
              <a:spcAft>
                <a:spcPts val="0"/>
              </a:spcAft>
              <a:buClrTx/>
              <a:buSzTx/>
              <a:buFontTx/>
              <a:buNone/>
              <a:tabLst/>
              <a:defRPr/>
            </a:pPr>
            <a:r>
              <a:rPr lang="vi-VN" sz="2600" baseline="0" dirty="0" smtClean="0">
                <a:solidFill>
                  <a:srgbClr val="4472C4">
                    <a:lumMod val="50000"/>
                  </a:srgbClr>
                </a:solidFill>
                <a:latin typeface="Cambria" panose="02040503050406030204" pitchFamily="18" charset="0"/>
                <a:ea typeface="Cambria" panose="02040503050406030204" pitchFamily="18" charset="0"/>
              </a:rPr>
              <a:t>Dụng</a:t>
            </a:r>
            <a:r>
              <a:rPr lang="vi-VN" sz="2600" dirty="0" smtClean="0">
                <a:solidFill>
                  <a:srgbClr val="4472C4">
                    <a:lumMod val="50000"/>
                  </a:srgbClr>
                </a:solidFill>
                <a:latin typeface="Cambria" panose="02040503050406030204" pitchFamily="18" charset="0"/>
                <a:ea typeface="Cambria" panose="02040503050406030204" pitchFamily="18" charset="0"/>
              </a:rPr>
              <a:t> cụ, vật liệu</a:t>
            </a:r>
          </a:p>
          <a:p>
            <a:pPr marL="0" marR="0" lvl="0" indent="0" algn="just" defTabSz="531813"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a:t>
            </a:r>
            <a:r>
              <a:rPr kumimoji="0" lang="vi-VN" sz="2600" b="0" i="0" u="none" strike="noStrike" kern="1200" cap="none" spc="0" normalizeH="0" noProof="0" dirty="0" smtClean="0">
                <a:ln>
                  <a:noFill/>
                </a:ln>
                <a:solidFill>
                  <a:srgbClr val="4472C4">
                    <a:lumMod val="50000"/>
                  </a:srgbClr>
                </a:solidFill>
                <a:effectLst/>
                <a:uLnTx/>
                <a:uFillTx/>
                <a:latin typeface="Cambria" panose="02040503050406030204" pitchFamily="18" charset="0"/>
                <a:ea typeface="Cambria" panose="02040503050406030204" pitchFamily="18" charset="0"/>
              </a:rPr>
              <a:t> Kéo, bút chì, bút màu, hồ dán.</a:t>
            </a:r>
          </a:p>
          <a:p>
            <a:pPr marR="0" lvl="0" algn="just" defTabSz="531813" rtl="0" eaLnBrk="1" fontAlgn="auto" latinLnBrk="0" hangingPunct="1">
              <a:lnSpc>
                <a:spcPct val="100000"/>
              </a:lnSpc>
              <a:spcBef>
                <a:spcPts val="0"/>
              </a:spcBef>
              <a:spcAft>
                <a:spcPts val="0"/>
              </a:spcAft>
              <a:buClrTx/>
              <a:buSzTx/>
              <a:tabLst/>
              <a:defRPr/>
            </a:pPr>
            <a:r>
              <a:rPr lang="vi-VN" sz="2600" baseline="0" dirty="0" smtClean="0">
                <a:solidFill>
                  <a:srgbClr val="4472C4">
                    <a:lumMod val="50000"/>
                  </a:srgbClr>
                </a:solidFill>
                <a:latin typeface="Cambria" panose="02040503050406030204" pitchFamily="18" charset="0"/>
                <a:ea typeface="Cambria" panose="02040503050406030204" pitchFamily="18" charset="0"/>
              </a:rPr>
              <a:t>- Giấy</a:t>
            </a:r>
            <a:r>
              <a:rPr lang="vi-VN" sz="2600" dirty="0" smtClean="0">
                <a:solidFill>
                  <a:srgbClr val="4472C4">
                    <a:lumMod val="50000"/>
                  </a:srgbClr>
                </a:solidFill>
                <a:latin typeface="Cambria" panose="02040503050406030204" pitchFamily="18" charset="0"/>
                <a:ea typeface="Cambria" panose="02040503050406030204" pitchFamily="18" charset="0"/>
              </a:rPr>
              <a:t> trắng hoặc bìa (2 tờ)</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Giấy màu (1 tờ)</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Cách làm</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Bước 1: Cắt</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Cắt hai hình chữ nhật từ 2 tờ giấy trắng để làm đầu thỏ, thân thỏ.</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Hình thứ nhất: rộng 10 cm, dài 25 cm</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Hình thứ hai: rộng 15 cm, dài 25 cm.</a:t>
            </a:r>
          </a:p>
          <a:p>
            <a:pPr marL="457200" marR="0" lvl="0" indent="-457200" algn="just" defTabSz="531813" rtl="0" eaLnBrk="1" fontAlgn="auto" latinLnBrk="0" hangingPunct="1">
              <a:lnSpc>
                <a:spcPct val="100000"/>
              </a:lnSpc>
              <a:spcBef>
                <a:spcPts val="0"/>
              </a:spcBef>
              <a:spcAft>
                <a:spcPts val="0"/>
              </a:spcAft>
              <a:buClrTx/>
              <a:buSzTx/>
              <a:buFontTx/>
              <a:buChar char="-"/>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Cắt hình tai thỏtừ giấy trắng, sau đó gấp theo đường </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kẻ nét đứt (như hình bên).</a:t>
            </a:r>
          </a:p>
          <a:p>
            <a:pPr marR="0" lvl="0" algn="just" defTabSz="531813" rtl="0" eaLnBrk="1" fontAlgn="auto" latinLnBrk="0" hangingPunct="1">
              <a:lnSpc>
                <a:spcPct val="100000"/>
              </a:lnSpc>
              <a:spcBef>
                <a:spcPts val="0"/>
              </a:spcBef>
              <a:spcAft>
                <a:spcPts val="0"/>
              </a:spcAft>
              <a:buClrTx/>
              <a:buSzTx/>
              <a:tabLst/>
              <a:defRPr/>
            </a:pPr>
            <a:r>
              <a:rPr lang="vi-VN" sz="2600" dirty="0" smtClean="0">
                <a:solidFill>
                  <a:srgbClr val="4472C4">
                    <a:lumMod val="50000"/>
                  </a:srgbClr>
                </a:solidFill>
                <a:latin typeface="Cambria" panose="02040503050406030204" pitchFamily="18" charset="0"/>
                <a:ea typeface="Cambria" panose="02040503050406030204" pitchFamily="18" charset="0"/>
              </a:rPr>
              <a:t>- Cắt đế từ giấy màu (như hình bên).</a:t>
            </a:r>
          </a:p>
        </p:txBody>
      </p:sp>
      <p:sp>
        <p:nvSpPr>
          <p:cNvPr id="23" name="TextBox 22"/>
          <p:cNvSpPr txBox="1"/>
          <p:nvPr/>
        </p:nvSpPr>
        <p:spPr>
          <a:xfrm>
            <a:off x="6213694" y="2075666"/>
            <a:ext cx="4562163" cy="1827193"/>
          </a:xfrm>
          <a:prstGeom prst="cloud">
            <a:avLst/>
          </a:prstGeom>
          <a:solidFill>
            <a:srgbClr val="F094C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smtClean="0">
                <a:ln>
                  <a:noFill/>
                </a:ln>
                <a:solidFill>
                  <a:schemeClr val="bg1"/>
                </a:solidFill>
                <a:effectLst/>
                <a:uLnTx/>
                <a:uFillTx/>
                <a:latin typeface="SVN-Internation" panose="02040603050506020204" pitchFamily="18" charset="0"/>
                <a:ea typeface="+mn-ea"/>
                <a:cs typeface="+mn-cs"/>
              </a:rPr>
              <a:t>Bài</a:t>
            </a:r>
            <a:r>
              <a:rPr kumimoji="0" lang="en-GB" sz="3600" b="0" i="0" u="none" strike="noStrike" kern="1200" cap="none" spc="0" normalizeH="0" baseline="0" noProof="0" dirty="0" smtClean="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smtClean="0">
                <a:ln>
                  <a:noFill/>
                </a:ln>
                <a:solidFill>
                  <a:schemeClr val="bg1"/>
                </a:solidFill>
                <a:effectLst/>
                <a:uLnTx/>
                <a:uFillTx/>
                <a:latin typeface="SVN-Internation" panose="02040603050506020204" pitchFamily="18" charset="0"/>
                <a:ea typeface="+mn-ea"/>
                <a:cs typeface="+mn-cs"/>
              </a:rPr>
              <a:t>đọc</a:t>
            </a:r>
            <a:r>
              <a:rPr kumimoji="0" lang="en-GB" sz="3600" b="0" i="0" u="none" strike="noStrike" kern="1200" cap="none" spc="0" normalizeH="0" baseline="0" noProof="0" dirty="0" smtClean="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smtClean="0">
                <a:ln>
                  <a:noFill/>
                </a:ln>
                <a:solidFill>
                  <a:schemeClr val="bg1"/>
                </a:solidFill>
                <a:effectLst/>
                <a:uLnTx/>
                <a:uFillTx/>
                <a:latin typeface="SVN-Internation" panose="02040603050506020204" pitchFamily="18" charset="0"/>
                <a:ea typeface="+mn-ea"/>
                <a:cs typeface="+mn-cs"/>
              </a:rPr>
              <a:t>được</a:t>
            </a:r>
            <a:r>
              <a:rPr kumimoji="0" lang="en-GB" sz="3600" b="0" i="0" u="none" strike="noStrike" kern="1200" cap="none" spc="0" normalizeH="0" baseline="0" noProof="0" dirty="0" smtClean="0">
                <a:ln>
                  <a:noFill/>
                </a:ln>
                <a:solidFill>
                  <a:schemeClr val="bg1"/>
                </a:solidFill>
                <a:effectLst/>
                <a:uLnTx/>
                <a:uFillTx/>
                <a:latin typeface="SVN-Internation" panose="02040603050506020204" pitchFamily="18" charset="0"/>
                <a:ea typeface="+mn-ea"/>
                <a:cs typeface="+mn-cs"/>
              </a:rPr>
              <a:t> chia </a:t>
            </a:r>
            <a:r>
              <a:rPr kumimoji="0" lang="en-GB" sz="3600" b="0" i="0" u="none" strike="noStrike" kern="1200" cap="none" spc="0" normalizeH="0" baseline="0" noProof="0" dirty="0" err="1" smtClean="0">
                <a:ln>
                  <a:noFill/>
                </a:ln>
                <a:solidFill>
                  <a:schemeClr val="bg1"/>
                </a:solidFill>
                <a:effectLst/>
                <a:uLnTx/>
                <a:uFillTx/>
                <a:latin typeface="SVN-Internation" panose="02040603050506020204" pitchFamily="18" charset="0"/>
                <a:ea typeface="+mn-ea"/>
                <a:cs typeface="+mn-cs"/>
              </a:rPr>
              <a:t>thành</a:t>
            </a:r>
            <a:r>
              <a:rPr kumimoji="0" lang="en-GB" sz="3600" b="0" i="0" u="none" strike="noStrike" kern="1200" cap="none" spc="0" normalizeH="0" baseline="0" noProof="0" dirty="0" smtClean="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smtClean="0">
                <a:ln>
                  <a:noFill/>
                </a:ln>
                <a:solidFill>
                  <a:schemeClr val="bg1"/>
                </a:solidFill>
                <a:effectLst/>
                <a:uLnTx/>
                <a:uFillTx/>
                <a:latin typeface="SVN-Internation" panose="02040603050506020204" pitchFamily="18" charset="0"/>
                <a:ea typeface="+mn-ea"/>
                <a:cs typeface="+mn-cs"/>
              </a:rPr>
              <a:t>mấy</a:t>
            </a:r>
            <a:r>
              <a:rPr kumimoji="0" lang="en-GB" sz="3600" b="0" i="0" u="none" strike="noStrike" kern="1200" cap="none" spc="0" normalizeH="0" baseline="0" noProof="0" dirty="0" smtClean="0">
                <a:ln>
                  <a:noFill/>
                </a:ln>
                <a:solidFill>
                  <a:schemeClr val="bg1"/>
                </a:solidFill>
                <a:effectLst/>
                <a:uLnTx/>
                <a:uFillTx/>
                <a:latin typeface="SVN-Internation" panose="02040603050506020204" pitchFamily="18" charset="0"/>
                <a:ea typeface="+mn-ea"/>
                <a:cs typeface="+mn-cs"/>
              </a:rPr>
              <a:t> </a:t>
            </a:r>
            <a:r>
              <a:rPr kumimoji="0" lang="en-GB" sz="3600" b="0" i="0" u="none" strike="noStrike" kern="1200" cap="none" spc="0" normalizeH="0" baseline="0" noProof="0" dirty="0" err="1" smtClean="0">
                <a:ln>
                  <a:noFill/>
                </a:ln>
                <a:solidFill>
                  <a:schemeClr val="bg1"/>
                </a:solidFill>
                <a:effectLst/>
                <a:uLnTx/>
                <a:uFillTx/>
                <a:latin typeface="SVN-Internation" panose="02040603050506020204" pitchFamily="18" charset="0"/>
                <a:ea typeface="+mn-ea"/>
                <a:cs typeface="+mn-cs"/>
              </a:rPr>
              <a:t>đoạn</a:t>
            </a:r>
            <a:r>
              <a:rPr kumimoji="0" lang="en-GB" sz="3600" b="0" i="0" u="none" strike="noStrike" kern="1200" cap="none" spc="0" normalizeH="0" baseline="0" noProof="0" dirty="0" smtClean="0">
                <a:ln>
                  <a:noFill/>
                </a:ln>
                <a:solidFill>
                  <a:schemeClr val="bg1"/>
                </a:solidFill>
                <a:effectLst/>
                <a:uLnTx/>
                <a:uFillTx/>
                <a:latin typeface="SVN-Internation" panose="02040603050506020204" pitchFamily="18" charset="0"/>
                <a:ea typeface="+mn-ea"/>
                <a:cs typeface="+mn-cs"/>
              </a:rPr>
              <a:t>?</a:t>
            </a:r>
            <a:endParaRPr kumimoji="0" lang="en-GB" sz="3600" b="0" i="0" u="none" strike="noStrike" kern="1200" cap="none" spc="0" normalizeH="0" baseline="0" noProof="0" dirty="0">
              <a:ln>
                <a:noFill/>
              </a:ln>
              <a:solidFill>
                <a:schemeClr val="bg1"/>
              </a:solidFill>
              <a:effectLst/>
              <a:uLnTx/>
              <a:uFillTx/>
              <a:latin typeface="SVN-Internation" panose="02040603050506020204" pitchFamily="18" charset="0"/>
              <a:ea typeface="+mn-ea"/>
              <a:cs typeface="+mn-cs"/>
            </a:endParaRPr>
          </a:p>
        </p:txBody>
      </p:sp>
      <p:sp>
        <p:nvSpPr>
          <p:cNvPr id="11" name="Rectangle 10"/>
          <p:cNvSpPr/>
          <p:nvPr/>
        </p:nvSpPr>
        <p:spPr>
          <a:xfrm>
            <a:off x="2516745" y="245497"/>
            <a:ext cx="7874537" cy="830997"/>
          </a:xfrm>
          <a:prstGeom prst="rect">
            <a:avLst/>
          </a:prstGeom>
          <a:noFill/>
        </p:spPr>
        <p:txBody>
          <a:bodyPr wrap="square" lIns="91440" tIns="45720" rIns="91440" bIns="45720">
            <a:spAutoFit/>
          </a:bodyPr>
          <a:lstStyle/>
          <a:p>
            <a:pPr algn="ctr"/>
            <a:r>
              <a:rPr lang="en-US"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L</a:t>
            </a:r>
            <a:r>
              <a:rPr lang="vi-VN"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a</a:t>
            </a:r>
            <a:r>
              <a:rPr lang="en-US"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m </a:t>
            </a:r>
            <a:r>
              <a:rPr lang="en-US" sz="4800" b="1" cap="none" spc="0" dirty="0" err="1"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thỏ</a:t>
            </a:r>
            <a:r>
              <a:rPr lang="en-US"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 con </a:t>
            </a:r>
            <a:r>
              <a:rPr lang="en-US" sz="4800" b="1" cap="none" spc="0" dirty="0" err="1"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bằng</a:t>
            </a:r>
            <a:r>
              <a:rPr lang="en-US" sz="4800" b="1" cap="none" spc="0" dirty="0"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 </a:t>
            </a:r>
            <a:r>
              <a:rPr lang="en-US" sz="4800" b="1" cap="none" spc="0" dirty="0" err="1" smtClean="0">
                <a:ln w="0"/>
                <a:solidFill>
                  <a:srgbClr val="FF0000"/>
                </a:solidFill>
                <a:effectLst>
                  <a:outerShdw blurRad="38100" dist="25400" dir="5400000" algn="ctr" rotWithShape="0">
                    <a:srgbClr val="6E747A">
                      <a:alpha val="43000"/>
                    </a:srgbClr>
                  </a:outerShdw>
                </a:effectLst>
                <a:latin typeface=".VnBook-Antiqua" panose="020B7200000000000000" pitchFamily="34" charset="0"/>
              </a:rPr>
              <a:t>giấy</a:t>
            </a:r>
            <a:endParaRPr lang="en-US" sz="4800" b="1" cap="none" spc="0" dirty="0">
              <a:ln w="0"/>
              <a:solidFill>
                <a:srgbClr val="FF0000"/>
              </a:solidFill>
              <a:effectLst>
                <a:outerShdw blurRad="38100" dist="25400" dir="5400000" algn="ctr" rotWithShape="0">
                  <a:srgbClr val="6E747A">
                    <a:alpha val="43000"/>
                  </a:srgbClr>
                </a:outerShdw>
              </a:effectLst>
              <a:latin typeface=".VnBook-Antiqua" panose="020B7200000000000000" pitchFamily="34" charset="0"/>
            </a:endParaRPr>
          </a:p>
        </p:txBody>
      </p:sp>
    </p:spTree>
    <p:extLst>
      <p:ext uri="{BB962C8B-B14F-4D97-AF65-F5344CB8AC3E}">
        <p14:creationId xmlns:p14="http://schemas.microsoft.com/office/powerpoint/2010/main" val="13726306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3" grpId="0" animBg="1"/>
      <p:bldP spid="23"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2117</Words>
  <Application>Microsoft Office PowerPoint</Application>
  <PresentationFormat>Widescreen</PresentationFormat>
  <Paragraphs>192</Paragraphs>
  <Slides>33</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33</vt:i4>
      </vt:variant>
    </vt:vector>
  </HeadingPairs>
  <TitlesOfParts>
    <vt:vector size="47" baseType="lpstr">
      <vt:lpstr>Calibri</vt:lpstr>
      <vt:lpstr>SVN-Internation</vt:lpstr>
      <vt:lpstr>微软雅黑</vt:lpstr>
      <vt:lpstr>Times New Roman</vt:lpstr>
      <vt:lpstr>#9Slide05 SVNStandly</vt:lpstr>
      <vt:lpstr>Arial</vt:lpstr>
      <vt:lpstr>#9Slide07 Marbelia Regular</vt:lpstr>
      <vt:lpstr>Calibri Light</vt:lpstr>
      <vt:lpstr>.VnBook-Antiqua</vt:lpstr>
      <vt:lpstr>Cambria</vt:lpstr>
      <vt:lpstr>UTM Avo</vt:lpstr>
      <vt:lpstr>#9Slide07 HoneyCream</vt:lpstr>
      <vt:lpstr>字魂17号-萌趣果冻体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29</cp:revision>
  <dcterms:created xsi:type="dcterms:W3CDTF">2023-10-09T14:32:31Z</dcterms:created>
  <dcterms:modified xsi:type="dcterms:W3CDTF">2024-12-10T07:49:42Z</dcterms:modified>
</cp:coreProperties>
</file>