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56" r:id="rId3"/>
    <p:sldId id="391" r:id="rId4"/>
    <p:sldId id="359" r:id="rId5"/>
    <p:sldId id="390" r:id="rId6"/>
    <p:sldId id="377" r:id="rId7"/>
    <p:sldId id="383" r:id="rId8"/>
    <p:sldId id="384" r:id="rId9"/>
    <p:sldId id="385" r:id="rId10"/>
    <p:sldId id="387" r:id="rId11"/>
    <p:sldId id="392" r:id="rId12"/>
    <p:sldId id="386" r:id="rId13"/>
    <p:sldId id="381" r:id="rId14"/>
    <p:sldId id="376" r:id="rId15"/>
    <p:sldId id="382" r:id="rId16"/>
    <p:sldId id="389" r:id="rId17"/>
    <p:sldId id="361" r:id="rId18"/>
    <p:sldId id="367" r:id="rId19"/>
    <p:sldId id="388" r:id="rId20"/>
    <p:sldId id="373" r:id="rId21"/>
    <p:sldId id="362" r:id="rId22"/>
  </p:sldIdLst>
  <p:sldSz cx="12192000" cy="6858000"/>
  <p:notesSz cx="6858000" cy="9144000"/>
  <p:embeddedFontLst>
    <p:embeddedFont>
      <p:font typeface="Vogue-ExtraBold" panose="020B0500000000000000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#9Slide07 HoneyCream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D5"/>
    <a:srgbClr val="FED3A8"/>
    <a:srgbClr val="FD9938"/>
    <a:srgbClr val="FFEEB9"/>
    <a:srgbClr val="FFEBAB"/>
    <a:srgbClr val="FFF5EB"/>
    <a:srgbClr val="FFF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66" d="100"/>
          <a:sy n="66" d="100"/>
        </p:scale>
        <p:origin x="8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9D2140-742C-9BD8-2C0A-66FCCE5BBF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B55E7B-68E0-C6F2-6F85-0DDA4A8600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E359D-DAF7-47CF-964B-64A93D25E28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5FC80-B0AB-77BE-9E22-1B4FA712E7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9383C-6822-B6A2-CD0A-BC49374D13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2F5C0-C63E-47CB-8FC5-BF6CB18DE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CF1BF-364E-428A-9896-5D02D50F2A23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46CD0-D405-4D8C-98FB-44D5D3863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32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AFA4-8B8C-236C-4273-03C123CE8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442C46-C4D3-35A6-36CC-35CB720847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AD312-035D-6805-B6CB-DA00162A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B6CC4-84B0-C026-5B88-DCB1C600F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AFEB9-77CC-2E71-17C1-0D7905EB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5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A8491-44CD-F98B-AA67-41F449EC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9795D0-29AA-03BB-FD58-079906847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508E6-ACDF-519D-FA57-92CC4F08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2A364-3B06-A4F0-067E-8D3E9C9F0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A6ADA-D791-E0DB-7446-5635B489B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1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674F47-50AD-9FCA-937F-BB8B1A5BC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3B74A-B1DA-EA58-67E9-77BBD60B1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61D0E-4578-E995-0C0C-645D14DC0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5B90B-9050-4741-66DE-8609EA6A5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17E36-9C3F-5BEF-C68F-818BE279E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8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25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0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00DBF-6D53-7843-69BA-C2D347837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94F65-A4C5-C9D9-0723-FB435B067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510F8-558F-1D97-A2BF-2491C6A49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C32DD-FF65-FDE2-373E-23DE87333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FBD98-F4A1-0C29-03EC-7ACC32CF9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9876B-886E-2C1D-38B3-FA8A1EF1A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EBD89-D02A-7CDD-BA4A-5B87D5DC0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074D4-3614-3F06-CEE7-4D5936E3C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ABF98-B88F-A5B7-9C8C-32A736F8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FA1C3-BABF-0184-0EB1-950CEA77A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7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1EAB-1B7D-4C4C-0DE0-4D2B20861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01977-FD95-8000-6169-3431657774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BF8F9-2B99-F6E6-1447-B6C18D073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72E16-313E-A0E2-8C22-89A6472C5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275DD-3A26-B752-980B-66CA8D7D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AE3C4-20F5-3C5F-4F61-863F68FB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FCAA8-2E1B-83E1-9D8C-BDF0EEEC4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49354-FB29-AED5-9C85-082C3561E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8FC53-2AEB-A677-EE8E-1BA36CED1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D712F-6E38-E0A3-1E48-ED9E60EFAA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5BDD00-83E1-0C36-BD95-498D14B50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71968C-6323-EE17-2024-E79CAF566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4EB7D9-6685-1371-9077-7E053DB0F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24383-E501-65B9-0BF3-07CB57413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5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C4F87-F966-405F-B15C-D9A6FCE3D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96883-3AA6-7181-B0BE-567A82755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38440-F1B1-FFAA-54F2-6A9C36265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38CB1-DE2E-E47D-36B2-C9764D90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4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E7ED6-D54C-9CCD-31EC-AA8A115CB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8CF11D-4FE5-21EE-8789-7B17FA82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462C8-3694-FD76-75E8-EC9E303F9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BB5CB-732C-3A90-F2EC-0E5A320B0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EAC3F-AD8D-1913-935F-F105710FD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D4388-3C79-EEA0-6CFA-4EE3EE553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D91A9-CFD3-7CE9-3BC1-AF39C19D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99373-A4DC-2533-288C-7DDBDACE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2BA12-5E27-F50F-4F19-730C3A54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2D0C-F619-2735-719F-1A0EB299B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174DCC-691B-F323-2420-B9CDB91C7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47A42-A72A-07A3-3C59-EBE7B45BA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7F147-3774-CA80-66D3-CB2ADE9F1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0D78-8D05-4AB6-8D9E-CF51D587728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EB6DD-E754-9E60-71DA-D77AFC191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DB85B-778D-CBFA-0D11-71919CA9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B3F8D-FC6D-54D8-5EE7-20881619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F00F0-A3F8-DC31-DE1D-998B0AF8C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EC96B-EB89-5F6A-F619-555CA6390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10D78-8D05-4AB6-8D9E-CF51D587728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256C4-055D-48C1-5F9D-0E5268595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75F54-12E0-AFBF-4F6C-FF5269367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DCBEF-1664-4B71-A5CB-9FC0E4F8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0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C08019D-FE27-1FA2-BC77-34F6A9A75A3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AF6F3-55F9-9D94-80B2-7F8C8FCECA1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E9254E-5D13-1C8D-5589-6FB63ADA41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8CC7D-5EA7-AD41-C0EE-8DF61FC4CA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738044-6F38-9CA2-3630-B353AAD4CE0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CD720-F289-AE2A-7CED-EDFA3F8AB4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A81D482-7A0A-3842-9EE9-9AC53C43F1F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ECA70C5-E359-7C5F-16A0-C9F98F1F9047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5A70D8-F326-86A0-5AAD-CE4CBCC16C9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BDAB6B-A9D1-95B2-11B0-8FEE5326535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4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>
            <a:extLst>
              <a:ext uri="{FF2B5EF4-FFF2-40B4-BE49-F238E27FC236}">
                <a16:creationId xmlns:a16="http://schemas.microsoft.com/office/drawing/2014/main" id="{DC0574C4-0467-8DA6-649B-9DCC5726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0"/>
            <a:ext cx="12192000" cy="6887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42CCDE-C2EB-2425-1888-FE38DCB97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2" y="-102078"/>
            <a:ext cx="1346627" cy="134662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69CA8D-8976-B5A7-55E3-E4AB3D8B8572}"/>
              </a:ext>
            </a:extLst>
          </p:cNvPr>
          <p:cNvSpPr/>
          <p:nvPr/>
        </p:nvSpPr>
        <p:spPr>
          <a:xfrm>
            <a:off x="4178168" y="207010"/>
            <a:ext cx="4101761" cy="668203"/>
          </a:xfrm>
          <a:prstGeom prst="roundRect">
            <a:avLst>
              <a:gd name="adj" fmla="val 50000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Lịch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sử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Địa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lí</a:t>
            </a:r>
            <a:endParaRPr lang="en-US" sz="4000" dirty="0">
              <a:solidFill>
                <a:schemeClr val="tx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A571D4-EA99-58FD-65D0-B5BB1F75C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57" y="838110"/>
            <a:ext cx="11248095" cy="33348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D531CD-F075-B021-95F4-BA1FFA63F873}"/>
              </a:ext>
            </a:extLst>
          </p:cNvPr>
          <p:cNvSpPr txBox="1"/>
          <p:nvPr/>
        </p:nvSpPr>
        <p:spPr>
          <a:xfrm>
            <a:off x="5113020" y="3381916"/>
            <a:ext cx="2750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lang="en-US" sz="36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lang="en-US" sz="36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55CCAD-9EAD-B11A-3384-A1741BED8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48" y="4021647"/>
            <a:ext cx="12192000" cy="30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2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4162D4-055B-00C7-5988-BA63068925A2}"/>
              </a:ext>
            </a:extLst>
          </p:cNvPr>
          <p:cNvSpPr/>
          <p:nvPr/>
        </p:nvSpPr>
        <p:spPr>
          <a:xfrm>
            <a:off x="445485" y="316616"/>
            <a:ext cx="11301030" cy="629684"/>
          </a:xfrm>
          <a:prstGeom prst="roundRect">
            <a:avLst/>
          </a:prstGeom>
          <a:solidFill>
            <a:srgbClr val="FFF5EB"/>
          </a:solidFill>
          <a:ln w="28575">
            <a:solidFill>
              <a:srgbClr val="FD9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video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thiệu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Gióng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y2mate.com - Lễ hội đền Gióng Lễ hội kì thú vùng đồng bằng sông Hồng  Dân tộc Tôn giáo_720p">
            <a:hlinkClick r:id="" action="ppaction://media"/>
            <a:extLst>
              <a:ext uri="{FF2B5EF4-FFF2-40B4-BE49-F238E27FC236}">
                <a16:creationId xmlns:a16="http://schemas.microsoft.com/office/drawing/2014/main" id="{3EE633A3-6C40-9D2A-2303-91F46EB17E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6158" y="1033719"/>
            <a:ext cx="9349563" cy="525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89C28C-26D1-AD7C-3C90-AB5C9BCE73D1}"/>
              </a:ext>
            </a:extLst>
          </p:cNvPr>
          <p:cNvSpPr/>
          <p:nvPr/>
        </p:nvSpPr>
        <p:spPr>
          <a:xfrm>
            <a:off x="6807200" y="1727199"/>
            <a:ext cx="4690534" cy="4282714"/>
          </a:xfrm>
          <a:prstGeom prst="roundRect">
            <a:avLst/>
          </a:prstGeom>
          <a:solidFill>
            <a:srgbClr val="FFF5EB"/>
          </a:solidFill>
          <a:ln w="28575">
            <a:solidFill>
              <a:srgbClr val="FD9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  <a:t>Các lễ hội thường được tổ chức vào mùa xuân để cầu cho mọi người đều được mạnh khoẻ, mùa màng bội thu....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35911-3BB8-F712-46A8-82B458EAC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00" r="50000"/>
          <a:stretch/>
        </p:blipFill>
        <p:spPr>
          <a:xfrm>
            <a:off x="469979" y="1322692"/>
            <a:ext cx="5762898" cy="5071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C21524-4720-7E18-48C5-AA4448729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878" y="440832"/>
            <a:ext cx="583437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19D37A-25B0-109E-2754-DDEE7F024CA8}"/>
              </a:ext>
            </a:extLst>
          </p:cNvPr>
          <p:cNvSpPr/>
          <p:nvPr/>
        </p:nvSpPr>
        <p:spPr>
          <a:xfrm>
            <a:off x="6807200" y="829733"/>
            <a:ext cx="4690534" cy="5180180"/>
          </a:xfrm>
          <a:prstGeom prst="roundRect">
            <a:avLst/>
          </a:prstGeom>
          <a:solidFill>
            <a:srgbClr val="FFF5EB"/>
          </a:solidFill>
          <a:ln w="28575">
            <a:solidFill>
              <a:srgbClr val="FD9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  <a:t>Trong các lễ hội, người dân mặc trang phục truyền thống, tổ chức tế lễ và nhiều hoạt động vui chơi, giải trí như: đánh đu, đấu vật, kéo co, cờ người,...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0C1D6-6B12-03F5-F04A-EDFC0398B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88" t="546" r="-1188" b="-1347"/>
          <a:stretch/>
        </p:blipFill>
        <p:spPr>
          <a:xfrm>
            <a:off x="419178" y="829733"/>
            <a:ext cx="6099781" cy="536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400" y="1798530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918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C6ADEC-BE64-884D-5C1C-DB134B9A4073}"/>
              </a:ext>
            </a:extLst>
          </p:cNvPr>
          <p:cNvSpPr txBox="1"/>
          <p:nvPr/>
        </p:nvSpPr>
        <p:spPr>
          <a:xfrm>
            <a:off x="796455" y="327991"/>
            <a:ext cx="11110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Lập và hoàn thành bảng (theo gợi ý dưới đây) về một số nét văn hoá tiêu biểu của làng quê vùng Đồng bằng Bắc Bộ.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7D96E9C-1233-A88D-4AAA-DEEFBE482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931558"/>
              </p:ext>
            </p:extLst>
          </p:nvPr>
        </p:nvGraphicFramePr>
        <p:xfrm>
          <a:off x="838494" y="1710266"/>
          <a:ext cx="10515012" cy="3850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212">
                  <a:extLst>
                    <a:ext uri="{9D8B030D-6E8A-4147-A177-3AD203B41FA5}">
                      <a16:colId xmlns:a16="http://schemas.microsoft.com/office/drawing/2014/main" val="3562764704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032012169"/>
                    </a:ext>
                  </a:extLst>
                </a:gridCol>
              </a:tblGrid>
              <a:tr h="58312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Một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nét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văn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hóa</a:t>
                      </a:r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99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điểm</a:t>
                      </a:r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99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894803"/>
                  </a:ext>
                </a:extLst>
              </a:tr>
              <a:tr h="1069980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Làng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quê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truyền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thống</a:t>
                      </a:r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</a:rPr>
                        <a:t>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219983"/>
                  </a:ext>
                </a:extLst>
              </a:tr>
              <a:tr h="1069980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Nhà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873337"/>
                  </a:ext>
                </a:extLst>
              </a:tr>
              <a:tr h="1069980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Lễ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hội</a:t>
                      </a:r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32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22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7D96E9C-1233-A88D-4AAA-DEEFBE482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799818"/>
              </p:ext>
            </p:extLst>
          </p:nvPr>
        </p:nvGraphicFramePr>
        <p:xfrm>
          <a:off x="465667" y="372017"/>
          <a:ext cx="10930466" cy="6231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400">
                  <a:extLst>
                    <a:ext uri="{9D8B030D-6E8A-4147-A177-3AD203B41FA5}">
                      <a16:colId xmlns:a16="http://schemas.microsoft.com/office/drawing/2014/main" val="3562764704"/>
                    </a:ext>
                  </a:extLst>
                </a:gridCol>
                <a:gridCol w="8365066">
                  <a:extLst>
                    <a:ext uri="{9D8B030D-6E8A-4147-A177-3AD203B41FA5}">
                      <a16:colId xmlns:a16="http://schemas.microsoft.com/office/drawing/2014/main" val="4032012169"/>
                    </a:ext>
                  </a:extLst>
                </a:gridCol>
              </a:tblGrid>
              <a:tr h="7286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Một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nét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văn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hóa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99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điểm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99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894803"/>
                  </a:ext>
                </a:extLst>
              </a:tr>
              <a:tr h="133850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Làng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quê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truyền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thống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l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219983"/>
                  </a:ext>
                </a:extLst>
              </a:tr>
              <a:tr h="1568277">
                <a:tc>
                  <a:txBody>
                    <a:bodyPr/>
                    <a:lstStyle/>
                    <a:p>
                      <a:pPr algn="l"/>
                      <a:endParaRPr lang="en-US" sz="3200" dirty="0" smtClean="0">
                        <a:latin typeface="Cambria" panose="02040503050406030204" pitchFamily="18" charset="0"/>
                      </a:endParaRPr>
                    </a:p>
                    <a:p>
                      <a:pPr algn="l"/>
                      <a:endParaRPr lang="en-US" sz="3200" dirty="0" smtClean="0">
                        <a:latin typeface="Cambria" panose="02040503050406030204" pitchFamily="18" charset="0"/>
                      </a:endParaRPr>
                    </a:p>
                    <a:p>
                      <a:pPr algn="l"/>
                      <a:r>
                        <a:rPr lang="en-US" sz="3200" dirty="0" err="1" smtClean="0">
                          <a:latin typeface="Cambria" panose="02040503050406030204" pitchFamily="18" charset="0"/>
                        </a:rPr>
                        <a:t>Nhà</a:t>
                      </a:r>
                      <a:r>
                        <a:rPr lang="en-US" sz="3200" dirty="0" smtClean="0">
                          <a:latin typeface="Cambria" panose="02040503050406030204" pitchFamily="18" charset="0"/>
                        </a:rPr>
                        <a:t> ở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l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873337"/>
                  </a:ext>
                </a:extLst>
              </a:tr>
              <a:tr h="1568277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Lễ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hội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3264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34A8B8F-FE45-3D19-C492-578F61192290}"/>
              </a:ext>
            </a:extLst>
          </p:cNvPr>
          <p:cNvSpPr txBox="1"/>
          <p:nvPr/>
        </p:nvSpPr>
        <p:spPr>
          <a:xfrm>
            <a:off x="3268132" y="1601893"/>
            <a:ext cx="8095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Cambria" panose="02040503050406030204" pitchFamily="18" charset="0"/>
              </a:rPr>
              <a:t>-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các làng quê truyền thống Bắc Bộ thường có luỹ tre xanh, cổng làng, cây đa, giếng nước, sân đình.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Một số làng còn có đền, chùa, miếu,...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C63C9-EB10-2BE3-9FE0-02DC90D0CF54}"/>
              </a:ext>
            </a:extLst>
          </p:cNvPr>
          <p:cNvSpPr txBox="1"/>
          <p:nvPr/>
        </p:nvSpPr>
        <p:spPr>
          <a:xfrm>
            <a:off x="3098800" y="2986888"/>
            <a:ext cx="8095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atin typeface="Cambria" panose="02040503050406030204" pitchFamily="18" charset="0"/>
              </a:rPr>
              <a:t>- Nhà ở truyền thống thường được đắp bằng đất hoặc xây bằng gạch, mái lợp lá hoặc ngói; có 3 gian.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atin typeface="Cambria" panose="02040503050406030204" pitchFamily="18" charset="0"/>
              </a:rPr>
              <a:t>- Hiện nay, nhà ở có sự thay đổi theo hướng hiện đại và tiện nghi hơn.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2A8F7A-064D-3B4A-44EE-65FB15052B7C}"/>
              </a:ext>
            </a:extLst>
          </p:cNvPr>
          <p:cNvSpPr txBox="1"/>
          <p:nvPr/>
        </p:nvSpPr>
        <p:spPr>
          <a:xfrm>
            <a:off x="3098800" y="5100988"/>
            <a:ext cx="8095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atin typeface="Cambria" panose="02040503050406030204" pitchFamily="18" charset="0"/>
              </a:rPr>
              <a:t>Các lễ hội thường được tổ chức vào mùa xuân để cầu cho mọi người đều được mạnh khoẻ, mùa màng bội thu....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0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314538" y="-237433"/>
            <a:ext cx="7095433" cy="7095433"/>
            <a:chOff x="6576608" y="-237433"/>
            <a:chExt cx="7095433" cy="70954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08" y="-237433"/>
              <a:ext cx="7095433" cy="70954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7217167" y="1690062"/>
              <a:ext cx="5895706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Sưu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tầm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tranh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ảnh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quê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vùng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bằn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g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Bắc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bộ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nay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giới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thiệu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thầy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bạn</a:t>
              </a:r>
              <a:r>
                <a:rPr lang="en-US" sz="4400" b="1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CACB179-AC8B-3D82-BD98-20382508DE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38" y="1493615"/>
            <a:ext cx="4910124" cy="511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ông thôn miền Bắc năm 1953  Phim Màu_1080p">
            <a:hlinkClick r:id="" action="ppaction://media"/>
            <a:extLst>
              <a:ext uri="{FF2B5EF4-FFF2-40B4-BE49-F238E27FC236}">
                <a16:creationId xmlns:a16="http://schemas.microsoft.com/office/drawing/2014/main" id="{701874FE-243A-D974-CDD4-47C4AC5800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132" y="338665"/>
            <a:ext cx="6129867" cy="61298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904CE0-F068-A48E-5DD9-68885269DFFB}"/>
              </a:ext>
            </a:extLst>
          </p:cNvPr>
          <p:cNvGrpSpPr/>
          <p:nvPr/>
        </p:nvGrpSpPr>
        <p:grpSpPr>
          <a:xfrm>
            <a:off x="6730999" y="1644916"/>
            <a:ext cx="4937704" cy="3125329"/>
            <a:chOff x="6617302" y="218504"/>
            <a:chExt cx="7095433" cy="4491068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B4B2FFF-DDF9-77B9-5AC0-CFD613469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302" y="218504"/>
              <a:ext cx="7095433" cy="449106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953F46-EEFA-82CA-E53C-1B382BD276AE}"/>
                </a:ext>
              </a:extLst>
            </p:cNvPr>
            <p:cNvSpPr txBox="1"/>
            <p:nvPr/>
          </p:nvSpPr>
          <p:spPr>
            <a:xfrm>
              <a:off x="7217167" y="1690063"/>
              <a:ext cx="5895706" cy="1547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1953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524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476487-8B2C-1F72-C9FD-CB5E9A67A27F}"/>
              </a:ext>
            </a:extLst>
          </p:cNvPr>
          <p:cNvSpPr/>
          <p:nvPr/>
        </p:nvSpPr>
        <p:spPr>
          <a:xfrm>
            <a:off x="4045119" y="472824"/>
            <a:ext cx="4101761" cy="668203"/>
          </a:xfrm>
          <a:prstGeom prst="roundRect">
            <a:avLst>
              <a:gd name="adj" fmla="val 50000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000" dirty="0">
              <a:solidFill>
                <a:schemeClr val="tx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4895D7-4E3F-2E7F-B3C2-F56E5EAEEA37}"/>
              </a:ext>
            </a:extLst>
          </p:cNvPr>
          <p:cNvSpPr txBox="1"/>
          <p:nvPr/>
        </p:nvSpPr>
        <p:spPr>
          <a:xfrm>
            <a:off x="665479" y="1293427"/>
            <a:ext cx="10861040" cy="4008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Năng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lực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đặc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thù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- HS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Năng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lực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chung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năng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lực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chủ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giao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tiếp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hợp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tác</a:t>
            </a:r>
            <a:r>
              <a:rPr lang="en-US" sz="3200" dirty="0"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Phẩm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chất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yêu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giữ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gìn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truyền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thống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ham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hỏi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tìm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tòi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59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LỊCH SỬ VÀ ĐỊA LÍ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77492" y="269004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524" y="1416839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4D5A5-F8B4-4C74-9CCC-A7938A128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4" y="659871"/>
            <a:ext cx="8266056" cy="5538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17DFE5-E7B7-A959-FD1F-EA37864D2752}"/>
              </a:ext>
            </a:extLst>
          </p:cNvPr>
          <p:cNvSpPr txBox="1"/>
          <p:nvPr/>
        </p:nvSpPr>
        <p:spPr>
          <a:xfrm>
            <a:off x="8856133" y="1443840"/>
            <a:ext cx="279796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Quan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sát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hình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ảnh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nêu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những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nét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nổi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bật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làng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quê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truyền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51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6F8CF5-28AF-4D60-F581-6415A6501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256" y="1840654"/>
            <a:ext cx="9413040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89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571766" y="1550609"/>
            <a:ext cx="1104846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thông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tin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quan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sát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7, 8,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lễ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hội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tiêu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thiệu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nét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lễ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hội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truyền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4486D6-3F14-D9D4-BA7A-E75E378E4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078" y="239022"/>
            <a:ext cx="3755989" cy="165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D3A867-F2BB-5F7D-6EF4-40960912E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278" y="4720708"/>
            <a:ext cx="5651489" cy="184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C8EC4E-F263-14D7-AA4A-F68BEB115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10" y="1393204"/>
            <a:ext cx="11186957" cy="4886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DB116-97A4-6C72-EB49-A0E79D036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104" y="0"/>
            <a:ext cx="655376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3F64F2-1354-6AD4-98B6-F417061A6D5B}"/>
              </a:ext>
            </a:extLst>
          </p:cNvPr>
          <p:cNvSpPr/>
          <p:nvPr/>
        </p:nvSpPr>
        <p:spPr>
          <a:xfrm>
            <a:off x="728135" y="5537201"/>
            <a:ext cx="4013200" cy="658980"/>
          </a:xfrm>
          <a:prstGeom prst="roundRect">
            <a:avLst/>
          </a:prstGeom>
          <a:solidFill>
            <a:srgbClr val="FFF5EB"/>
          </a:solidFill>
          <a:ln w="28575">
            <a:solidFill>
              <a:srgbClr val="FD9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Hội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Lim –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Bắc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Ninh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AC58E5-E2CF-64A6-86DF-752189E5BF7E}"/>
              </a:ext>
            </a:extLst>
          </p:cNvPr>
          <p:cNvSpPr/>
          <p:nvPr/>
        </p:nvSpPr>
        <p:spPr>
          <a:xfrm>
            <a:off x="6045200" y="5537201"/>
            <a:ext cx="5537201" cy="658980"/>
          </a:xfrm>
          <a:prstGeom prst="roundRect">
            <a:avLst/>
          </a:prstGeom>
          <a:solidFill>
            <a:srgbClr val="FFF5EB"/>
          </a:solidFill>
          <a:ln w="28575">
            <a:solidFill>
              <a:srgbClr val="FD9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Hội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hùa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Hương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– Hà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Nội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1BD55-DD19-ED15-6541-17EE64FFB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" r="6442"/>
          <a:stretch/>
        </p:blipFill>
        <p:spPr>
          <a:xfrm>
            <a:off x="450227" y="1608667"/>
            <a:ext cx="4849906" cy="3647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CFE4DA-F989-DF90-1A10-88B25B343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115" y="1381301"/>
            <a:ext cx="6105286" cy="3942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11D25-2187-D7D5-30B2-5BADB351B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735" y="291278"/>
            <a:ext cx="661473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EA3481-D861-7E8D-1C7D-81C189BF7204}"/>
              </a:ext>
            </a:extLst>
          </p:cNvPr>
          <p:cNvSpPr/>
          <p:nvPr/>
        </p:nvSpPr>
        <p:spPr>
          <a:xfrm>
            <a:off x="626533" y="5537201"/>
            <a:ext cx="4158117" cy="658980"/>
          </a:xfrm>
          <a:prstGeom prst="roundRect">
            <a:avLst/>
          </a:prstGeom>
          <a:solidFill>
            <a:srgbClr val="FFF5EB"/>
          </a:solidFill>
          <a:ln w="28575">
            <a:solidFill>
              <a:srgbClr val="FD9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Hội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–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Sóc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Sơn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44DAF0-C3C3-E7A4-456C-DE3CF1E93C06}"/>
              </a:ext>
            </a:extLst>
          </p:cNvPr>
          <p:cNvSpPr/>
          <p:nvPr/>
        </p:nvSpPr>
        <p:spPr>
          <a:xfrm>
            <a:off x="6045200" y="5537201"/>
            <a:ext cx="5537201" cy="658980"/>
          </a:xfrm>
          <a:prstGeom prst="roundRect">
            <a:avLst/>
          </a:prstGeom>
          <a:solidFill>
            <a:srgbClr val="FFF5EB"/>
          </a:solidFill>
          <a:ln w="28575">
            <a:solidFill>
              <a:srgbClr val="FD9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Hội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Phủ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Giày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– Nam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Định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9ED59-1EBD-013E-7B4E-E66D63FAF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87" r="21231"/>
          <a:stretch/>
        </p:blipFill>
        <p:spPr>
          <a:xfrm>
            <a:off x="474135" y="795867"/>
            <a:ext cx="4842932" cy="4250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FFE57-ADB1-9583-5022-BB5D00B8C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48"/>
          <a:stretch/>
        </p:blipFill>
        <p:spPr>
          <a:xfrm>
            <a:off x="5499099" y="823078"/>
            <a:ext cx="6218766" cy="42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1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480</Words>
  <Application>Microsoft Office PowerPoint</Application>
  <PresentationFormat>Widescreen</PresentationFormat>
  <Paragraphs>46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Vogue-ExtraBold</vt:lpstr>
      <vt:lpstr>Arial</vt:lpstr>
      <vt:lpstr>Times New Roman</vt:lpstr>
      <vt:lpstr>阿里巴巴普惠体</vt:lpstr>
      <vt:lpstr>阿里妈妈刀隶体</vt:lpstr>
      <vt:lpstr>Calibri Light</vt:lpstr>
      <vt:lpstr>SVN-Ready</vt:lpstr>
      <vt:lpstr>Cambria</vt:lpstr>
      <vt:lpstr>Calibri</vt:lpstr>
      <vt:lpstr>SVN-Newton</vt:lpstr>
      <vt:lpstr>#9Slide07 HoneyCream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Windows User</cp:lastModifiedBy>
  <cp:revision>17</cp:revision>
  <dcterms:created xsi:type="dcterms:W3CDTF">2023-07-30T07:51:19Z</dcterms:created>
  <dcterms:modified xsi:type="dcterms:W3CDTF">2024-11-25T03:48:30Z</dcterms:modified>
</cp:coreProperties>
</file>