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#9Slide04 Pridi Light" panose="020B0604020202020204" charset="-34"/>
      <p:regular r:id="rId16"/>
    </p:embeddedFont>
    <p:embeddedFont>
      <p:font typeface="#9Slide05 FS Blonde Script" panose="020B0604020202020204" charset="0"/>
      <p:italic r:id="rId17"/>
    </p:embeddedFont>
    <p:embeddedFont>
      <p:font typeface="#9Slide05 SVNRingdena" panose="020B0604020202020204" charset="0"/>
      <p:regular r:id="rId18"/>
    </p:embeddedFont>
    <p:embeddedFont>
      <p:font typeface="#9Slide03 Arima Madurai Light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#9Slide05 Aphrodite Pr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5 Bodega Script" panose="020B0604020202020204" charset="0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#9Slide07 IcielCadena" panose="020B0604020202020204" charset="0"/>
      <p:bold r:id="rId33"/>
    </p:embeddedFont>
    <p:embeddedFont>
      <p:font typeface="#9Slide07 HLT Fall For You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AC2"/>
    <a:srgbClr val="AE2C1E"/>
    <a:srgbClr val="E2D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15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6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391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27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19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13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507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28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73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4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79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5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96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46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47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32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1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076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2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1" y="79652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3932" y="3926295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594" y="3744766"/>
            <a:ext cx="3862971" cy="305522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751" y="3216685"/>
            <a:ext cx="2670279" cy="396274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0" y="787486"/>
            <a:ext cx="1818684" cy="181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473" y="324359"/>
            <a:ext cx="2719052" cy="2469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7431" y="1250323"/>
            <a:ext cx="5840474" cy="2353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7587" y="2527710"/>
            <a:ext cx="9367003" cy="1987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034" y="484899"/>
            <a:ext cx="2420322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5831" y="4503352"/>
            <a:ext cx="24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9" y="1713492"/>
            <a:ext cx="5144508" cy="51445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647974" y="230979"/>
            <a:ext cx="8131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 panose="020B0503020204020204" pitchFamily="34" charset="-122"/>
                <a:cs typeface="+mn-cs"/>
              </a:rPr>
              <a:t>Chia sẻ cảm xúc sau khi chơi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TextBox2" r:id="rId2" imgW="8153280" imgH="2162160"/>
        </mc:Choice>
        <mc:Fallback>
          <p:control name="TextBox2" r:id="rId2" imgW="8153280" imgH="2162160">
            <p:pic>
              <p:nvPicPr>
                <p:cNvPr id="7" name="TextBox2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14390" y="3406600"/>
                  <a:ext cx="8156575" cy="215680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0456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2288931" y="2447713"/>
            <a:ext cx="3129198" cy="1209928"/>
            <a:chOff x="1811215" y="2444262"/>
            <a:chExt cx="2699242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V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Ậ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03148" y="3663824"/>
            <a:ext cx="4168868" cy="1209928"/>
            <a:chOff x="1811215" y="2444262"/>
            <a:chExt cx="3596060" cy="92319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D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Ụ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91" y="2447714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39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6996">
            <a:off x="10086352" y="-231671"/>
            <a:ext cx="1780186" cy="57307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-326571" y="2416208"/>
            <a:ext cx="12845143" cy="35391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187569" y="745730"/>
            <a:ext cx="10486291" cy="57214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+mn-cs"/>
                <a:sym typeface="+mn-lt"/>
              </a:rPr>
              <a:t>TỰ ĐÁNH GIÁ SAU CHỦ ĐỀ YÊU TRƯỜNG, MẾN LỚP: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2BA805CE-F036-45B3-8AC2-8337DCAA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9" y="2706017"/>
            <a:ext cx="3544557" cy="313348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3537019" y="2590194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Chưa 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4988099" y="3601460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C6F7AB0-C453-46E0-BA3D-BC67EE9B2261}"/>
              </a:ext>
            </a:extLst>
          </p:cNvPr>
          <p:cNvSpPr txBox="1"/>
          <p:nvPr/>
        </p:nvSpPr>
        <p:spPr>
          <a:xfrm>
            <a:off x="5665633" y="4738243"/>
            <a:ext cx="9308124" cy="837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FS Blonde Script" panose="03000503000000000000" pitchFamily="65" charset="0"/>
                <a:ea typeface="思源黑体 CN Heavy" panose="020B0A00000000000000" pitchFamily="34" charset="-122"/>
                <a:cs typeface="+mn-cs"/>
                <a:sym typeface="+mn-lt"/>
              </a:rPr>
              <a:t>Hoàn thành tốt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FS Blonde Script" panose="03000503000000000000" pitchFamily="65" charset="0"/>
              <a:ea typeface="思源黑体 CN Heavy" panose="020B0A00000000000000" pitchFamily="34" charset="-122"/>
              <a:cs typeface="+mn-cs"/>
              <a:sym typeface="+mn-lt"/>
            </a:endParaRPr>
          </a:p>
        </p:txBody>
      </p:sp>
      <p:pic>
        <p:nvPicPr>
          <p:cNvPr id="2050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48" y="2560382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03" y="3628653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7" y="3608484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39" y="4593728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23" y="457355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Xem chi tiết hình ảnh liên quan. Blue Flower Clip Art, PNG, 797x720px, Blue, Color, Document, Drawing, Flower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27" y="4619499"/>
            <a:ext cx="1045711" cy="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14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" y="2881837"/>
            <a:ext cx="2983156" cy="397616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919046" y="286895"/>
            <a:ext cx="9144000" cy="6186309"/>
          </a:xfrm>
          <a:prstGeom prst="rect">
            <a:avLst/>
          </a:prstGeom>
          <a:ln>
            <a:solidFill>
              <a:schemeClr val="bg1"/>
            </a:solidFill>
            <a:prstDash val="lgDash"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Khảo</a:t>
            </a:r>
            <a:r>
              <a:rPr kumimoji="0" lang="vi-VN" sz="36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sát thực trạng vệ sinh trường , lớp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Lập</a:t>
            </a:r>
            <a:r>
              <a:rPr lang="vi-V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và thực hiện kế hoạch lao động để giữ gìn trường học xanh, sạch, đẹp.</a:t>
            </a:r>
          </a:p>
          <a:p>
            <a:pPr marL="571500" lvl="0" indent="-571500">
              <a:buFontTx/>
              <a:buChar char="-"/>
            </a:pPr>
            <a:r>
              <a:rPr kumimoji="0" lang="vi-VN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việc làm cụ thể </a:t>
            </a:r>
            <a:r>
              <a:rPr lang="vi-V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để giữ gìn trường học xanh, sạch, đẹp.</a:t>
            </a:r>
            <a:endParaRPr kumimoji="0" lang="vi-VN" sz="3600" b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Nêu</a:t>
            </a:r>
            <a:r>
              <a:rPr lang="vi-V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một số vấn đề  thường xảy ra trong quan hệ bạn bè và đề xuất cách giải quyết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</a:t>
            </a:r>
            <a:r>
              <a:rPr kumimoji="0" lang="vi-VN" sz="36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hiện những lời nói, việc làm để bày tỏ tình cảm với thầy cô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Thực hiện</a:t>
            </a:r>
            <a:r>
              <a:rPr lang="vi-V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những hoạt động để duy trì và phát triển mối quan hệ bạn bè.</a:t>
            </a:r>
            <a:endParaRPr kumimoji="0" lang="vi-VN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Light" panose="00000400000000000000" pitchFamily="2" charset="0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892" y="-185700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78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6" y="-954727"/>
            <a:ext cx="13429383" cy="9690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35" y="-270339"/>
            <a:ext cx="2504866" cy="371726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271923" y="2383175"/>
            <a:ext cx="7976864" cy="21275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39323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65494" y="342288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Đ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Ộ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G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68416" y="2350741"/>
            <a:ext cx="4108945" cy="1218678"/>
            <a:chOff x="1811215" y="2444262"/>
            <a:chExt cx="3596060" cy="92319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Ở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I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780" y="916684"/>
            <a:ext cx="1460018" cy="1961439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11" y="2416527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6145"/>
          <a:stretch>
            <a:fillRect/>
          </a:stretch>
        </p:blipFill>
        <p:spPr>
          <a:xfrm>
            <a:off x="439587" y="2416527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55"/>
          <a:stretch>
            <a:fillRect/>
          </a:stretch>
        </p:blipFill>
        <p:spPr>
          <a:xfrm>
            <a:off x="505198" y="238491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1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8490">
            <a:off x="10366338" y="746512"/>
            <a:ext cx="1780186" cy="5730737"/>
          </a:xfrm>
          <a:prstGeom prst="rect">
            <a:avLst/>
          </a:prstGeom>
        </p:spPr>
      </p:pic>
      <p:pic>
        <p:nvPicPr>
          <p:cNvPr id="3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45" y="139700"/>
            <a:ext cx="1043365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6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786008" y="3519854"/>
            <a:ext cx="3650599" cy="1427050"/>
            <a:chOff x="1811215" y="2444262"/>
            <a:chExt cx="2699242" cy="923192"/>
          </a:xfrm>
          <a:solidFill>
            <a:srgbClr val="00B0F0"/>
          </a:solidFill>
        </p:grpSpPr>
        <p:sp>
          <p:nvSpPr>
            <p:cNvPr id="2" name="Oval 1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P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45000" y="2013245"/>
            <a:ext cx="4863504" cy="1427050"/>
            <a:chOff x="1811215" y="2444262"/>
            <a:chExt cx="3596060" cy="923192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>
              <a:off x="1811215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K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5820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H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534510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Á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4431328" y="2444262"/>
              <a:ext cx="975947" cy="923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effectLst/>
                  <a:uLnTx/>
                  <a:uFillTx/>
                  <a:latin typeface="SVN-The Voice" panose="02040603050506020204" pitchFamily="18" charset="0"/>
                  <a:ea typeface="+mn-ea"/>
                  <a:cs typeface="+mn-cs"/>
                </a:rPr>
                <a:t>M</a:t>
              </a: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260" y="947871"/>
            <a:ext cx="1460018" cy="1961439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03" y="2407936"/>
            <a:ext cx="4450064" cy="4450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45E0A661-0E40-4C4D-A712-21210906A1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145"/>
          <a:stretch>
            <a:fillRect/>
          </a:stretch>
        </p:blipFill>
        <p:spPr>
          <a:xfrm>
            <a:off x="478571" y="2723521"/>
            <a:ext cx="1969986" cy="2828789"/>
          </a:xfrm>
          <a:custGeom>
            <a:avLst/>
            <a:gdLst>
              <a:gd name="connsiteX0" fmla="*/ 0 w 1969986"/>
              <a:gd name="connsiteY0" fmla="*/ 0 h 2828789"/>
              <a:gd name="connsiteX1" fmla="*/ 1969986 w 1969986"/>
              <a:gd name="connsiteY1" fmla="*/ 0 h 2828789"/>
              <a:gd name="connsiteX2" fmla="*/ 1969986 w 1969986"/>
              <a:gd name="connsiteY2" fmla="*/ 2828789 h 2828789"/>
              <a:gd name="connsiteX3" fmla="*/ 0 w 1969986"/>
              <a:gd name="connsiteY3" fmla="*/ 2828789 h 2828789"/>
              <a:gd name="connsiteX4" fmla="*/ 0 w 1969986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986" h="2828789">
                <a:moveTo>
                  <a:pt x="0" y="0"/>
                </a:moveTo>
                <a:lnTo>
                  <a:pt x="1969986" y="0"/>
                </a:lnTo>
                <a:lnTo>
                  <a:pt x="1969986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DA2B922C-7FCA-4D6E-9E40-753382CC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5"/>
          <a:stretch>
            <a:fillRect/>
          </a:stretch>
        </p:blipFill>
        <p:spPr>
          <a:xfrm>
            <a:off x="544182" y="545485"/>
            <a:ext cx="1687931" cy="2828789"/>
          </a:xfrm>
          <a:custGeom>
            <a:avLst/>
            <a:gdLst>
              <a:gd name="connsiteX0" fmla="*/ 0 w 1687931"/>
              <a:gd name="connsiteY0" fmla="*/ 0 h 2828789"/>
              <a:gd name="connsiteX1" fmla="*/ 1687931 w 1687931"/>
              <a:gd name="connsiteY1" fmla="*/ 0 h 2828789"/>
              <a:gd name="connsiteX2" fmla="*/ 1687931 w 1687931"/>
              <a:gd name="connsiteY2" fmla="*/ 2828789 h 2828789"/>
              <a:gd name="connsiteX3" fmla="*/ 0 w 1687931"/>
              <a:gd name="connsiteY3" fmla="*/ 2828789 h 2828789"/>
              <a:gd name="connsiteX4" fmla="*/ 0 w 1687931"/>
              <a:gd name="connsiteY4" fmla="*/ 0 h 282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931" h="2828789">
                <a:moveTo>
                  <a:pt x="0" y="0"/>
                </a:moveTo>
                <a:lnTo>
                  <a:pt x="1687931" y="0"/>
                </a:lnTo>
                <a:lnTo>
                  <a:pt x="1687931" y="2828789"/>
                </a:lnTo>
                <a:lnTo>
                  <a:pt x="0" y="28287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91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6" y="1452994"/>
            <a:ext cx="695004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0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78A371D-C62C-4898-B66F-CD38053E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8066">
            <a:off x="9519998" y="265274"/>
            <a:ext cx="1780186" cy="5730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08" y="641899"/>
            <a:ext cx="305845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Ringdena" pitchFamily="2" charset="0"/>
                <a:ea typeface="+mn-ea"/>
                <a:cs typeface="+mn-cs"/>
              </a:rPr>
              <a:t>Làm việc nhóm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Ringdena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908" y="1795330"/>
            <a:ext cx="85010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Chia sẻ kỉ niệm sâu sắc em đã có với thầy cô.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những lời yêu thương lên giấy.	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 hạc giấy để gửi đến thầy cô những thông điệp yêu thương.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49" y="2446642"/>
            <a:ext cx="4590686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73FEE01E-706B-4EB6-9A7A-8F373B080FF4}"/>
              </a:ext>
            </a:extLst>
          </p:cNvPr>
          <p:cNvSpPr txBox="1"/>
          <p:nvPr/>
        </p:nvSpPr>
        <p:spPr>
          <a:xfrm>
            <a:off x="852217" y="1575958"/>
            <a:ext cx="5571505" cy="110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/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rPr>
              <a:t>GÓC CHIA SẺ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C231"/>
              </a:solidFill>
              <a:effectLst/>
              <a:uLnTx/>
              <a:uFillTx/>
              <a:latin typeface="#9Slide07 IcielCadena" panose="02000503000000020004" pitchFamily="2" charset="0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2" y="567412"/>
            <a:ext cx="7539009" cy="544027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2" y="234462"/>
            <a:ext cx="2152626" cy="31945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096000" y="2267891"/>
            <a:ext cx="4085729" cy="1772066"/>
            <a:chOff x="6096000" y="2267891"/>
            <a:chExt cx="4085729" cy="1772066"/>
          </a:xfrm>
        </p:grpSpPr>
        <p:sp>
          <p:nvSpPr>
            <p:cNvPr id="14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096000" y="228563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11">
              <a:extLst>
                <a:ext uri="{FF2B5EF4-FFF2-40B4-BE49-F238E27FC236}">
                  <a16:creationId xmlns:a16="http://schemas.microsoft.com/office/drawing/2014/main" id="{73FEE01E-706B-4EB6-9A7A-8F373B080FF4}"/>
                </a:ext>
              </a:extLst>
            </p:cNvPr>
            <p:cNvSpPr txBox="1"/>
            <p:nvPr/>
          </p:nvSpPr>
          <p:spPr>
            <a:xfrm>
              <a:off x="6193303" y="2267891"/>
              <a:ext cx="39884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solidFill>
                    <a:srgbClr val="0A3152"/>
                  </a:solidFill>
                  <a:effectLst/>
                  <a:latin typeface="思源黑体 CN Heavy" panose="020B0A00000000000000" pitchFamily="34" charset="-122"/>
                  <a:ea typeface="思源黑体 CN Heavy" panose="020B0A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A00"/>
                </a:buClr>
                <a:buSzTx/>
                <a:buFontTx/>
                <a:buNone/>
                <a:tabLst/>
                <a:defRPr/>
              </a:pPr>
              <a:r>
                <a:rPr kumimoji="0" lang="vi-VN" altLang="zh-CN" sz="5400" b="0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srgbClr val="FFC231"/>
                  </a:solidFill>
                  <a:effectLst>
                    <a:glow rad="1397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7 IcielCadena" panose="02000503000000020004" pitchFamily="2" charset="0"/>
                  <a:ea typeface="思源黑体 CN Heavy" panose="020B0A00000000000000" pitchFamily="34" charset="-122"/>
                  <a:cs typeface="+mn-cs"/>
                </a:rPr>
                <a:t>yêu thương</a:t>
              </a:r>
              <a:endParaRPr kumimoji="0" lang="zh-CN" alt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23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Cadena" panose="02000503000000020004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100000" l="0" r="100000">
                        <a14:foregroundMark x1="59181" y1="90261" x2="73532" y2="86600"/>
                        <a14:foregroundMark x1="81514" y1="80459" x2="90447" y2="79591"/>
                        <a14:foregroundMark x1="92308" y1="73449" x2="91191" y2="77357"/>
                        <a14:foregroundMark x1="14847" y1="81017" x2="23242" y2="8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51299"/>
            <a:ext cx="6853309" cy="4568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1059BF-0EFA-42CB-803F-02A5A7180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9730" y="4850618"/>
            <a:ext cx="4196609" cy="20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51" y="-228366"/>
            <a:ext cx="10833156" cy="781738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8A370DF3-9C5E-4DDC-9A1C-96BF54691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15" y="320275"/>
            <a:ext cx="2154049" cy="31966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06A0F98E-8E09-4A68-B372-30040E77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43" y="1793637"/>
            <a:ext cx="3799588" cy="50643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52" y="2111419"/>
            <a:ext cx="8065707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4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77693E56-69F3-4042-9A13-F13B4F7E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04" y="-1049681"/>
            <a:ext cx="12246419" cy="883721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BAF45B-306D-47F9-84D6-00C81EA6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4" y="3368927"/>
            <a:ext cx="5613789" cy="3742526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014CFEBF-EB91-46F5-841D-02B3FE9468B3}"/>
              </a:ext>
            </a:extLst>
          </p:cNvPr>
          <p:cNvSpPr txBox="1"/>
          <p:nvPr/>
        </p:nvSpPr>
        <p:spPr>
          <a:xfrm>
            <a:off x="2355702" y="351043"/>
            <a:ext cx="7557103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 lớp mình cùng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 thành hai hàng dọc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ở hai hàng kết đôi, nắm tay giơ lên tạo thành mái nhà và cùng hát một bài hát.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thành viên thừa ra sẽ chạy từ cuối lên giữa hai hàng, lựa chọn 1 bạn bất kì để kết đôi rồi cùng chạy lên đầu hàng.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 tục bạn khác.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6723" l="9951" r="89988">
                        <a14:foregroundMark x1="51396" y1="36226" x2="52063" y2="54005"/>
                        <a14:foregroundMark x1="71177" y1="38289" x2="71905" y2="46481"/>
                        <a14:foregroundMark x1="65413" y1="36590" x2="59223" y2="49939"/>
                        <a14:foregroundMark x1="35316" y1="49939" x2="54430" y2="61226"/>
                        <a14:foregroundMark x1="63653" y1="59830" x2="78398" y2="52973"/>
                        <a14:foregroundMark x1="57888" y1="58799" x2="32585" y2="46845"/>
                        <a14:foregroundMark x1="38046" y1="46481" x2="34951" y2="43083"/>
                        <a14:foregroundMark x1="34284" y1="49575" x2="28823" y2="48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01" y="2094790"/>
            <a:ext cx="4763210" cy="47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83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255</Words>
  <Application>Microsoft Office PowerPoint</Application>
  <PresentationFormat>Widescreen</PresentationFormat>
  <Paragraphs>48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#9Slide04 Pridi Light</vt:lpstr>
      <vt:lpstr>SVN-The Voice</vt:lpstr>
      <vt:lpstr>#9Slide05 FS Blonde Script</vt:lpstr>
      <vt:lpstr>#9Slide05 SVNRingdena</vt:lpstr>
      <vt:lpstr>#9Slide03 Arima Madurai Light</vt:lpstr>
      <vt:lpstr>#9Slide07 HoneyCream</vt:lpstr>
      <vt:lpstr>#9Slide05 Aphrodite Pro</vt:lpstr>
      <vt:lpstr>Times New Roman</vt:lpstr>
      <vt:lpstr>SVN-Ready</vt:lpstr>
      <vt:lpstr>SVN-Newton</vt:lpstr>
      <vt:lpstr>Calibri</vt:lpstr>
      <vt:lpstr>#9Slide05 Bodega Script</vt:lpstr>
      <vt:lpstr>微软雅黑</vt:lpstr>
      <vt:lpstr>Arial</vt:lpstr>
      <vt:lpstr>Cambria</vt:lpstr>
      <vt:lpstr>#9Slide07 IcielCadena</vt:lpstr>
      <vt:lpstr>思源黑体 CN Heavy</vt:lpstr>
      <vt:lpstr>思源黑体 CN Bold</vt:lpstr>
      <vt:lpstr>#9Slide07 HLT Fall For You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16</cp:revision>
  <dcterms:created xsi:type="dcterms:W3CDTF">2023-10-11T14:27:11Z</dcterms:created>
  <dcterms:modified xsi:type="dcterms:W3CDTF">2024-11-25T03:50:11Z</dcterms:modified>
</cp:coreProperties>
</file>