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43"/>
  </p:notesMasterIdLst>
  <p:sldIdLst>
    <p:sldId id="348" r:id="rId2"/>
    <p:sldId id="380" r:id="rId3"/>
    <p:sldId id="376" r:id="rId4"/>
    <p:sldId id="320" r:id="rId5"/>
    <p:sldId id="337" r:id="rId6"/>
    <p:sldId id="359" r:id="rId7"/>
    <p:sldId id="360" r:id="rId8"/>
    <p:sldId id="361" r:id="rId9"/>
    <p:sldId id="377" r:id="rId10"/>
    <p:sldId id="362" r:id="rId11"/>
    <p:sldId id="327" r:id="rId12"/>
    <p:sldId id="364" r:id="rId13"/>
    <p:sldId id="365" r:id="rId14"/>
    <p:sldId id="330" r:id="rId15"/>
    <p:sldId id="366" r:id="rId16"/>
    <p:sldId id="351" r:id="rId17"/>
    <p:sldId id="354" r:id="rId18"/>
    <p:sldId id="367" r:id="rId19"/>
    <p:sldId id="368" r:id="rId20"/>
    <p:sldId id="369" r:id="rId21"/>
    <p:sldId id="370" r:id="rId22"/>
    <p:sldId id="346" r:id="rId23"/>
    <p:sldId id="347" r:id="rId24"/>
    <p:sldId id="378" r:id="rId25"/>
    <p:sldId id="379" r:id="rId26"/>
    <p:sldId id="371" r:id="rId27"/>
    <p:sldId id="381" r:id="rId28"/>
    <p:sldId id="388" r:id="rId29"/>
    <p:sldId id="390" r:id="rId30"/>
    <p:sldId id="389" r:id="rId31"/>
    <p:sldId id="391" r:id="rId32"/>
    <p:sldId id="372" r:id="rId33"/>
    <p:sldId id="386" r:id="rId34"/>
    <p:sldId id="382" r:id="rId35"/>
    <p:sldId id="383" r:id="rId36"/>
    <p:sldId id="384" r:id="rId37"/>
    <p:sldId id="385" r:id="rId38"/>
    <p:sldId id="387" r:id="rId39"/>
    <p:sldId id="373" r:id="rId40"/>
    <p:sldId id="358" r:id="rId41"/>
    <p:sldId id="374" r:id="rId42"/>
  </p:sldIdLst>
  <p:sldSz cx="6858000" cy="5143500"/>
  <p:notesSz cx="6858000" cy="9144000"/>
  <p:embeddedFontLst>
    <p:embeddedFont>
      <p:font typeface="HP001" panose="020B0604020202020204" charset="0"/>
      <p:regular r:id="rId44"/>
      <p:bold r:id="rId45"/>
    </p:embeddedFont>
    <p:embeddedFont>
      <p:font typeface="Kalam" panose="020B0604020202020204" charset="0"/>
      <p:regular r:id="rId46"/>
      <p:bold r:id="rId47"/>
    </p:embeddedFont>
    <p:embeddedFont>
      <p:font typeface="Montserrat" panose="020B0604020202020204" charset="0"/>
      <p:regular r:id="rId48"/>
      <p:bold r:id="rId49"/>
      <p:italic r:id="rId50"/>
      <p:boldItalic r:id="rId51"/>
    </p:embeddedFont>
    <p:embeddedFont>
      <p:font typeface="HP001 4H" panose="020B0604020202020204" charset="0"/>
      <p:bold r:id="rId52"/>
    </p:embeddedFont>
    <p:embeddedFont>
      <p:font typeface="HP001 4 hàng" panose="020B060402020202020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4C43"/>
    <a:srgbClr val="000000"/>
    <a:srgbClr val="BEE7FB"/>
    <a:srgbClr val="B7D574"/>
    <a:srgbClr val="7EA131"/>
    <a:srgbClr val="8AB036"/>
    <a:srgbClr val="F95D51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249" autoAdjust="0"/>
  </p:normalViewPr>
  <p:slideViewPr>
    <p:cSldViewPr snapToGrid="0">
      <p:cViewPr varScale="1">
        <p:scale>
          <a:sx n="91" d="100"/>
          <a:sy n="91" d="100"/>
        </p:scale>
        <p:origin x="14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49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1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4710102" y="4888300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36.png"/><Relationship Id="rId2" Type="http://schemas.microsoft.com/office/2007/relationships/media" Target="../media/media5.mp3"/><Relationship Id="rId1" Type="http://schemas.openxmlformats.org/officeDocument/2006/relationships/tags" Target="../tags/tag1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2.wdp"/><Relationship Id="rId5" Type="http://schemas.openxmlformats.org/officeDocument/2006/relationships/image" Target="../media/image38.pn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464" y="835654"/>
            <a:ext cx="4873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*  CÁC CON CHUẨN BỊ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6464" y="1197358"/>
            <a:ext cx="6009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1"/>
                </a:solidFill>
              </a:rPr>
              <a:t>1.Sách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Toán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sáchTiếng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Việt</a:t>
            </a:r>
            <a:r>
              <a:rPr lang="en-US" sz="2000" b="1" dirty="0">
                <a:solidFill>
                  <a:schemeClr val="tx1"/>
                </a:solidFill>
              </a:rPr>
              <a:t> 2 </a:t>
            </a:r>
            <a:r>
              <a:rPr lang="en-US" sz="2000" b="1" dirty="0" err="1">
                <a:solidFill>
                  <a:schemeClr val="tx1"/>
                </a:solidFill>
              </a:rPr>
              <a:t>tập</a:t>
            </a:r>
            <a:r>
              <a:rPr lang="en-US" sz="2000" b="1" dirty="0">
                <a:solidFill>
                  <a:schemeClr val="tx1"/>
                </a:solidFill>
              </a:rPr>
              <a:t> 1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2. </a:t>
            </a:r>
            <a:r>
              <a:rPr lang="en-US" sz="2000" b="1" dirty="0" err="1">
                <a:solidFill>
                  <a:schemeClr val="tx1"/>
                </a:solidFill>
              </a:rPr>
              <a:t>Vở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Tiếng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Việt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vở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Toán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3. </a:t>
            </a:r>
            <a:r>
              <a:rPr lang="en-US" sz="2000" b="1" dirty="0" err="1">
                <a:solidFill>
                  <a:schemeClr val="tx1"/>
                </a:solidFill>
              </a:rPr>
              <a:t>Sách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Đạo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đức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3.  </a:t>
            </a:r>
            <a:r>
              <a:rPr lang="en-US" sz="2000" b="1" dirty="0" err="1">
                <a:solidFill>
                  <a:schemeClr val="tx1"/>
                </a:solidFill>
              </a:rPr>
              <a:t>Hộp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8921" y="328010"/>
            <a:ext cx="487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CON!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AAB15-4A47-4E93-BB69-466493BAE6A5}"/>
              </a:ext>
            </a:extLst>
          </p:cNvPr>
          <p:cNvSpPr txBox="1"/>
          <p:nvPr/>
        </p:nvSpPr>
        <p:spPr>
          <a:xfrm>
            <a:off x="374478" y="2447097"/>
            <a:ext cx="616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B4C43"/>
                </a:solidFill>
              </a:rPr>
              <a:t>* CÁC CON GHI THỨ NGÀY THÁNG VÀO VỞ TIẾNG VIỆT VÀ TOÁN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9196D0-AD6F-47D7-B842-EBB83EC3A21D}"/>
              </a:ext>
            </a:extLst>
          </p:cNvPr>
          <p:cNvGrpSpPr/>
          <p:nvPr/>
        </p:nvGrpSpPr>
        <p:grpSpPr>
          <a:xfrm>
            <a:off x="437726" y="3169446"/>
            <a:ext cx="6224838" cy="892832"/>
            <a:chOff x="418676" y="2043957"/>
            <a:chExt cx="6224838" cy="892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57EDC7-92B5-4B6F-B0E6-A786904D7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86B7F6-1043-4FBD-9741-B77A5C51684C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HP001 4 hàng" panose="020B0603050302020204" pitchFamily="34" charset="0"/>
                </a:rPr>
                <a:t>Thứ</a:t>
              </a:r>
              <a:r>
                <a:rPr lang="en-US" sz="2800" b="1" dirty="0">
                  <a:solidFill>
                    <a:schemeClr val="tx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HP001 4 hàng" panose="020B0603050302020204" pitchFamily="34" charset="0"/>
                </a:rPr>
                <a:t>ba</a:t>
              </a:r>
              <a:r>
                <a:rPr lang="en-US" sz="2800" b="1" dirty="0">
                  <a:solidFill>
                    <a:schemeClr val="tx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HP001 4 hàng" panose="020B0603050302020204" pitchFamily="34" charset="0"/>
                </a:rPr>
                <a:t>ngày</a:t>
              </a:r>
              <a:r>
                <a:rPr lang="en-US" sz="2800" b="1" dirty="0">
                  <a:solidFill>
                    <a:schemeClr val="tx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smtClean="0">
                  <a:solidFill>
                    <a:schemeClr val="tx1"/>
                  </a:solidFill>
                  <a:latin typeface="HP001 4 hàng" panose="020B0603050302020204" pitchFamily="34" charset="0"/>
                </a:rPr>
                <a:t>1</a:t>
              </a:r>
              <a:r>
                <a:rPr lang="vi-VN" sz="2800" b="1" dirty="0" smtClean="0">
                  <a:solidFill>
                    <a:schemeClr val="tx1"/>
                  </a:solidFill>
                  <a:latin typeface="HP001 4 hàng" panose="020B0603050302020204" pitchFamily="34" charset="0"/>
                </a:rPr>
                <a:t>0</a:t>
              </a:r>
              <a:r>
                <a:rPr lang="en-US" sz="2800" b="1" dirty="0" smtClean="0">
                  <a:solidFill>
                    <a:schemeClr val="tx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HP001 4 hàng" panose="020B0603050302020204" pitchFamily="34" charset="0"/>
                </a:rPr>
                <a:t>tháng</a:t>
              </a:r>
              <a:r>
                <a:rPr lang="en-US" sz="2800" b="1" dirty="0">
                  <a:solidFill>
                    <a:schemeClr val="tx1"/>
                  </a:solidFill>
                  <a:latin typeface="HP001 4 hàng" panose="020B0603050302020204" pitchFamily="34" charset="0"/>
                </a:rPr>
                <a:t> 9 </a:t>
              </a:r>
              <a:r>
                <a:rPr lang="en-US" sz="2800" b="1" dirty="0" err="1">
                  <a:solidFill>
                    <a:schemeClr val="tx1"/>
                  </a:solidFill>
                  <a:latin typeface="HP001 4 hàng" panose="020B0603050302020204" pitchFamily="34" charset="0"/>
                </a:rPr>
                <a:t>năm</a:t>
              </a:r>
              <a:r>
                <a:rPr lang="en-US" sz="2800" b="1" dirty="0">
                  <a:solidFill>
                    <a:schemeClr val="tx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smtClean="0">
                  <a:solidFill>
                    <a:schemeClr val="tx1"/>
                  </a:solidFill>
                  <a:latin typeface="HP001 4 hàng" panose="020B0603050302020204" pitchFamily="34" charset="0"/>
                </a:rPr>
                <a:t>202</a:t>
              </a:r>
              <a:r>
                <a:rPr lang="vi-VN" sz="2800" b="1" dirty="0" smtClean="0">
                  <a:solidFill>
                    <a:schemeClr val="tx1"/>
                  </a:solidFill>
                  <a:latin typeface="HP001 4 hàng" panose="020B0603050302020204" pitchFamily="34" charset="0"/>
                </a:rPr>
                <a:t>4</a:t>
              </a:r>
              <a:endParaRPr lang="en-US" sz="2800" b="1" dirty="0">
                <a:solidFill>
                  <a:schemeClr val="tx1"/>
                </a:solidFill>
                <a:latin typeface="HP001 4 hàng" panose="020B0603050302020204" pitchFamily="34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E6C4AA-D24A-4838-8957-143074A26767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CC596-6E21-4FA3-AFA3-8D93D2FFB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2542F-31BB-42E4-9236-4FB0EC5B5EEE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Một số câu văn dài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62185C-7415-4416-8E7F-C06A25A20C17}"/>
              </a:ext>
            </a:extLst>
          </p:cNvPr>
          <p:cNvSpPr/>
          <p:nvPr/>
        </p:nvSpPr>
        <p:spPr>
          <a:xfrm>
            <a:off x="430620" y="1698229"/>
            <a:ext cx="5996762" cy="87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Nếu vậy, em sẽ lấy bút màu để vẽ tặng anh ngựa hồng và ô tô.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9A6964-F04A-4EEE-AB4B-B28AE8477F57}"/>
              </a:ext>
            </a:extLst>
          </p:cNvPr>
          <p:cNvSpPr/>
          <p:nvPr/>
        </p:nvSpPr>
        <p:spPr>
          <a:xfrm>
            <a:off x="521001" y="183565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4A1888-AD68-4A58-A081-3660E096F3B5}"/>
              </a:ext>
            </a:extLst>
          </p:cNvPr>
          <p:cNvSpPr/>
          <p:nvPr/>
        </p:nvSpPr>
        <p:spPr>
          <a:xfrm>
            <a:off x="430619" y="2816059"/>
            <a:ext cx="5996761" cy="87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Còn anh sẽ vẽ tặng em nhiều búp bê và quần áo đủ các màu sắc.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BE2C75-39F3-4245-87AE-D7E4510ABA8F}"/>
              </a:ext>
            </a:extLst>
          </p:cNvPr>
          <p:cNvSpPr/>
          <p:nvPr/>
        </p:nvSpPr>
        <p:spPr>
          <a:xfrm>
            <a:off x="521001" y="296394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6578F3-E32E-4526-B6C8-386D76814BB0}"/>
              </a:ext>
            </a:extLst>
          </p:cNvPr>
          <p:cNvCxnSpPr/>
          <p:nvPr/>
        </p:nvCxnSpPr>
        <p:spPr>
          <a:xfrm flipH="1">
            <a:off x="4835804" y="171720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31DB44-C5F7-48CF-AD5D-4DE44C539FA4}"/>
              </a:ext>
            </a:extLst>
          </p:cNvPr>
          <p:cNvCxnSpPr/>
          <p:nvPr/>
        </p:nvCxnSpPr>
        <p:spPr>
          <a:xfrm flipH="1">
            <a:off x="1572809" y="1698228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422319-8144-48FC-B93E-EDB2FE811073}"/>
              </a:ext>
            </a:extLst>
          </p:cNvPr>
          <p:cNvCxnSpPr/>
          <p:nvPr/>
        </p:nvCxnSpPr>
        <p:spPr>
          <a:xfrm flipH="1">
            <a:off x="3382451" y="171720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61B3C3-A46A-4315-922A-2CB78B2C7534}"/>
              </a:ext>
            </a:extLst>
          </p:cNvPr>
          <p:cNvCxnSpPr/>
          <p:nvPr/>
        </p:nvCxnSpPr>
        <p:spPr>
          <a:xfrm flipH="1">
            <a:off x="824028" y="217665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E3B7E2-E061-4431-B820-D7AEBF44893B}"/>
              </a:ext>
            </a:extLst>
          </p:cNvPr>
          <p:cNvCxnSpPr/>
          <p:nvPr/>
        </p:nvCxnSpPr>
        <p:spPr>
          <a:xfrm flipH="1">
            <a:off x="754917" y="2188022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6E3E2B-2C79-480F-93F4-0FF61CBCC550}"/>
              </a:ext>
            </a:extLst>
          </p:cNvPr>
          <p:cNvCxnSpPr/>
          <p:nvPr/>
        </p:nvCxnSpPr>
        <p:spPr>
          <a:xfrm flipH="1">
            <a:off x="1587882" y="2816058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25BCB9-DBAC-4631-86B0-4CC56E0528C2}"/>
              </a:ext>
            </a:extLst>
          </p:cNvPr>
          <p:cNvCxnSpPr/>
          <p:nvPr/>
        </p:nvCxnSpPr>
        <p:spPr>
          <a:xfrm flipH="1">
            <a:off x="3012128" y="2816058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E62750-64B3-49E2-AB26-122AF69AA391}"/>
              </a:ext>
            </a:extLst>
          </p:cNvPr>
          <p:cNvCxnSpPr/>
          <p:nvPr/>
        </p:nvCxnSpPr>
        <p:spPr>
          <a:xfrm flipH="1">
            <a:off x="1409657" y="3275536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30288-B53C-4B59-8271-6CDCF2EA86D7}"/>
              </a:ext>
            </a:extLst>
          </p:cNvPr>
          <p:cNvCxnSpPr/>
          <p:nvPr/>
        </p:nvCxnSpPr>
        <p:spPr>
          <a:xfrm flipH="1">
            <a:off x="1369655" y="325137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7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619150" y="1388345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Nếu có bảy hũ vàng, Bi và Bống sẽ làm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8CD41-A964-485C-9709-D79DAA9E49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350757" y="1919842"/>
            <a:ext cx="1946613" cy="10852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141BC1-059D-418A-8329-1D3FCF67924B}"/>
              </a:ext>
            </a:extLst>
          </p:cNvPr>
          <p:cNvSpPr txBox="1"/>
          <p:nvPr/>
        </p:nvSpPr>
        <p:spPr>
          <a:xfrm>
            <a:off x="4226917" y="1941297"/>
            <a:ext cx="2239270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Bi sẽ mua một con ngựa hồng và một cái ô tô.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F199C4-B4ED-45F5-8DD1-D6DF43EE6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2297370" y="1941297"/>
            <a:ext cx="1946613" cy="10852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D96A3-CB34-47E6-8F2B-73056CAAED00}"/>
              </a:ext>
            </a:extLst>
          </p:cNvPr>
          <p:cNvSpPr txBox="1"/>
          <p:nvPr/>
        </p:nvSpPr>
        <p:spPr>
          <a:xfrm>
            <a:off x="371285" y="3422615"/>
            <a:ext cx="2090532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Bống sẽ mua búp bê và quần áo đẹp.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DAB3B2-BBDB-4253-A326-F3AEFBB561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2679287" y="3226462"/>
            <a:ext cx="1946613" cy="10852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3A923-9C6C-48D7-AEF0-FBC11ECC8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4625900" y="3247917"/>
            <a:ext cx="1946613" cy="10852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AC99F3-4249-4804-B2F3-00A364161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5B920-059F-4064-87D0-DE93382C6703}"/>
              </a:ext>
            </a:extLst>
          </p:cNvPr>
          <p:cNvSpPr txBox="1"/>
          <p:nvPr/>
        </p:nvSpPr>
        <p:spPr>
          <a:xfrm>
            <a:off x="455481" y="471656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Không có bảy hũ vàng, hai anh em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82200-D603-425E-B16D-5320D1442867}"/>
              </a:ext>
            </a:extLst>
          </p:cNvPr>
          <p:cNvSpPr txBox="1"/>
          <p:nvPr/>
        </p:nvSpPr>
        <p:spPr>
          <a:xfrm>
            <a:off x="1779453" y="885058"/>
            <a:ext cx="4444781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Bống sẽ lấy bút màu ở nhà để vẽ tặng anh ngựa hồng và ô tô.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A685F-3A28-459E-8146-13B0938B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4" y="1778282"/>
            <a:ext cx="790566" cy="948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E1FE1-3EEB-456D-9E72-927E9F53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220" y="900782"/>
            <a:ext cx="1067442" cy="746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39BA0-3DBB-4C36-80E2-FC8C3F9F47B9}"/>
              </a:ext>
            </a:extLst>
          </p:cNvPr>
          <p:cNvSpPr txBox="1"/>
          <p:nvPr/>
        </p:nvSpPr>
        <p:spPr>
          <a:xfrm>
            <a:off x="1779453" y="1873302"/>
            <a:ext cx="4444781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Bi sẽ vẽ tặng em búp bê và quấn áo đủ các màu sắc.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651D7-B63B-48C0-9554-8AF7EF6FDC81}"/>
              </a:ext>
            </a:extLst>
          </p:cNvPr>
          <p:cNvSpPr txBox="1"/>
          <p:nvPr/>
        </p:nvSpPr>
        <p:spPr>
          <a:xfrm>
            <a:off x="455481" y="2773485"/>
            <a:ext cx="61198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500" dirty="0">
                <a:latin typeface="UTM Avo" panose="02040603050506020204" pitchFamily="18" charset="0"/>
              </a:rPr>
              <a:t>Tìm những câu nói cho thấy hai anh em rất quan tâm và yêu quý nhau.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0978A-BE63-4DC0-BED3-CB93AE589AE1}"/>
              </a:ext>
            </a:extLst>
          </p:cNvPr>
          <p:cNvSpPr/>
          <p:nvPr/>
        </p:nvSpPr>
        <p:spPr>
          <a:xfrm>
            <a:off x="313010" y="3225153"/>
            <a:ext cx="6292616" cy="389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rgbClr val="FF0000"/>
                </a:solidFill>
                <a:latin typeface="UTM Avo" panose="02040603050506020204" pitchFamily="18" charset="0"/>
              </a:rPr>
              <a:t>- Nếu vậy, em sẽ lấy bút màu để vẽ tặng anh ngựa hồng và ô tô.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2F1C9-2FC6-40B7-AAAA-12379689A7B5}"/>
              </a:ext>
            </a:extLst>
          </p:cNvPr>
          <p:cNvSpPr/>
          <p:nvPr/>
        </p:nvSpPr>
        <p:spPr>
          <a:xfrm>
            <a:off x="346053" y="3537621"/>
            <a:ext cx="6119826" cy="73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rgbClr val="FF0000"/>
                </a:solidFill>
                <a:latin typeface="UTM Avo" panose="02040603050506020204" pitchFamily="18" charset="0"/>
              </a:rPr>
              <a:t>- Còn anh sẽ vẽ tặng em nhiều búp bê và quần áo đủ các màu sắc.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39849D5-2D53-4DD7-BDB8-836F402A1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016296" y="4220723"/>
            <a:ext cx="590366" cy="5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302B70-B84E-44C0-AB09-190FE6A033E2}"/>
              </a:ext>
            </a:extLst>
          </p:cNvPr>
          <p:cNvSpPr txBox="1"/>
          <p:nvPr/>
        </p:nvSpPr>
        <p:spPr>
          <a:xfrm>
            <a:off x="1606662" y="4220723"/>
            <a:ext cx="4617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UTM Avo" panose="02040603050506020204" pitchFamily="18" charset="0"/>
              </a:rPr>
              <a:t>Vì sao những câu nói này lại thể hiện sự yêu thương của hai anh em dành cho nhau?</a:t>
            </a:r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2AC53-DDDD-4440-8569-08134E617834}"/>
              </a:ext>
            </a:extLst>
          </p:cNvPr>
          <p:cNvSpPr txBox="1"/>
          <p:nvPr/>
        </p:nvSpPr>
        <p:spPr>
          <a:xfrm>
            <a:off x="1218102" y="460493"/>
            <a:ext cx="27823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9DF3C-5780-4554-AA71-6349F9B50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663394-F9ED-479A-AD47-BA05AF69194A}"/>
              </a:ext>
            </a:extLst>
          </p:cNvPr>
          <p:cNvSpPr txBox="1"/>
          <p:nvPr/>
        </p:nvSpPr>
        <p:spPr>
          <a:xfrm>
            <a:off x="746084" y="783143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Niềm vui của Bi và Bống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5B139B-3029-49A5-9AB3-F2B47751BC10}"/>
              </a:ext>
            </a:extLst>
          </p:cNvPr>
          <p:cNvSpPr txBox="1"/>
          <p:nvPr/>
        </p:nvSpPr>
        <p:spPr>
          <a:xfrm>
            <a:off x="437944" y="1097822"/>
            <a:ext cx="5961431" cy="366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Khi cơn mưa vừa dứt, hai anh em Bi và Bống chợt thấy cầu vồng: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Cầu vồng kìa! Em nhìn xem. Đẹp quá!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Bi chỉ lên bầu trời và nói tiếp: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Anh nghe nói dưới chân cầu vồng có bảy hũ vàng đấy.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hưởng ứng: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mua một con ngựa hồng và một cái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Bỗng nhiên, cầu vồng biến mất. Bi cười: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Em ơi! Anh đùa đấy! Ở đó không có vàng đâu.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vui vẻ: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Thế ạ? Nếu vậy, em sẽ lấy bút màu để vẽ tặng anh ngựa hồng và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vẽ tặng em nhiều búp bê và quần áo đủ các màu sắc.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Không có bảy hũ vàng dưới chân cầu vồng, hai anh em vẫn cười vui vẻ.</a:t>
            </a:r>
          </a:p>
          <a:p>
            <a:pPr algn="r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(Theo </a:t>
            </a:r>
            <a:r>
              <a:rPr lang="vi-VN" sz="1200" i="1" dirty="0">
                <a:latin typeface="UTM Avo" panose="02040603050506020204" pitchFamily="18" charset="0"/>
              </a:rPr>
              <a:t>108 truyện mẹ kể con nghe</a:t>
            </a:r>
            <a:r>
              <a:rPr lang="vi-VN" sz="1200" dirty="0">
                <a:latin typeface="UTM Avo" panose="02040603050506020204" pitchFamily="18" charset="0"/>
              </a:rPr>
              <a:t>)</a:t>
            </a:r>
            <a:endParaRPr lang="en-US" sz="1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E2D7A29-4AE7-48B8-A217-E2643E3DC7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317" y="1802510"/>
            <a:ext cx="5939366" cy="1367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619150" y="1334622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Xếp các từ ngữ vào nhóm thích hợp.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B72690-228B-4565-8F12-7B1A24C28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277" b="53771"/>
          <a:stretch/>
        </p:blipFill>
        <p:spPr>
          <a:xfrm>
            <a:off x="459317" y="1802510"/>
            <a:ext cx="1290208" cy="6323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CFA340-EDC9-4F2B-9FFE-C8692E2F7A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327594-B338-4185-A991-24512FD69855}"/>
              </a:ext>
            </a:extLst>
          </p:cNvPr>
          <p:cNvSpPr txBox="1"/>
          <p:nvPr/>
        </p:nvSpPr>
        <p:spPr>
          <a:xfrm>
            <a:off x="459317" y="3237085"/>
            <a:ext cx="6119826" cy="11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Từ ngữ chỉ người:</a:t>
            </a:r>
          </a:p>
          <a:p>
            <a:pPr marL="342900" indent="-342900" algn="just">
              <a:lnSpc>
                <a:spcPct val="2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Từ ngữ chỉ vật: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680DAA-0E2F-4A7C-AA18-513D121CFE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503" r="52595" b="46831"/>
          <a:stretch/>
        </p:blipFill>
        <p:spPr>
          <a:xfrm>
            <a:off x="2211572" y="1802510"/>
            <a:ext cx="1063256" cy="727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075B2A-F7AF-4528-A72B-B199FBFB0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83" t="1" r="26915" b="53770"/>
          <a:stretch/>
        </p:blipFill>
        <p:spPr>
          <a:xfrm>
            <a:off x="3736875" y="1802511"/>
            <a:ext cx="1063256" cy="6323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DD0504-88C0-496D-A9A6-99B6557AB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121" r="4977" b="46832"/>
          <a:stretch/>
        </p:blipFill>
        <p:spPr>
          <a:xfrm>
            <a:off x="5039833" y="1802510"/>
            <a:ext cx="1063256" cy="727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3ECD4E-A6BA-4C41-AE19-C97573C03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644" t="46831" r="67633"/>
          <a:stretch/>
        </p:blipFill>
        <p:spPr>
          <a:xfrm>
            <a:off x="1091485" y="2443094"/>
            <a:ext cx="1290208" cy="7272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C8DF68-4C53-48B3-B28F-37D36D2FA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947" t="51107" r="47404"/>
          <a:stretch/>
        </p:blipFill>
        <p:spPr>
          <a:xfrm>
            <a:off x="2594343" y="2501578"/>
            <a:ext cx="988831" cy="6687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2479D0-1125-4F70-895B-645683EDB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966" t="46831" r="17687"/>
          <a:stretch/>
        </p:blipFill>
        <p:spPr>
          <a:xfrm>
            <a:off x="3902149" y="2443094"/>
            <a:ext cx="1446030" cy="7272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A5E9E0-2F94-4252-83D8-2D4E8DA17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4282" t="58046"/>
          <a:stretch/>
        </p:blipFill>
        <p:spPr>
          <a:xfrm>
            <a:off x="5465135" y="2596498"/>
            <a:ext cx="933548" cy="57386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803BE6-CCD0-4872-A51F-323E067A263D}"/>
              </a:ext>
            </a:extLst>
          </p:cNvPr>
          <p:cNvCxnSpPr>
            <a:cxnSpLocks/>
          </p:cNvCxnSpPr>
          <p:nvPr/>
        </p:nvCxnSpPr>
        <p:spPr>
          <a:xfrm flipH="1">
            <a:off x="797442" y="1810748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26BC9B-F730-4DB1-BC1A-DC505A65C536}"/>
              </a:ext>
            </a:extLst>
          </p:cNvPr>
          <p:cNvCxnSpPr>
            <a:cxnSpLocks/>
          </p:cNvCxnSpPr>
          <p:nvPr/>
        </p:nvCxnSpPr>
        <p:spPr>
          <a:xfrm flipH="1">
            <a:off x="2360433" y="1810748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9F3BDE-B171-4E2C-AFA1-3CD41C70E90B}"/>
              </a:ext>
            </a:extLst>
          </p:cNvPr>
          <p:cNvCxnSpPr>
            <a:cxnSpLocks/>
          </p:cNvCxnSpPr>
          <p:nvPr/>
        </p:nvCxnSpPr>
        <p:spPr>
          <a:xfrm flipH="1">
            <a:off x="3801141" y="1810748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21B80B7-6689-49FA-84D1-4A23DD4E7966}"/>
              </a:ext>
            </a:extLst>
          </p:cNvPr>
          <p:cNvCxnSpPr>
            <a:cxnSpLocks/>
          </p:cNvCxnSpPr>
          <p:nvPr/>
        </p:nvCxnSpPr>
        <p:spPr>
          <a:xfrm flipH="1">
            <a:off x="1435399" y="2490555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409515-28ED-4C82-A792-239B1AA2E268}"/>
              </a:ext>
            </a:extLst>
          </p:cNvPr>
          <p:cNvCxnSpPr>
            <a:cxnSpLocks/>
          </p:cNvCxnSpPr>
          <p:nvPr/>
        </p:nvCxnSpPr>
        <p:spPr>
          <a:xfrm flipH="1">
            <a:off x="2684725" y="2486437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35A9460-7453-4E53-B79C-F6E18148310B}"/>
              </a:ext>
            </a:extLst>
          </p:cNvPr>
          <p:cNvCxnSpPr>
            <a:cxnSpLocks/>
          </p:cNvCxnSpPr>
          <p:nvPr/>
        </p:nvCxnSpPr>
        <p:spPr>
          <a:xfrm flipH="1">
            <a:off x="4109487" y="2486437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11F5EB-3B47-4610-AD4E-8C36B1946B65}"/>
              </a:ext>
            </a:extLst>
          </p:cNvPr>
          <p:cNvCxnSpPr>
            <a:cxnSpLocks/>
          </p:cNvCxnSpPr>
          <p:nvPr/>
        </p:nvCxnSpPr>
        <p:spPr>
          <a:xfrm flipH="1">
            <a:off x="5643777" y="2486437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AA472D-CE57-4BC1-8653-2213B7A3C34F}"/>
              </a:ext>
            </a:extLst>
          </p:cNvPr>
          <p:cNvCxnSpPr>
            <a:cxnSpLocks/>
          </p:cNvCxnSpPr>
          <p:nvPr/>
        </p:nvCxnSpPr>
        <p:spPr>
          <a:xfrm flipH="1">
            <a:off x="5151946" y="1810748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1.60494E-6 L 0.2537 0.408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5" y="2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34568E-6 L 0.03102 0.296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6 1.60494E-6 L -0.05347 0.295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5" y="1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2.34568E-6 L -0.13611 0.298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6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9.87654E-7 L 0.34514 0.2660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5" y="1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-4.5679E-6 L 0.28472 0.2660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6" y="1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9.87654E-7 L 0.21088 0.2660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2" y="1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3.82716E-6 L -0.06806 0.1567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7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136C3E-B074-4297-AF28-5E07674F5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905308" y="1242562"/>
            <a:ext cx="5047383" cy="3552766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41C05-674B-4C62-A099-C7CCCA9598FF}"/>
              </a:ext>
            </a:extLst>
          </p:cNvPr>
          <p:cNvSpPr txBox="1"/>
          <p:nvPr/>
        </p:nvSpPr>
        <p:spPr>
          <a:xfrm>
            <a:off x="521766" y="506720"/>
            <a:ext cx="5814463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Tìm trong bài những câu cho thấy sự ngạc nhiên của Bi khi nhìn thấy cầu vồng.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810A15-9AA0-410D-865B-D58E0C05E2D5}"/>
              </a:ext>
            </a:extLst>
          </p:cNvPr>
          <p:cNvGrpSpPr/>
          <p:nvPr/>
        </p:nvGrpSpPr>
        <p:grpSpPr>
          <a:xfrm>
            <a:off x="1382233" y="1484666"/>
            <a:ext cx="4149083" cy="493738"/>
            <a:chOff x="1382233" y="1484666"/>
            <a:chExt cx="4149083" cy="49373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1839674-0B01-4E17-9B16-1C89077CA132}"/>
                </a:ext>
              </a:extLst>
            </p:cNvPr>
            <p:cNvSpPr/>
            <p:nvPr/>
          </p:nvSpPr>
          <p:spPr>
            <a:xfrm>
              <a:off x="1382233" y="1484666"/>
              <a:ext cx="3657600" cy="493738"/>
            </a:xfrm>
            <a:prstGeom prst="wedgeRoundRectCallout">
              <a:avLst>
                <a:gd name="adj1" fmla="val -36243"/>
                <a:gd name="adj2" fmla="val 140025"/>
                <a:gd name="adj3" fmla="val 16667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9EF83C-C76A-407B-A0BA-7D150D8EDB51}"/>
                </a:ext>
              </a:extLst>
            </p:cNvPr>
            <p:cNvSpPr txBox="1"/>
            <p:nvPr/>
          </p:nvSpPr>
          <p:spPr>
            <a:xfrm>
              <a:off x="1382233" y="1484666"/>
              <a:ext cx="4149083" cy="394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500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Cầu vồng kìa! Em nhìn xem! Đẹp quá!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59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033A5C1-15A6-4A34-B895-79C7DF27F413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3AF22A-3F44-4CD5-8395-EBC5AB728EC6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A49FAB-FA4B-4F09-B9AF-87B2CD5E20CA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B59489C-4FDF-452D-9FFF-DFC111C307D3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177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3591C8-BDC3-46C3-BA09-BEFFC50E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92" y="2944643"/>
            <a:ext cx="1447394" cy="12463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Ă, Â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Lý thuyết chữ hoa: a, ă, â tiếng việt 2">
            <a:extLst>
              <a:ext uri="{FF2B5EF4-FFF2-40B4-BE49-F238E27FC236}">
                <a16:creationId xmlns:a16="http://schemas.microsoft.com/office/drawing/2014/main" id="{2F0AC522-00C8-4E28-AB69-799524C07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372023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62473" y="128013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Ă, Â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41AD1-B7E8-4830-8250-CDADEDA98D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56D16AA9-7A81-4C3F-9AB1-C71C4CDE92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5240596" y="2944643"/>
            <a:ext cx="1341179" cy="1110499"/>
          </a:xfrm>
          <a:prstGeom prst="rect">
            <a:avLst/>
          </a:prstGeom>
        </p:spPr>
      </p:pic>
      <p:pic>
        <p:nvPicPr>
          <p:cNvPr id="14" name="Picture 2" descr="Lý thuyết chữ hoa: a, ă, â tiếng việt 2">
            <a:extLst>
              <a:ext uri="{FF2B5EF4-FFF2-40B4-BE49-F238E27FC236}">
                <a16:creationId xmlns:a16="http://schemas.microsoft.com/office/drawing/2014/main" id="{F63215B8-6E5C-42CB-8940-735EBAFD8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3545386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BA0BC-E4F0-4D59-9564-331531B3D7AB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:a16="http://schemas.microsoft.com/office/drawing/2014/main" id="{F4B6E52A-2014-4898-9902-B7FCC9094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331" y="1236664"/>
            <a:ext cx="5541334" cy="30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65109-990D-4F0F-9640-4F5DC1E9AC5A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:a16="http://schemas.microsoft.com/office/drawing/2014/main" id="{7DEEBE73-47F7-4C05-8971-8973840CB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832"/>
          <a:stretch/>
        </p:blipFill>
        <p:spPr>
          <a:xfrm>
            <a:off x="1270598" y="1377715"/>
            <a:ext cx="4316799" cy="32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6B7914-52E3-43A6-92AD-12BE9D2C4D5B}"/>
              </a:ext>
            </a:extLst>
          </p:cNvPr>
          <p:cNvSpPr txBox="1"/>
          <p:nvPr/>
        </p:nvSpPr>
        <p:spPr>
          <a:xfrm>
            <a:off x="495300" y="633743"/>
            <a:ext cx="592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HP001 4H" panose="020B0603050302020204" pitchFamily="34" charset="0"/>
              </a:rPr>
              <a:t>Đọc</a:t>
            </a:r>
            <a:endParaRPr lang="en-US" sz="2400" b="1" dirty="0">
              <a:latin typeface="HP001 4H" panose="020B0603050302020204" pitchFamily="34" charset="0"/>
            </a:endParaRPr>
          </a:p>
          <a:p>
            <a:r>
              <a:rPr lang="en-US" sz="2400" b="1" dirty="0">
                <a:latin typeface="HP001 4H" panose="020B0603050302020204" pitchFamily="34" charset="0"/>
              </a:rPr>
              <a:t>     </a:t>
            </a:r>
            <a:r>
              <a:rPr lang="en-US" sz="2400" b="1" dirty="0" err="1">
                <a:latin typeface="HP001 4H" panose="020B0603050302020204" pitchFamily="34" charset="0"/>
              </a:rPr>
              <a:t>Niềm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vui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của</a:t>
            </a:r>
            <a:r>
              <a:rPr lang="en-US" sz="2400" b="1" dirty="0">
                <a:latin typeface="HP001 4H" panose="020B0603050302020204" pitchFamily="34" charset="0"/>
              </a:rPr>
              <a:t> Bi </a:t>
            </a:r>
            <a:r>
              <a:rPr lang="en-US" sz="2400" b="1" dirty="0" err="1">
                <a:latin typeface="HP001 4H" panose="020B0603050302020204" pitchFamily="34" charset="0"/>
              </a:rPr>
              <a:t>và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Bống</a:t>
            </a:r>
            <a:endParaRPr lang="en-US" sz="2400" b="1" dirty="0"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32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BDCB1C-BEB7-4776-AFD5-A5C419AAD452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id="{F71589F1-9B91-46A0-9E68-10B49F192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40" y="1236664"/>
            <a:ext cx="5702920" cy="32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97CED0-09F0-4419-BCBB-D8588541BEB3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id="{B26C6489-E340-4C0B-870C-FBEFB320D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98"/>
          <a:stretch/>
        </p:blipFill>
        <p:spPr>
          <a:xfrm>
            <a:off x="1275140" y="1236664"/>
            <a:ext cx="4307716" cy="32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789460" y="2633379"/>
            <a:ext cx="6119826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+mn-lt"/>
              </a:rPr>
              <a:t>a. </a:t>
            </a:r>
            <a:r>
              <a:rPr lang="en-US" sz="1500" dirty="0" err="1">
                <a:latin typeface="+mn-lt"/>
              </a:rPr>
              <a:t>Chữ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cái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nào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được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viết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hoa</a:t>
            </a:r>
            <a:r>
              <a:rPr lang="en-US" sz="1500" dirty="0">
                <a:latin typeface="+mn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+mn-lt"/>
              </a:rPr>
              <a:t>b. </a:t>
            </a:r>
            <a:r>
              <a:rPr lang="en-US" sz="1500" dirty="0" err="1">
                <a:latin typeface="+mn-lt"/>
              </a:rPr>
              <a:t>Khoảng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cách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giữa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các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chữ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ghi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tiếng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như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thế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nào</a:t>
            </a:r>
            <a:r>
              <a:rPr lang="en-US" sz="1500" dirty="0">
                <a:latin typeface="+mn-lt"/>
              </a:rPr>
              <a:t>?</a:t>
            </a:r>
            <a:endParaRPr lang="vi-VN" sz="1500" dirty="0">
              <a:latin typeface="+mn-lt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+mn-lt"/>
              </a:rPr>
              <a:t>c. </a:t>
            </a:r>
            <a:r>
              <a:rPr lang="en-US" sz="1500" dirty="0" err="1">
                <a:latin typeface="+mn-lt"/>
              </a:rPr>
              <a:t>Những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chữ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cái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nào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cao</a:t>
            </a:r>
            <a:r>
              <a:rPr lang="en-US" sz="1500" dirty="0">
                <a:latin typeface="+mn-lt"/>
              </a:rPr>
              <a:t> 2.5 li ?</a:t>
            </a:r>
            <a:endParaRPr lang="vi-VN" sz="1500" dirty="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437726" y="1797843"/>
            <a:ext cx="6224838" cy="892832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tx1"/>
                  </a:solidFill>
                  <a:latin typeface="HP001 4 hàng" panose="020B0603050302020204" pitchFamily="34" charset="0"/>
                </a:rPr>
                <a:t>Ăn qĎả nhớ ngưƟ trŬg cây.</a:t>
              </a:r>
              <a:endParaRPr lang="en-US" sz="2800" b="1" dirty="0">
                <a:solidFill>
                  <a:schemeClr val="tx1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789460" y="368026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789460" y="3037425"/>
            <a:ext cx="1335888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Ă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789460" y="4323881"/>
            <a:ext cx="611982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5DB18-B169-45BD-8865-80A93EE5F2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975" y="1980687"/>
            <a:ext cx="83961" cy="53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658C5A-5ED8-4A48-A03F-51BD2F4B40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7" y="1938113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746083" y="1597872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một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2BE05-8951-41EE-8794-A4A0979C286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" r="18858"/>
          <a:stretch/>
        </p:blipFill>
        <p:spPr bwMode="auto">
          <a:xfrm>
            <a:off x="457201" y="474453"/>
            <a:ext cx="6167886" cy="43304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604EE-576A-4E78-B6A3-3A927794FF3A}"/>
              </a:ext>
            </a:extLst>
          </p:cNvPr>
          <p:cNvSpPr txBox="1"/>
          <p:nvPr/>
        </p:nvSpPr>
        <p:spPr>
          <a:xfrm>
            <a:off x="466726" y="468870"/>
            <a:ext cx="83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1A15F-E07B-4346-952C-B8F0901F0879}"/>
              </a:ext>
            </a:extLst>
          </p:cNvPr>
          <p:cNvSpPr txBox="1"/>
          <p:nvPr/>
        </p:nvSpPr>
        <p:spPr>
          <a:xfrm>
            <a:off x="1114426" y="1074868"/>
            <a:ext cx="838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HP001 4H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3CA09-9957-4BEF-A07C-1263CF89440C}"/>
              </a:ext>
            </a:extLst>
          </p:cNvPr>
          <p:cNvSpPr txBox="1"/>
          <p:nvPr/>
        </p:nvSpPr>
        <p:spPr>
          <a:xfrm>
            <a:off x="1885951" y="468870"/>
            <a:ext cx="83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HP001 4H" panose="020B0603050302020204" pitchFamily="34" charset="0"/>
            </a:endParaRPr>
          </a:p>
          <a:p>
            <a:r>
              <a:rPr lang="en-US" sz="3600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F6728-F71D-4034-93E4-CAD82E46A178}"/>
              </a:ext>
            </a:extLst>
          </p:cNvPr>
          <p:cNvSpPr txBox="1"/>
          <p:nvPr/>
        </p:nvSpPr>
        <p:spPr>
          <a:xfrm>
            <a:off x="3305176" y="468870"/>
            <a:ext cx="83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HP001 4H" panose="020B0603050302020204" pitchFamily="34" charset="0"/>
            </a:endParaRPr>
          </a:p>
          <a:p>
            <a:r>
              <a:rPr lang="en-US" sz="3600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76025-4E39-4946-98BF-3E41F93628F7}"/>
              </a:ext>
            </a:extLst>
          </p:cNvPr>
          <p:cNvSpPr txBox="1"/>
          <p:nvPr/>
        </p:nvSpPr>
        <p:spPr>
          <a:xfrm>
            <a:off x="4724400" y="486461"/>
            <a:ext cx="83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HP001 4H" panose="020B0603050302020204" pitchFamily="34" charset="0"/>
            </a:endParaRPr>
          </a:p>
          <a:p>
            <a:r>
              <a:rPr lang="en-US" sz="3600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84D3D-BEF2-4F1C-A732-C0B6C4EA7EDA}"/>
              </a:ext>
            </a:extLst>
          </p:cNvPr>
          <p:cNvSpPr txBox="1"/>
          <p:nvPr/>
        </p:nvSpPr>
        <p:spPr>
          <a:xfrm>
            <a:off x="466726" y="1192770"/>
            <a:ext cx="866774" cy="119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B4B1B-2E70-4342-87B2-C97934D023F0}"/>
              </a:ext>
            </a:extLst>
          </p:cNvPr>
          <p:cNvSpPr txBox="1"/>
          <p:nvPr/>
        </p:nvSpPr>
        <p:spPr>
          <a:xfrm>
            <a:off x="1888332" y="1193293"/>
            <a:ext cx="83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HP001 4H" panose="020B0603050302020204" pitchFamily="34" charset="0"/>
            </a:endParaRPr>
          </a:p>
          <a:p>
            <a:r>
              <a:rPr lang="en-US" sz="3600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748791-D9A0-4302-A5AD-B781DD352EF0}"/>
              </a:ext>
            </a:extLst>
          </p:cNvPr>
          <p:cNvSpPr txBox="1"/>
          <p:nvPr/>
        </p:nvSpPr>
        <p:spPr>
          <a:xfrm>
            <a:off x="3309939" y="1197415"/>
            <a:ext cx="83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HP001 4H" panose="020B0603050302020204" pitchFamily="34" charset="0"/>
            </a:endParaRPr>
          </a:p>
          <a:p>
            <a:r>
              <a:rPr lang="en-US" sz="3600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792CD3-93DA-461B-886C-DC3A94B7BD7A}"/>
              </a:ext>
            </a:extLst>
          </p:cNvPr>
          <p:cNvSpPr txBox="1"/>
          <p:nvPr/>
        </p:nvSpPr>
        <p:spPr>
          <a:xfrm>
            <a:off x="4743451" y="1204363"/>
            <a:ext cx="83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HP001 4H" panose="020B0603050302020204" pitchFamily="34" charset="0"/>
            </a:endParaRPr>
          </a:p>
          <a:p>
            <a:r>
              <a:rPr lang="en-US" sz="3600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21C64A-490E-4A3A-A202-642FADE933EB}"/>
              </a:ext>
            </a:extLst>
          </p:cNvPr>
          <p:cNvSpPr txBox="1"/>
          <p:nvPr/>
        </p:nvSpPr>
        <p:spPr>
          <a:xfrm>
            <a:off x="371476" y="23643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0E1C23-4D30-4C16-848D-A869D391F4F7}"/>
              </a:ext>
            </a:extLst>
          </p:cNvPr>
          <p:cNvSpPr txBox="1"/>
          <p:nvPr/>
        </p:nvSpPr>
        <p:spPr>
          <a:xfrm>
            <a:off x="1333501" y="23643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1BB3A-01E6-4AD3-8D60-26BD8B31DC42}"/>
              </a:ext>
            </a:extLst>
          </p:cNvPr>
          <p:cNvSpPr txBox="1"/>
          <p:nvPr/>
        </p:nvSpPr>
        <p:spPr>
          <a:xfrm>
            <a:off x="3228976" y="235482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288B3A-CE3F-46F6-9E49-4D155D6833E0}"/>
              </a:ext>
            </a:extLst>
          </p:cNvPr>
          <p:cNvSpPr txBox="1"/>
          <p:nvPr/>
        </p:nvSpPr>
        <p:spPr>
          <a:xfrm>
            <a:off x="5124451" y="235482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DF6015-B9FF-4F98-8CC2-2BA12893F450}"/>
              </a:ext>
            </a:extLst>
          </p:cNvPr>
          <p:cNvSpPr txBox="1"/>
          <p:nvPr/>
        </p:nvSpPr>
        <p:spPr>
          <a:xfrm>
            <a:off x="2276476" y="23643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B7DFC7-71C3-41A8-ACBE-FDF17350B7CF}"/>
              </a:ext>
            </a:extLst>
          </p:cNvPr>
          <p:cNvSpPr txBox="1"/>
          <p:nvPr/>
        </p:nvSpPr>
        <p:spPr>
          <a:xfrm>
            <a:off x="6057900" y="236220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7C86AD-7902-4604-BB6D-1EACB16B6239}"/>
              </a:ext>
            </a:extLst>
          </p:cNvPr>
          <p:cNvSpPr txBox="1"/>
          <p:nvPr/>
        </p:nvSpPr>
        <p:spPr>
          <a:xfrm>
            <a:off x="4181476" y="235482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7271CC-937C-4E6B-95A3-D03D7D92DDF2}"/>
              </a:ext>
            </a:extLst>
          </p:cNvPr>
          <p:cNvSpPr txBox="1"/>
          <p:nvPr/>
        </p:nvSpPr>
        <p:spPr>
          <a:xfrm>
            <a:off x="381001" y="272629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C71BB8-6C87-481B-ABA4-209DCE0AE3AD}"/>
              </a:ext>
            </a:extLst>
          </p:cNvPr>
          <p:cNvSpPr txBox="1"/>
          <p:nvPr/>
        </p:nvSpPr>
        <p:spPr>
          <a:xfrm>
            <a:off x="1343026" y="272629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B81AE1-AAA9-4723-AECF-44F56B29AC21}"/>
              </a:ext>
            </a:extLst>
          </p:cNvPr>
          <p:cNvSpPr txBox="1"/>
          <p:nvPr/>
        </p:nvSpPr>
        <p:spPr>
          <a:xfrm>
            <a:off x="3238501" y="271677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9845EE-C111-48BB-8CC3-A9D79597AE8C}"/>
              </a:ext>
            </a:extLst>
          </p:cNvPr>
          <p:cNvSpPr txBox="1"/>
          <p:nvPr/>
        </p:nvSpPr>
        <p:spPr>
          <a:xfrm>
            <a:off x="5133976" y="271677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6CBBAC-C164-4D1A-BC24-C8E6D2314A2C}"/>
              </a:ext>
            </a:extLst>
          </p:cNvPr>
          <p:cNvSpPr txBox="1"/>
          <p:nvPr/>
        </p:nvSpPr>
        <p:spPr>
          <a:xfrm>
            <a:off x="2286001" y="272629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52B275-DE28-4B51-8AEC-7D41F92E7100}"/>
              </a:ext>
            </a:extLst>
          </p:cNvPr>
          <p:cNvSpPr txBox="1"/>
          <p:nvPr/>
        </p:nvSpPr>
        <p:spPr>
          <a:xfrm>
            <a:off x="6067425" y="272415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1C9641-16DA-4491-99A4-7D0A7C2F8E1C}"/>
              </a:ext>
            </a:extLst>
          </p:cNvPr>
          <p:cNvSpPr txBox="1"/>
          <p:nvPr/>
        </p:nvSpPr>
        <p:spPr>
          <a:xfrm>
            <a:off x="4191001" y="271677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CAC5C9-6DC9-499E-AB94-C9D7C631334B}"/>
              </a:ext>
            </a:extLst>
          </p:cNvPr>
          <p:cNvSpPr txBox="1"/>
          <p:nvPr/>
        </p:nvSpPr>
        <p:spPr>
          <a:xfrm>
            <a:off x="390526" y="307872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r>
              <a:rPr lang="en-US" sz="18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Ăn</a:t>
            </a:r>
            <a:endParaRPr lang="en-US" sz="1800" b="1" dirty="0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0A15B6-15F9-4936-8027-A8CC98EFE83E}"/>
              </a:ext>
            </a:extLst>
          </p:cNvPr>
          <p:cNvSpPr txBox="1"/>
          <p:nvPr/>
        </p:nvSpPr>
        <p:spPr>
          <a:xfrm>
            <a:off x="1333501" y="307872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 err="1">
                <a:latin typeface="HP001 4H" panose="020B0603050302020204" pitchFamily="34" charset="0"/>
              </a:rPr>
              <a:t>Ăn</a:t>
            </a:r>
            <a:endParaRPr lang="en-US" sz="1800" b="1" dirty="0">
              <a:latin typeface="HP001 4H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6BD82A-32EA-470A-BD4A-EB5DD91AC26C}"/>
              </a:ext>
            </a:extLst>
          </p:cNvPr>
          <p:cNvSpPr txBox="1"/>
          <p:nvPr/>
        </p:nvSpPr>
        <p:spPr>
          <a:xfrm>
            <a:off x="3238501" y="307872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 err="1">
                <a:latin typeface="HP001 4H" panose="020B0603050302020204" pitchFamily="34" charset="0"/>
              </a:rPr>
              <a:t>Ăn</a:t>
            </a:r>
            <a:endParaRPr lang="en-US" sz="1800" b="1" dirty="0">
              <a:latin typeface="HP001 4H" panose="020B06030503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FC447C-52DC-45F8-A114-CD1CD2B7C9B4}"/>
              </a:ext>
            </a:extLst>
          </p:cNvPr>
          <p:cNvSpPr txBox="1"/>
          <p:nvPr/>
        </p:nvSpPr>
        <p:spPr>
          <a:xfrm>
            <a:off x="5162550" y="307872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 err="1">
                <a:latin typeface="HP001 4H" panose="020B0603050302020204" pitchFamily="34" charset="0"/>
              </a:rPr>
              <a:t>Ăn</a:t>
            </a:r>
            <a:endParaRPr lang="en-US" sz="1800" b="1" dirty="0">
              <a:latin typeface="HP001 4H" panose="020B06030503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DE0EE2-2238-42D7-940E-8282F12144E0}"/>
              </a:ext>
            </a:extLst>
          </p:cNvPr>
          <p:cNvSpPr txBox="1"/>
          <p:nvPr/>
        </p:nvSpPr>
        <p:spPr>
          <a:xfrm>
            <a:off x="2286001" y="30882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 err="1">
                <a:latin typeface="HP001 4H" panose="020B0603050302020204" pitchFamily="34" charset="0"/>
              </a:rPr>
              <a:t>Ăn</a:t>
            </a:r>
            <a:endParaRPr lang="en-US" sz="1800" b="1" dirty="0">
              <a:latin typeface="HP001 4H" panose="020B06030503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74814E-B499-4D2F-9FBC-290BCF9D8318}"/>
              </a:ext>
            </a:extLst>
          </p:cNvPr>
          <p:cNvSpPr txBox="1"/>
          <p:nvPr/>
        </p:nvSpPr>
        <p:spPr>
          <a:xfrm>
            <a:off x="6067425" y="308610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 err="1">
                <a:latin typeface="HP001 4H" panose="020B0603050302020204" pitchFamily="34" charset="0"/>
              </a:rPr>
              <a:t>Ăn</a:t>
            </a:r>
            <a:endParaRPr lang="en-US" sz="1800" b="1" dirty="0">
              <a:latin typeface="HP001 4H" panose="020B06030503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2C0636-CD11-44C1-8E53-EF99F92E30AF}"/>
              </a:ext>
            </a:extLst>
          </p:cNvPr>
          <p:cNvSpPr txBox="1"/>
          <p:nvPr/>
        </p:nvSpPr>
        <p:spPr>
          <a:xfrm>
            <a:off x="4191001" y="307872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 err="1">
                <a:latin typeface="HP001 4H" panose="020B0603050302020204" pitchFamily="34" charset="0"/>
              </a:rPr>
              <a:t>Ăn</a:t>
            </a:r>
            <a:endParaRPr lang="en-US" sz="1800" b="1" dirty="0">
              <a:latin typeface="HP001 4H" panose="020B06030503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7D9C90-68D4-4158-A71D-D956393F8525}"/>
              </a:ext>
            </a:extLst>
          </p:cNvPr>
          <p:cNvSpPr txBox="1"/>
          <p:nvPr/>
        </p:nvSpPr>
        <p:spPr>
          <a:xfrm>
            <a:off x="381001" y="34311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solidFill>
                <a:schemeClr val="tx1"/>
              </a:solidFill>
              <a:latin typeface="HP001 4H" panose="020B0603050302020204" pitchFamily="34" charset="0"/>
            </a:endParaRPr>
          </a:p>
          <a:p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Ăn</a:t>
            </a:r>
            <a:endParaRPr lang="en-US" sz="1800" b="1" dirty="0">
              <a:solidFill>
                <a:schemeClr val="tx1"/>
              </a:solidFill>
              <a:latin typeface="HP001 4H" panose="020B06030503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4223E2-7D58-4B14-9F2F-E720A05E1C59}"/>
              </a:ext>
            </a:extLst>
          </p:cNvPr>
          <p:cNvSpPr txBox="1"/>
          <p:nvPr/>
        </p:nvSpPr>
        <p:spPr>
          <a:xfrm>
            <a:off x="1323976" y="34311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 err="1">
                <a:latin typeface="HP001 4H" panose="020B0603050302020204" pitchFamily="34" charset="0"/>
              </a:rPr>
              <a:t>Ăn</a:t>
            </a:r>
            <a:endParaRPr lang="en-US" sz="1800" b="1" dirty="0">
              <a:latin typeface="HP001 4H" panose="020B06030503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C17AA6-62E0-43AA-BFA7-5FBBD47D99AB}"/>
              </a:ext>
            </a:extLst>
          </p:cNvPr>
          <p:cNvSpPr txBox="1"/>
          <p:nvPr/>
        </p:nvSpPr>
        <p:spPr>
          <a:xfrm>
            <a:off x="3228976" y="34311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 err="1">
                <a:latin typeface="HP001 4H" panose="020B0603050302020204" pitchFamily="34" charset="0"/>
              </a:rPr>
              <a:t>Ăn</a:t>
            </a:r>
            <a:endParaRPr lang="en-US" sz="1800" b="1" dirty="0">
              <a:latin typeface="HP001 4H" panose="020B06030503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69F262-24EC-466C-9AE1-55C2FC548D5B}"/>
              </a:ext>
            </a:extLst>
          </p:cNvPr>
          <p:cNvSpPr txBox="1"/>
          <p:nvPr/>
        </p:nvSpPr>
        <p:spPr>
          <a:xfrm>
            <a:off x="5124451" y="34311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 err="1">
                <a:latin typeface="HP001 4H" panose="020B0603050302020204" pitchFamily="34" charset="0"/>
              </a:rPr>
              <a:t>Ăn</a:t>
            </a:r>
            <a:endParaRPr lang="en-US" sz="1800" b="1" dirty="0">
              <a:latin typeface="HP001 4H" panose="020B06030503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1B54FB-7429-4C61-BAE2-177E7CD769E5}"/>
              </a:ext>
            </a:extLst>
          </p:cNvPr>
          <p:cNvSpPr txBox="1"/>
          <p:nvPr/>
        </p:nvSpPr>
        <p:spPr>
          <a:xfrm>
            <a:off x="2276476" y="344067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 err="1">
                <a:latin typeface="HP001 4H" panose="020B0603050302020204" pitchFamily="34" charset="0"/>
              </a:rPr>
              <a:t>Ăn</a:t>
            </a:r>
            <a:endParaRPr lang="en-US" sz="1800" b="1" dirty="0">
              <a:latin typeface="HP001 4H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05EFB0-3DEB-4C83-A5B8-3DC3939703B4}"/>
              </a:ext>
            </a:extLst>
          </p:cNvPr>
          <p:cNvSpPr txBox="1"/>
          <p:nvPr/>
        </p:nvSpPr>
        <p:spPr>
          <a:xfrm>
            <a:off x="6057900" y="343852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 err="1">
                <a:latin typeface="HP001 4H" panose="020B0603050302020204" pitchFamily="34" charset="0"/>
              </a:rPr>
              <a:t>Ăn</a:t>
            </a:r>
            <a:endParaRPr lang="en-US" sz="1800" b="1" dirty="0">
              <a:latin typeface="HP001 4H" panose="020B06030503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2A6ED7-A12B-4CC0-B703-DB8945A7D4E7}"/>
              </a:ext>
            </a:extLst>
          </p:cNvPr>
          <p:cNvSpPr txBox="1"/>
          <p:nvPr/>
        </p:nvSpPr>
        <p:spPr>
          <a:xfrm>
            <a:off x="4181476" y="34311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HP001 4H" panose="020B0603050302020204" pitchFamily="34" charset="0"/>
            </a:endParaRPr>
          </a:p>
          <a:p>
            <a:r>
              <a:rPr lang="en-US" sz="1800" b="1" dirty="0" err="1">
                <a:latin typeface="HP001 4H" panose="020B0603050302020204" pitchFamily="34" charset="0"/>
              </a:rPr>
              <a:t>Ăn</a:t>
            </a:r>
            <a:endParaRPr lang="en-US" sz="1800" b="1" dirty="0"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66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0DC14F-6AD0-4A18-BEA9-519FAC66C7D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" r="18858"/>
          <a:stretch/>
        </p:blipFill>
        <p:spPr bwMode="auto">
          <a:xfrm>
            <a:off x="366477" y="461727"/>
            <a:ext cx="6163360" cy="43431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37BF97-D4DE-4458-8380-4E7E312B4D92}"/>
              </a:ext>
            </a:extLst>
          </p:cNvPr>
          <p:cNvSpPr txBox="1"/>
          <p:nvPr/>
        </p:nvSpPr>
        <p:spPr>
          <a:xfrm>
            <a:off x="247651" y="535545"/>
            <a:ext cx="554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r>
              <a:rPr lang="en-US" sz="18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Ăn</a:t>
            </a:r>
            <a:r>
              <a:rPr lang="en-US" sz="18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quả</a:t>
            </a:r>
            <a:r>
              <a:rPr lang="en-US" sz="18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nhớ</a:t>
            </a:r>
            <a:r>
              <a:rPr lang="en-US" sz="18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người</a:t>
            </a:r>
            <a:r>
              <a:rPr lang="en-US" sz="18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trồng</a:t>
            </a:r>
            <a:r>
              <a:rPr lang="en-US" sz="18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cây</a:t>
            </a:r>
            <a:r>
              <a:rPr lang="en-US" sz="1800" b="1" dirty="0">
                <a:solidFill>
                  <a:srgbClr val="FF0000"/>
                </a:solidFill>
                <a:latin typeface="HP001 4H" panose="020B06030503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E9C84C-BCEF-4656-99BB-E4BE9AA7AA29}"/>
              </a:ext>
            </a:extLst>
          </p:cNvPr>
          <p:cNvSpPr txBox="1"/>
          <p:nvPr/>
        </p:nvSpPr>
        <p:spPr>
          <a:xfrm>
            <a:off x="276226" y="897495"/>
            <a:ext cx="554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chemeClr val="tx1"/>
              </a:solidFill>
              <a:latin typeface="HP001 4H" panose="020B0603050302020204" pitchFamily="34" charset="0"/>
            </a:endParaRPr>
          </a:p>
          <a:p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Ăn</a:t>
            </a:r>
            <a:r>
              <a:rPr lang="en-US" sz="1800" b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quả</a:t>
            </a:r>
            <a:r>
              <a:rPr lang="en-US" sz="1800" b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nhớ</a:t>
            </a:r>
            <a:r>
              <a:rPr lang="en-US" sz="1800" b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người</a:t>
            </a:r>
            <a:r>
              <a:rPr lang="en-US" sz="1800" b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trồng</a:t>
            </a:r>
            <a:r>
              <a:rPr lang="en-US" sz="1800" b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cây</a:t>
            </a:r>
            <a:r>
              <a:rPr lang="en-US" sz="1800" b="1" dirty="0">
                <a:solidFill>
                  <a:schemeClr val="tx1"/>
                </a:solidFill>
                <a:latin typeface="HP001 4H" panose="020B06030503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00DB2-D241-4D1D-89DF-5BE1C47587E1}"/>
              </a:ext>
            </a:extLst>
          </p:cNvPr>
          <p:cNvSpPr txBox="1"/>
          <p:nvPr/>
        </p:nvSpPr>
        <p:spPr>
          <a:xfrm>
            <a:off x="295276" y="1268970"/>
            <a:ext cx="554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chemeClr val="tx1"/>
              </a:solidFill>
              <a:latin typeface="HP001 4H" panose="020B0603050302020204" pitchFamily="34" charset="0"/>
            </a:endParaRPr>
          </a:p>
          <a:p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Ăn</a:t>
            </a:r>
            <a:r>
              <a:rPr lang="en-US" sz="1800" b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quả</a:t>
            </a:r>
            <a:r>
              <a:rPr lang="en-US" sz="1800" b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nhớ</a:t>
            </a:r>
            <a:r>
              <a:rPr lang="en-US" sz="1800" b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người</a:t>
            </a:r>
            <a:r>
              <a:rPr lang="en-US" sz="1800" b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trồng</a:t>
            </a:r>
            <a:r>
              <a:rPr lang="en-US" sz="1800" b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HP001 4H" panose="020B0603050302020204" pitchFamily="34" charset="0"/>
              </a:rPr>
              <a:t>cây</a:t>
            </a:r>
            <a:r>
              <a:rPr lang="en-US" sz="1800" b="1" dirty="0">
                <a:solidFill>
                  <a:schemeClr val="tx1"/>
                </a:solidFill>
                <a:latin typeface="HP001 4H" panose="020B06030503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BA589-B721-41B0-A682-FC9EB2A19444}"/>
              </a:ext>
            </a:extLst>
          </p:cNvPr>
          <p:cNvSpPr txBox="1"/>
          <p:nvPr/>
        </p:nvSpPr>
        <p:spPr>
          <a:xfrm>
            <a:off x="285751" y="199287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i="1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r>
              <a:rPr lang="en-US" sz="1800" b="1" i="1" dirty="0">
                <a:solidFill>
                  <a:srgbClr val="FF0000"/>
                </a:solidFill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511EB7-A1B9-4DAF-960E-220E433DA182}"/>
              </a:ext>
            </a:extLst>
          </p:cNvPr>
          <p:cNvSpPr txBox="1"/>
          <p:nvPr/>
        </p:nvSpPr>
        <p:spPr>
          <a:xfrm>
            <a:off x="304801" y="27072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i="1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r>
              <a:rPr lang="en-US" sz="1800" i="1" dirty="0" err="1">
                <a:solidFill>
                  <a:srgbClr val="FF0000"/>
                </a:solidFill>
                <a:latin typeface="HP001 4H" panose="020B0603050302020204" pitchFamily="34" charset="0"/>
              </a:rPr>
              <a:t>Ăn</a:t>
            </a:r>
            <a:endParaRPr lang="en-US" sz="1800" i="1" dirty="0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A32CF-996C-43C5-9193-797045984B4F}"/>
              </a:ext>
            </a:extLst>
          </p:cNvPr>
          <p:cNvSpPr txBox="1"/>
          <p:nvPr/>
        </p:nvSpPr>
        <p:spPr>
          <a:xfrm>
            <a:off x="285751" y="234529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i="1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r>
              <a:rPr lang="en-US" sz="1800" i="1" dirty="0">
                <a:solidFill>
                  <a:srgbClr val="FF0000"/>
                </a:solidFill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6583F-06F6-4B44-B01A-F142E21ED968}"/>
              </a:ext>
            </a:extLst>
          </p:cNvPr>
          <p:cNvSpPr txBox="1"/>
          <p:nvPr/>
        </p:nvSpPr>
        <p:spPr>
          <a:xfrm>
            <a:off x="266701" y="3078720"/>
            <a:ext cx="554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i="1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r>
              <a:rPr lang="en-US" sz="1800" b="1" i="1" dirty="0" err="1">
                <a:solidFill>
                  <a:srgbClr val="FF0000"/>
                </a:solidFill>
                <a:latin typeface="HP001 4H" panose="020B0603050302020204" pitchFamily="34" charset="0"/>
              </a:rPr>
              <a:t>Ăn</a:t>
            </a:r>
            <a:r>
              <a:rPr lang="en-US" sz="1800" b="1" i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HP001 4H" panose="020B0603050302020204" pitchFamily="34" charset="0"/>
              </a:rPr>
              <a:t>quả</a:t>
            </a:r>
            <a:r>
              <a:rPr lang="en-US" sz="1800" b="1" i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HP001 4H" panose="020B0603050302020204" pitchFamily="34" charset="0"/>
              </a:rPr>
              <a:t>nhớ</a:t>
            </a:r>
            <a:r>
              <a:rPr lang="en-US" sz="1800" b="1" i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HP001 4H" panose="020B0603050302020204" pitchFamily="34" charset="0"/>
              </a:rPr>
              <a:t>người</a:t>
            </a:r>
            <a:r>
              <a:rPr lang="en-US" sz="1800" b="1" i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HP001 4H" panose="020B0603050302020204" pitchFamily="34" charset="0"/>
              </a:rPr>
              <a:t>trồng</a:t>
            </a:r>
            <a:r>
              <a:rPr lang="en-US" sz="1800" b="1" i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HP001 4H" panose="020B0603050302020204" pitchFamily="34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HP001 4H" panose="020B06030503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55D20-0057-4556-BA5E-75DEB4798467}"/>
              </a:ext>
            </a:extLst>
          </p:cNvPr>
          <p:cNvSpPr txBox="1"/>
          <p:nvPr/>
        </p:nvSpPr>
        <p:spPr>
          <a:xfrm>
            <a:off x="1219201" y="19833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i="1" dirty="0">
              <a:latin typeface="HP001 4H" panose="020B0603050302020204" pitchFamily="34" charset="0"/>
            </a:endParaRPr>
          </a:p>
          <a:p>
            <a:r>
              <a:rPr lang="en-US" sz="1800" b="1" i="1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CF9752-EB88-4635-879C-A557DB8555FC}"/>
              </a:ext>
            </a:extLst>
          </p:cNvPr>
          <p:cNvSpPr txBox="1"/>
          <p:nvPr/>
        </p:nvSpPr>
        <p:spPr>
          <a:xfrm>
            <a:off x="3114676" y="197382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i="1" dirty="0">
              <a:latin typeface="HP001 4H" panose="020B0603050302020204" pitchFamily="34" charset="0"/>
            </a:endParaRPr>
          </a:p>
          <a:p>
            <a:r>
              <a:rPr lang="en-US" sz="1800" b="1" i="1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13C85-9CA0-45CF-92A8-77218DE18E50}"/>
              </a:ext>
            </a:extLst>
          </p:cNvPr>
          <p:cNvSpPr txBox="1"/>
          <p:nvPr/>
        </p:nvSpPr>
        <p:spPr>
          <a:xfrm>
            <a:off x="2162176" y="19833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i="1" dirty="0">
              <a:latin typeface="HP001 4H" panose="020B0603050302020204" pitchFamily="34" charset="0"/>
            </a:endParaRPr>
          </a:p>
          <a:p>
            <a:r>
              <a:rPr lang="en-US" sz="1800" i="1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29F52-4CBE-4A77-8861-A7CB0A80CC13}"/>
              </a:ext>
            </a:extLst>
          </p:cNvPr>
          <p:cNvSpPr txBox="1"/>
          <p:nvPr/>
        </p:nvSpPr>
        <p:spPr>
          <a:xfrm>
            <a:off x="5943600" y="198120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i="1" dirty="0">
              <a:latin typeface="HP001 4H" panose="020B0603050302020204" pitchFamily="34" charset="0"/>
            </a:endParaRPr>
          </a:p>
          <a:p>
            <a:r>
              <a:rPr lang="en-US" sz="1800" b="1" i="1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DBF646-04DE-4B9A-AF2E-3D230A830F2E}"/>
              </a:ext>
            </a:extLst>
          </p:cNvPr>
          <p:cNvSpPr txBox="1"/>
          <p:nvPr/>
        </p:nvSpPr>
        <p:spPr>
          <a:xfrm>
            <a:off x="4067176" y="19833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i="1" dirty="0">
              <a:latin typeface="HP001 4H" panose="020B0603050302020204" pitchFamily="34" charset="0"/>
            </a:endParaRPr>
          </a:p>
          <a:p>
            <a:r>
              <a:rPr lang="en-US" sz="1800" b="1" i="1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FB01F5-5FD2-4366-B75A-E880B754ABC2}"/>
              </a:ext>
            </a:extLst>
          </p:cNvPr>
          <p:cNvSpPr txBox="1"/>
          <p:nvPr/>
        </p:nvSpPr>
        <p:spPr>
          <a:xfrm>
            <a:off x="5019676" y="19833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i="1" dirty="0">
              <a:latin typeface="HP001 4H" panose="020B0603050302020204" pitchFamily="34" charset="0"/>
            </a:endParaRPr>
          </a:p>
          <a:p>
            <a:r>
              <a:rPr lang="en-US" sz="1800" b="1" i="1" dirty="0">
                <a:latin typeface="HP001 4H" panose="020B0603050302020204" pitchFamily="34" charset="0"/>
              </a:rPr>
              <a:t>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509BC4-2ADC-417A-ACAD-E060816955C0}"/>
              </a:ext>
            </a:extLst>
          </p:cNvPr>
          <p:cNvSpPr txBox="1"/>
          <p:nvPr/>
        </p:nvSpPr>
        <p:spPr>
          <a:xfrm>
            <a:off x="1219201" y="235482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i="1" dirty="0">
              <a:latin typeface="HP001 4H" panose="020B0603050302020204" pitchFamily="34" charset="0"/>
            </a:endParaRPr>
          </a:p>
          <a:p>
            <a:r>
              <a:rPr lang="en-US" sz="1800" i="1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4A07FE-EF05-448B-93E3-38B08577742C}"/>
              </a:ext>
            </a:extLst>
          </p:cNvPr>
          <p:cNvSpPr txBox="1"/>
          <p:nvPr/>
        </p:nvSpPr>
        <p:spPr>
          <a:xfrm>
            <a:off x="3114676" y="234529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i="1" dirty="0">
              <a:latin typeface="HP001 4H" panose="020B0603050302020204" pitchFamily="34" charset="0"/>
            </a:endParaRPr>
          </a:p>
          <a:p>
            <a:r>
              <a:rPr lang="en-US" sz="1800" i="1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823BC8-7169-4302-81BB-B30E53B62CBF}"/>
              </a:ext>
            </a:extLst>
          </p:cNvPr>
          <p:cNvSpPr txBox="1"/>
          <p:nvPr/>
        </p:nvSpPr>
        <p:spPr>
          <a:xfrm>
            <a:off x="5010151" y="234529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i="1" dirty="0">
              <a:latin typeface="HP001 4H" panose="020B0603050302020204" pitchFamily="34" charset="0"/>
            </a:endParaRPr>
          </a:p>
          <a:p>
            <a:r>
              <a:rPr lang="en-US" sz="1800" b="1" i="1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19A044-947A-4229-95A5-331563EC64B8}"/>
              </a:ext>
            </a:extLst>
          </p:cNvPr>
          <p:cNvSpPr txBox="1"/>
          <p:nvPr/>
        </p:nvSpPr>
        <p:spPr>
          <a:xfrm>
            <a:off x="2162176" y="235482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i="1" dirty="0">
              <a:latin typeface="HP001 4H" panose="020B0603050302020204" pitchFamily="34" charset="0"/>
            </a:endParaRPr>
          </a:p>
          <a:p>
            <a:r>
              <a:rPr lang="en-US" sz="1800" b="1" i="1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0D5694-E1C4-4AE4-BEDB-3E4BC5081AFD}"/>
              </a:ext>
            </a:extLst>
          </p:cNvPr>
          <p:cNvSpPr txBox="1"/>
          <p:nvPr/>
        </p:nvSpPr>
        <p:spPr>
          <a:xfrm>
            <a:off x="5943600" y="235267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i="1" dirty="0">
              <a:latin typeface="HP001 4H" panose="020B0603050302020204" pitchFamily="34" charset="0"/>
            </a:endParaRPr>
          </a:p>
          <a:p>
            <a:r>
              <a:rPr lang="en-US" sz="1800" i="1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7AAAE1-4258-47DE-BAC7-643CBBD4B876}"/>
              </a:ext>
            </a:extLst>
          </p:cNvPr>
          <p:cNvSpPr txBox="1"/>
          <p:nvPr/>
        </p:nvSpPr>
        <p:spPr>
          <a:xfrm>
            <a:off x="4067176" y="234529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i="1" dirty="0">
              <a:latin typeface="HP001 4H" panose="020B0603050302020204" pitchFamily="34" charset="0"/>
            </a:endParaRPr>
          </a:p>
          <a:p>
            <a:r>
              <a:rPr lang="en-US" sz="1800" b="1" i="1" dirty="0">
                <a:latin typeface="HP001 4H" panose="020B0603050302020204" pitchFamily="34" charset="0"/>
              </a:rPr>
              <a:t>Â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F45A08-EC21-4735-B701-831ECD6CF321}"/>
              </a:ext>
            </a:extLst>
          </p:cNvPr>
          <p:cNvSpPr txBox="1"/>
          <p:nvPr/>
        </p:nvSpPr>
        <p:spPr>
          <a:xfrm>
            <a:off x="1247776" y="27072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i="1" dirty="0">
              <a:latin typeface="HP001 4H" panose="020B0603050302020204" pitchFamily="34" charset="0"/>
            </a:endParaRPr>
          </a:p>
          <a:p>
            <a:r>
              <a:rPr lang="en-US" sz="1800" i="1" dirty="0" err="1">
                <a:latin typeface="HP001 4H" panose="020B0603050302020204" pitchFamily="34" charset="0"/>
              </a:rPr>
              <a:t>Ăn</a:t>
            </a:r>
            <a:endParaRPr lang="en-US" sz="1800" i="1" dirty="0">
              <a:latin typeface="HP001 4H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CD82D4-0E8E-492C-8830-E450662080CB}"/>
              </a:ext>
            </a:extLst>
          </p:cNvPr>
          <p:cNvSpPr txBox="1"/>
          <p:nvPr/>
        </p:nvSpPr>
        <p:spPr>
          <a:xfrm>
            <a:off x="3152776" y="27072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i="1" dirty="0">
              <a:latin typeface="HP001 4H" panose="020B0603050302020204" pitchFamily="34" charset="0"/>
            </a:endParaRPr>
          </a:p>
          <a:p>
            <a:r>
              <a:rPr lang="en-US" sz="1800" i="1" dirty="0" err="1">
                <a:latin typeface="HP001 4H" panose="020B0603050302020204" pitchFamily="34" charset="0"/>
              </a:rPr>
              <a:t>Ăn</a:t>
            </a:r>
            <a:endParaRPr lang="en-US" sz="1800" i="1" dirty="0">
              <a:latin typeface="HP001 4H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191046-79CE-46FC-8346-37D495CCEDE2}"/>
              </a:ext>
            </a:extLst>
          </p:cNvPr>
          <p:cNvSpPr txBox="1"/>
          <p:nvPr/>
        </p:nvSpPr>
        <p:spPr>
          <a:xfrm>
            <a:off x="5048251" y="27072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i="1" dirty="0">
              <a:latin typeface="HP001 4H" panose="020B0603050302020204" pitchFamily="34" charset="0"/>
            </a:endParaRPr>
          </a:p>
          <a:p>
            <a:r>
              <a:rPr lang="en-US" sz="1800" i="1" dirty="0" err="1">
                <a:latin typeface="HP001 4H" panose="020B0603050302020204" pitchFamily="34" charset="0"/>
              </a:rPr>
              <a:t>Ăn</a:t>
            </a:r>
            <a:endParaRPr lang="en-US" sz="1800" i="1" dirty="0">
              <a:latin typeface="HP001 4H" panose="020B06030503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EE562A-CB2E-435F-A5EF-F667622F18E1}"/>
              </a:ext>
            </a:extLst>
          </p:cNvPr>
          <p:cNvSpPr txBox="1"/>
          <p:nvPr/>
        </p:nvSpPr>
        <p:spPr>
          <a:xfrm>
            <a:off x="2200276" y="2716770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i="1" dirty="0">
              <a:latin typeface="HP001 4H" panose="020B0603050302020204" pitchFamily="34" charset="0"/>
            </a:endParaRPr>
          </a:p>
          <a:p>
            <a:r>
              <a:rPr lang="en-US" sz="1800" i="1" dirty="0" err="1">
                <a:latin typeface="HP001 4H" panose="020B0603050302020204" pitchFamily="34" charset="0"/>
              </a:rPr>
              <a:t>Ăn</a:t>
            </a:r>
            <a:endParaRPr lang="en-US" sz="1800" i="1" dirty="0">
              <a:latin typeface="HP001 4H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7A1ECA-E4A6-46A7-AEF3-5D66F4AB2DDC}"/>
              </a:ext>
            </a:extLst>
          </p:cNvPr>
          <p:cNvSpPr txBox="1"/>
          <p:nvPr/>
        </p:nvSpPr>
        <p:spPr>
          <a:xfrm>
            <a:off x="5981700" y="271462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i="1" dirty="0">
              <a:latin typeface="HP001 4H" panose="020B0603050302020204" pitchFamily="34" charset="0"/>
            </a:endParaRPr>
          </a:p>
          <a:p>
            <a:r>
              <a:rPr lang="en-US" sz="1800" i="1" dirty="0" err="1">
                <a:latin typeface="HP001 4H" panose="020B0603050302020204" pitchFamily="34" charset="0"/>
              </a:rPr>
              <a:t>Ăn</a:t>
            </a:r>
            <a:endParaRPr lang="en-US" sz="1800" i="1" dirty="0">
              <a:latin typeface="HP001 4H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0D2DF1-3A21-4A53-B224-BE473BAF2CD4}"/>
              </a:ext>
            </a:extLst>
          </p:cNvPr>
          <p:cNvSpPr txBox="1"/>
          <p:nvPr/>
        </p:nvSpPr>
        <p:spPr>
          <a:xfrm>
            <a:off x="4105276" y="2707245"/>
            <a:ext cx="6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i="1" dirty="0">
              <a:latin typeface="HP001 4H" panose="020B0603050302020204" pitchFamily="34" charset="0"/>
            </a:endParaRPr>
          </a:p>
          <a:p>
            <a:r>
              <a:rPr lang="en-US" sz="1800" i="1" dirty="0" err="1">
                <a:latin typeface="HP001 4H" panose="020B0603050302020204" pitchFamily="34" charset="0"/>
              </a:rPr>
              <a:t>Ăn</a:t>
            </a:r>
            <a:endParaRPr lang="en-US" sz="1800" i="1" dirty="0">
              <a:latin typeface="HP001 4H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25A9F5-D598-4DC9-B6A5-071F811B2D21}"/>
              </a:ext>
            </a:extLst>
          </p:cNvPr>
          <p:cNvSpPr txBox="1"/>
          <p:nvPr/>
        </p:nvSpPr>
        <p:spPr>
          <a:xfrm>
            <a:off x="285751" y="3440670"/>
            <a:ext cx="554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i="1" dirty="0">
              <a:solidFill>
                <a:schemeClr val="tx1"/>
              </a:solidFill>
              <a:latin typeface="HP001 4H" panose="020B0603050302020204" pitchFamily="34" charset="0"/>
            </a:endParaRPr>
          </a:p>
          <a:p>
            <a:r>
              <a:rPr lang="en-US" sz="1800" b="1" i="1" dirty="0" err="1">
                <a:solidFill>
                  <a:schemeClr val="tx1"/>
                </a:solidFill>
                <a:latin typeface="HP001 4H" panose="020B0603050302020204" pitchFamily="34" charset="0"/>
              </a:rPr>
              <a:t>Ăn</a:t>
            </a:r>
            <a:r>
              <a:rPr lang="en-US" sz="1800" b="1" i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HP001 4H" panose="020B0603050302020204" pitchFamily="34" charset="0"/>
              </a:rPr>
              <a:t>quả</a:t>
            </a:r>
            <a:r>
              <a:rPr lang="en-US" sz="1800" b="1" i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HP001 4H" panose="020B0603050302020204" pitchFamily="34" charset="0"/>
              </a:rPr>
              <a:t>nhớ</a:t>
            </a:r>
            <a:r>
              <a:rPr lang="en-US" sz="1800" b="1" i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HP001 4H" panose="020B0603050302020204" pitchFamily="34" charset="0"/>
              </a:rPr>
              <a:t>người</a:t>
            </a:r>
            <a:r>
              <a:rPr lang="en-US" sz="1800" b="1" i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HP001 4H" panose="020B0603050302020204" pitchFamily="34" charset="0"/>
              </a:rPr>
              <a:t>trồng</a:t>
            </a:r>
            <a:r>
              <a:rPr lang="en-US" sz="1800" b="1" i="1" dirty="0">
                <a:solidFill>
                  <a:schemeClr val="tx1"/>
                </a:solidFill>
                <a:latin typeface="HP001 4H" panose="020B0603050302020204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HP001 4H" panose="020B0603050302020204" pitchFamily="34" charset="0"/>
              </a:rPr>
              <a:t>cây</a:t>
            </a:r>
            <a:r>
              <a:rPr lang="en-US" sz="1800" b="1" i="1" dirty="0">
                <a:solidFill>
                  <a:schemeClr val="tx1"/>
                </a:solidFill>
                <a:latin typeface="HP001 4H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436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5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6B7914-52E3-43A6-92AD-12BE9D2C4D5B}"/>
              </a:ext>
            </a:extLst>
          </p:cNvPr>
          <p:cNvSpPr txBox="1"/>
          <p:nvPr/>
        </p:nvSpPr>
        <p:spPr>
          <a:xfrm>
            <a:off x="495300" y="633743"/>
            <a:ext cx="5924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H" panose="020B0603050302020204" pitchFamily="34" charset="0"/>
              </a:rPr>
              <a:t>Thứ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ba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ngày</a:t>
            </a:r>
            <a:r>
              <a:rPr lang="en-US" sz="2400" b="1" dirty="0">
                <a:latin typeface="HP001 4H" panose="020B0603050302020204" pitchFamily="34" charset="0"/>
              </a:rPr>
              <a:t> 14 </a:t>
            </a:r>
            <a:r>
              <a:rPr lang="en-US" sz="2400" b="1" dirty="0" err="1">
                <a:latin typeface="HP001 4H" panose="020B0603050302020204" pitchFamily="34" charset="0"/>
              </a:rPr>
              <a:t>tháng</a:t>
            </a:r>
            <a:r>
              <a:rPr lang="en-US" sz="2400" b="1" dirty="0">
                <a:latin typeface="HP001 4H" panose="020B0603050302020204" pitchFamily="34" charset="0"/>
              </a:rPr>
              <a:t> 9 </a:t>
            </a:r>
            <a:r>
              <a:rPr lang="en-US" sz="2400" b="1" dirty="0" err="1">
                <a:latin typeface="HP001 4H" panose="020B0603050302020204" pitchFamily="34" charset="0"/>
              </a:rPr>
              <a:t>năm</a:t>
            </a:r>
            <a:r>
              <a:rPr lang="en-US" sz="2400" b="1" dirty="0">
                <a:latin typeface="HP001 4H" panose="020B0603050302020204" pitchFamily="34" charset="0"/>
              </a:rPr>
              <a:t> 2021</a:t>
            </a:r>
          </a:p>
          <a:p>
            <a:r>
              <a:rPr lang="en-US" sz="2400" b="1" dirty="0">
                <a:latin typeface="HP001 4H" panose="020B0603050302020204" pitchFamily="34" charset="0"/>
              </a:rPr>
              <a:t>                 </a:t>
            </a:r>
            <a:r>
              <a:rPr lang="en-US" sz="2400" b="1" dirty="0" err="1">
                <a:latin typeface="HP001 4H" panose="020B0603050302020204" pitchFamily="34" charset="0"/>
              </a:rPr>
              <a:t>Nói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và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nghe</a:t>
            </a:r>
            <a:endParaRPr lang="en-US" sz="2400" b="1" dirty="0">
              <a:latin typeface="HP001 4H" panose="020B0603050302020204" pitchFamily="34" charset="0"/>
            </a:endParaRPr>
          </a:p>
          <a:p>
            <a:r>
              <a:rPr lang="en-US" sz="2400" b="1" dirty="0" err="1">
                <a:latin typeface="HP001 4H" panose="020B0603050302020204" pitchFamily="34" charset="0"/>
              </a:rPr>
              <a:t>Kể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chuyện</a:t>
            </a:r>
            <a:r>
              <a:rPr lang="en-US" sz="2400" b="1" dirty="0">
                <a:latin typeface="HP001 4H" panose="020B0603050302020204" pitchFamily="34" charset="0"/>
              </a:rPr>
              <a:t>: </a:t>
            </a:r>
            <a:r>
              <a:rPr lang="en-US" sz="2400" b="1" dirty="0" err="1">
                <a:latin typeface="HP001 4H" panose="020B0603050302020204" pitchFamily="34" charset="0"/>
              </a:rPr>
              <a:t>Niềm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vui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của</a:t>
            </a:r>
            <a:r>
              <a:rPr lang="en-US" sz="2400" b="1" dirty="0">
                <a:latin typeface="HP001 4H" panose="020B0603050302020204" pitchFamily="34" charset="0"/>
              </a:rPr>
              <a:t> Bi </a:t>
            </a:r>
            <a:r>
              <a:rPr lang="en-US" sz="2400" b="1" dirty="0" err="1">
                <a:latin typeface="HP001 4H" panose="020B0603050302020204" pitchFamily="34" charset="0"/>
              </a:rPr>
              <a:t>và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Bống</a:t>
            </a:r>
            <a:endParaRPr lang="en-US" sz="2400" b="1" dirty="0"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63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F868A4D-D623-4D61-AB5D-C11395E49477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5171F3-3B93-4135-A20C-19EEB07B37E5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8F7802-FEDD-41A3-B2E2-29D5F5DEE090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0471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3182-F3C1-4121-8FDA-73CEE8D72B23}"/>
              </a:ext>
            </a:extLst>
          </p:cNvPr>
          <p:cNvSpPr txBox="1"/>
          <p:nvPr/>
        </p:nvSpPr>
        <p:spPr>
          <a:xfrm>
            <a:off x="369343" y="267008"/>
            <a:ext cx="1613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09857-1CCB-4D2F-A2CD-6785761D2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065" y="1414130"/>
            <a:ext cx="5443870" cy="3358663"/>
          </a:xfrm>
          <a:prstGeom prst="rect">
            <a:avLst/>
          </a:prstGeom>
        </p:spPr>
      </p:pic>
      <p:pic>
        <p:nvPicPr>
          <p:cNvPr id="6" name="HÁT NGÔI SAO LẤP LÁNH">
            <a:hlinkClick r:id="" action="ppaction://media"/>
            <a:extLst>
              <a:ext uri="{FF2B5EF4-FFF2-40B4-BE49-F238E27FC236}">
                <a16:creationId xmlns:a16="http://schemas.microsoft.com/office/drawing/2014/main" id="{BD049C9D-EB9D-4C4C-BB75-86F5826781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7916" y="39256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7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FBF10-BC0D-4914-8E62-5AEE3D96C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679" y="214391"/>
            <a:ext cx="4710222" cy="4624408"/>
          </a:xfrm>
          <a:prstGeom prst="ellipse">
            <a:avLst/>
          </a:prstGeom>
        </p:spPr>
      </p:pic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659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90A94BE-1705-46B6-A274-580473BF97B9}"/>
              </a:ext>
            </a:extLst>
          </p:cNvPr>
          <p:cNvSpPr txBox="1"/>
          <p:nvPr/>
        </p:nvSpPr>
        <p:spPr>
          <a:xfrm>
            <a:off x="1524575" y="1232723"/>
            <a:ext cx="3745069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NÓI VÀ NGHE</a:t>
            </a:r>
            <a:endParaRPr lang="en-US" sz="36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90015"/>
            <a:ext cx="2996700" cy="224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B84FDF-DA75-4359-8B20-E4DAD1009DA9}"/>
              </a:ext>
            </a:extLst>
          </p:cNvPr>
          <p:cNvSpPr txBox="1"/>
          <p:nvPr/>
        </p:nvSpPr>
        <p:spPr>
          <a:xfrm>
            <a:off x="308345" y="1905240"/>
            <a:ext cx="622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Cookies" panose="02040603050506020204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Cookies" panose="020406030505060202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UTM Cookies" panose="020406030505060202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UTM Cookies" panose="02040603050506020204" pitchFamily="18" charset="0"/>
              </a:rPr>
              <a:t> Bi </a:t>
            </a:r>
            <a:r>
              <a:rPr lang="en-US" sz="32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Bống</a:t>
            </a:r>
            <a:endParaRPr lang="en-US" sz="32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8409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6B7914-52E3-43A6-92AD-12BE9D2C4D5B}"/>
              </a:ext>
            </a:extLst>
          </p:cNvPr>
          <p:cNvSpPr txBox="1"/>
          <p:nvPr/>
        </p:nvSpPr>
        <p:spPr>
          <a:xfrm>
            <a:off x="495300" y="633743"/>
            <a:ext cx="5924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H" panose="020B0603050302020204" pitchFamily="34" charset="0"/>
              </a:rPr>
              <a:t>Thứ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ba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ngày</a:t>
            </a:r>
            <a:r>
              <a:rPr lang="en-US" sz="2400" b="1" dirty="0">
                <a:latin typeface="HP001 4H" panose="020B0603050302020204" pitchFamily="34" charset="0"/>
              </a:rPr>
              <a:t> 14 </a:t>
            </a:r>
            <a:r>
              <a:rPr lang="en-US" sz="2400" b="1" dirty="0" err="1">
                <a:latin typeface="HP001 4H" panose="020B0603050302020204" pitchFamily="34" charset="0"/>
              </a:rPr>
              <a:t>tháng</a:t>
            </a:r>
            <a:r>
              <a:rPr lang="en-US" sz="2400" b="1" dirty="0">
                <a:latin typeface="HP001 4H" panose="020B0603050302020204" pitchFamily="34" charset="0"/>
              </a:rPr>
              <a:t> 9 </a:t>
            </a:r>
            <a:r>
              <a:rPr lang="en-US" sz="2400" b="1" dirty="0" err="1">
                <a:latin typeface="HP001 4H" panose="020B0603050302020204" pitchFamily="34" charset="0"/>
              </a:rPr>
              <a:t>năm</a:t>
            </a:r>
            <a:r>
              <a:rPr lang="en-US" sz="2400" b="1" dirty="0">
                <a:latin typeface="HP001 4H" panose="020B0603050302020204" pitchFamily="34" charset="0"/>
              </a:rPr>
              <a:t> 2021</a:t>
            </a:r>
          </a:p>
          <a:p>
            <a:r>
              <a:rPr lang="en-US" sz="2400" b="1" dirty="0">
                <a:latin typeface="HP001 4H" panose="020B0603050302020204" pitchFamily="34" charset="0"/>
              </a:rPr>
              <a:t>                 </a:t>
            </a:r>
            <a:r>
              <a:rPr lang="en-US" sz="2400" b="1" dirty="0" err="1">
                <a:latin typeface="HP001 4H" panose="020B0603050302020204" pitchFamily="34" charset="0"/>
              </a:rPr>
              <a:t>Nói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và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nghe</a:t>
            </a:r>
            <a:endParaRPr lang="en-US" sz="2400" b="1" dirty="0">
              <a:latin typeface="HP001 4H" panose="020B0603050302020204" pitchFamily="34" charset="0"/>
            </a:endParaRPr>
          </a:p>
          <a:p>
            <a:r>
              <a:rPr lang="en-US" sz="2400" b="1" dirty="0" err="1">
                <a:latin typeface="HP001 4H" panose="020B0603050302020204" pitchFamily="34" charset="0"/>
              </a:rPr>
              <a:t>Kể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chuyện</a:t>
            </a:r>
            <a:r>
              <a:rPr lang="en-US" sz="2400" b="1" dirty="0">
                <a:latin typeface="HP001 4H" panose="020B0603050302020204" pitchFamily="34" charset="0"/>
              </a:rPr>
              <a:t>: </a:t>
            </a:r>
            <a:r>
              <a:rPr lang="en-US" sz="2400" b="1" dirty="0" err="1">
                <a:latin typeface="HP001 4H" panose="020B0603050302020204" pitchFamily="34" charset="0"/>
              </a:rPr>
              <a:t>Niềm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vui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của</a:t>
            </a:r>
            <a:r>
              <a:rPr lang="en-US" sz="2400" b="1" dirty="0">
                <a:latin typeface="HP001 4H" panose="020B0603050302020204" pitchFamily="34" charset="0"/>
              </a:rPr>
              <a:t> Bi </a:t>
            </a:r>
            <a:r>
              <a:rPr lang="en-US" sz="2400" b="1" dirty="0" err="1">
                <a:latin typeface="HP001 4H" panose="020B0603050302020204" pitchFamily="34" charset="0"/>
              </a:rPr>
              <a:t>và</a:t>
            </a:r>
            <a:r>
              <a:rPr lang="en-US" sz="2400" b="1" dirty="0"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atin typeface="HP001 4H" panose="020B0603050302020204" pitchFamily="34" charset="0"/>
              </a:rPr>
              <a:t>Bống</a:t>
            </a:r>
            <a:endParaRPr lang="en-US" sz="2400" b="1" dirty="0"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30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F61B79-6506-43EA-92ED-7CFD4E3C8CEC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Nói tiếp để hoàn thành câu dưới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7362B-5DBE-48F6-88DE-E84AF9C6A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815168" y="738600"/>
            <a:ext cx="2158886" cy="1916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22625-8661-436B-8200-709432881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815168" y="2655308"/>
            <a:ext cx="2147107" cy="2142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6639F-9B40-48BF-B728-62729966B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3812970" y="738600"/>
            <a:ext cx="2051858" cy="1941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CB8A8-F660-4D46-B383-762AB21F0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3848906" y="2655308"/>
            <a:ext cx="1839769" cy="21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F61B79-6506-43EA-92ED-7CFD4E3C8CEC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Nói tiếp để hoàn thành câu dưới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7362B-5DBE-48F6-88DE-E84AF9C6A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815168" y="738600"/>
            <a:ext cx="2051858" cy="1821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22625-8661-436B-8200-709432881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815168" y="2655308"/>
            <a:ext cx="2147107" cy="1917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6639F-9B40-48BF-B728-62729966B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3812970" y="738600"/>
            <a:ext cx="1925493" cy="1821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CB8A8-F660-4D46-B383-762AB21F0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3848906" y="2655308"/>
            <a:ext cx="1839769" cy="1917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DB00A3-9F7C-46D3-9363-C7DDCE9F604C}"/>
              </a:ext>
            </a:extLst>
          </p:cNvPr>
          <p:cNvSpPr txBox="1"/>
          <p:nvPr/>
        </p:nvSpPr>
        <p:spPr>
          <a:xfrm>
            <a:off x="372486" y="2191476"/>
            <a:ext cx="267254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hiện ra, Bi nói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dưới chân cầu vồng có bảy hũ vàng.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911B5-527A-40EA-B711-0CDAB037D9B4}"/>
              </a:ext>
            </a:extLst>
          </p:cNvPr>
          <p:cNvSpPr txBox="1"/>
          <p:nvPr/>
        </p:nvSpPr>
        <p:spPr>
          <a:xfrm>
            <a:off x="3109686" y="2194692"/>
            <a:ext cx="344657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Có bảy hũ vàng, Bống sẽ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mua búp bê và quần áo đẹp; </a:t>
            </a:r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Bi sẽ mua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ngựa hồng và ô tô.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FD6BE-D2EF-4883-A72C-1BFC76257CCE}"/>
              </a:ext>
            </a:extLst>
          </p:cNvPr>
          <p:cNvSpPr txBox="1"/>
          <p:nvPr/>
        </p:nvSpPr>
        <p:spPr>
          <a:xfrm>
            <a:off x="435970" y="4117888"/>
            <a:ext cx="3043326" cy="64633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biến mất,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Bống nói sẽ vẽ tặng Bi ngựa hồng và ô tô; Bi nói sẽ vẽ tặng Bống búp bê và quần áo đẹp.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5B6287-ED61-4E93-90C1-6E0FBD3C73A4}"/>
              </a:ext>
            </a:extLst>
          </p:cNvPr>
          <p:cNvSpPr txBox="1"/>
          <p:nvPr/>
        </p:nvSpPr>
        <p:spPr>
          <a:xfrm>
            <a:off x="3771237" y="4117888"/>
            <a:ext cx="213109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Không có bảy hũ vàng, hai anh em vẫn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cảm thấy vui vẻ, hạnh phúc.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F61B79-6506-43EA-92ED-7CFD4E3C8CEC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Nói tiếp để hoàn thành câu dưới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7362B-5DBE-48F6-88DE-E84AF9C6A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606056" y="862862"/>
            <a:ext cx="5252484" cy="2879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DB00A3-9F7C-46D3-9363-C7DDCE9F604C}"/>
              </a:ext>
            </a:extLst>
          </p:cNvPr>
          <p:cNvSpPr txBox="1"/>
          <p:nvPr/>
        </p:nvSpPr>
        <p:spPr>
          <a:xfrm>
            <a:off x="404792" y="3218348"/>
            <a:ext cx="5918711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hiện ra, Bi nói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dưới chân cầu vồng có bảy hũ vàng.</a:t>
            </a:r>
            <a:endParaRPr lang="vi-VN" sz="3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ABEC50-726D-4D30-BE40-E465E0B38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850605" y="738599"/>
            <a:ext cx="5220585" cy="32699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92AD9F-F00F-46E5-B748-225DEB56B6E0}"/>
              </a:ext>
            </a:extLst>
          </p:cNvPr>
          <p:cNvSpPr txBox="1"/>
          <p:nvPr/>
        </p:nvSpPr>
        <p:spPr>
          <a:xfrm>
            <a:off x="552893" y="3343014"/>
            <a:ext cx="5518298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17479D"/>
                </a:solidFill>
                <a:latin typeface="UTM Avo" panose="02040603050506020204" pitchFamily="18" charset="0"/>
              </a:rPr>
              <a:t>Có bảy hũ vàng, Bống sẽ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mua búp bê và quần áo đẹp; </a:t>
            </a:r>
            <a:r>
              <a:rPr lang="vi-VN" sz="2800" dirty="0">
                <a:solidFill>
                  <a:srgbClr val="17479D"/>
                </a:solidFill>
                <a:latin typeface="UTM Avo" panose="02040603050506020204" pitchFamily="18" charset="0"/>
              </a:rPr>
              <a:t>Bi sẽ mua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ngựa hồng và ô tô.</a:t>
            </a:r>
            <a:endParaRPr lang="vi-VN" sz="28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13B504-2C79-4E1B-A7A9-58098470E83C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Nói tiếp để hoàn thành câu dưới tranh.</a:t>
            </a:r>
          </a:p>
        </p:txBody>
      </p:sp>
    </p:spTree>
    <p:extLst>
      <p:ext uri="{BB962C8B-B14F-4D97-AF65-F5344CB8AC3E}">
        <p14:creationId xmlns:p14="http://schemas.microsoft.com/office/powerpoint/2010/main" val="332131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50A720-4ED9-4623-91DA-AFBE22AB9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365410" y="850607"/>
            <a:ext cx="5556926" cy="32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DEB637-C4F3-4486-A6F2-04BFD2AC1C1D}"/>
              </a:ext>
            </a:extLst>
          </p:cNvPr>
          <p:cNvSpPr txBox="1"/>
          <p:nvPr/>
        </p:nvSpPr>
        <p:spPr>
          <a:xfrm>
            <a:off x="393404" y="3352344"/>
            <a:ext cx="5784111" cy="120032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biến mất, </a:t>
            </a:r>
            <a:r>
              <a:rPr lang="vi-VN" sz="2400" dirty="0">
                <a:solidFill>
                  <a:srgbClr val="FF0000"/>
                </a:solidFill>
                <a:latin typeface="UTM Avo" panose="02040603050506020204" pitchFamily="18" charset="0"/>
              </a:rPr>
              <a:t>Bống nói sẽ vẽ tặng Bi ngựa hồng và ô tô; Bi nói sẽ vẽ tặng Bống búp bê và quần áo đẹp.</a:t>
            </a:r>
            <a:endParaRPr lang="vi-VN" sz="24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1C045-5B25-4EC5-90AB-DB5C0348ED0A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Nói tiếp để hoàn thành câu dưới tranh.</a:t>
            </a:r>
          </a:p>
        </p:txBody>
      </p:sp>
    </p:spTree>
    <p:extLst>
      <p:ext uri="{BB962C8B-B14F-4D97-AF65-F5344CB8AC3E}">
        <p14:creationId xmlns:p14="http://schemas.microsoft.com/office/powerpoint/2010/main" val="12848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A04ED0-6B38-40CE-90E3-F174365D6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436692" y="805245"/>
            <a:ext cx="5538806" cy="3162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0897E-96F8-4EB0-A460-31D8ABD3E288}"/>
              </a:ext>
            </a:extLst>
          </p:cNvPr>
          <p:cNvSpPr txBox="1"/>
          <p:nvPr/>
        </p:nvSpPr>
        <p:spPr>
          <a:xfrm>
            <a:off x="584791" y="3256652"/>
            <a:ext cx="5656521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17479D"/>
                </a:solidFill>
                <a:latin typeface="UTM Avo" panose="02040603050506020204" pitchFamily="18" charset="0"/>
              </a:rPr>
              <a:t>Không có bảy hũ vàng, hai anh em vẫn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cảm thấy vui vẻ, hạnh phúc.</a:t>
            </a:r>
            <a:endParaRPr lang="vi-VN" sz="3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F2ADF-3597-424B-8323-5F8234473E20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Nói tiếp để hoàn thành câu dưới tranh.</a:t>
            </a:r>
          </a:p>
        </p:txBody>
      </p:sp>
    </p:spTree>
    <p:extLst>
      <p:ext uri="{BB962C8B-B14F-4D97-AF65-F5344CB8AC3E}">
        <p14:creationId xmlns:p14="http://schemas.microsoft.com/office/powerpoint/2010/main" val="11946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F61B79-6506-43EA-92ED-7CFD4E3C8CEC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Nói tiếp để hoàn thành câu dưới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7362B-5DBE-48F6-88DE-E84AF9C6A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815168" y="738600"/>
            <a:ext cx="2051858" cy="1821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22625-8661-436B-8200-709432881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815168" y="2655308"/>
            <a:ext cx="2147107" cy="1917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6639F-9B40-48BF-B728-62729966B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3812970" y="738600"/>
            <a:ext cx="1925493" cy="1821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CB8A8-F660-4D46-B383-762AB21F0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3848906" y="2655308"/>
            <a:ext cx="1839769" cy="1917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DB00A3-9F7C-46D3-9363-C7DDCE9F604C}"/>
              </a:ext>
            </a:extLst>
          </p:cNvPr>
          <p:cNvSpPr txBox="1"/>
          <p:nvPr/>
        </p:nvSpPr>
        <p:spPr>
          <a:xfrm>
            <a:off x="372486" y="2191476"/>
            <a:ext cx="267254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hiện ra, Bi nói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dưới chân cầu vồng có bảy hũ vàng.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911B5-527A-40EA-B711-0CDAB037D9B4}"/>
              </a:ext>
            </a:extLst>
          </p:cNvPr>
          <p:cNvSpPr txBox="1"/>
          <p:nvPr/>
        </p:nvSpPr>
        <p:spPr>
          <a:xfrm>
            <a:off x="3109686" y="2194692"/>
            <a:ext cx="344657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Có bảy hũ vàng, Bống sẽ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mua búp bê và quần áo đẹp; </a:t>
            </a:r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Bi sẽ mua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ngựa hồng và ô tô.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FD6BE-D2EF-4883-A72C-1BFC76257CCE}"/>
              </a:ext>
            </a:extLst>
          </p:cNvPr>
          <p:cNvSpPr txBox="1"/>
          <p:nvPr/>
        </p:nvSpPr>
        <p:spPr>
          <a:xfrm>
            <a:off x="435970" y="4117888"/>
            <a:ext cx="3043326" cy="64633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biến mất,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Bống nói sẽ vẽ tặng Bi ngựa hồng và ô tô; Bi nói sẽ vẽ tặng Bống búp bê và quần áo đẹp.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5B6287-ED61-4E93-90C1-6E0FBD3C73A4}"/>
              </a:ext>
            </a:extLst>
          </p:cNvPr>
          <p:cNvSpPr txBox="1"/>
          <p:nvPr/>
        </p:nvSpPr>
        <p:spPr>
          <a:xfrm>
            <a:off x="3771237" y="4117888"/>
            <a:ext cx="213109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Không có bảy hũ vàng, hai anh em vẫn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cảm thấy vui vẻ, hạnh phúc.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99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1FA5B-E122-4AF1-A738-254E305586BE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Chọn kể lại 1-2 đoạn của câu chuyện theo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8CD09-2D6D-4603-8377-DB1D4A99C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762"/>
          <a:stretch/>
        </p:blipFill>
        <p:spPr>
          <a:xfrm>
            <a:off x="824692" y="738600"/>
            <a:ext cx="5034140" cy="1921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735BC9-46AD-4341-B795-FD42A5EA8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399"/>
          <a:stretch/>
        </p:blipFill>
        <p:spPr>
          <a:xfrm>
            <a:off x="824693" y="2655308"/>
            <a:ext cx="5034140" cy="203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53" y="1409698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688168" y="1274716"/>
            <a:ext cx="5365827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1800" b="1" dirty="0">
                <a:solidFill>
                  <a:srgbClr val="FF0000"/>
                </a:solidFill>
                <a:latin typeface="+mn-lt"/>
              </a:rPr>
              <a:t>1.</a:t>
            </a:r>
            <a:r>
              <a:rPr lang="vi-VN" sz="1800" dirty="0">
                <a:latin typeface="+mn-lt"/>
              </a:rPr>
              <a:t> Bức tranh dưới đây vẽ những gì?</a:t>
            </a:r>
          </a:p>
          <a:p>
            <a:pPr>
              <a:lnSpc>
                <a:spcPct val="130000"/>
              </a:lnSpc>
            </a:pPr>
            <a:r>
              <a:rPr lang="vi-VN" sz="1800" b="1" dirty="0">
                <a:solidFill>
                  <a:srgbClr val="FF0000"/>
                </a:solidFill>
                <a:latin typeface="+mn-lt"/>
              </a:rPr>
              <a:t>2. </a:t>
            </a:r>
            <a:r>
              <a:rPr lang="vi-VN" sz="1800" dirty="0">
                <a:latin typeface="+mn-lt"/>
              </a:rPr>
              <a:t>Đoán xem hai bạn nhỏ nói gì với nhau.</a:t>
            </a:r>
            <a:endParaRPr lang="en-US" sz="18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09857-1CCB-4D2F-A2CD-6785761D2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065" y="2056637"/>
            <a:ext cx="5443870" cy="271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Ý NGHĨA CÂU CHUYỆN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BB25D-FDCE-49BA-8B63-8971AD5C2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723900" y="1781174"/>
            <a:ext cx="4562041" cy="3046117"/>
          </a:xfrm>
          <a:prstGeom prst="round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2981325" y="1047750"/>
            <a:ext cx="3638550" cy="2524125"/>
            <a:chOff x="2981325" y="1047750"/>
            <a:chExt cx="3638550" cy="25241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188496" y="1439430"/>
              <a:ext cx="3185561" cy="1700402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i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Hai bạn nhỏ luôn vui vẻ và hồn nhiên; hai anh em rất quan tâm và yêu thương nhau.</a:t>
              </a:r>
            </a:p>
          </p:txBody>
        </p:sp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91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703A3F-31CF-4C81-8F95-46388D525896}"/>
              </a:ext>
            </a:extLst>
          </p:cNvPr>
          <p:cNvGrpSpPr/>
          <p:nvPr/>
        </p:nvGrpSpPr>
        <p:grpSpPr>
          <a:xfrm>
            <a:off x="511811" y="527283"/>
            <a:ext cx="5834378" cy="877900"/>
            <a:chOff x="511811" y="527283"/>
            <a:chExt cx="5834378" cy="877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193F61-FE15-4DDB-B446-7ACC7B92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527283"/>
              <a:ext cx="5834378" cy="8779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455C7F-9BD4-4621-B93A-4A6B49A27D10}"/>
                </a:ext>
              </a:extLst>
            </p:cNvPr>
            <p:cNvSpPr txBox="1"/>
            <p:nvPr/>
          </p:nvSpPr>
          <p:spPr>
            <a:xfrm>
              <a:off x="1196864" y="711756"/>
              <a:ext cx="5099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600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Kể cho người thân nghe câu chuyện </a:t>
              </a:r>
              <a:r>
                <a:rPr lang="vi-VN" sz="1600" i="1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Niềm vui của Bi và Bống.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BC7AC5-24D2-4A80-98D9-039279B18D44}"/>
              </a:ext>
            </a:extLst>
          </p:cNvPr>
          <p:cNvGrpSpPr/>
          <p:nvPr/>
        </p:nvGrpSpPr>
        <p:grpSpPr>
          <a:xfrm>
            <a:off x="531204" y="1507030"/>
            <a:ext cx="3488762" cy="3270006"/>
            <a:chOff x="816954" y="1488195"/>
            <a:chExt cx="3488762" cy="32700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1E7A93-342D-4137-AC0F-4EE689D08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EC593F-581A-48B9-A471-9C3C9DBFA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85FF8D-681D-485C-A0BC-C68ECA63C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AB8EC3-A5B8-4AEE-8EBE-70539D409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193A43D-9094-4067-A73E-58633550B993}"/>
              </a:ext>
            </a:extLst>
          </p:cNvPr>
          <p:cNvSpPr txBox="1"/>
          <p:nvPr/>
        </p:nvSpPr>
        <p:spPr>
          <a:xfrm>
            <a:off x="4036407" y="1615981"/>
            <a:ext cx="2387349" cy="2813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Quan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Kể lần lượt từng đoạn câu chuyện cho người thân nghe.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93E6E9-FEE4-402E-8784-DBAC091360CB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0D9FF2-F066-4A89-A8C4-DF9010C4BEB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7F5FEB-EF01-43E5-B850-3D0937F5D7FC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7EE2E91-E282-4291-B2B6-F66E5943938C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493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EA5AD3-C367-44D1-B699-5B86991ADEE0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655B7-D13A-4B5D-86C9-E8D053D93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BD02AF-8B24-4D36-8F50-BDF44D7C2D8A}"/>
              </a:ext>
            </a:extLst>
          </p:cNvPr>
          <p:cNvSpPr txBox="1"/>
          <p:nvPr/>
        </p:nvSpPr>
        <p:spPr>
          <a:xfrm>
            <a:off x="746084" y="687446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Niềm vui của Bi và Bống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7C2F1-DDD3-4C5E-80C8-5B1CD2B28DC3}"/>
              </a:ext>
            </a:extLst>
          </p:cNvPr>
          <p:cNvSpPr txBox="1"/>
          <p:nvPr/>
        </p:nvSpPr>
        <p:spPr>
          <a:xfrm>
            <a:off x="437944" y="1034024"/>
            <a:ext cx="5961431" cy="366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Khi cơn mưa vừa dứt, hai anh em Bi và Bống chợt thấy cầu vồng: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- Cầu vồng kìa! Em nhìn xem. Đẹp quá!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Bi chỉ lên bầu trời và nói tiếp: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- Anh nghe nói dưới chân cầu vồng có bảy hũ vàng đấy.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Bống hưởng ứng: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- Lát nữa, mình sẽ đi lấy về nhé! Có vàng rồi, em sẽ mua nhiều búp bê và quần áo đẹp.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- Còn anh sẽ mua một con ngựa hồng và một cái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Bỗng nhiên, cầu vồng biến mất. Bi cười: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- Em ơi! Anh đùa đấy! Ở đó không có vàng đâu.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Bống vui vẻ: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- Thế ạ? Nếu vậy, em sẽ lấy bút màu để vẽ tặng anh ngựa hồng và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- Còn anh sẽ vẽ tặng em nhiều búp bê và quần áo đủ các màu sắc.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+mn-lt"/>
              </a:rPr>
              <a:t>      Không có bảy hũ vàng dưới chân cầu vồng, hai anh em vẫn cười vui vẻ.</a:t>
            </a:r>
          </a:p>
          <a:p>
            <a:pPr algn="r">
              <a:lnSpc>
                <a:spcPct val="130000"/>
              </a:lnSpc>
            </a:pPr>
            <a:r>
              <a:rPr lang="vi-VN" sz="1200" dirty="0">
                <a:latin typeface="+mn-lt"/>
              </a:rPr>
              <a:t>(Theo </a:t>
            </a:r>
            <a:r>
              <a:rPr lang="vi-VN" sz="1200" i="1" dirty="0">
                <a:latin typeface="+mn-lt"/>
              </a:rPr>
              <a:t>108 truyện mẹ kể con nghe</a:t>
            </a:r>
            <a:r>
              <a:rPr lang="vi-VN" sz="1200" dirty="0">
                <a:latin typeface="+mn-lt"/>
              </a:rPr>
              <a:t>)</a:t>
            </a:r>
            <a:endParaRPr lang="en-US" sz="12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33373-DA16-4749-9D75-D4B88F0BB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4" y="107428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72E2E-5D10-4DC6-841C-61B1F882A3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1" y="2743184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9DD203-3F47-4E76-AAE9-452CD4BBB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9" y="412408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7FE83-BF93-4694-B917-9330EF96A976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4E7DA-5661-42DC-9977-CFB76EBF8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BEB0A4-DC24-4D7D-9506-6DAA7DAC1326}"/>
              </a:ext>
            </a:extLst>
          </p:cNvPr>
          <p:cNvSpPr txBox="1"/>
          <p:nvPr/>
        </p:nvSpPr>
        <p:spPr>
          <a:xfrm>
            <a:off x="746084" y="687446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Niềm vui của Bi và Bống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5C21A-C876-4213-8032-F8AADF175404}"/>
              </a:ext>
            </a:extLst>
          </p:cNvPr>
          <p:cNvSpPr txBox="1"/>
          <p:nvPr/>
        </p:nvSpPr>
        <p:spPr>
          <a:xfrm>
            <a:off x="437944" y="1034024"/>
            <a:ext cx="5961431" cy="366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Khi cơn mưa vừa dứt, hai anh em Bi và Bống chợt thấy cầu vồng: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Cầu vồng kìa! Em nhìn xem. Đẹp quá!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Bi chỉ lên bầu trời và nói tiếp: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Anh nghe nói dưới chân cầu vồng có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bảy hũ vàng </a:t>
            </a:r>
            <a:r>
              <a:rPr lang="vi-VN" sz="1200" dirty="0">
                <a:latin typeface="UTM Avo" panose="02040603050506020204" pitchFamily="18" charset="0"/>
              </a:rPr>
              <a:t>đấy.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hưởng ứng</a:t>
            </a:r>
            <a:r>
              <a:rPr lang="vi-VN" sz="12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mua một con ngựa hồng và một cái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Bỗng nhiên, cầu vồng biến mất. Bi cười: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Em ơi! Anh đùa đấy! Ở đó không có vàng đâu.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vui vẻ: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Thế ạ? Nếu vậy, em sẽ lấy bút màu để vẽ tặng anh ngựa hồng và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vẽ tặng em nhiều búp bê và quần áo đủ các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màu sắc</a:t>
            </a:r>
            <a:r>
              <a:rPr lang="vi-VN" sz="12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Không có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bảy hũ vàng </a:t>
            </a:r>
            <a:r>
              <a:rPr lang="vi-VN" sz="1200" dirty="0">
                <a:latin typeface="UTM Avo" panose="02040603050506020204" pitchFamily="18" charset="0"/>
              </a:rPr>
              <a:t>dưới chân cầu vồng, hai anh em vẫn cười vui vẻ.</a:t>
            </a:r>
          </a:p>
          <a:p>
            <a:pPr algn="r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(Theo </a:t>
            </a:r>
            <a:r>
              <a:rPr lang="vi-VN" sz="1200" i="1" dirty="0">
                <a:latin typeface="UTM Avo" panose="02040603050506020204" pitchFamily="18" charset="0"/>
              </a:rPr>
              <a:t>108 truyện mẹ kể con nghe</a:t>
            </a:r>
            <a:r>
              <a:rPr lang="vi-VN" sz="1200" dirty="0">
                <a:latin typeface="UTM Avo" panose="02040603050506020204" pitchFamily="18" charset="0"/>
              </a:rPr>
              <a:t>)</a:t>
            </a:r>
            <a:endParaRPr lang="en-US" sz="1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33784D-58DF-46F7-A6DC-E5681D63EC3C}"/>
              </a:ext>
            </a:extLst>
          </p:cNvPr>
          <p:cNvSpPr txBox="1"/>
          <p:nvPr/>
        </p:nvSpPr>
        <p:spPr>
          <a:xfrm>
            <a:off x="428625" y="1218824"/>
            <a:ext cx="59817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+mn-lt"/>
              </a:rPr>
              <a:t>Khi cơn mưa vừa dứt, hai anh em Bi và Bống chợt thấy cầu vồng:</a:t>
            </a:r>
          </a:p>
          <a:p>
            <a:pPr algn="just"/>
            <a:r>
              <a:rPr lang="vi-VN" sz="2000" dirty="0">
                <a:latin typeface="+mn-lt"/>
              </a:rPr>
              <a:t>      - Cầu vồng kìa! Em nhìn xem. Đẹp quá!</a:t>
            </a:r>
          </a:p>
          <a:p>
            <a:pPr algn="just"/>
            <a:r>
              <a:rPr lang="vi-VN" sz="2000" dirty="0">
                <a:latin typeface="+mn-lt"/>
              </a:rPr>
              <a:t>      Bi chỉ lên bầu trời và nói tiếp:</a:t>
            </a:r>
          </a:p>
          <a:p>
            <a:pPr algn="just"/>
            <a:r>
              <a:rPr lang="vi-VN" sz="2000" dirty="0">
                <a:latin typeface="+mn-lt"/>
              </a:rPr>
              <a:t>      - Anh nghe nói dưới chân cầu vồng có bảy hũ vàng đấy.</a:t>
            </a:r>
          </a:p>
          <a:p>
            <a:pPr algn="just"/>
            <a:r>
              <a:rPr lang="vi-VN" sz="2000" dirty="0">
                <a:latin typeface="+mn-lt"/>
              </a:rPr>
              <a:t>      Bống hưởng ứng:</a:t>
            </a:r>
          </a:p>
          <a:p>
            <a:pPr algn="just"/>
            <a:r>
              <a:rPr lang="vi-VN" sz="2000" dirty="0">
                <a:latin typeface="+mn-lt"/>
              </a:rPr>
              <a:t>      - Lát nữa, mình sẽ đi lấy về nhé! Có vàng rồi, em sẽ mua nhiều búp bê và quần áo đẹp.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636E9-0BA5-48E1-9DD6-2FABB42E8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4" y="959988"/>
            <a:ext cx="304770" cy="28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3B62E3-D340-4708-9C24-1FD95D319D79}"/>
              </a:ext>
            </a:extLst>
          </p:cNvPr>
          <p:cNvSpPr/>
          <p:nvPr/>
        </p:nvSpPr>
        <p:spPr>
          <a:xfrm>
            <a:off x="460224" y="1435196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Hũ</a:t>
            </a:r>
            <a:endParaRPr lang="vi-VN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398D5-E697-4C48-89B9-A4B4D7A622F3}"/>
              </a:ext>
            </a:extLst>
          </p:cNvPr>
          <p:cNvSpPr txBox="1"/>
          <p:nvPr/>
        </p:nvSpPr>
        <p:spPr>
          <a:xfrm>
            <a:off x="1116641" y="1435804"/>
            <a:ext cx="4995270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bình sành sứ (thủy tinh,...) loại nhỏ, ở giữa phình ra, nhỏ dần về đáp, dùng để đựng.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2" descr="Bánh kem Hũ vàng Thần Tài">
            <a:extLst>
              <a:ext uri="{FF2B5EF4-FFF2-40B4-BE49-F238E27FC236}">
                <a16:creationId xmlns:a16="http://schemas.microsoft.com/office/drawing/2014/main" id="{A64C0AA9-709D-4BFC-A320-8A4157B2E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7" y="2389448"/>
            <a:ext cx="2412344" cy="203973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ũ thủy tinh nắp vặn đa năng mà bạn nên lựa chọn – Chai Lọ Thủy Tinh Sài Gòn">
            <a:extLst>
              <a:ext uri="{FF2B5EF4-FFF2-40B4-BE49-F238E27FC236}">
                <a16:creationId xmlns:a16="http://schemas.microsoft.com/office/drawing/2014/main" id="{1E898225-6568-41B4-BBF0-E5935EEF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8" y="2389448"/>
            <a:ext cx="2039737" cy="203973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66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0655B7-D13A-4B5D-86C9-E8D053D93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247650"/>
            <a:ext cx="582308" cy="548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E7C2F1-DDD3-4C5E-80C8-5B1CD2B28DC3}"/>
              </a:ext>
            </a:extLst>
          </p:cNvPr>
          <p:cNvSpPr txBox="1"/>
          <p:nvPr/>
        </p:nvSpPr>
        <p:spPr>
          <a:xfrm>
            <a:off x="437944" y="862574"/>
            <a:ext cx="5961431" cy="357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600" dirty="0">
                <a:latin typeface="+mn-lt"/>
              </a:rPr>
              <a:t>.      - Còn anh sẽ mua một con ngựa hồng và một cái ô tô.</a:t>
            </a:r>
          </a:p>
          <a:p>
            <a:pPr algn="just">
              <a:lnSpc>
                <a:spcPct val="130000"/>
              </a:lnSpc>
            </a:pPr>
            <a:r>
              <a:rPr lang="vi-VN" sz="1600" dirty="0">
                <a:latin typeface="+mn-lt"/>
              </a:rPr>
              <a:t>      Bỗng nhiên, cầu vồng biến mất. Bi cười:</a:t>
            </a:r>
          </a:p>
          <a:p>
            <a:pPr algn="just">
              <a:lnSpc>
                <a:spcPct val="130000"/>
              </a:lnSpc>
            </a:pPr>
            <a:r>
              <a:rPr lang="vi-VN" sz="1600" dirty="0">
                <a:latin typeface="+mn-lt"/>
              </a:rPr>
              <a:t>      - Em ơi! Anh đùa đấy! Ở đó không có vàng đâu.</a:t>
            </a:r>
          </a:p>
          <a:p>
            <a:pPr algn="just">
              <a:lnSpc>
                <a:spcPct val="130000"/>
              </a:lnSpc>
            </a:pPr>
            <a:r>
              <a:rPr lang="vi-VN" sz="1600" dirty="0">
                <a:latin typeface="+mn-lt"/>
              </a:rPr>
              <a:t>      Bống vui vẻ:</a:t>
            </a:r>
          </a:p>
          <a:p>
            <a:pPr algn="just">
              <a:lnSpc>
                <a:spcPct val="130000"/>
              </a:lnSpc>
            </a:pPr>
            <a:r>
              <a:rPr lang="vi-VN" sz="1600" dirty="0">
                <a:latin typeface="+mn-lt"/>
              </a:rPr>
              <a:t>      - Thế ạ? Nếu vậy, em sẽ lấy bút màu để vẽ tặng anh ngựa hồng và ô tô.</a:t>
            </a:r>
          </a:p>
          <a:p>
            <a:pPr algn="just">
              <a:lnSpc>
                <a:spcPct val="130000"/>
              </a:lnSpc>
            </a:pPr>
            <a:r>
              <a:rPr lang="vi-VN" sz="1600" dirty="0">
                <a:latin typeface="+mn-lt"/>
              </a:rPr>
              <a:t>      - Còn anh sẽ vẽ tặng em nhiều búp bê và quần áo đủ các màu sắc.</a:t>
            </a:r>
          </a:p>
          <a:p>
            <a:pPr algn="just">
              <a:lnSpc>
                <a:spcPct val="130000"/>
              </a:lnSpc>
            </a:pPr>
            <a:r>
              <a:rPr lang="vi-VN" sz="1600" dirty="0">
                <a:latin typeface="+mn-lt"/>
              </a:rPr>
              <a:t>      Không có bảy hũ vàng dưới chân cầu vồng, hai anh em vẫn cười vui vẻ.</a:t>
            </a:r>
          </a:p>
          <a:p>
            <a:pPr algn="r">
              <a:lnSpc>
                <a:spcPct val="130000"/>
              </a:lnSpc>
            </a:pPr>
            <a:r>
              <a:rPr lang="vi-VN" sz="1600" dirty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72E2E-5D10-4DC6-841C-61B1F882A3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4" y="902880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9DD203-3F47-4E76-AAE9-452CD4BBB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8" y="349543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1984</Words>
  <Application>Microsoft Office PowerPoint</Application>
  <PresentationFormat>Custom</PresentationFormat>
  <Paragraphs>292</Paragraphs>
  <Slides>41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UTM Avo</vt:lpstr>
      <vt:lpstr>HP001</vt:lpstr>
      <vt:lpstr>Arial</vt:lpstr>
      <vt:lpstr>Kalam</vt:lpstr>
      <vt:lpstr>Wingdings</vt:lpstr>
      <vt:lpstr>Montserrat</vt:lpstr>
      <vt:lpstr>HP001 4H</vt:lpstr>
      <vt:lpstr>HP001 4 hàng</vt:lpstr>
      <vt:lpstr>UTM Cookies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68</cp:revision>
  <dcterms:modified xsi:type="dcterms:W3CDTF">2024-09-18T03:47:10Z</dcterms:modified>
</cp:coreProperties>
</file>