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3"/>
  </p:notesMasterIdLst>
  <p:sldIdLst>
    <p:sldId id="345" r:id="rId2"/>
    <p:sldId id="355" r:id="rId3"/>
    <p:sldId id="340" r:id="rId4"/>
    <p:sldId id="320" r:id="rId5"/>
    <p:sldId id="348" r:id="rId6"/>
    <p:sldId id="352" r:id="rId7"/>
    <p:sldId id="353" r:id="rId8"/>
    <p:sldId id="354" r:id="rId9"/>
    <p:sldId id="346" r:id="rId10"/>
    <p:sldId id="327" r:id="rId11"/>
    <p:sldId id="328" r:id="rId12"/>
    <p:sldId id="330" r:id="rId13"/>
    <p:sldId id="341" r:id="rId14"/>
    <p:sldId id="333" r:id="rId15"/>
    <p:sldId id="335" r:id="rId16"/>
    <p:sldId id="336" r:id="rId17"/>
    <p:sldId id="357" r:id="rId18"/>
    <p:sldId id="337" r:id="rId19"/>
    <p:sldId id="338" r:id="rId20"/>
    <p:sldId id="361" r:id="rId21"/>
    <p:sldId id="342" r:id="rId22"/>
    <p:sldId id="358" r:id="rId23"/>
    <p:sldId id="344" r:id="rId24"/>
    <p:sldId id="316" r:id="rId25"/>
    <p:sldId id="359" r:id="rId26"/>
    <p:sldId id="351" r:id="rId27"/>
    <p:sldId id="360" r:id="rId28"/>
    <p:sldId id="343" r:id="rId29"/>
    <p:sldId id="317" r:id="rId30"/>
    <p:sldId id="318" r:id="rId31"/>
    <p:sldId id="332" r:id="rId32"/>
  </p:sldIdLst>
  <p:sldSz cx="6858000" cy="5143500"/>
  <p:notesSz cx="6858000" cy="9144000"/>
  <p:embeddedFontLst>
    <p:embeddedFont>
      <p:font typeface="Montserrat" panose="020B0604020202020204" charset="0"/>
      <p:regular r:id="rId34"/>
      <p:bold r:id="rId35"/>
      <p:italic r:id="rId36"/>
      <p:boldItalic r:id="rId37"/>
    </p:embeddedFont>
    <p:embeddedFont>
      <p:font typeface="Kalam" panose="020B0604020202020204" charset="0"/>
      <p:regular r:id="rId38"/>
      <p:bold r:id="rId39"/>
    </p:embeddedFont>
    <p:embeddedFont>
      <p:font typeface="HP001 4H" panose="020B0604020202020204" charset="0"/>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varScale="1">
        <p:scale>
          <a:sx n="91" d="100"/>
          <a:sy n="91" d="100"/>
        </p:scale>
        <p:origin x="14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93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81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1D6599F5-8F26-4D0A-B085-845895CE4A51}"/>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9.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control" Target="../activeX/activeX2.xml"/><Relationship Id="rId7" Type="http://schemas.openxmlformats.org/officeDocument/2006/relationships/image" Target="../media/image22.png"/><Relationship Id="rId2" Type="http://schemas.openxmlformats.org/officeDocument/2006/relationships/control" Target="../activeX/activeX1.xml"/><Relationship Id="rId1" Type="http://schemas.openxmlformats.org/officeDocument/2006/relationships/vmlDrawing" Target="../drawings/vmlDrawing1.v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slideLayout" Target="../slideLayouts/slideLayout9.xml"/><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4.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9.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control" Target="../activeX/activeX4.xml"/><Relationship Id="rId7" Type="http://schemas.openxmlformats.org/officeDocument/2006/relationships/slideLayout" Target="../slideLayouts/slideLayout9.xml"/><Relationship Id="rId12" Type="http://schemas.openxmlformats.org/officeDocument/2006/relationships/image" Target="../media/image35.wmf"/><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control" Target="../activeX/activeX7.xml"/><Relationship Id="rId11" Type="http://schemas.openxmlformats.org/officeDocument/2006/relationships/image" Target="../media/image34.wmf"/><Relationship Id="rId5" Type="http://schemas.openxmlformats.org/officeDocument/2006/relationships/control" Target="../activeX/activeX6.xml"/><Relationship Id="rId10" Type="http://schemas.openxmlformats.org/officeDocument/2006/relationships/image" Target="../media/image33.wmf"/><Relationship Id="rId4" Type="http://schemas.openxmlformats.org/officeDocument/2006/relationships/control" Target="../activeX/activeX5.xml"/><Relationship Id="rId9" Type="http://schemas.openxmlformats.org/officeDocument/2006/relationships/image" Target="../media/image32.wmf"/></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png"/><Relationship Id="rId1" Type="http://schemas.openxmlformats.org/officeDocument/2006/relationships/slideLayout" Target="../slideLayouts/slideLayout9.xml"/><Relationship Id="rId5" Type="http://schemas.microsoft.com/office/2007/relationships/hdphoto" Target="../media/hdphoto11.wdp"/><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544264" y="1324565"/>
            <a:ext cx="4885111" cy="386516"/>
          </a:xfrm>
          <a:prstGeom prst="rect">
            <a:avLst/>
          </a:prstGeom>
          <a:noFill/>
        </p:spPr>
        <p:txBody>
          <a:bodyPr wrap="square" rtlCol="0">
            <a:spAutoFit/>
          </a:bodyPr>
          <a:lstStyle/>
          <a:p>
            <a:pPr algn="just">
              <a:lnSpc>
                <a:spcPct val="130000"/>
              </a:lnSpc>
            </a:pPr>
            <a:r>
              <a:rPr lang="vi-VN" sz="1600" b="1" dirty="0">
                <a:solidFill>
                  <a:schemeClr val="accent6">
                    <a:lumMod val="75000"/>
                  </a:schemeClr>
                </a:solidFill>
                <a:latin typeface="UTM Avo" panose="02040603050506020204" pitchFamily="18" charset="0"/>
              </a:rPr>
              <a:t>1.</a:t>
            </a:r>
            <a:r>
              <a:rPr lang="vi-VN" sz="1600" b="1" dirty="0">
                <a:latin typeface="UTM Avo" panose="02040603050506020204" pitchFamily="18" charset="0"/>
              </a:rPr>
              <a:t> Những con vật nào được nói đến trong bài?</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374488" y="368503"/>
            <a:ext cx="1266055" cy="1235846"/>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5029035" y="1713502"/>
            <a:ext cx="1600365" cy="1022704"/>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306025" y="1844879"/>
            <a:ext cx="1334518" cy="828676"/>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1688168" y="1650851"/>
            <a:ext cx="3340867" cy="1026691"/>
          </a:xfrm>
          <a:prstGeom prst="rect">
            <a:avLst/>
          </a:prstGeom>
          <a:noFill/>
        </p:spPr>
        <p:txBody>
          <a:bodyPr wrap="square" rtlCol="0">
            <a:spAutoFit/>
          </a:bodyPr>
          <a:lstStyle/>
          <a:p>
            <a:pPr algn="just">
              <a:lnSpc>
                <a:spcPct val="130000"/>
              </a:lnSpc>
            </a:pPr>
            <a:r>
              <a:rPr lang="vi-VN" sz="1600" b="1" dirty="0">
                <a:solidFill>
                  <a:schemeClr val="accent6">
                    <a:lumMod val="75000"/>
                  </a:schemeClr>
                </a:solidFill>
                <a:latin typeface="UTM Avo" panose="02040603050506020204" pitchFamily="18"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374488" y="2737292"/>
            <a:ext cx="6159662" cy="386516"/>
          </a:xfrm>
          <a:prstGeom prst="rect">
            <a:avLst/>
          </a:prstGeom>
          <a:noFill/>
        </p:spPr>
        <p:txBody>
          <a:bodyPr wrap="square" rtlCol="0">
            <a:spAutoFit/>
          </a:bodyPr>
          <a:lstStyle/>
          <a:p>
            <a:pPr algn="just">
              <a:lnSpc>
                <a:spcPct val="130000"/>
              </a:lnSpc>
            </a:pPr>
            <a:r>
              <a:rPr lang="vi-VN" sz="1600" b="1" dirty="0">
                <a:solidFill>
                  <a:schemeClr val="accent6">
                    <a:lumMod val="75000"/>
                  </a:schemeClr>
                </a:solidFill>
                <a:latin typeface="UTM Avo" panose="02040603050506020204" pitchFamily="18" charset="0"/>
              </a:rPr>
              <a:t>2.</a:t>
            </a:r>
            <a:r>
              <a:rPr lang="vi-VN" sz="1600" b="1" dirty="0">
                <a:latin typeface="UTM Avo" panose="02040603050506020204" pitchFamily="18" charset="0"/>
              </a:rPr>
              <a:t> 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477381" y="3307305"/>
            <a:ext cx="1600365" cy="1022704"/>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2287810" y="3200867"/>
            <a:ext cx="3989165" cy="706604"/>
          </a:xfrm>
          <a:prstGeom prst="rect">
            <a:avLst/>
          </a:prstGeom>
          <a:noFill/>
        </p:spPr>
        <p:txBody>
          <a:bodyPr wrap="square" rtlCol="0">
            <a:spAutoFit/>
          </a:bodyPr>
          <a:lstStyle/>
          <a:p>
            <a:pPr algn="just">
              <a:lnSpc>
                <a:spcPct val="130000"/>
              </a:lnSpc>
            </a:pPr>
            <a:r>
              <a:rPr lang="vi-VN" sz="1600" b="1" dirty="0">
                <a:solidFill>
                  <a:schemeClr val="accent6">
                    <a:lumMod val="75000"/>
                  </a:schemeClr>
                </a:solidFill>
                <a:latin typeface="UTM Avo" panose="02040603050506020204" pitchFamily="18" charset="0"/>
                <a:sym typeface="Wingdings" panose="05000000000000000000" pitchFamily="2" charset="2"/>
              </a:rPr>
              <a:t> Tôi là gà trống, tôi như chiếc đồng hồ báo thức, báo cho mọi người mau mau thức dậy.</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3181350" y="832738"/>
            <a:ext cx="3435754" cy="234365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2000" dirty="0">
                <a:solidFill>
                  <a:schemeClr val="accent6">
                    <a:lumMod val="75000"/>
                  </a:schemeClr>
                </a:solidFill>
                <a:latin typeface="+mn-lt"/>
              </a:rPr>
              <a:t>Bé làm bài.</a:t>
            </a:r>
          </a:p>
          <a:p>
            <a:pPr marL="285750" indent="-285750" algn="just">
              <a:lnSpc>
                <a:spcPct val="150000"/>
              </a:lnSpc>
              <a:buFont typeface="Arial" panose="020B0604020202020204" pitchFamily="34" charset="0"/>
              <a:buChar char="•"/>
            </a:pPr>
            <a:r>
              <a:rPr lang="vi-VN" sz="2000" dirty="0">
                <a:solidFill>
                  <a:schemeClr val="accent6">
                    <a:lumMod val="75000"/>
                  </a:schemeClr>
                </a:solidFill>
                <a:latin typeface="+mn-lt"/>
              </a:rPr>
              <a:t>Bé đi học.</a:t>
            </a:r>
          </a:p>
          <a:p>
            <a:pPr marL="285750" indent="-285750" algn="just">
              <a:lnSpc>
                <a:spcPct val="150000"/>
              </a:lnSpc>
              <a:buFont typeface="Arial" panose="020B0604020202020204" pitchFamily="34" charset="0"/>
              <a:buChar char="•"/>
            </a:pPr>
            <a:r>
              <a:rPr lang="vi-VN" sz="2000" dirty="0">
                <a:solidFill>
                  <a:schemeClr val="accent6">
                    <a:lumMod val="75000"/>
                  </a:schemeClr>
                </a:solidFill>
                <a:latin typeface="+mn-lt"/>
              </a:rPr>
              <a:t>Bé quét nhà.</a:t>
            </a:r>
          </a:p>
          <a:p>
            <a:pPr marL="285750" indent="-285750" algn="just">
              <a:lnSpc>
                <a:spcPct val="150000"/>
              </a:lnSpc>
              <a:buFont typeface="Arial" panose="020B0604020202020204" pitchFamily="34" charset="0"/>
              <a:buChar char="•"/>
            </a:pPr>
            <a:r>
              <a:rPr lang="vi-VN" sz="2000" dirty="0">
                <a:solidFill>
                  <a:schemeClr val="accent6">
                    <a:lumMod val="75000"/>
                  </a:schemeClr>
                </a:solidFill>
                <a:latin typeface="+mn-lt"/>
              </a:rPr>
              <a:t>Bé nhặt rau.</a:t>
            </a:r>
          </a:p>
          <a:p>
            <a:pPr marL="285750" indent="-285750" algn="just">
              <a:lnSpc>
                <a:spcPct val="150000"/>
              </a:lnSpc>
              <a:buFont typeface="Arial" panose="020B0604020202020204" pitchFamily="34" charset="0"/>
              <a:buChar char="•"/>
            </a:pPr>
            <a:r>
              <a:rPr lang="vi-VN" sz="2000" dirty="0">
                <a:solidFill>
                  <a:schemeClr val="accent6">
                    <a:lumMod val="75000"/>
                  </a:schemeClr>
                </a:solidFill>
                <a:latin typeface="+mn-lt"/>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588630" y="439810"/>
            <a:ext cx="5829816" cy="416011"/>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mn-lt"/>
              </a:rPr>
              <a:t>3. </a:t>
            </a:r>
            <a:r>
              <a:rPr lang="vi-VN" sz="1600" dirty="0">
                <a:latin typeface="+mn-lt"/>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485718" y="907166"/>
            <a:ext cx="2286057" cy="2231510"/>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588630" y="3108972"/>
            <a:ext cx="5829816" cy="416011"/>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mn-lt"/>
              </a:rPr>
              <a:t>4. </a:t>
            </a:r>
            <a:r>
              <a:rPr lang="vi-VN" sz="1600" dirty="0">
                <a:latin typeface="+mn-lt"/>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485718" y="3500492"/>
            <a:ext cx="5829815" cy="785343"/>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mn-lt"/>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16296" y="4220723"/>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1606662" y="4321356"/>
            <a:ext cx="4617572" cy="338554"/>
          </a:xfrm>
          <a:prstGeom prst="rect">
            <a:avLst/>
          </a:prstGeom>
          <a:noFill/>
        </p:spPr>
        <p:txBody>
          <a:bodyPr wrap="square" rtlCol="0">
            <a:spAutoFit/>
          </a:bodyPr>
          <a:lstStyle/>
          <a:p>
            <a:pPr algn="just"/>
            <a:r>
              <a:rPr lang="vi-VN" sz="1600" dirty="0">
                <a:latin typeface="+mn-lt"/>
              </a:rPr>
              <a:t>Vì </a:t>
            </a:r>
            <a:r>
              <a:rPr lang="vi-VN" sz="1600">
                <a:latin typeface="+mn-lt"/>
              </a:rPr>
              <a:t>sao mọi người bận rộn nhưng vẫn thấy vui?</a:t>
            </a:r>
            <a:endParaRPr lang="vi-VN" sz="1600" dirty="0">
              <a:latin typeface="+mn-lt"/>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15657" y="953660"/>
            <a:ext cx="632798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Kết hợp từ ngữ ở cột A với từ ngữ ở cột B để tạo câu nêu hoạt động.</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357277" y="3056939"/>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Đặt một câu nêu hoạt động của em ở trường.</a:t>
            </a:r>
          </a:p>
        </p:txBody>
      </p:sp>
      <p:pic>
        <p:nvPicPr>
          <p:cNvPr id="2" name="Picture 1">
            <a:extLst>
              <a:ext uri="{FF2B5EF4-FFF2-40B4-BE49-F238E27FC236}">
                <a16:creationId xmlns:a16="http://schemas.microsoft.com/office/drawing/2014/main" id="{230B3918-4A17-4EEF-B4F8-EC3C90A86F47}"/>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80160" y="1450959"/>
            <a:ext cx="5297679" cy="1661756"/>
          </a:xfrm>
          <a:prstGeom prst="rect">
            <a:avLst/>
          </a:prstGeom>
        </p:spPr>
      </p:pic>
      <p:cxnSp>
        <p:nvCxnSpPr>
          <p:cNvPr id="14" name="Straight Connector 13">
            <a:extLst>
              <a:ext uri="{FF2B5EF4-FFF2-40B4-BE49-F238E27FC236}">
                <a16:creationId xmlns:a16="http://schemas.microsoft.com/office/drawing/2014/main" id="{463BE8D9-175D-4BDA-9841-590466493A23}"/>
              </a:ext>
            </a:extLst>
          </p:cNvPr>
          <p:cNvCxnSpPr/>
          <p:nvPr/>
        </p:nvCxnSpPr>
        <p:spPr>
          <a:xfrm>
            <a:off x="2476500" y="1924050"/>
            <a:ext cx="657225" cy="49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C6AD4B-871C-4E30-BACB-15C16640B089}"/>
              </a:ext>
            </a:extLst>
          </p:cNvPr>
          <p:cNvCxnSpPr/>
          <p:nvPr/>
        </p:nvCxnSpPr>
        <p:spPr>
          <a:xfrm>
            <a:off x="2476499" y="2312990"/>
            <a:ext cx="657225" cy="49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1D5A20-3F6B-4545-8A98-E98CCE09345B}"/>
              </a:ext>
            </a:extLst>
          </p:cNvPr>
          <p:cNvCxnSpPr>
            <a:cxnSpLocks/>
          </p:cNvCxnSpPr>
          <p:nvPr/>
        </p:nvCxnSpPr>
        <p:spPr>
          <a:xfrm flipV="1">
            <a:off x="2487193" y="1938151"/>
            <a:ext cx="646531" cy="870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0FA229-6E27-49F0-8DA9-EAF829365F63}"/>
              </a:ext>
            </a:extLst>
          </p:cNvPr>
          <p:cNvSpPr txBox="1"/>
          <p:nvPr/>
        </p:nvSpPr>
        <p:spPr>
          <a:xfrm>
            <a:off x="514091" y="3412652"/>
            <a:ext cx="5829815"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VD: Em đọc sách.</a:t>
            </a:r>
          </a:p>
        </p:txBody>
      </p:sp>
    </p:spTree>
    <p:controls>
      <mc:AlternateContent xmlns:mc="http://schemas.openxmlformats.org/markup-compatibility/2006">
        <mc:Choice xmlns:v="urn:schemas-microsoft-com:vml" Requires="v">
          <p:control spid="1028" name="TextBox1" r:id="rId2" imgW="5610240" imgH="352440"/>
        </mc:Choice>
        <mc:Fallback>
          <p:control name="TextBox1" r:id="rId2" imgW="5610240" imgH="352440">
            <p:pic>
              <p:nvPicPr>
                <p:cNvPr id="22" name="TextBox1">
                  <a:extLst>
                    <a:ext uri="{FF2B5EF4-FFF2-40B4-BE49-F238E27FC236}">
                      <a16:creationId xmlns:a16="http://schemas.microsoft.com/office/drawing/2014/main" id="{F9D4DFB7-05F3-46D6-9B0F-C1149328F155}"/>
                    </a:ext>
                  </a:extLst>
                </p:cNvPr>
                <p:cNvPicPr>
                  <a:picLocks/>
                </p:cNvPicPr>
                <p:nvPr/>
              </p:nvPicPr>
              <p:blipFill>
                <a:blip r:embed="rId9"/>
                <a:stretch>
                  <a:fillRect/>
                </a:stretch>
              </p:blipFill>
              <p:spPr>
                <a:xfrm>
                  <a:off x="649288" y="3806825"/>
                  <a:ext cx="5613400" cy="355600"/>
                </a:xfrm>
                <a:prstGeom prst="rect">
                  <a:avLst/>
                </a:prstGeom>
              </p:spPr>
            </p:pic>
          </p:control>
        </mc:Fallback>
      </mc:AlternateContent>
      <mc:AlternateContent xmlns:mc="http://schemas.openxmlformats.org/markup-compatibility/2006">
        <mc:Choice xmlns:v="urn:schemas-microsoft-com:vml" Requires="v">
          <p:control spid="1029" name="TextBox2" r:id="rId3" imgW="5610240" imgH="352440"/>
        </mc:Choice>
        <mc:Fallback>
          <p:control name="TextBox2" r:id="rId3" imgW="5610240" imgH="352440">
            <p:pic>
              <p:nvPicPr>
                <p:cNvPr id="23" name="TextBox2">
                  <a:extLst>
                    <a:ext uri="{FF2B5EF4-FFF2-40B4-BE49-F238E27FC236}">
                      <a16:creationId xmlns:a16="http://schemas.microsoft.com/office/drawing/2014/main" id="{2AA0B75D-3DFB-4761-9559-1D4339226869}"/>
                    </a:ext>
                  </a:extLst>
                </p:cNvPr>
                <p:cNvPicPr>
                  <a:picLocks/>
                </p:cNvPicPr>
                <p:nvPr/>
              </p:nvPicPr>
              <p:blipFill>
                <a:blip r:embed="rId9"/>
                <a:stretch>
                  <a:fillRect/>
                </a:stretch>
              </p:blipFill>
              <p:spPr>
                <a:xfrm>
                  <a:off x="649288" y="4190452"/>
                  <a:ext cx="5613400" cy="355600"/>
                </a:xfrm>
                <a:prstGeom prst="rect">
                  <a:avLst/>
                </a:prstGeom>
              </p:spPr>
            </p:pic>
          </p:control>
        </mc:Fallback>
      </mc:AlternateContent>
    </p:controls>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7775AD6-27A6-4EF3-B6CD-7D6FD4975299}"/>
              </a:ext>
            </a:extLst>
          </p:cNvPr>
          <p:cNvGrpSpPr/>
          <p:nvPr/>
        </p:nvGrpSpPr>
        <p:grpSpPr>
          <a:xfrm>
            <a:off x="341899" y="617893"/>
            <a:ext cx="1641091" cy="653020"/>
            <a:chOff x="341899" y="617893"/>
            <a:chExt cx="1641091" cy="653020"/>
          </a:xfrm>
        </p:grpSpPr>
        <p:sp>
          <p:nvSpPr>
            <p:cNvPr id="17" name="TextBox 16">
              <a:extLst>
                <a:ext uri="{FF2B5EF4-FFF2-40B4-BE49-F238E27FC236}">
                  <a16:creationId xmlns:a16="http://schemas.microsoft.com/office/drawing/2014/main" id="{FBBDDB7D-7E9B-4F77-9507-2F1C5DB2A0EF}"/>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8" name="TextBox 17">
              <a:extLst>
                <a:ext uri="{FF2B5EF4-FFF2-40B4-BE49-F238E27FC236}">
                  <a16:creationId xmlns:a16="http://schemas.microsoft.com/office/drawing/2014/main" id="{7840346C-962D-42D7-831D-A8A3BF2EA07D}"/>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9" name="TextBox 18">
            <a:extLst>
              <a:ext uri="{FF2B5EF4-FFF2-40B4-BE49-F238E27FC236}">
                <a16:creationId xmlns:a16="http://schemas.microsoft.com/office/drawing/2014/main" id="{5ACEE717-4C2D-45DF-9AEF-0C01EFAFC02D}"/>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308868" y="1893096"/>
            <a:ext cx="4240263" cy="523220"/>
          </a:xfrm>
          <a:prstGeom prst="rect">
            <a:avLst/>
          </a:prstGeom>
          <a:noFill/>
        </p:spPr>
        <p:txBody>
          <a:bodyPr wrap="none" rtlCol="0">
            <a:spAutoFit/>
          </a:bodyPr>
          <a:lstStyle/>
          <a:p>
            <a:pPr algn="ctr"/>
            <a:r>
              <a:rPr lang="vi-VN" sz="2800" b="1" dirty="0">
                <a:solidFill>
                  <a:srgbClr val="17479D"/>
                </a:solidFill>
                <a:latin typeface="UTM Avo" panose="02040603050506020204" pitchFamily="18" charset="0"/>
              </a:rPr>
              <a:t>LÀM VIỆC THẬT LÀ VUI</a:t>
            </a:r>
            <a:endParaRPr lang="en-VN" sz="28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9FA24853-01FC-A946-88A2-4E5CEA158308}"/>
              </a:ext>
            </a:extLst>
          </p:cNvPr>
          <p:cNvSpPr txBox="1"/>
          <p:nvPr/>
        </p:nvSpPr>
        <p:spPr>
          <a:xfrm>
            <a:off x="812141" y="260994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 “Làm việc thật là vui”. </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40" y="276451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9410" y="343536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812141" y="327615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Tìm chữ cái còn thiếu.</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812141" y="387835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Sắp xếp tên theo bảng chữ cái.</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12" y="4032929"/>
            <a:ext cx="288000" cy="288000"/>
          </a:xfrm>
          <a:prstGeom prst="rect">
            <a:avLst/>
          </a:prstGeom>
        </p:spPr>
      </p:pic>
      <p:pic>
        <p:nvPicPr>
          <p:cNvPr id="11" name="Picture 10">
            <a:extLst>
              <a:ext uri="{FF2B5EF4-FFF2-40B4-BE49-F238E27FC236}">
                <a16:creationId xmlns:a16="http://schemas.microsoft.com/office/drawing/2014/main" id="{1DC1DAB7-B78F-47B7-98B1-E720A0D2A7B4}"/>
              </a:ext>
            </a:extLst>
          </p:cNvPr>
          <p:cNvPicPr>
            <a:picLocks noChangeAspect="1"/>
          </p:cNvPicPr>
          <p:nvPr/>
        </p:nvPicPr>
        <p:blipFill rotWithShape="1">
          <a:blip r:embed="rId6"/>
          <a:srcRect l="3194" t="12246" r="52012"/>
          <a:stretch/>
        </p:blipFill>
        <p:spPr>
          <a:xfrm>
            <a:off x="374488" y="368503"/>
            <a:ext cx="1266055" cy="1235846"/>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28574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gà trống</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33428" y="2490942"/>
            <a:ext cx="2438397" cy="575992"/>
          </a:xfrm>
          <a:prstGeom prst="rect">
            <a:avLst/>
          </a:prstGeom>
        </p:spPr>
        <p:txBody>
          <a:bodyPr wrap="square">
            <a:spAutoFit/>
          </a:bodyPr>
          <a:lstStyle/>
          <a:p>
            <a:pPr algn="just">
              <a:lnSpc>
                <a:spcPct val="150000"/>
              </a:lnSpc>
            </a:pPr>
            <a:r>
              <a:rPr lang="vi-VN" sz="2400">
                <a:latin typeface="UTM Avo" panose="02040603050506020204" pitchFamily="18" charset="0"/>
              </a:rPr>
              <a:t>     sắc xuân</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Question icons - 42 Free Question icons | Download PNG &amp; SVG">
            <a:extLst>
              <a:ext uri="{FF2B5EF4-FFF2-40B4-BE49-F238E27FC236}">
                <a16:creationId xmlns:a16="http://schemas.microsoft.com/office/drawing/2014/main" id="{EE86B6B8-5441-4145-AED2-9EA1681CAE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59974" y="3280390"/>
            <a:ext cx="886259" cy="8862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51F9DCE-FDFB-FC49-8507-3685534FDD1B}"/>
              </a:ext>
            </a:extLst>
          </p:cNvPr>
          <p:cNvSpPr txBox="1"/>
          <p:nvPr/>
        </p:nvSpPr>
        <p:spPr>
          <a:xfrm>
            <a:off x="1338189" y="3433799"/>
            <a:ext cx="4761066" cy="488595"/>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Khi viết đoạn văn cần chú ý điều gì?</a:t>
            </a:r>
          </a:p>
        </p:txBody>
      </p:sp>
      <p:sp>
        <p:nvSpPr>
          <p:cNvPr id="11" name="Rectangle 10">
            <a:extLst>
              <a:ext uri="{FF2B5EF4-FFF2-40B4-BE49-F238E27FC236}">
                <a16:creationId xmlns:a16="http://schemas.microsoft.com/office/drawing/2014/main" id="{1833CCAA-0E4E-44F5-B21D-F362ED321274}"/>
              </a:ext>
            </a:extLst>
          </p:cNvPr>
          <p:cNvSpPr/>
          <p:nvPr/>
        </p:nvSpPr>
        <p:spPr>
          <a:xfrm>
            <a:off x="3516499" y="1313938"/>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tưng bừng</a:t>
            </a:r>
            <a:endParaRPr lang="vi-VN" sz="2400" dirty="0"/>
          </a:p>
        </p:txBody>
      </p:sp>
      <p:sp>
        <p:nvSpPr>
          <p:cNvPr id="12" name="Oval 11">
            <a:extLst>
              <a:ext uri="{FF2B5EF4-FFF2-40B4-BE49-F238E27FC236}">
                <a16:creationId xmlns:a16="http://schemas.microsoft.com/office/drawing/2014/main" id="{15A1284B-FB2E-4C62-8360-F94E2CA00415}"/>
              </a:ext>
            </a:extLst>
          </p:cNvPr>
          <p:cNvSpPr/>
          <p:nvPr/>
        </p:nvSpPr>
        <p:spPr>
          <a:xfrm>
            <a:off x="3686175" y="155763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3E9039EA-C458-416D-A5B1-4C7035296965}"/>
              </a:ext>
            </a:extLst>
          </p:cNvPr>
          <p:cNvSpPr/>
          <p:nvPr/>
        </p:nvSpPr>
        <p:spPr>
          <a:xfrm>
            <a:off x="3516499" y="1902498"/>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gáy vang</a:t>
            </a:r>
            <a:endParaRPr lang="vi-VN" sz="2400" dirty="0"/>
          </a:p>
        </p:txBody>
      </p:sp>
      <p:sp>
        <p:nvSpPr>
          <p:cNvPr id="14" name="Oval 13">
            <a:extLst>
              <a:ext uri="{FF2B5EF4-FFF2-40B4-BE49-F238E27FC236}">
                <a16:creationId xmlns:a16="http://schemas.microsoft.com/office/drawing/2014/main" id="{7A826001-31C8-46A5-A49E-DC0B121F3013}"/>
              </a:ext>
            </a:extLst>
          </p:cNvPr>
          <p:cNvSpPr/>
          <p:nvPr/>
        </p:nvSpPr>
        <p:spPr>
          <a:xfrm>
            <a:off x="3686175"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158C7516-5F11-4E69-ABE0-16DD9545BA49}"/>
              </a:ext>
            </a:extLst>
          </p:cNvPr>
          <p:cNvSpPr/>
          <p:nvPr/>
        </p:nvSpPr>
        <p:spPr>
          <a:xfrm>
            <a:off x="3516499" y="2490942"/>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rực rỡ</a:t>
            </a:r>
            <a:endParaRPr lang="vi-VN" sz="2400" dirty="0"/>
          </a:p>
        </p:txBody>
      </p:sp>
      <p:sp>
        <p:nvSpPr>
          <p:cNvPr id="16" name="Oval 15">
            <a:extLst>
              <a:ext uri="{FF2B5EF4-FFF2-40B4-BE49-F238E27FC236}">
                <a16:creationId xmlns:a16="http://schemas.microsoft.com/office/drawing/2014/main" id="{B8C9141F-4A60-4DC5-9BCB-D4C836A59C22}"/>
              </a:ext>
            </a:extLst>
          </p:cNvPr>
          <p:cNvSpPr/>
          <p:nvPr/>
        </p:nvSpPr>
        <p:spPr>
          <a:xfrm>
            <a:off x="3686175"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0" grpId="0"/>
      <p:bldP spid="11" grpId="0"/>
      <p:bldP spid="12" grpId="0" animBg="1"/>
      <p:bldP spid="13" grpId="0"/>
      <p:bldP spid="14" grpId="0" animBg="1"/>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BA50-266E-4B9B-B112-2D750FE44E64}"/>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457201" y="474453"/>
            <a:ext cx="6167886" cy="4330459"/>
          </a:xfrm>
          <a:prstGeom prst="rect">
            <a:avLst/>
          </a:prstGeom>
          <a:noFill/>
          <a:ln>
            <a:noFill/>
          </a:ln>
        </p:spPr>
      </p:pic>
      <p:sp>
        <p:nvSpPr>
          <p:cNvPr id="3" name="TextBox 2">
            <a:extLst>
              <a:ext uri="{FF2B5EF4-FFF2-40B4-BE49-F238E27FC236}">
                <a16:creationId xmlns:a16="http://schemas.microsoft.com/office/drawing/2014/main" id="{50C42EFA-BE53-4EC3-811B-AE78CCD74BB8}"/>
              </a:ext>
            </a:extLst>
          </p:cNvPr>
          <p:cNvSpPr txBox="1"/>
          <p:nvPr/>
        </p:nvSpPr>
        <p:spPr>
          <a:xfrm>
            <a:off x="480649" y="758490"/>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Thứ</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năm</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ngày</a:t>
            </a:r>
            <a:r>
              <a:rPr lang="en-US" sz="2400" b="1" dirty="0">
                <a:solidFill>
                  <a:schemeClr val="tx1"/>
                </a:solidFill>
                <a:latin typeface="HP001 4H" panose="020B0603050302020204" pitchFamily="34" charset="0"/>
              </a:rPr>
              <a:t> </a:t>
            </a:r>
            <a:r>
              <a:rPr lang="en-US" sz="2400" b="1" dirty="0" smtClean="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tháng</a:t>
            </a:r>
            <a:r>
              <a:rPr lang="en-US" sz="2400" b="1" dirty="0">
                <a:solidFill>
                  <a:schemeClr val="tx1"/>
                </a:solidFill>
                <a:latin typeface="HP001 4H" panose="020B0603050302020204" pitchFamily="34" charset="0"/>
              </a:rPr>
              <a:t> 9 </a:t>
            </a:r>
            <a:r>
              <a:rPr lang="en-US" sz="2400" b="1" dirty="0" err="1">
                <a:solidFill>
                  <a:schemeClr val="tx1"/>
                </a:solidFill>
                <a:latin typeface="HP001 4H" panose="020B0603050302020204" pitchFamily="34" charset="0"/>
              </a:rPr>
              <a:t>năm</a:t>
            </a:r>
            <a:r>
              <a:rPr lang="en-US" sz="2400" b="1" dirty="0">
                <a:solidFill>
                  <a:schemeClr val="tx1"/>
                </a:solidFill>
                <a:latin typeface="HP001 4H" panose="020B0603050302020204" pitchFamily="34" charset="0"/>
              </a:rPr>
              <a:t> 2021</a:t>
            </a:r>
          </a:p>
        </p:txBody>
      </p:sp>
      <p:sp>
        <p:nvSpPr>
          <p:cNvPr id="4" name="TextBox 3">
            <a:extLst>
              <a:ext uri="{FF2B5EF4-FFF2-40B4-BE49-F238E27FC236}">
                <a16:creationId xmlns:a16="http://schemas.microsoft.com/office/drawing/2014/main" id="{1DB73A43-F168-433F-8F0C-4F6FC770F44E}"/>
              </a:ext>
            </a:extLst>
          </p:cNvPr>
          <p:cNvSpPr txBox="1"/>
          <p:nvPr/>
        </p:nvSpPr>
        <p:spPr>
          <a:xfrm>
            <a:off x="2706408" y="1123538"/>
            <a:ext cx="6181915" cy="461665"/>
          </a:xfrm>
          <a:prstGeom prst="rect">
            <a:avLst/>
          </a:prstGeom>
          <a:noFill/>
        </p:spPr>
        <p:txBody>
          <a:bodyPr wrap="square">
            <a:spAutoFit/>
          </a:bodyPr>
          <a:lstStyle/>
          <a:p>
            <a:r>
              <a:rPr lang="en-US" sz="2400" dirty="0" err="1">
                <a:solidFill>
                  <a:schemeClr val="tx1"/>
                </a:solidFill>
                <a:latin typeface="HP001 4H" panose="020B0603050302020204" pitchFamily="34" charset="0"/>
              </a:rPr>
              <a:t>Viết</a:t>
            </a:r>
            <a:endParaRPr lang="en-US" sz="2400" dirty="0">
              <a:solidFill>
                <a:schemeClr val="tx1"/>
              </a:solidFill>
              <a:latin typeface="HP001 4H" panose="020B0603050302020204" pitchFamily="34" charset="0"/>
            </a:endParaRPr>
          </a:p>
        </p:txBody>
      </p:sp>
      <p:sp>
        <p:nvSpPr>
          <p:cNvPr id="5" name="TextBox 4">
            <a:extLst>
              <a:ext uri="{FF2B5EF4-FFF2-40B4-BE49-F238E27FC236}">
                <a16:creationId xmlns:a16="http://schemas.microsoft.com/office/drawing/2014/main" id="{EEBEDB7C-522F-45E1-970E-D633AC77C21B}"/>
              </a:ext>
            </a:extLst>
          </p:cNvPr>
          <p:cNvSpPr txBox="1"/>
          <p:nvPr/>
        </p:nvSpPr>
        <p:spPr>
          <a:xfrm>
            <a:off x="1770737" y="1485049"/>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Làm</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việc</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thật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là</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vui</a:t>
            </a:r>
            <a:endParaRPr lang="en-US" sz="2400" b="1" dirty="0">
              <a:solidFill>
                <a:schemeClr val="tx1"/>
              </a:solidFill>
              <a:latin typeface="HP001 4H" panose="020B0603050302020204" pitchFamily="34" charset="0"/>
            </a:endParaRPr>
          </a:p>
        </p:txBody>
      </p:sp>
      <p:sp>
        <p:nvSpPr>
          <p:cNvPr id="7" name="TextBox 6">
            <a:extLst>
              <a:ext uri="{FF2B5EF4-FFF2-40B4-BE49-F238E27FC236}">
                <a16:creationId xmlns:a16="http://schemas.microsoft.com/office/drawing/2014/main" id="{501FBAD5-9996-4E27-96D9-AF3C49E1DB6B}"/>
              </a:ext>
            </a:extLst>
          </p:cNvPr>
          <p:cNvSpPr txBox="1"/>
          <p:nvPr/>
        </p:nvSpPr>
        <p:spPr>
          <a:xfrm>
            <a:off x="523181" y="1716733"/>
            <a:ext cx="5920149" cy="600164"/>
          </a:xfrm>
          <a:prstGeom prst="rect">
            <a:avLst/>
          </a:prstGeom>
          <a:noFill/>
        </p:spPr>
        <p:txBody>
          <a:bodyPr wrap="square">
            <a:spAutoFit/>
          </a:bodyPr>
          <a:lstStyle/>
          <a:p>
            <a:pPr algn="just">
              <a:lnSpc>
                <a:spcPct val="150000"/>
              </a:lnSpc>
            </a:pPr>
            <a:r>
              <a:rPr lang="en-US" sz="2200" b="1" dirty="0">
                <a:latin typeface="HP001 4H" panose="020B0603050302020204" pitchFamily="34" charset="0"/>
              </a:rPr>
              <a:t>   </a:t>
            </a:r>
            <a:r>
              <a:rPr lang="vi-VN" sz="2200" b="1" dirty="0">
                <a:latin typeface="HP001 4H" panose="020B0603050302020204" pitchFamily="34" charset="0"/>
              </a:rPr>
              <a:t>Quanh ta, mọi vật, mọi người đều làm</a:t>
            </a:r>
            <a:r>
              <a:rPr lang="en-US" sz="2200" b="1" dirty="0">
                <a:latin typeface="HP001 4H" panose="020B0603050302020204" pitchFamily="34" charset="0"/>
              </a:rPr>
              <a:t> </a:t>
            </a:r>
            <a:r>
              <a:rPr lang="en-US" sz="2000" b="1" dirty="0" err="1">
                <a:latin typeface="HP001 4H" panose="020B0603050302020204" pitchFamily="34" charset="0"/>
              </a:rPr>
              <a:t>việc</a:t>
            </a:r>
            <a:r>
              <a:rPr lang="vi-VN" sz="2200" b="1" dirty="0">
                <a:latin typeface="HP001 4H" panose="020B0603050302020204" pitchFamily="34" charset="0"/>
              </a:rPr>
              <a:t>.</a:t>
            </a:r>
          </a:p>
        </p:txBody>
      </p:sp>
      <p:sp>
        <p:nvSpPr>
          <p:cNvPr id="9" name="TextBox 8">
            <a:extLst>
              <a:ext uri="{FF2B5EF4-FFF2-40B4-BE49-F238E27FC236}">
                <a16:creationId xmlns:a16="http://schemas.microsoft.com/office/drawing/2014/main" id="{CAA71112-656A-474F-B605-4657950546AD}"/>
              </a:ext>
            </a:extLst>
          </p:cNvPr>
          <p:cNvSpPr txBox="1"/>
          <p:nvPr/>
        </p:nvSpPr>
        <p:spPr>
          <a:xfrm>
            <a:off x="516096" y="2071155"/>
            <a:ext cx="6108991" cy="600164"/>
          </a:xfrm>
          <a:prstGeom prst="rect">
            <a:avLst/>
          </a:prstGeom>
          <a:noFill/>
        </p:spPr>
        <p:txBody>
          <a:bodyPr wrap="square">
            <a:spAutoFit/>
          </a:bodyPr>
          <a:lstStyle/>
          <a:p>
            <a:pPr algn="just">
              <a:lnSpc>
                <a:spcPct val="150000"/>
              </a:lnSpc>
            </a:pPr>
            <a:r>
              <a:rPr lang="en-US" sz="2200" b="1" dirty="0">
                <a:latin typeface="HP001 4H" panose="020B0603050302020204" pitchFamily="34" charset="0"/>
              </a:rPr>
              <a:t>   </a:t>
            </a:r>
            <a:r>
              <a:rPr lang="en-US" sz="2200" b="1" dirty="0" err="1">
                <a:latin typeface="HP001 4H" panose="020B0603050302020204" pitchFamily="34" charset="0"/>
              </a:rPr>
              <a:t>Cái</a:t>
            </a:r>
            <a:r>
              <a:rPr lang="en-US" sz="2200" b="1" dirty="0">
                <a:latin typeface="HP001 4H" panose="020B0603050302020204" pitchFamily="34" charset="0"/>
              </a:rPr>
              <a:t> </a:t>
            </a:r>
            <a:r>
              <a:rPr lang="en-US" sz="2200" b="1" dirty="0" err="1">
                <a:latin typeface="HP001 4H" panose="020B0603050302020204" pitchFamily="34" charset="0"/>
              </a:rPr>
              <a:t>đồng</a:t>
            </a:r>
            <a:r>
              <a:rPr lang="en-US" sz="2200" b="1" dirty="0">
                <a:latin typeface="HP001 4H" panose="020B0603050302020204" pitchFamily="34" charset="0"/>
              </a:rPr>
              <a:t> </a:t>
            </a:r>
            <a:r>
              <a:rPr lang="en-US" sz="2200" b="1" dirty="0" err="1">
                <a:latin typeface="HP001 4H" panose="020B0603050302020204" pitchFamily="34" charset="0"/>
              </a:rPr>
              <a:t>hồ</a:t>
            </a:r>
            <a:r>
              <a:rPr lang="en-US" sz="2200" b="1" dirty="0">
                <a:latin typeface="HP001 4H" panose="020B0603050302020204" pitchFamily="34" charset="0"/>
              </a:rPr>
              <a:t> </a:t>
            </a:r>
            <a:r>
              <a:rPr lang="en-US" sz="2200" b="1" dirty="0" err="1">
                <a:latin typeface="HP001 4H" panose="020B0603050302020204" pitchFamily="34" charset="0"/>
              </a:rPr>
              <a:t>báo</a:t>
            </a:r>
            <a:r>
              <a:rPr lang="en-US" sz="2200" b="1" dirty="0">
                <a:latin typeface="HP001 4H" panose="020B0603050302020204" pitchFamily="34" charset="0"/>
              </a:rPr>
              <a:t> </a:t>
            </a:r>
            <a:r>
              <a:rPr lang="en-US" sz="2200" b="1" dirty="0" err="1">
                <a:latin typeface="HP001 4H" panose="020B0603050302020204" pitchFamily="34" charset="0"/>
              </a:rPr>
              <a:t>phút</a:t>
            </a:r>
            <a:r>
              <a:rPr lang="en-US" sz="2200" b="1" dirty="0">
                <a:latin typeface="HP001 4H" panose="020B0603050302020204" pitchFamily="34" charset="0"/>
              </a:rPr>
              <a:t>, </a:t>
            </a:r>
            <a:r>
              <a:rPr lang="en-US" sz="2200" b="1" dirty="0" err="1">
                <a:latin typeface="HP001 4H" panose="020B0603050302020204" pitchFamily="34" charset="0"/>
              </a:rPr>
              <a:t>báo</a:t>
            </a:r>
            <a:r>
              <a:rPr lang="en-US" sz="2200" b="1" dirty="0">
                <a:latin typeface="HP001 4H" panose="020B0603050302020204" pitchFamily="34" charset="0"/>
              </a:rPr>
              <a:t> </a:t>
            </a:r>
            <a:r>
              <a:rPr lang="en-US" sz="2200" b="1" dirty="0" err="1">
                <a:latin typeface="HP001 4H" panose="020B0603050302020204" pitchFamily="34" charset="0"/>
              </a:rPr>
              <a:t>giờ</a:t>
            </a:r>
            <a:r>
              <a:rPr lang="en-US" sz="2200" b="1" dirty="0">
                <a:latin typeface="HP001 4H" panose="020B0603050302020204" pitchFamily="34" charset="0"/>
              </a:rPr>
              <a:t>. Con </a:t>
            </a:r>
            <a:r>
              <a:rPr lang="en-US" sz="2200" b="1" dirty="0" err="1">
                <a:latin typeface="HP001 4H" panose="020B0603050302020204" pitchFamily="34" charset="0"/>
              </a:rPr>
              <a:t>gà</a:t>
            </a:r>
            <a:r>
              <a:rPr lang="en-US" sz="2200" b="1" dirty="0">
                <a:latin typeface="HP001 4H" panose="020B0603050302020204" pitchFamily="34" charset="0"/>
              </a:rPr>
              <a:t> </a:t>
            </a:r>
            <a:r>
              <a:rPr lang="en-US" sz="2200" b="1" dirty="0" err="1">
                <a:latin typeface="HP001 4H" panose="020B0603050302020204" pitchFamily="34" charset="0"/>
              </a:rPr>
              <a:t>trống</a:t>
            </a:r>
            <a:endParaRPr lang="vi-VN" sz="2200" b="1" dirty="0">
              <a:latin typeface="HP001 4H" panose="020B0603050302020204" pitchFamily="34" charset="0"/>
            </a:endParaRPr>
          </a:p>
        </p:txBody>
      </p:sp>
      <p:sp>
        <p:nvSpPr>
          <p:cNvPr id="10" name="TextBox 9">
            <a:extLst>
              <a:ext uri="{FF2B5EF4-FFF2-40B4-BE49-F238E27FC236}">
                <a16:creationId xmlns:a16="http://schemas.microsoft.com/office/drawing/2014/main" id="{0C175BAD-5AB7-4366-BC38-BD0BDDD6835D}"/>
              </a:ext>
            </a:extLst>
          </p:cNvPr>
          <p:cNvSpPr txBox="1"/>
          <p:nvPr/>
        </p:nvSpPr>
        <p:spPr>
          <a:xfrm>
            <a:off x="104062" y="2431344"/>
            <a:ext cx="6573279" cy="600164"/>
          </a:xfrm>
          <a:prstGeom prst="rect">
            <a:avLst/>
          </a:prstGeom>
          <a:noFill/>
        </p:spPr>
        <p:txBody>
          <a:bodyPr wrap="square">
            <a:spAutoFit/>
          </a:bodyPr>
          <a:lstStyle/>
          <a:p>
            <a:pPr algn="just">
              <a:lnSpc>
                <a:spcPct val="150000"/>
              </a:lnSpc>
            </a:pPr>
            <a:r>
              <a:rPr lang="en-US" sz="2200" b="1" dirty="0">
                <a:latin typeface="HP001 4H" panose="020B0603050302020204" pitchFamily="34" charset="0"/>
              </a:rPr>
              <a:t>   </a:t>
            </a:r>
            <a:r>
              <a:rPr lang="en-US" sz="2200" b="1" dirty="0" err="1">
                <a:latin typeface="HP001 4H" panose="020B0603050302020204" pitchFamily="34" charset="0"/>
              </a:rPr>
              <a:t>gáy</a:t>
            </a:r>
            <a:r>
              <a:rPr lang="en-US" sz="2200" b="1" dirty="0">
                <a:latin typeface="HP001 4H" panose="020B0603050302020204" pitchFamily="34" charset="0"/>
              </a:rPr>
              <a:t> vang </a:t>
            </a:r>
            <a:r>
              <a:rPr lang="en-US" sz="2200" b="1" dirty="0" err="1">
                <a:latin typeface="HP001 4H" panose="020B0603050302020204" pitchFamily="34" charset="0"/>
              </a:rPr>
              <a:t>báo</a:t>
            </a:r>
            <a:r>
              <a:rPr lang="en-US" sz="2200" b="1" dirty="0">
                <a:latin typeface="HP001 4H" panose="020B0603050302020204" pitchFamily="34" charset="0"/>
              </a:rPr>
              <a:t> </a:t>
            </a:r>
            <a:r>
              <a:rPr lang="en-US" sz="2200" b="1" dirty="0" err="1">
                <a:latin typeface="HP001 4H" panose="020B0603050302020204" pitchFamily="34" charset="0"/>
              </a:rPr>
              <a:t>trời</a:t>
            </a:r>
            <a:r>
              <a:rPr lang="en-US" sz="2200" b="1" dirty="0">
                <a:latin typeface="HP001 4H" panose="020B0603050302020204" pitchFamily="34" charset="0"/>
              </a:rPr>
              <a:t> </a:t>
            </a:r>
            <a:r>
              <a:rPr lang="en-US" sz="2200" b="1" dirty="0" err="1">
                <a:latin typeface="HP001 4H" panose="020B0603050302020204" pitchFamily="34" charset="0"/>
              </a:rPr>
              <a:t>sắp</a:t>
            </a:r>
            <a:r>
              <a:rPr lang="en-US" sz="2200" b="1" dirty="0">
                <a:latin typeface="HP001 4H" panose="020B0603050302020204" pitchFamily="34" charset="0"/>
              </a:rPr>
              <a:t> </a:t>
            </a:r>
            <a:r>
              <a:rPr lang="en-US" sz="2200" b="1" dirty="0" err="1">
                <a:latin typeface="HP001 4H" panose="020B0603050302020204" pitchFamily="34" charset="0"/>
              </a:rPr>
              <a:t>Ȩáng</a:t>
            </a:r>
            <a:r>
              <a:rPr lang="en-US" sz="2200" b="1" dirty="0">
                <a:latin typeface="HP001 4H" panose="020B0603050302020204" pitchFamily="34" charset="0"/>
              </a:rPr>
              <a:t>. Con </a:t>
            </a:r>
            <a:r>
              <a:rPr lang="en-US" sz="2200" b="1" dirty="0" err="1">
                <a:latin typeface="HP001 4H" panose="020B0603050302020204" pitchFamily="34" charset="0"/>
              </a:rPr>
              <a:t>tu</a:t>
            </a:r>
            <a:r>
              <a:rPr lang="en-US" sz="2200" b="1" dirty="0">
                <a:latin typeface="HP001 4H" panose="020B0603050302020204" pitchFamily="34" charset="0"/>
              </a:rPr>
              <a:t> </a:t>
            </a:r>
            <a:r>
              <a:rPr lang="en-US" sz="2200" b="1" dirty="0" err="1">
                <a:latin typeface="HP001 4H" panose="020B0603050302020204" pitchFamily="34" charset="0"/>
              </a:rPr>
              <a:t>hú</a:t>
            </a:r>
            <a:r>
              <a:rPr lang="en-US" sz="2200" b="1" dirty="0">
                <a:latin typeface="HP001 4H" panose="020B0603050302020204" pitchFamily="34" charset="0"/>
              </a:rPr>
              <a:t> </a:t>
            </a:r>
            <a:r>
              <a:rPr lang="en-US" sz="2200" b="1" dirty="0" err="1">
                <a:latin typeface="HP001 4H" panose="020B0603050302020204" pitchFamily="34" charset="0"/>
              </a:rPr>
              <a:t>gọi</a:t>
            </a:r>
            <a:r>
              <a:rPr lang="en-US" sz="2200" b="1" dirty="0">
                <a:latin typeface="HP001 4H" panose="020B0603050302020204" pitchFamily="34" charset="0"/>
              </a:rPr>
              <a:t> </a:t>
            </a:r>
            <a:r>
              <a:rPr lang="en-US" sz="2200" b="1" dirty="0" err="1">
                <a:latin typeface="HP001 4H" panose="020B0603050302020204" pitchFamily="34" charset="0"/>
              </a:rPr>
              <a:t>mùa</a:t>
            </a:r>
            <a:endParaRPr lang="vi-VN" sz="2200" b="1" dirty="0">
              <a:latin typeface="HP001 4H" panose="020B0603050302020204" pitchFamily="34" charset="0"/>
            </a:endParaRPr>
          </a:p>
        </p:txBody>
      </p:sp>
      <p:sp>
        <p:nvSpPr>
          <p:cNvPr id="11" name="TextBox 10">
            <a:extLst>
              <a:ext uri="{FF2B5EF4-FFF2-40B4-BE49-F238E27FC236}">
                <a16:creationId xmlns:a16="http://schemas.microsoft.com/office/drawing/2014/main" id="{2EC827D3-8C6E-4F11-8C9F-559FE6DE83CE}"/>
              </a:ext>
            </a:extLst>
          </p:cNvPr>
          <p:cNvSpPr txBox="1"/>
          <p:nvPr/>
        </p:nvSpPr>
        <p:spPr>
          <a:xfrm>
            <a:off x="125835" y="2792752"/>
            <a:ext cx="6573279" cy="600164"/>
          </a:xfrm>
          <a:prstGeom prst="rect">
            <a:avLst/>
          </a:prstGeom>
          <a:noFill/>
        </p:spPr>
        <p:txBody>
          <a:bodyPr wrap="square">
            <a:spAutoFit/>
          </a:bodyPr>
          <a:lstStyle/>
          <a:p>
            <a:pPr algn="just">
              <a:lnSpc>
                <a:spcPct val="150000"/>
              </a:lnSpc>
            </a:pPr>
            <a:r>
              <a:rPr lang="en-US" sz="2200" b="1" dirty="0">
                <a:latin typeface="HP001 4H" panose="020B0603050302020204" pitchFamily="34" charset="0"/>
              </a:rPr>
              <a:t>   </a:t>
            </a:r>
            <a:r>
              <a:rPr lang="en-US" sz="2200" b="1" dirty="0" err="1">
                <a:latin typeface="HP001 4H" panose="020B0603050302020204" pitchFamily="34" charset="0"/>
              </a:rPr>
              <a:t>vải</a:t>
            </a:r>
            <a:r>
              <a:rPr lang="en-US" sz="2200" b="1" dirty="0">
                <a:latin typeface="HP001 4H" panose="020B0603050302020204" pitchFamily="34" charset="0"/>
              </a:rPr>
              <a:t> </a:t>
            </a:r>
            <a:r>
              <a:rPr lang="en-US" sz="2200" b="1" dirty="0" err="1">
                <a:latin typeface="HP001 4H" panose="020B0603050302020204" pitchFamily="34" charset="0"/>
              </a:rPr>
              <a:t>chín</a:t>
            </a:r>
            <a:r>
              <a:rPr lang="en-US" sz="2200" b="1" dirty="0">
                <a:latin typeface="HP001 4H" panose="020B0603050302020204" pitchFamily="34" charset="0"/>
              </a:rPr>
              <a:t>. </a:t>
            </a:r>
            <a:r>
              <a:rPr lang="en-US" sz="2200" b="1" dirty="0" err="1">
                <a:latin typeface="HP001 4H" panose="020B0603050302020204" pitchFamily="34" charset="0"/>
              </a:rPr>
              <a:t>Cành</a:t>
            </a:r>
            <a:r>
              <a:rPr lang="en-US" sz="2200" b="1" dirty="0">
                <a:latin typeface="HP001 4H" panose="020B0603050302020204" pitchFamily="34" charset="0"/>
              </a:rPr>
              <a:t> </a:t>
            </a:r>
            <a:r>
              <a:rPr lang="en-US" sz="2200" b="1" dirty="0" err="1">
                <a:latin typeface="HP001 4H" panose="020B0603050302020204" pitchFamily="34" charset="0"/>
              </a:rPr>
              <a:t>đào</a:t>
            </a:r>
            <a:r>
              <a:rPr lang="en-US" sz="2200" b="1" dirty="0">
                <a:latin typeface="HP001 4H" panose="020B0603050302020204" pitchFamily="34" charset="0"/>
              </a:rPr>
              <a:t> </a:t>
            </a:r>
            <a:r>
              <a:rPr lang="en-US" sz="2200" b="1" dirty="0" err="1">
                <a:latin typeface="HP001 4H" panose="020B0603050302020204" pitchFamily="34" charset="0"/>
              </a:rPr>
              <a:t>nở</a:t>
            </a:r>
            <a:r>
              <a:rPr lang="en-US" sz="2200" b="1" dirty="0">
                <a:latin typeface="HP001 4H" panose="020B0603050302020204" pitchFamily="34" charset="0"/>
              </a:rPr>
              <a:t> </a:t>
            </a:r>
            <a:r>
              <a:rPr lang="en-US" sz="2200" b="1" dirty="0" err="1">
                <a:latin typeface="HP001 4H" panose="020B0603050302020204" pitchFamily="34" charset="0"/>
              </a:rPr>
              <a:t>hoa</a:t>
            </a:r>
            <a:r>
              <a:rPr lang="en-US" sz="2200" b="1" dirty="0">
                <a:latin typeface="HP001 4H" panose="020B0603050302020204" pitchFamily="34" charset="0"/>
              </a:rPr>
              <a:t> </a:t>
            </a:r>
            <a:r>
              <a:rPr lang="en-US" sz="2200" b="1" dirty="0" err="1">
                <a:latin typeface="HP001 4H" panose="020B0603050302020204" pitchFamily="34" charset="0"/>
              </a:rPr>
              <a:t>cho</a:t>
            </a:r>
            <a:r>
              <a:rPr lang="en-US" sz="2200" b="1" dirty="0">
                <a:latin typeface="HP001 4H" panose="020B0603050302020204" pitchFamily="34" charset="0"/>
              </a:rPr>
              <a:t> </a:t>
            </a:r>
            <a:r>
              <a:rPr lang="en-US" sz="2200" b="1" dirty="0" err="1">
                <a:latin typeface="HP001 4H" panose="020B0603050302020204" pitchFamily="34" charset="0"/>
              </a:rPr>
              <a:t>Ȩắc</a:t>
            </a:r>
            <a:r>
              <a:rPr lang="en-US" sz="2200" b="1" dirty="0">
                <a:latin typeface="HP001 4H" panose="020B0603050302020204" pitchFamily="34" charset="0"/>
              </a:rPr>
              <a:t> </a:t>
            </a:r>
            <a:r>
              <a:rPr lang="en-US" sz="2200" b="1" dirty="0" err="1">
                <a:latin typeface="HP001 4H" panose="020B0603050302020204" pitchFamily="34" charset="0"/>
              </a:rPr>
              <a:t>xuân</a:t>
            </a:r>
            <a:r>
              <a:rPr lang="en-US" sz="2200" b="1" dirty="0">
                <a:latin typeface="HP001 4H" panose="020B0603050302020204" pitchFamily="34" charset="0"/>
              </a:rPr>
              <a:t> </a:t>
            </a:r>
            <a:r>
              <a:rPr lang="en-US" sz="2200" b="1" dirty="0" err="1">
                <a:latin typeface="HP001 4H" panose="020B0603050302020204" pitchFamily="34" charset="0"/>
              </a:rPr>
              <a:t>thêm</a:t>
            </a:r>
            <a:endParaRPr lang="vi-VN" sz="2200" b="1" dirty="0">
              <a:latin typeface="HP001 4H" panose="020B0603050302020204" pitchFamily="34" charset="0"/>
            </a:endParaRPr>
          </a:p>
        </p:txBody>
      </p:sp>
      <p:sp>
        <p:nvSpPr>
          <p:cNvPr id="14" name="TextBox 13">
            <a:extLst>
              <a:ext uri="{FF2B5EF4-FFF2-40B4-BE49-F238E27FC236}">
                <a16:creationId xmlns:a16="http://schemas.microsoft.com/office/drawing/2014/main" id="{A7B1FF99-E3E6-4795-8BE8-DC7199F4A760}"/>
              </a:ext>
            </a:extLst>
          </p:cNvPr>
          <p:cNvSpPr txBox="1"/>
          <p:nvPr/>
        </p:nvSpPr>
        <p:spPr>
          <a:xfrm>
            <a:off x="51809" y="3154160"/>
            <a:ext cx="6573279" cy="600164"/>
          </a:xfrm>
          <a:prstGeom prst="rect">
            <a:avLst/>
          </a:prstGeom>
          <a:noFill/>
        </p:spPr>
        <p:txBody>
          <a:bodyPr wrap="square">
            <a:spAutoFit/>
          </a:bodyPr>
          <a:lstStyle/>
          <a:p>
            <a:pPr algn="just">
              <a:lnSpc>
                <a:spcPct val="150000"/>
              </a:lnSpc>
            </a:pPr>
            <a:r>
              <a:rPr lang="en-US" sz="2200" b="1" dirty="0">
                <a:latin typeface="HP001 4H" panose="020B0603050302020204" pitchFamily="34" charset="0"/>
              </a:rPr>
              <a:t>    </a:t>
            </a:r>
            <a:r>
              <a:rPr lang="el-GR" sz="2200" b="1" dirty="0">
                <a:latin typeface="HP001 4H" panose="020B0603050302020204" pitchFamily="34" charset="0"/>
              </a:rPr>
              <a:t>ς</a:t>
            </a:r>
            <a:r>
              <a:rPr lang="en-US" sz="2200" b="1" dirty="0" err="1">
                <a:latin typeface="HP001 4H" panose="020B0603050302020204" pitchFamily="34" charset="0"/>
              </a:rPr>
              <a:t>ực</a:t>
            </a:r>
            <a:r>
              <a:rPr lang="en-US" sz="2200" b="1" dirty="0">
                <a:latin typeface="HP001 4H" panose="020B0603050302020204" pitchFamily="34" charset="0"/>
              </a:rPr>
              <a:t> </a:t>
            </a:r>
            <a:r>
              <a:rPr lang="el-GR" sz="2200" b="1" dirty="0">
                <a:latin typeface="HP001 4H" panose="020B0603050302020204" pitchFamily="34" charset="0"/>
              </a:rPr>
              <a:t>ς</a:t>
            </a:r>
            <a:r>
              <a:rPr lang="en-US" sz="2200" b="1" dirty="0">
                <a:latin typeface="HP001 4H" panose="020B0603050302020204" pitchFamily="34" charset="0"/>
              </a:rPr>
              <a:t>ỡ, </a:t>
            </a:r>
            <a:r>
              <a:rPr lang="en-US" sz="2200" b="1" dirty="0" err="1">
                <a:latin typeface="HP001 4H" panose="020B0603050302020204" pitchFamily="34" charset="0"/>
              </a:rPr>
              <a:t>ngày</a:t>
            </a:r>
            <a:r>
              <a:rPr lang="en-US" sz="2200" b="1" dirty="0">
                <a:latin typeface="HP001 4H" panose="020B0603050302020204" pitchFamily="34" charset="0"/>
              </a:rPr>
              <a:t> </a:t>
            </a:r>
            <a:r>
              <a:rPr lang="en-US" sz="2200" b="1" dirty="0" err="1">
                <a:latin typeface="HP001 4H" panose="020B0603050302020204" pitchFamily="34" charset="0"/>
              </a:rPr>
              <a:t>xuân</a:t>
            </a:r>
            <a:r>
              <a:rPr lang="en-US" sz="2200" b="1" dirty="0">
                <a:latin typeface="HP001 4H" panose="020B0603050302020204" pitchFamily="34" charset="0"/>
              </a:rPr>
              <a:t> </a:t>
            </a:r>
            <a:r>
              <a:rPr lang="en-US" sz="2200" b="1" dirty="0" err="1">
                <a:latin typeface="HP001 4H" panose="020B0603050302020204" pitchFamily="34" charset="0"/>
              </a:rPr>
              <a:t>thêm</a:t>
            </a:r>
            <a:r>
              <a:rPr lang="en-US" sz="2200" b="1" dirty="0">
                <a:latin typeface="HP001 4H" panose="020B0603050302020204" pitchFamily="34" charset="0"/>
              </a:rPr>
              <a:t> </a:t>
            </a:r>
            <a:r>
              <a:rPr lang="en-US" sz="2200" b="1" dirty="0" err="1">
                <a:latin typeface="HP001 4H" panose="020B0603050302020204" pitchFamily="34" charset="0"/>
              </a:rPr>
              <a:t>tưng</a:t>
            </a:r>
            <a:r>
              <a:rPr lang="en-US" sz="2200" b="1" dirty="0">
                <a:latin typeface="HP001 4H" panose="020B0603050302020204" pitchFamily="34" charset="0"/>
              </a:rPr>
              <a:t> </a:t>
            </a:r>
            <a:r>
              <a:rPr lang="en-US" sz="2200" b="1" dirty="0" err="1">
                <a:latin typeface="HP001 4H" panose="020B0603050302020204" pitchFamily="34" charset="0"/>
              </a:rPr>
              <a:t>bừng</a:t>
            </a:r>
            <a:r>
              <a:rPr lang="en-US" sz="2200" b="1" dirty="0">
                <a:latin typeface="HP001 4H" panose="020B0603050302020204" pitchFamily="34" charset="0"/>
              </a:rPr>
              <a:t>. </a:t>
            </a:r>
            <a:endParaRPr lang="vi-VN" sz="2200" b="1" dirty="0">
              <a:latin typeface="HP001 4H" panose="020B0603050302020204" pitchFamily="34" charset="0"/>
            </a:endParaRPr>
          </a:p>
        </p:txBody>
      </p:sp>
    </p:spTree>
    <p:extLst>
      <p:ext uri="{BB962C8B-B14F-4D97-AF65-F5344CB8AC3E}">
        <p14:creationId xmlns:p14="http://schemas.microsoft.com/office/powerpoint/2010/main" val="380274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3CD64BC-BB22-2C41-814A-66DC131D0A39}"/>
              </a:ext>
            </a:extLst>
          </p:cNvPr>
          <p:cNvGraphicFramePr>
            <a:graphicFrameLocks noGrp="1"/>
          </p:cNvGraphicFramePr>
          <p:nvPr>
            <p:extLst>
              <p:ext uri="{D42A27DB-BD31-4B8C-83A1-F6EECF244321}">
                <p14:modId xmlns:p14="http://schemas.microsoft.com/office/powerpoint/2010/main" val="175865084"/>
              </p:ext>
            </p:extLst>
          </p:nvPr>
        </p:nvGraphicFramePr>
        <p:xfrm>
          <a:off x="567745"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val="1424792117"/>
                    </a:ext>
                  </a:extLst>
                </a:gridCol>
                <a:gridCol w="880630">
                  <a:extLst>
                    <a:ext uri="{9D8B030D-6E8A-4147-A177-3AD203B41FA5}">
                      <a16:colId xmlns:a16="http://schemas.microsoft.com/office/drawing/2014/main" val="679380306"/>
                    </a:ext>
                  </a:extLst>
                </a:gridCol>
                <a:gridCol w="880630">
                  <a:extLst>
                    <a:ext uri="{9D8B030D-6E8A-4147-A177-3AD203B41FA5}">
                      <a16:colId xmlns:a16="http://schemas.microsoft.com/office/drawing/2014/main" val="2902272846"/>
                    </a:ext>
                  </a:extLst>
                </a:gridCol>
              </a:tblGrid>
              <a:tr h="468842">
                <a:tc>
                  <a:txBody>
                    <a:bodyPr/>
                    <a:lstStyle/>
                    <a:p>
                      <a:pPr algn="ctr"/>
                      <a:r>
                        <a:rPr lang="en-VN"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val="642347553"/>
                  </a:ext>
                </a:extLst>
              </a:tr>
              <a:tr h="468842">
                <a:tc>
                  <a:txBody>
                    <a:bodyPr/>
                    <a:lstStyle/>
                    <a:p>
                      <a:pPr algn="ctr"/>
                      <a:r>
                        <a:rPr lang="vi-VN" sz="1400" dirty="0">
                          <a:latin typeface="UTM Avo" panose="02040603050506020204" pitchFamily="18" charset="0"/>
                        </a:rPr>
                        <a:t>10</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g</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giê</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468842">
                <a:tc>
                  <a:txBody>
                    <a:bodyPr/>
                    <a:lstStyle/>
                    <a:p>
                      <a:pPr algn="ctr"/>
                      <a:r>
                        <a:rPr lang="vi-VN" sz="1400" dirty="0">
                          <a:latin typeface="UTM Avo" panose="02040603050506020204" pitchFamily="18" charset="0"/>
                        </a:rPr>
                        <a:t>11</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hát</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468842">
                <a:tc>
                  <a:txBody>
                    <a:bodyPr/>
                    <a:lstStyle/>
                    <a:p>
                      <a:pPr algn="ctr"/>
                      <a:r>
                        <a:rPr lang="vi-VN" sz="1400" dirty="0">
                          <a:latin typeface="UTM Avo" panose="02040603050506020204" pitchFamily="18" charset="0"/>
                        </a:rPr>
                        <a:t>12</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 </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i</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468842">
                <a:tc>
                  <a:txBody>
                    <a:bodyPr/>
                    <a:lstStyle/>
                    <a:p>
                      <a:pPr algn="ctr"/>
                      <a:r>
                        <a:rPr lang="vi-VN" sz="1400" dirty="0">
                          <a:latin typeface="UTM Avo" panose="02040603050506020204" pitchFamily="18" charset="0"/>
                        </a:rPr>
                        <a:t>13</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k</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ca</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468842">
                <a:tc>
                  <a:txBody>
                    <a:bodyPr/>
                    <a:lstStyle/>
                    <a:p>
                      <a:pPr algn="ctr"/>
                      <a:r>
                        <a:rPr lang="vi-VN" sz="1400" dirty="0">
                          <a:latin typeface="UTM Avo" panose="02040603050506020204" pitchFamily="18" charset="0"/>
                        </a:rPr>
                        <a:t>14</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e-lờ</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971807"/>
                  </a:ext>
                </a:extLst>
              </a:tr>
            </a:tbl>
          </a:graphicData>
        </a:graphic>
      </p:graphicFrame>
      <p:graphicFrame>
        <p:nvGraphicFramePr>
          <p:cNvPr id="5" name="Table 4">
            <a:extLst>
              <a:ext uri="{FF2B5EF4-FFF2-40B4-BE49-F238E27FC236}">
                <a16:creationId xmlns:a16="http://schemas.microsoft.com/office/drawing/2014/main" id="{75B070E7-8816-454B-8F99-AC41823D0796}"/>
              </a:ext>
            </a:extLst>
          </p:cNvPr>
          <p:cNvGraphicFramePr>
            <a:graphicFrameLocks noGrp="1"/>
          </p:cNvGraphicFramePr>
          <p:nvPr>
            <p:extLst>
              <p:ext uri="{D42A27DB-BD31-4B8C-83A1-F6EECF244321}">
                <p14:modId xmlns:p14="http://schemas.microsoft.com/office/powerpoint/2010/main" val="3083324909"/>
              </p:ext>
            </p:extLst>
          </p:nvPr>
        </p:nvGraphicFramePr>
        <p:xfrm>
          <a:off x="3694257"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val="1424792117"/>
                    </a:ext>
                  </a:extLst>
                </a:gridCol>
                <a:gridCol w="880630">
                  <a:extLst>
                    <a:ext uri="{9D8B030D-6E8A-4147-A177-3AD203B41FA5}">
                      <a16:colId xmlns:a16="http://schemas.microsoft.com/office/drawing/2014/main" val="679380306"/>
                    </a:ext>
                  </a:extLst>
                </a:gridCol>
                <a:gridCol w="880630">
                  <a:extLst>
                    <a:ext uri="{9D8B030D-6E8A-4147-A177-3AD203B41FA5}">
                      <a16:colId xmlns:a16="http://schemas.microsoft.com/office/drawing/2014/main" val="2902272846"/>
                    </a:ext>
                  </a:extLst>
                </a:gridCol>
              </a:tblGrid>
              <a:tr h="468842">
                <a:tc>
                  <a:txBody>
                    <a:bodyPr/>
                    <a:lstStyle/>
                    <a:p>
                      <a:pPr algn="ctr"/>
                      <a:r>
                        <a:rPr lang="en-VN"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val="642347553"/>
                  </a:ext>
                </a:extLst>
              </a:tr>
              <a:tr h="468842">
                <a:tc>
                  <a:txBody>
                    <a:bodyPr/>
                    <a:lstStyle/>
                    <a:p>
                      <a:pPr algn="ctr"/>
                      <a:r>
                        <a:rPr lang="vi-VN" sz="1400" dirty="0">
                          <a:latin typeface="UTM Avo" panose="02040603050506020204" pitchFamily="18" charset="0"/>
                        </a:rPr>
                        <a:t>15</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m</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em-mờ</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468842">
                <a:tc>
                  <a:txBody>
                    <a:bodyPr/>
                    <a:lstStyle/>
                    <a:p>
                      <a:pPr algn="ctr"/>
                      <a:r>
                        <a:rPr lang="vi-VN" sz="1400" dirty="0">
                          <a:latin typeface="UTM Avo" panose="02040603050506020204" pitchFamily="18" charset="0"/>
                        </a:rPr>
                        <a:t>16</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en-nờ</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468842">
                <a:tc>
                  <a:txBody>
                    <a:bodyPr/>
                    <a:lstStyle/>
                    <a:p>
                      <a:pPr algn="ctr"/>
                      <a:r>
                        <a:rPr lang="vi-VN" sz="1400" dirty="0">
                          <a:latin typeface="UTM Avo" panose="02040603050506020204" pitchFamily="18" charset="0"/>
                        </a:rPr>
                        <a:t>17</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o</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468842">
                <a:tc>
                  <a:txBody>
                    <a:bodyPr/>
                    <a:lstStyle/>
                    <a:p>
                      <a:pPr algn="ctr"/>
                      <a:r>
                        <a:rPr lang="vi-VN" sz="1400" dirty="0">
                          <a:latin typeface="UTM Avo" panose="02040603050506020204" pitchFamily="18" charset="0"/>
                        </a:rPr>
                        <a:t>18</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ô</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ô</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468842">
                <a:tc>
                  <a:txBody>
                    <a:bodyPr/>
                    <a:lstStyle/>
                    <a:p>
                      <a:pPr algn="ctr"/>
                      <a:r>
                        <a:rPr lang="vi-VN" sz="1400" dirty="0">
                          <a:latin typeface="UTM Avo" panose="02040603050506020204" pitchFamily="18" charset="0"/>
                        </a:rPr>
                        <a:t>19</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ơ</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105722"/>
                  </a:ext>
                </a:extLst>
              </a:tr>
            </a:tbl>
          </a:graphicData>
        </a:graphic>
      </p:graphicFrame>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những chữ cái còn thiếu trong bảng. Học thuộc tên các chữ cái.</a:t>
            </a:r>
            <a:endParaRPr lang="vi-VN" sz="1800" dirty="0">
              <a:solidFill>
                <a:srgbClr val="17479D"/>
              </a:solidFill>
              <a:latin typeface="UTM Avo" panose="02040603050506020204" pitchFamily="18" charset="0"/>
            </a:endParaRPr>
          </a:p>
        </p:txBody>
      </p:sp>
      <p:sp>
        <p:nvSpPr>
          <p:cNvPr id="6" name="Rectangle 5">
            <a:extLst>
              <a:ext uri="{FF2B5EF4-FFF2-40B4-BE49-F238E27FC236}">
                <a16:creationId xmlns:a16="http://schemas.microsoft.com/office/drawing/2014/main" id="{1ECE9465-CC20-C645-BDC7-0A947FDF8818}"/>
              </a:ext>
            </a:extLst>
          </p:cNvPr>
          <p:cNvSpPr/>
          <p:nvPr/>
        </p:nvSpPr>
        <p:spPr>
          <a:xfrm>
            <a:off x="1664599" y="2317069"/>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h</a:t>
            </a:r>
            <a:endParaRPr lang="en-VN" sz="2400" dirty="0">
              <a:solidFill>
                <a:schemeClr val="tx2">
                  <a:lumMod val="75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CCAA4406-F119-2E40-AE45-04C7D79DE60B}"/>
              </a:ext>
            </a:extLst>
          </p:cNvPr>
          <p:cNvSpPr/>
          <p:nvPr/>
        </p:nvSpPr>
        <p:spPr>
          <a:xfrm>
            <a:off x="1664598" y="2815981"/>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i</a:t>
            </a:r>
            <a:endParaRPr lang="en-VN" sz="2400" dirty="0">
              <a:solidFill>
                <a:schemeClr val="tx2">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652F87B-D233-3E40-907C-1EA5C8F96A5F}"/>
              </a:ext>
            </a:extLst>
          </p:cNvPr>
          <p:cNvSpPr/>
          <p:nvPr/>
        </p:nvSpPr>
        <p:spPr>
          <a:xfrm>
            <a:off x="1664598"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l</a:t>
            </a:r>
            <a:endParaRPr lang="en-VN" sz="24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a16="http://schemas.microsoft.com/office/drawing/2014/main" id="{75777124-D7EF-FF4D-B0D5-AD623AC47709}"/>
              </a:ext>
            </a:extLst>
          </p:cNvPr>
          <p:cNvSpPr/>
          <p:nvPr/>
        </p:nvSpPr>
        <p:spPr>
          <a:xfrm>
            <a:off x="4791111" y="234091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n</a:t>
            </a:r>
            <a:endParaRPr lang="en-VN" sz="2400" dirty="0">
              <a:solidFill>
                <a:schemeClr val="tx2">
                  <a:lumMod val="75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B1661495-57E2-4A75-A4BD-C3A0070BA7B6}"/>
              </a:ext>
            </a:extLst>
          </p:cNvPr>
          <p:cNvSpPr/>
          <p:nvPr/>
        </p:nvSpPr>
        <p:spPr>
          <a:xfrm>
            <a:off x="4791111" y="279814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o</a:t>
            </a:r>
            <a:endParaRPr lang="en-VN" sz="2400" dirty="0">
              <a:solidFill>
                <a:schemeClr val="tx2">
                  <a:lumMod val="75000"/>
                </a:schemeClr>
              </a:solidFill>
              <a:latin typeface="UTM Avo" panose="02040603050506020204" pitchFamily="18" charset="0"/>
            </a:endParaRPr>
          </a:p>
        </p:txBody>
      </p:sp>
      <p:sp>
        <p:nvSpPr>
          <p:cNvPr id="11" name="Rectangle 10">
            <a:extLst>
              <a:ext uri="{FF2B5EF4-FFF2-40B4-BE49-F238E27FC236}">
                <a16:creationId xmlns:a16="http://schemas.microsoft.com/office/drawing/2014/main" id="{7AAD1131-325B-432D-9C99-2F0E496EC17B}"/>
              </a:ext>
            </a:extLst>
          </p:cNvPr>
          <p:cNvSpPr/>
          <p:nvPr/>
        </p:nvSpPr>
        <p:spPr>
          <a:xfrm>
            <a:off x="4791111"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ơ</a:t>
            </a:r>
            <a:endParaRPr lang="en-VN" sz="24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4DBCBB-DA56-4446-8E87-6B4A1B35C40B}"/>
              </a:ext>
            </a:extLst>
          </p:cNvPr>
          <p:cNvSpPr/>
          <p:nvPr/>
        </p:nvSpPr>
        <p:spPr>
          <a:xfrm>
            <a:off x="4847663" y="2924176"/>
            <a:ext cx="1458729" cy="784125"/>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Kiến và chim bồ câu</a:t>
            </a:r>
            <a:endParaRPr lang="vi-VN" sz="1600" dirty="0">
              <a:solidFill>
                <a:srgbClr val="FF0000"/>
              </a:solidFill>
            </a:endParaRPr>
          </a:p>
        </p:txBody>
      </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868571"/>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Dựa vào chữ cái đầu tiên, sắp xếp tên các cuốn sách theo thứ tự bảng chữ cái.</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4" y="485592"/>
            <a:ext cx="288000" cy="288000"/>
          </a:xfrm>
          <a:prstGeom prst="rect">
            <a:avLst/>
          </a:prstGeom>
        </p:spPr>
      </p:pic>
      <p:pic>
        <p:nvPicPr>
          <p:cNvPr id="24" name="Picture 23">
            <a:extLst>
              <a:ext uri="{FF2B5EF4-FFF2-40B4-BE49-F238E27FC236}">
                <a16:creationId xmlns:a16="http://schemas.microsoft.com/office/drawing/2014/main" id="{EE60A7B0-436B-4DE5-8200-C4934D2A9765}"/>
              </a:ext>
            </a:extLst>
          </p:cNvPr>
          <p:cNvPicPr>
            <a:picLocks noChangeAspect="1"/>
          </p:cNvPicPr>
          <p:nvPr/>
        </p:nvPicPr>
        <p:blipFill>
          <a:blip r:embed="rId3">
            <a:clrChange>
              <a:clrFrom>
                <a:srgbClr val="FDFFFF"/>
              </a:clrFrom>
              <a:clrTo>
                <a:srgbClr val="FD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9086" y="1150944"/>
            <a:ext cx="6199828" cy="1725607"/>
          </a:xfrm>
          <a:prstGeom prst="rect">
            <a:avLst/>
          </a:prstGeom>
        </p:spPr>
      </p:pic>
      <p:sp>
        <p:nvSpPr>
          <p:cNvPr id="25" name="Rectangle 24">
            <a:extLst>
              <a:ext uri="{FF2B5EF4-FFF2-40B4-BE49-F238E27FC236}">
                <a16:creationId xmlns:a16="http://schemas.microsoft.com/office/drawing/2014/main" id="{99E75E51-8FB2-45F4-B82E-F75A0D4662F0}"/>
              </a:ext>
            </a:extLst>
          </p:cNvPr>
          <p:cNvSpPr/>
          <p:nvPr/>
        </p:nvSpPr>
        <p:spPr>
          <a:xfrm>
            <a:off x="329085" y="2981932"/>
            <a:ext cx="1701733" cy="784125"/>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Gà trống nhanh trí</a:t>
            </a:r>
            <a:endParaRPr lang="vi-VN" sz="1600" dirty="0">
              <a:solidFill>
                <a:srgbClr val="FF0000"/>
              </a:solidFill>
            </a:endParaRPr>
          </a:p>
        </p:txBody>
      </p:sp>
      <p:sp>
        <p:nvSpPr>
          <p:cNvPr id="26" name="Arrow: Right 25">
            <a:extLst>
              <a:ext uri="{FF2B5EF4-FFF2-40B4-BE49-F238E27FC236}">
                <a16:creationId xmlns:a16="http://schemas.microsoft.com/office/drawing/2014/main" id="{EEF8B15D-9394-4BC6-8BC5-7FE0E2B49F1A}"/>
              </a:ext>
            </a:extLst>
          </p:cNvPr>
          <p:cNvSpPr/>
          <p:nvPr/>
        </p:nvSpPr>
        <p:spPr>
          <a:xfrm>
            <a:off x="2203402" y="3270891"/>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id="{04F4BB96-D7F7-49A0-AA5C-D92FA4606677}"/>
              </a:ext>
            </a:extLst>
          </p:cNvPr>
          <p:cNvSpPr/>
          <p:nvPr/>
        </p:nvSpPr>
        <p:spPr>
          <a:xfrm>
            <a:off x="2740861" y="3131992"/>
            <a:ext cx="1458729"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Hoa mào gà</a:t>
            </a:r>
            <a:endParaRPr lang="vi-VN" sz="1600" dirty="0">
              <a:solidFill>
                <a:srgbClr val="FF0000"/>
              </a:solidFill>
            </a:endParaRPr>
          </a:p>
        </p:txBody>
      </p:sp>
      <p:sp>
        <p:nvSpPr>
          <p:cNvPr id="29" name="Arrow: Bent 28">
            <a:extLst>
              <a:ext uri="{FF2B5EF4-FFF2-40B4-BE49-F238E27FC236}">
                <a16:creationId xmlns:a16="http://schemas.microsoft.com/office/drawing/2014/main" id="{4B1364A3-3B88-488E-BDD0-6492B9874BD4}"/>
              </a:ext>
            </a:extLst>
          </p:cNvPr>
          <p:cNvSpPr/>
          <p:nvPr/>
        </p:nvSpPr>
        <p:spPr>
          <a:xfrm rot="10800000">
            <a:off x="5336555" y="3846856"/>
            <a:ext cx="480944" cy="390757"/>
          </a:xfrm>
          <a:prstGeom prst="bentArrow">
            <a:avLst>
              <a:gd name="adj1" fmla="val 25000"/>
              <a:gd name="adj2" fmla="val 29593"/>
              <a:gd name="adj3" fmla="val 25000"/>
              <a:gd name="adj4" fmla="val 4375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2" name="Rectangle 31">
            <a:extLst>
              <a:ext uri="{FF2B5EF4-FFF2-40B4-BE49-F238E27FC236}">
                <a16:creationId xmlns:a16="http://schemas.microsoft.com/office/drawing/2014/main" id="{21B03E17-CD56-44A9-BA46-794A3EB1EE30}"/>
              </a:ext>
            </a:extLst>
          </p:cNvPr>
          <p:cNvSpPr/>
          <p:nvPr/>
        </p:nvSpPr>
        <p:spPr>
          <a:xfrm>
            <a:off x="3376581" y="4009684"/>
            <a:ext cx="1631265"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Nàng tiên Ốc</a:t>
            </a:r>
            <a:endParaRPr lang="vi-VN" sz="1600" dirty="0">
              <a:solidFill>
                <a:srgbClr val="FF0000"/>
              </a:solidFill>
            </a:endParaRPr>
          </a:p>
        </p:txBody>
      </p:sp>
      <p:sp>
        <p:nvSpPr>
          <p:cNvPr id="33" name="Arrow: Right 32">
            <a:extLst>
              <a:ext uri="{FF2B5EF4-FFF2-40B4-BE49-F238E27FC236}">
                <a16:creationId xmlns:a16="http://schemas.microsoft.com/office/drawing/2014/main" id="{E2CC9DDF-ED36-4B11-AC13-35357C643A65}"/>
              </a:ext>
            </a:extLst>
          </p:cNvPr>
          <p:cNvSpPr/>
          <p:nvPr/>
        </p:nvSpPr>
        <p:spPr>
          <a:xfrm rot="10800000">
            <a:off x="2840878" y="4148582"/>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DB6E5733-2447-4A96-AC47-C11BB7FB653B}"/>
              </a:ext>
            </a:extLst>
          </p:cNvPr>
          <p:cNvSpPr/>
          <p:nvPr/>
        </p:nvSpPr>
        <p:spPr>
          <a:xfrm>
            <a:off x="838045" y="4014562"/>
            <a:ext cx="1631265"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Ông Cản Ngũ</a:t>
            </a:r>
            <a:endParaRPr lang="vi-VN" sz="1600" dirty="0">
              <a:solidFill>
                <a:srgbClr val="FF0000"/>
              </a:solidFill>
            </a:endParaRPr>
          </a:p>
        </p:txBody>
      </p:sp>
      <p:sp>
        <p:nvSpPr>
          <p:cNvPr id="35" name="Arrow: Right 34">
            <a:extLst>
              <a:ext uri="{FF2B5EF4-FFF2-40B4-BE49-F238E27FC236}">
                <a16:creationId xmlns:a16="http://schemas.microsoft.com/office/drawing/2014/main" id="{EEEA5B8C-0170-470A-B188-AC0BE22A4F8C}"/>
              </a:ext>
            </a:extLst>
          </p:cNvPr>
          <p:cNvSpPr/>
          <p:nvPr/>
        </p:nvSpPr>
        <p:spPr>
          <a:xfrm>
            <a:off x="4347414" y="3286276"/>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500"/>
                            </p:stCondLst>
                            <p:childTnLst>
                              <p:par>
                                <p:cTn id="26" presetID="3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style.rotation</p:attrName>
                                        </p:attrNameLst>
                                      </p:cBhvr>
                                      <p:tavLst>
                                        <p:tav tm="0">
                                          <p:val>
                                            <p:fltVal val="90"/>
                                          </p:val>
                                        </p:tav>
                                        <p:tav tm="100000">
                                          <p:val>
                                            <p:fltVal val="0"/>
                                          </p:val>
                                        </p:tav>
                                      </p:tavLst>
                                    </p:anim>
                                    <p:animEffect transition="in" filter="fade">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500"/>
                            </p:stCondLst>
                            <p:childTnLst>
                              <p:par>
                                <p:cTn id="62" presetID="31"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90"/>
                                          </p:val>
                                        </p:tav>
                                        <p:tav tm="100000">
                                          <p:val>
                                            <p:fltVal val="0"/>
                                          </p:val>
                                        </p:tav>
                                      </p:tavLst>
                                    </p:anim>
                                    <p:animEffect transition="in" filter="fade">
                                      <p:cBhvr>
                                        <p:cTn id="6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25" grpId="0" animBg="1"/>
      <p:bldP spid="26" grpId="0" animBg="1"/>
      <p:bldP spid="27" grpId="0" animBg="1"/>
      <p:bldP spid="29" grpId="0" animBg="1"/>
      <p:bldP spid="32"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64" y="835654"/>
            <a:ext cx="4873336" cy="400110"/>
          </a:xfrm>
          <a:prstGeom prst="rect">
            <a:avLst/>
          </a:prstGeom>
          <a:noFill/>
        </p:spPr>
        <p:txBody>
          <a:bodyPr wrap="square" rtlCol="0">
            <a:spAutoFit/>
          </a:bodyPr>
          <a:lstStyle/>
          <a:p>
            <a:r>
              <a:rPr lang="en-US" sz="2000" b="1" dirty="0">
                <a:solidFill>
                  <a:schemeClr val="bg2">
                    <a:lumMod val="75000"/>
                  </a:schemeClr>
                </a:solidFill>
              </a:rPr>
              <a:t>*  CÁC CON CHUẨN BỊ</a:t>
            </a:r>
          </a:p>
        </p:txBody>
      </p:sp>
      <p:sp>
        <p:nvSpPr>
          <p:cNvPr id="3" name="TextBox 2"/>
          <p:cNvSpPr txBox="1"/>
          <p:nvPr/>
        </p:nvSpPr>
        <p:spPr>
          <a:xfrm>
            <a:off x="526464" y="1197358"/>
            <a:ext cx="6009418" cy="1323439"/>
          </a:xfrm>
          <a:prstGeom prst="rect">
            <a:avLst/>
          </a:prstGeom>
          <a:noFill/>
        </p:spPr>
        <p:txBody>
          <a:bodyPr wrap="square" rtlCol="0">
            <a:spAutoFit/>
          </a:bodyPr>
          <a:lstStyle/>
          <a:p>
            <a:r>
              <a:rPr lang="en-US" sz="2000" b="1" dirty="0" err="1">
                <a:solidFill>
                  <a:schemeClr val="tx1"/>
                </a:solidFill>
              </a:rPr>
              <a:t>1.Sách</a:t>
            </a:r>
            <a:r>
              <a:rPr lang="en-US" sz="2000" b="1" dirty="0">
                <a:solidFill>
                  <a:schemeClr val="tx1"/>
                </a:solidFill>
              </a:rPr>
              <a:t> </a:t>
            </a:r>
            <a:r>
              <a:rPr lang="en-US" sz="2000" b="1" dirty="0" err="1">
                <a:solidFill>
                  <a:schemeClr val="tx1"/>
                </a:solidFill>
              </a:rPr>
              <a:t>Toán</a:t>
            </a:r>
            <a:r>
              <a:rPr lang="en-US" sz="2000" b="1" dirty="0">
                <a:solidFill>
                  <a:schemeClr val="tx1"/>
                </a:solidFill>
              </a:rPr>
              <a:t>, </a:t>
            </a:r>
            <a:r>
              <a:rPr lang="en-US" sz="2000" b="1" dirty="0" err="1">
                <a:solidFill>
                  <a:schemeClr val="tx1"/>
                </a:solidFill>
              </a:rPr>
              <a:t>sáchTiếng</a:t>
            </a:r>
            <a:r>
              <a:rPr lang="en-US" sz="2000" b="1" dirty="0">
                <a:solidFill>
                  <a:schemeClr val="tx1"/>
                </a:solidFill>
              </a:rPr>
              <a:t> </a:t>
            </a:r>
            <a:r>
              <a:rPr lang="en-US" sz="2000" b="1" dirty="0" err="1">
                <a:solidFill>
                  <a:schemeClr val="tx1"/>
                </a:solidFill>
              </a:rPr>
              <a:t>Việt</a:t>
            </a:r>
            <a:r>
              <a:rPr lang="en-US" sz="2000" b="1" dirty="0">
                <a:solidFill>
                  <a:schemeClr val="tx1"/>
                </a:solidFill>
              </a:rPr>
              <a:t> 2 </a:t>
            </a:r>
            <a:r>
              <a:rPr lang="en-US" sz="2000" b="1" dirty="0" err="1">
                <a:solidFill>
                  <a:schemeClr val="tx1"/>
                </a:solidFill>
              </a:rPr>
              <a:t>tập</a:t>
            </a:r>
            <a:r>
              <a:rPr lang="en-US" sz="2000" b="1" dirty="0">
                <a:solidFill>
                  <a:schemeClr val="tx1"/>
                </a:solidFill>
              </a:rPr>
              <a:t> 1</a:t>
            </a:r>
          </a:p>
          <a:p>
            <a:r>
              <a:rPr lang="en-US" sz="2000" b="1" dirty="0">
                <a:solidFill>
                  <a:schemeClr val="tx1"/>
                </a:solidFill>
              </a:rPr>
              <a:t>2. </a:t>
            </a:r>
            <a:r>
              <a:rPr lang="en-US" sz="2000" b="1" dirty="0" err="1">
                <a:solidFill>
                  <a:schemeClr val="tx1"/>
                </a:solidFill>
              </a:rPr>
              <a:t>Vở</a:t>
            </a:r>
            <a:r>
              <a:rPr lang="en-US" sz="2000" b="1" dirty="0">
                <a:solidFill>
                  <a:schemeClr val="tx1"/>
                </a:solidFill>
              </a:rPr>
              <a:t> </a:t>
            </a:r>
            <a:r>
              <a:rPr lang="en-US" sz="2000" b="1" dirty="0" err="1">
                <a:solidFill>
                  <a:schemeClr val="tx1"/>
                </a:solidFill>
              </a:rPr>
              <a:t>Tiếng</a:t>
            </a:r>
            <a:r>
              <a:rPr lang="en-US" sz="2000" b="1" dirty="0">
                <a:solidFill>
                  <a:schemeClr val="tx1"/>
                </a:solidFill>
              </a:rPr>
              <a:t> </a:t>
            </a:r>
            <a:r>
              <a:rPr lang="en-US" sz="2000" b="1" dirty="0" err="1">
                <a:solidFill>
                  <a:schemeClr val="tx1"/>
                </a:solidFill>
              </a:rPr>
              <a:t>Việt</a:t>
            </a:r>
            <a:r>
              <a:rPr lang="en-US" sz="2000" b="1" dirty="0">
                <a:solidFill>
                  <a:schemeClr val="tx1"/>
                </a:solidFill>
              </a:rPr>
              <a:t>, </a:t>
            </a:r>
            <a:r>
              <a:rPr lang="en-US" sz="2000" b="1" dirty="0" err="1">
                <a:solidFill>
                  <a:schemeClr val="tx1"/>
                </a:solidFill>
              </a:rPr>
              <a:t>vở</a:t>
            </a:r>
            <a:r>
              <a:rPr lang="en-US" sz="2000" b="1" dirty="0">
                <a:solidFill>
                  <a:schemeClr val="tx1"/>
                </a:solidFill>
              </a:rPr>
              <a:t> </a:t>
            </a:r>
            <a:r>
              <a:rPr lang="en-US" sz="2000" b="1" dirty="0" err="1">
                <a:solidFill>
                  <a:schemeClr val="tx1"/>
                </a:solidFill>
              </a:rPr>
              <a:t>Toán</a:t>
            </a:r>
            <a:r>
              <a:rPr lang="en-US" sz="2000" b="1" dirty="0">
                <a:solidFill>
                  <a:schemeClr val="tx1"/>
                </a:solidFill>
              </a:rPr>
              <a:t>, </a:t>
            </a:r>
            <a:r>
              <a:rPr lang="en-US" sz="2000" b="1" dirty="0" err="1">
                <a:solidFill>
                  <a:schemeClr val="tx1"/>
                </a:solidFill>
              </a:rPr>
              <a:t>vở</a:t>
            </a:r>
            <a:r>
              <a:rPr lang="en-US" sz="2000" b="1" dirty="0">
                <a:solidFill>
                  <a:schemeClr val="tx1"/>
                </a:solidFill>
              </a:rPr>
              <a:t> </a:t>
            </a:r>
            <a:r>
              <a:rPr lang="en-US" sz="2000" b="1" dirty="0" err="1">
                <a:solidFill>
                  <a:schemeClr val="tx1"/>
                </a:solidFill>
              </a:rPr>
              <a:t>Chính</a:t>
            </a:r>
            <a:r>
              <a:rPr lang="en-US" sz="2000" b="1" dirty="0">
                <a:solidFill>
                  <a:schemeClr val="tx1"/>
                </a:solidFill>
              </a:rPr>
              <a:t> </a:t>
            </a:r>
            <a:r>
              <a:rPr lang="en-US" sz="2000" b="1" dirty="0" err="1">
                <a:solidFill>
                  <a:schemeClr val="tx1"/>
                </a:solidFill>
              </a:rPr>
              <a:t>tả</a:t>
            </a:r>
            <a:endParaRPr lang="en-US" sz="2000" b="1" dirty="0">
              <a:solidFill>
                <a:schemeClr val="tx1"/>
              </a:solidFill>
            </a:endParaRPr>
          </a:p>
          <a:p>
            <a:r>
              <a:rPr lang="en-US" sz="2000" b="1" dirty="0">
                <a:solidFill>
                  <a:schemeClr val="tx1"/>
                </a:solidFill>
              </a:rPr>
              <a:t>3. </a:t>
            </a:r>
            <a:r>
              <a:rPr lang="en-US" sz="2000" b="1" dirty="0" err="1">
                <a:solidFill>
                  <a:schemeClr val="tx1"/>
                </a:solidFill>
              </a:rPr>
              <a:t>Sách</a:t>
            </a:r>
            <a:r>
              <a:rPr lang="en-US" sz="2000" b="1" dirty="0">
                <a:solidFill>
                  <a:schemeClr val="tx1"/>
                </a:solidFill>
              </a:rPr>
              <a:t> </a:t>
            </a:r>
            <a:r>
              <a:rPr lang="en-US" sz="2000" b="1" dirty="0" err="1">
                <a:solidFill>
                  <a:schemeClr val="tx1"/>
                </a:solidFill>
              </a:rPr>
              <a:t>Hoạt</a:t>
            </a:r>
            <a:r>
              <a:rPr lang="en-US" sz="2000" b="1" dirty="0">
                <a:solidFill>
                  <a:schemeClr val="tx1"/>
                </a:solidFill>
              </a:rPr>
              <a:t> </a:t>
            </a:r>
            <a:r>
              <a:rPr lang="en-US" sz="2000" b="1" dirty="0" err="1">
                <a:solidFill>
                  <a:schemeClr val="tx1"/>
                </a:solidFill>
              </a:rPr>
              <a:t>động</a:t>
            </a:r>
            <a:r>
              <a:rPr lang="en-US" sz="2000" b="1" dirty="0">
                <a:solidFill>
                  <a:schemeClr val="tx1"/>
                </a:solidFill>
              </a:rPr>
              <a:t> </a:t>
            </a:r>
            <a:r>
              <a:rPr lang="en-US" sz="2000" b="1" dirty="0" err="1">
                <a:solidFill>
                  <a:schemeClr val="tx1"/>
                </a:solidFill>
              </a:rPr>
              <a:t>trải</a:t>
            </a:r>
            <a:r>
              <a:rPr lang="en-US" sz="2000" b="1" dirty="0">
                <a:solidFill>
                  <a:schemeClr val="tx1"/>
                </a:solidFill>
              </a:rPr>
              <a:t> </a:t>
            </a:r>
            <a:r>
              <a:rPr lang="en-US" sz="2000" b="1" dirty="0" err="1">
                <a:solidFill>
                  <a:schemeClr val="tx1"/>
                </a:solidFill>
              </a:rPr>
              <a:t>nghiệm</a:t>
            </a:r>
            <a:endParaRPr lang="en-US" sz="2000" b="1" dirty="0">
              <a:solidFill>
                <a:schemeClr val="tx1"/>
              </a:solidFill>
            </a:endParaRPr>
          </a:p>
          <a:p>
            <a:r>
              <a:rPr lang="en-US" sz="2000" b="1" dirty="0">
                <a:solidFill>
                  <a:schemeClr val="tx1"/>
                </a:solidFill>
              </a:rPr>
              <a:t>3.  </a:t>
            </a:r>
            <a:r>
              <a:rPr lang="en-US" sz="2000" b="1" dirty="0" err="1">
                <a:solidFill>
                  <a:schemeClr val="tx1"/>
                </a:solidFill>
              </a:rPr>
              <a:t>Hộp</a:t>
            </a:r>
            <a:r>
              <a:rPr lang="en-US" sz="2000" b="1" dirty="0">
                <a:solidFill>
                  <a:schemeClr val="tx1"/>
                </a:solidFill>
              </a:rPr>
              <a:t> </a:t>
            </a:r>
            <a:r>
              <a:rPr lang="en-US" sz="2000" b="1" dirty="0" err="1">
                <a:solidFill>
                  <a:schemeClr val="tx1"/>
                </a:solidFill>
              </a:rPr>
              <a:t>bút</a:t>
            </a:r>
            <a:endParaRPr lang="en-US" sz="2000" b="1" dirty="0">
              <a:solidFill>
                <a:schemeClr val="tx1"/>
              </a:solidFill>
            </a:endParaRPr>
          </a:p>
        </p:txBody>
      </p:sp>
      <p:sp>
        <p:nvSpPr>
          <p:cNvPr id="4" name="TextBox 3"/>
          <p:cNvSpPr txBox="1"/>
          <p:nvPr/>
        </p:nvSpPr>
        <p:spPr>
          <a:xfrm>
            <a:off x="1368921" y="328010"/>
            <a:ext cx="4873336" cy="523220"/>
          </a:xfrm>
          <a:prstGeom prst="rect">
            <a:avLst/>
          </a:prstGeom>
          <a:noFill/>
        </p:spPr>
        <p:txBody>
          <a:bodyPr wrap="square" rtlCol="0">
            <a:spAutoFit/>
          </a:bodyPr>
          <a:lstStyle/>
          <a:p>
            <a:r>
              <a:rPr lang="en-US" sz="2800" b="1" dirty="0" err="1">
                <a:solidFill>
                  <a:srgbClr val="FF0000"/>
                </a:solidFill>
              </a:rPr>
              <a:t>CÔ</a:t>
            </a:r>
            <a:r>
              <a:rPr lang="en-US" sz="2800" b="1" dirty="0">
                <a:solidFill>
                  <a:srgbClr val="FF0000"/>
                </a:solidFill>
              </a:rPr>
              <a:t> </a:t>
            </a:r>
            <a:r>
              <a:rPr lang="en-US" sz="2800" b="1" dirty="0" err="1">
                <a:solidFill>
                  <a:srgbClr val="FF0000"/>
                </a:solidFill>
              </a:rPr>
              <a:t>CHÀO</a:t>
            </a:r>
            <a:r>
              <a:rPr lang="en-US" sz="2800" b="1" dirty="0">
                <a:solidFill>
                  <a:srgbClr val="FF0000"/>
                </a:solidFill>
              </a:rPr>
              <a:t> </a:t>
            </a:r>
            <a:r>
              <a:rPr lang="en-US" sz="2800" b="1" dirty="0" err="1">
                <a:solidFill>
                  <a:srgbClr val="FF0000"/>
                </a:solidFill>
              </a:rPr>
              <a:t>CÁC</a:t>
            </a:r>
            <a:r>
              <a:rPr lang="en-US" sz="2800" b="1" dirty="0">
                <a:solidFill>
                  <a:srgbClr val="FF0000"/>
                </a:solidFill>
              </a:rPr>
              <a:t> CON!</a:t>
            </a:r>
          </a:p>
        </p:txBody>
      </p:sp>
      <p:sp>
        <p:nvSpPr>
          <p:cNvPr id="5" name="TextBox 4">
            <a:extLst>
              <a:ext uri="{FF2B5EF4-FFF2-40B4-BE49-F238E27FC236}">
                <a16:creationId xmlns:a16="http://schemas.microsoft.com/office/drawing/2014/main" id="{6D7AAB15-4A47-4E93-BB69-466493BAE6A5}"/>
              </a:ext>
            </a:extLst>
          </p:cNvPr>
          <p:cNvSpPr txBox="1"/>
          <p:nvPr/>
        </p:nvSpPr>
        <p:spPr>
          <a:xfrm>
            <a:off x="374478" y="2447097"/>
            <a:ext cx="6161404" cy="646331"/>
          </a:xfrm>
          <a:prstGeom prst="rect">
            <a:avLst/>
          </a:prstGeom>
          <a:noFill/>
        </p:spPr>
        <p:txBody>
          <a:bodyPr wrap="square" rtlCol="0">
            <a:spAutoFit/>
          </a:bodyPr>
          <a:lstStyle/>
          <a:p>
            <a:r>
              <a:rPr lang="en-US" sz="1800" b="1" dirty="0">
                <a:solidFill>
                  <a:srgbClr val="FB4C43"/>
                </a:solidFill>
              </a:rPr>
              <a:t>* CÁC CON GHI THỨ NGÀY THÁNG VÀO VỞ TIẾNG VIỆT VÀ TOÁN</a:t>
            </a:r>
          </a:p>
        </p:txBody>
      </p:sp>
      <p:grpSp>
        <p:nvGrpSpPr>
          <p:cNvPr id="6" name="Group 5">
            <a:extLst>
              <a:ext uri="{FF2B5EF4-FFF2-40B4-BE49-F238E27FC236}">
                <a16:creationId xmlns:a16="http://schemas.microsoft.com/office/drawing/2014/main" id="{2B9196D0-AD6F-47D7-B842-EBB83EC3A21D}"/>
              </a:ext>
            </a:extLst>
          </p:cNvPr>
          <p:cNvGrpSpPr/>
          <p:nvPr/>
        </p:nvGrpSpPr>
        <p:grpSpPr>
          <a:xfrm>
            <a:off x="437726" y="3169446"/>
            <a:ext cx="6420274" cy="892832"/>
            <a:chOff x="418676" y="2043957"/>
            <a:chExt cx="6420274" cy="892832"/>
          </a:xfrm>
        </p:grpSpPr>
        <p:pic>
          <p:nvPicPr>
            <p:cNvPr id="7" name="Picture 6">
              <a:extLst>
                <a:ext uri="{FF2B5EF4-FFF2-40B4-BE49-F238E27FC236}">
                  <a16:creationId xmlns:a16="http://schemas.microsoft.com/office/drawing/2014/main" id="{EC57EDC7-92B5-4B6F-B0E6-A786904D7745}"/>
                </a:ext>
              </a:extLst>
            </p:cNvPr>
            <p:cNvPicPr>
              <a:picLocks noChangeAspect="1"/>
            </p:cNvPicPr>
            <p:nvPr/>
          </p:nvPicPr>
          <p:blipFill rotWithShape="1">
            <a:blip r:embed="rId2"/>
            <a:srcRect l="1" r="27106" b="84500"/>
            <a:stretch/>
          </p:blipFill>
          <p:spPr>
            <a:xfrm>
              <a:off x="418676" y="2043957"/>
              <a:ext cx="6020648" cy="892832"/>
            </a:xfrm>
            <a:prstGeom prst="rect">
              <a:avLst/>
            </a:prstGeom>
          </p:spPr>
        </p:pic>
        <p:sp>
          <p:nvSpPr>
            <p:cNvPr id="8" name="TextBox 7">
              <a:extLst>
                <a:ext uri="{FF2B5EF4-FFF2-40B4-BE49-F238E27FC236}">
                  <a16:creationId xmlns:a16="http://schemas.microsoft.com/office/drawing/2014/main" id="{6486B7F6-1043-4FBD-9741-B77A5C51684C}"/>
                </a:ext>
              </a:extLst>
            </p:cNvPr>
            <p:cNvSpPr txBox="1"/>
            <p:nvPr/>
          </p:nvSpPr>
          <p:spPr>
            <a:xfrm>
              <a:off x="461599" y="2321905"/>
              <a:ext cx="6377351" cy="523220"/>
            </a:xfrm>
            <a:prstGeom prst="rect">
              <a:avLst/>
            </a:prstGeom>
            <a:noFill/>
          </p:spPr>
          <p:txBody>
            <a:bodyPr wrap="square">
              <a:spAutoFit/>
            </a:bodyPr>
            <a:lstStyle/>
            <a:p>
              <a:r>
                <a:rPr lang="en-US" sz="2800" b="1" dirty="0" err="1">
                  <a:solidFill>
                    <a:schemeClr val="tx1"/>
                  </a:solidFill>
                  <a:latin typeface="HP001 4H" panose="020B0603050302020204" pitchFamily="34" charset="0"/>
                </a:rPr>
                <a:t>Thứ</a:t>
              </a:r>
              <a:r>
                <a:rPr lang="en-US" sz="2800" b="1" dirty="0">
                  <a:solidFill>
                    <a:schemeClr val="tx1"/>
                  </a:solidFill>
                  <a:latin typeface="HP001 4H" panose="020B0603050302020204" pitchFamily="34" charset="0"/>
                </a:rPr>
                <a:t> </a:t>
              </a:r>
              <a:r>
                <a:rPr lang="en-US" sz="2800" b="1" dirty="0" err="1">
                  <a:solidFill>
                    <a:schemeClr val="tx1"/>
                  </a:solidFill>
                  <a:latin typeface="HP001 4H" panose="020B0603050302020204" pitchFamily="34" charset="0"/>
                </a:rPr>
                <a:t>năm</a:t>
              </a:r>
              <a:r>
                <a:rPr lang="en-US" sz="2800" b="1" dirty="0">
                  <a:solidFill>
                    <a:schemeClr val="tx1"/>
                  </a:solidFill>
                  <a:latin typeface="HP001 4H" panose="020B0603050302020204" pitchFamily="34" charset="0"/>
                </a:rPr>
                <a:t> </a:t>
              </a:r>
              <a:r>
                <a:rPr lang="en-US" sz="2800" b="1" dirty="0" err="1" smtClean="0">
                  <a:solidFill>
                    <a:schemeClr val="tx1"/>
                  </a:solidFill>
                  <a:latin typeface="HP001 4H" panose="020B0603050302020204" pitchFamily="34" charset="0"/>
                </a:rPr>
                <a:t>ngày</a:t>
              </a:r>
              <a:r>
                <a:rPr lang="vi-VN" sz="2800" b="1" dirty="0" smtClean="0">
                  <a:solidFill>
                    <a:schemeClr val="tx1"/>
                  </a:solidFill>
                  <a:latin typeface="HP001 4H" panose="020B0603050302020204" pitchFamily="34" charset="0"/>
                </a:rPr>
                <a:t> 12</a:t>
              </a:r>
              <a:r>
                <a:rPr lang="en-US" sz="2800" b="1" dirty="0" smtClean="0">
                  <a:solidFill>
                    <a:schemeClr val="tx1"/>
                  </a:solidFill>
                  <a:latin typeface="HP001 4H" panose="020B0603050302020204" pitchFamily="34" charset="0"/>
                </a:rPr>
                <a:t> </a:t>
              </a:r>
              <a:r>
                <a:rPr lang="en-US" sz="2800" b="1" dirty="0">
                  <a:solidFill>
                    <a:schemeClr val="tx1"/>
                  </a:solidFill>
                  <a:latin typeface="HP001 4H" panose="020B0603050302020204" pitchFamily="34" charset="0"/>
                </a:rPr>
                <a:t>tháng9 </a:t>
              </a:r>
              <a:r>
                <a:rPr lang="en-US" sz="2800" b="1" dirty="0" err="1">
                  <a:solidFill>
                    <a:schemeClr val="tx1"/>
                  </a:solidFill>
                  <a:latin typeface="HP001 4H" panose="020B0603050302020204" pitchFamily="34" charset="0"/>
                </a:rPr>
                <a:t>năm</a:t>
              </a:r>
              <a:r>
                <a:rPr lang="en-US" sz="2800" b="1" dirty="0">
                  <a:solidFill>
                    <a:schemeClr val="tx1"/>
                  </a:solidFill>
                  <a:latin typeface="HP001 4H" panose="020B0603050302020204" pitchFamily="34" charset="0"/>
                </a:rPr>
                <a:t> </a:t>
              </a:r>
              <a:r>
                <a:rPr lang="en-US" sz="2800" b="1" dirty="0" smtClean="0">
                  <a:solidFill>
                    <a:schemeClr val="tx1"/>
                  </a:solidFill>
                  <a:latin typeface="HP001 4H" panose="020B0603050302020204" pitchFamily="34" charset="0"/>
                </a:rPr>
                <a:t>202</a:t>
              </a:r>
              <a:r>
                <a:rPr lang="vi-VN" sz="2800" b="1" dirty="0" smtClean="0">
                  <a:solidFill>
                    <a:schemeClr val="tx1"/>
                  </a:solidFill>
                  <a:latin typeface="HP001 4H" panose="020B0603050302020204" pitchFamily="34" charset="0"/>
                </a:rPr>
                <a:t>4</a:t>
              </a:r>
              <a:endParaRPr lang="en-US" sz="2800" b="1" dirty="0">
                <a:solidFill>
                  <a:schemeClr val="tx1"/>
                </a:solidFill>
                <a:latin typeface="HP001 4H" panose="020B060305030202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BA50-266E-4B9B-B112-2D750FE44E64}"/>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457201" y="474453"/>
            <a:ext cx="6167886" cy="4330459"/>
          </a:xfrm>
          <a:prstGeom prst="rect">
            <a:avLst/>
          </a:prstGeom>
          <a:noFill/>
          <a:ln>
            <a:noFill/>
          </a:ln>
        </p:spPr>
      </p:pic>
      <p:sp>
        <p:nvSpPr>
          <p:cNvPr id="3" name="TextBox 2">
            <a:extLst>
              <a:ext uri="{FF2B5EF4-FFF2-40B4-BE49-F238E27FC236}">
                <a16:creationId xmlns:a16="http://schemas.microsoft.com/office/drawing/2014/main" id="{50C42EFA-BE53-4EC3-811B-AE78CCD74BB8}"/>
              </a:ext>
            </a:extLst>
          </p:cNvPr>
          <p:cNvSpPr txBox="1"/>
          <p:nvPr/>
        </p:nvSpPr>
        <p:spPr>
          <a:xfrm>
            <a:off x="480649" y="758490"/>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Bài</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tập</a:t>
            </a:r>
            <a:endParaRPr lang="en-US" sz="2400" b="1" dirty="0">
              <a:solidFill>
                <a:schemeClr val="tx1"/>
              </a:solidFill>
              <a:latin typeface="HP001 4H" panose="020B0603050302020204" pitchFamily="34" charset="0"/>
            </a:endParaRPr>
          </a:p>
        </p:txBody>
      </p:sp>
      <p:sp>
        <p:nvSpPr>
          <p:cNvPr id="4" name="TextBox 3">
            <a:extLst>
              <a:ext uri="{FF2B5EF4-FFF2-40B4-BE49-F238E27FC236}">
                <a16:creationId xmlns:a16="http://schemas.microsoft.com/office/drawing/2014/main" id="{1DB73A43-F168-433F-8F0C-4F6FC770F44E}"/>
              </a:ext>
            </a:extLst>
          </p:cNvPr>
          <p:cNvSpPr txBox="1"/>
          <p:nvPr/>
        </p:nvSpPr>
        <p:spPr>
          <a:xfrm>
            <a:off x="2706408" y="1123538"/>
            <a:ext cx="6181915" cy="461665"/>
          </a:xfrm>
          <a:prstGeom prst="rect">
            <a:avLst/>
          </a:prstGeom>
          <a:noFill/>
        </p:spPr>
        <p:txBody>
          <a:bodyPr wrap="square">
            <a:spAutoFit/>
          </a:bodyPr>
          <a:lstStyle/>
          <a:p>
            <a:r>
              <a:rPr lang="en-US" sz="2400" dirty="0">
                <a:solidFill>
                  <a:schemeClr val="tx1"/>
                </a:solidFill>
                <a:latin typeface="HP001 4H" panose="020B0603050302020204" pitchFamily="34" charset="0"/>
              </a:rPr>
              <a:t> </a:t>
            </a:r>
          </a:p>
        </p:txBody>
      </p:sp>
      <p:sp>
        <p:nvSpPr>
          <p:cNvPr id="5" name="TextBox 4">
            <a:extLst>
              <a:ext uri="{FF2B5EF4-FFF2-40B4-BE49-F238E27FC236}">
                <a16:creationId xmlns:a16="http://schemas.microsoft.com/office/drawing/2014/main" id="{EEBEDB7C-522F-45E1-970E-D633AC77C21B}"/>
              </a:ext>
            </a:extLst>
          </p:cNvPr>
          <p:cNvSpPr txBox="1"/>
          <p:nvPr/>
        </p:nvSpPr>
        <p:spPr>
          <a:xfrm>
            <a:off x="1770737" y="1485049"/>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p>
        </p:txBody>
      </p:sp>
      <p:sp>
        <p:nvSpPr>
          <p:cNvPr id="6" name="TextBox 5">
            <a:extLst>
              <a:ext uri="{FF2B5EF4-FFF2-40B4-BE49-F238E27FC236}">
                <a16:creationId xmlns:a16="http://schemas.microsoft.com/office/drawing/2014/main" id="{AFD63E28-5BAE-4CB3-84D8-673F0761D86E}"/>
              </a:ext>
            </a:extLst>
          </p:cNvPr>
          <p:cNvSpPr txBox="1"/>
          <p:nvPr/>
        </p:nvSpPr>
        <p:spPr>
          <a:xfrm>
            <a:off x="633049" y="1123543"/>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Bài</a:t>
            </a:r>
            <a:r>
              <a:rPr lang="en-US" sz="2400" b="1" dirty="0">
                <a:solidFill>
                  <a:schemeClr val="tx1"/>
                </a:solidFill>
                <a:latin typeface="HP001 4H" panose="020B0603050302020204" pitchFamily="34" charset="0"/>
              </a:rPr>
              <a:t> 3</a:t>
            </a:r>
          </a:p>
        </p:txBody>
      </p:sp>
      <p:sp>
        <p:nvSpPr>
          <p:cNvPr id="8" name="TextBox 7">
            <a:extLst>
              <a:ext uri="{FF2B5EF4-FFF2-40B4-BE49-F238E27FC236}">
                <a16:creationId xmlns:a16="http://schemas.microsoft.com/office/drawing/2014/main" id="{8C323FEA-12D9-4A19-B599-814F39FBF62C}"/>
              </a:ext>
            </a:extLst>
          </p:cNvPr>
          <p:cNvSpPr txBox="1"/>
          <p:nvPr/>
        </p:nvSpPr>
        <p:spPr>
          <a:xfrm>
            <a:off x="785449" y="1520498"/>
            <a:ext cx="6181915" cy="400110"/>
          </a:xfrm>
          <a:prstGeom prst="rect">
            <a:avLst/>
          </a:prstGeom>
          <a:noFill/>
        </p:spPr>
        <p:txBody>
          <a:bodyPr wrap="square">
            <a:spAutoFit/>
          </a:bodyPr>
          <a:lstStyle/>
          <a:p>
            <a:r>
              <a:rPr lang="en-US" sz="2000" b="1" dirty="0" err="1">
                <a:solidFill>
                  <a:schemeClr val="tx1"/>
                </a:solidFill>
                <a:latin typeface="HP001 4H" panose="020B0603050302020204" pitchFamily="34" charset="0"/>
              </a:rPr>
              <a:t>Gà</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trống</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nhanh</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trí</a:t>
            </a:r>
            <a:endParaRPr lang="en-US" sz="2000" b="1" dirty="0">
              <a:solidFill>
                <a:schemeClr val="tx1"/>
              </a:solidFill>
              <a:latin typeface="HP001 4H" panose="020B0603050302020204" pitchFamily="34" charset="0"/>
            </a:endParaRPr>
          </a:p>
        </p:txBody>
      </p:sp>
      <p:sp>
        <p:nvSpPr>
          <p:cNvPr id="9" name="TextBox 8">
            <a:extLst>
              <a:ext uri="{FF2B5EF4-FFF2-40B4-BE49-F238E27FC236}">
                <a16:creationId xmlns:a16="http://schemas.microsoft.com/office/drawing/2014/main" id="{756BB15F-2D18-46AF-B4DA-1A6D3453143B}"/>
              </a:ext>
            </a:extLst>
          </p:cNvPr>
          <p:cNvSpPr txBox="1"/>
          <p:nvPr/>
        </p:nvSpPr>
        <p:spPr>
          <a:xfrm>
            <a:off x="820890" y="1885556"/>
            <a:ext cx="6181915" cy="400110"/>
          </a:xfrm>
          <a:prstGeom prst="rect">
            <a:avLst/>
          </a:prstGeom>
          <a:noFill/>
        </p:spPr>
        <p:txBody>
          <a:bodyPr wrap="square">
            <a:spAutoFit/>
          </a:bodyPr>
          <a:lstStyle/>
          <a:p>
            <a:r>
              <a:rPr lang="en-US" sz="2000" b="1" dirty="0" err="1">
                <a:solidFill>
                  <a:schemeClr val="tx1"/>
                </a:solidFill>
                <a:latin typeface="HP001 4H" panose="020B0603050302020204" pitchFamily="34" charset="0"/>
              </a:rPr>
              <a:t>Hoa</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mào</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gà</a:t>
            </a:r>
            <a:endParaRPr lang="en-US" sz="2000" b="1" dirty="0">
              <a:solidFill>
                <a:schemeClr val="tx1"/>
              </a:solidFill>
              <a:latin typeface="HP001 4H" panose="020B0603050302020204" pitchFamily="34" charset="0"/>
            </a:endParaRPr>
          </a:p>
        </p:txBody>
      </p:sp>
      <p:sp>
        <p:nvSpPr>
          <p:cNvPr id="10" name="TextBox 9">
            <a:extLst>
              <a:ext uri="{FF2B5EF4-FFF2-40B4-BE49-F238E27FC236}">
                <a16:creationId xmlns:a16="http://schemas.microsoft.com/office/drawing/2014/main" id="{8F5BEE10-32E1-4ED7-B3EA-D69DC53FE6D6}"/>
              </a:ext>
            </a:extLst>
          </p:cNvPr>
          <p:cNvSpPr txBox="1"/>
          <p:nvPr/>
        </p:nvSpPr>
        <p:spPr>
          <a:xfrm>
            <a:off x="874051" y="2236429"/>
            <a:ext cx="6181915" cy="400110"/>
          </a:xfrm>
          <a:prstGeom prst="rect">
            <a:avLst/>
          </a:prstGeom>
          <a:noFill/>
        </p:spPr>
        <p:txBody>
          <a:bodyPr wrap="square">
            <a:spAutoFit/>
          </a:bodyPr>
          <a:lstStyle/>
          <a:p>
            <a:r>
              <a:rPr lang="en-US" sz="2000" b="1" dirty="0" err="1">
                <a:solidFill>
                  <a:schemeClr val="tx1"/>
                </a:solidFill>
                <a:latin typeface="HP001 4H" panose="020B0603050302020204" pitchFamily="34" charset="0"/>
              </a:rPr>
              <a:t>Kiến</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và</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chim</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bồ</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câu</a:t>
            </a:r>
            <a:endParaRPr lang="en-US" sz="2000" b="1" dirty="0">
              <a:solidFill>
                <a:schemeClr val="tx1"/>
              </a:solidFill>
              <a:latin typeface="HP001 4H" panose="020B0603050302020204" pitchFamily="34" charset="0"/>
            </a:endParaRPr>
          </a:p>
        </p:txBody>
      </p:sp>
      <p:sp>
        <p:nvSpPr>
          <p:cNvPr id="11" name="TextBox 10">
            <a:extLst>
              <a:ext uri="{FF2B5EF4-FFF2-40B4-BE49-F238E27FC236}">
                <a16:creationId xmlns:a16="http://schemas.microsoft.com/office/drawing/2014/main" id="{606BFA79-539D-452A-A716-6980B5CEB48E}"/>
              </a:ext>
            </a:extLst>
          </p:cNvPr>
          <p:cNvSpPr txBox="1"/>
          <p:nvPr/>
        </p:nvSpPr>
        <p:spPr>
          <a:xfrm>
            <a:off x="941245" y="2619199"/>
            <a:ext cx="6167886" cy="400110"/>
          </a:xfrm>
          <a:prstGeom prst="rect">
            <a:avLst/>
          </a:prstGeom>
          <a:noFill/>
        </p:spPr>
        <p:txBody>
          <a:bodyPr wrap="square">
            <a:spAutoFit/>
          </a:bodyPr>
          <a:lstStyle/>
          <a:p>
            <a:r>
              <a:rPr lang="en-US" sz="2000" b="1" dirty="0" err="1">
                <a:solidFill>
                  <a:schemeClr val="tx1"/>
                </a:solidFill>
                <a:latin typeface="HP001 4H" panose="020B0603050302020204" pitchFamily="34" charset="0"/>
              </a:rPr>
              <a:t>Nàng</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tiên</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ốc</a:t>
            </a:r>
            <a:endParaRPr lang="en-US" sz="2000" b="1" dirty="0">
              <a:solidFill>
                <a:schemeClr val="tx1"/>
              </a:solidFill>
              <a:latin typeface="HP001 4H" panose="020B0603050302020204" pitchFamily="34" charset="0"/>
            </a:endParaRPr>
          </a:p>
        </p:txBody>
      </p:sp>
      <p:sp>
        <p:nvSpPr>
          <p:cNvPr id="12" name="TextBox 11">
            <a:extLst>
              <a:ext uri="{FF2B5EF4-FFF2-40B4-BE49-F238E27FC236}">
                <a16:creationId xmlns:a16="http://schemas.microsoft.com/office/drawing/2014/main" id="{9D3BB724-BB2A-460B-95AF-C89CC0A73AF5}"/>
              </a:ext>
            </a:extLst>
          </p:cNvPr>
          <p:cNvSpPr txBox="1"/>
          <p:nvPr/>
        </p:nvSpPr>
        <p:spPr>
          <a:xfrm>
            <a:off x="895317" y="2980701"/>
            <a:ext cx="6181915" cy="400110"/>
          </a:xfrm>
          <a:prstGeom prst="rect">
            <a:avLst/>
          </a:prstGeom>
          <a:noFill/>
        </p:spPr>
        <p:txBody>
          <a:bodyPr wrap="square">
            <a:spAutoFit/>
          </a:bodyPr>
          <a:lstStyle/>
          <a:p>
            <a:r>
              <a:rPr lang="en-US" sz="2000" b="1" dirty="0" err="1">
                <a:solidFill>
                  <a:schemeClr val="tx1"/>
                </a:solidFill>
                <a:latin typeface="HP001 4H" panose="020B0603050302020204" pitchFamily="34" charset="0"/>
              </a:rPr>
              <a:t>Ông</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Cản</a:t>
            </a:r>
            <a:r>
              <a:rPr lang="en-US" sz="2000" b="1" dirty="0">
                <a:solidFill>
                  <a:schemeClr val="tx1"/>
                </a:solidFill>
                <a:latin typeface="HP001 4H" panose="020B0603050302020204" pitchFamily="34" charset="0"/>
              </a:rPr>
              <a:t> </a:t>
            </a:r>
            <a:r>
              <a:rPr lang="en-US" sz="2000" b="1" dirty="0" err="1">
                <a:solidFill>
                  <a:schemeClr val="tx1"/>
                </a:solidFill>
                <a:latin typeface="HP001 4H" panose="020B0603050302020204" pitchFamily="34" charset="0"/>
              </a:rPr>
              <a:t>Ngũ</a:t>
            </a:r>
            <a:endParaRPr lang="en-US" sz="2000" b="1" dirty="0">
              <a:solidFill>
                <a:schemeClr val="tx1"/>
              </a:solidFill>
              <a:latin typeface="HP001 4H" panose="020B0603050302020204" pitchFamily="34" charset="0"/>
            </a:endParaRPr>
          </a:p>
        </p:txBody>
      </p:sp>
    </p:spTree>
    <p:extLst>
      <p:ext uri="{BB962C8B-B14F-4D97-AF65-F5344CB8AC3E}">
        <p14:creationId xmlns:p14="http://schemas.microsoft.com/office/powerpoint/2010/main" val="2392258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E999CEB-E554-4BAB-964E-276EF07BFC50}"/>
              </a:ext>
            </a:extLst>
          </p:cNvPr>
          <p:cNvGrpSpPr/>
          <p:nvPr/>
        </p:nvGrpSpPr>
        <p:grpSpPr>
          <a:xfrm>
            <a:off x="341899" y="617893"/>
            <a:ext cx="1641091" cy="653020"/>
            <a:chOff x="341899" y="617893"/>
            <a:chExt cx="1641091" cy="653020"/>
          </a:xfrm>
        </p:grpSpPr>
        <p:sp>
          <p:nvSpPr>
            <p:cNvPr id="16" name="TextBox 15">
              <a:extLst>
                <a:ext uri="{FF2B5EF4-FFF2-40B4-BE49-F238E27FC236}">
                  <a16:creationId xmlns:a16="http://schemas.microsoft.com/office/drawing/2014/main" id="{4A951724-D306-498F-82C9-C7826D182D3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7" name="TextBox 16">
              <a:extLst>
                <a:ext uri="{FF2B5EF4-FFF2-40B4-BE49-F238E27FC236}">
                  <a16:creationId xmlns:a16="http://schemas.microsoft.com/office/drawing/2014/main" id="{AD0CD72A-7A74-49DA-98E3-E99E15479BB9}"/>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8" name="TextBox 17">
            <a:extLst>
              <a:ext uri="{FF2B5EF4-FFF2-40B4-BE49-F238E27FC236}">
                <a16:creationId xmlns:a16="http://schemas.microsoft.com/office/drawing/2014/main" id="{73E14B20-A5D0-4A0D-B7E9-2FA7264B2224}"/>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BA50-266E-4B9B-B112-2D750FE44E64}"/>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457201" y="474453"/>
            <a:ext cx="6167886" cy="4330459"/>
          </a:xfrm>
          <a:prstGeom prst="rect">
            <a:avLst/>
          </a:prstGeom>
          <a:noFill/>
          <a:ln>
            <a:noFill/>
          </a:ln>
        </p:spPr>
      </p:pic>
      <p:sp>
        <p:nvSpPr>
          <p:cNvPr id="3" name="TextBox 2">
            <a:extLst>
              <a:ext uri="{FF2B5EF4-FFF2-40B4-BE49-F238E27FC236}">
                <a16:creationId xmlns:a16="http://schemas.microsoft.com/office/drawing/2014/main" id="{50C42EFA-BE53-4EC3-811B-AE78CCD74BB8}"/>
              </a:ext>
            </a:extLst>
          </p:cNvPr>
          <p:cNvSpPr txBox="1"/>
          <p:nvPr/>
        </p:nvSpPr>
        <p:spPr>
          <a:xfrm>
            <a:off x="480649" y="758490"/>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Thứ</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năm</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ngày</a:t>
            </a:r>
            <a:r>
              <a:rPr lang="en-US" sz="2400" b="1" dirty="0">
                <a:solidFill>
                  <a:schemeClr val="tx1"/>
                </a:solidFill>
                <a:latin typeface="HP001 4H" panose="020B0603050302020204" pitchFamily="34" charset="0"/>
              </a:rPr>
              <a:t> 16 </a:t>
            </a:r>
            <a:r>
              <a:rPr lang="en-US" sz="2400" b="1" dirty="0" err="1">
                <a:solidFill>
                  <a:schemeClr val="tx1"/>
                </a:solidFill>
                <a:latin typeface="HP001 4H" panose="020B0603050302020204" pitchFamily="34" charset="0"/>
              </a:rPr>
              <a:t>tháng</a:t>
            </a:r>
            <a:r>
              <a:rPr lang="en-US" sz="2400" b="1" dirty="0">
                <a:solidFill>
                  <a:schemeClr val="tx1"/>
                </a:solidFill>
                <a:latin typeface="HP001 4H" panose="020B0603050302020204" pitchFamily="34" charset="0"/>
              </a:rPr>
              <a:t> 9 </a:t>
            </a:r>
            <a:r>
              <a:rPr lang="en-US" sz="2400" b="1" dirty="0" err="1">
                <a:solidFill>
                  <a:schemeClr val="tx1"/>
                </a:solidFill>
                <a:latin typeface="HP001 4H" panose="020B0603050302020204" pitchFamily="34" charset="0"/>
              </a:rPr>
              <a:t>năm</a:t>
            </a:r>
            <a:r>
              <a:rPr lang="en-US" sz="2400" b="1" dirty="0">
                <a:solidFill>
                  <a:schemeClr val="tx1"/>
                </a:solidFill>
                <a:latin typeface="HP001 4H" panose="020B0603050302020204" pitchFamily="34" charset="0"/>
              </a:rPr>
              <a:t> 2021</a:t>
            </a:r>
          </a:p>
        </p:txBody>
      </p:sp>
      <p:sp>
        <p:nvSpPr>
          <p:cNvPr id="4" name="TextBox 3">
            <a:extLst>
              <a:ext uri="{FF2B5EF4-FFF2-40B4-BE49-F238E27FC236}">
                <a16:creationId xmlns:a16="http://schemas.microsoft.com/office/drawing/2014/main" id="{1DB73A43-F168-433F-8F0C-4F6FC770F44E}"/>
              </a:ext>
            </a:extLst>
          </p:cNvPr>
          <p:cNvSpPr txBox="1"/>
          <p:nvPr/>
        </p:nvSpPr>
        <p:spPr>
          <a:xfrm>
            <a:off x="2296634" y="1123538"/>
            <a:ext cx="6591690" cy="461665"/>
          </a:xfrm>
          <a:prstGeom prst="rect">
            <a:avLst/>
          </a:prstGeom>
          <a:noFill/>
        </p:spPr>
        <p:txBody>
          <a:bodyPr wrap="square">
            <a:spAutoFit/>
          </a:bodyPr>
          <a:lstStyle/>
          <a:p>
            <a:r>
              <a:rPr lang="en-US" sz="2400" dirty="0" err="1">
                <a:solidFill>
                  <a:schemeClr val="tx1"/>
                </a:solidFill>
                <a:latin typeface="HP001 4H" panose="020B0603050302020204" pitchFamily="34" charset="0"/>
              </a:rPr>
              <a:t>Luyện</a:t>
            </a:r>
            <a:r>
              <a:rPr lang="en-US" sz="2400" dirty="0">
                <a:solidFill>
                  <a:schemeClr val="tx1"/>
                </a:solidFill>
                <a:latin typeface="HP001 4H" panose="020B0603050302020204" pitchFamily="34" charset="0"/>
              </a:rPr>
              <a:t> </a:t>
            </a:r>
            <a:r>
              <a:rPr lang="en-US" sz="2400" dirty="0" err="1">
                <a:solidFill>
                  <a:schemeClr val="tx1"/>
                </a:solidFill>
                <a:latin typeface="HP001 4H" panose="020B0603050302020204" pitchFamily="34" charset="0"/>
              </a:rPr>
              <a:t>tập</a:t>
            </a:r>
            <a:endParaRPr lang="en-US" sz="2400" dirty="0">
              <a:solidFill>
                <a:schemeClr val="tx1"/>
              </a:solidFill>
              <a:latin typeface="HP001 4H" panose="020B0603050302020204" pitchFamily="34" charset="0"/>
            </a:endParaRPr>
          </a:p>
        </p:txBody>
      </p:sp>
      <p:sp>
        <p:nvSpPr>
          <p:cNvPr id="5" name="TextBox 4">
            <a:extLst>
              <a:ext uri="{FF2B5EF4-FFF2-40B4-BE49-F238E27FC236}">
                <a16:creationId xmlns:a16="http://schemas.microsoft.com/office/drawing/2014/main" id="{EEBEDB7C-522F-45E1-970E-D633AC77C21B}"/>
              </a:ext>
            </a:extLst>
          </p:cNvPr>
          <p:cNvSpPr txBox="1"/>
          <p:nvPr/>
        </p:nvSpPr>
        <p:spPr>
          <a:xfrm>
            <a:off x="1770737" y="1485049"/>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Từ</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chỉ</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sự</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vật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hoạt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động</a:t>
            </a:r>
            <a:endParaRPr lang="en-US" sz="2400" b="1" dirty="0">
              <a:solidFill>
                <a:schemeClr val="tx1"/>
              </a:solidFill>
              <a:latin typeface="HP001 4H" panose="020B0603050302020204" pitchFamily="34" charset="0"/>
            </a:endParaRPr>
          </a:p>
        </p:txBody>
      </p:sp>
      <p:sp>
        <p:nvSpPr>
          <p:cNvPr id="6" name="TextBox 5">
            <a:extLst>
              <a:ext uri="{FF2B5EF4-FFF2-40B4-BE49-F238E27FC236}">
                <a16:creationId xmlns:a16="http://schemas.microsoft.com/office/drawing/2014/main" id="{40C1303E-EA96-4BF0-A301-D3009F31E301}"/>
              </a:ext>
            </a:extLst>
          </p:cNvPr>
          <p:cNvSpPr txBox="1"/>
          <p:nvPr/>
        </p:nvSpPr>
        <p:spPr>
          <a:xfrm>
            <a:off x="1763646" y="1860732"/>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Câu</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nêu</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hoạt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động</a:t>
            </a:r>
            <a:endParaRPr lang="en-US" sz="2400" b="1" dirty="0">
              <a:solidFill>
                <a:schemeClr val="tx1"/>
              </a:solidFill>
              <a:latin typeface="HP001 4H" panose="020B0603050302020204" pitchFamily="34" charset="0"/>
            </a:endParaRPr>
          </a:p>
        </p:txBody>
      </p:sp>
    </p:spTree>
    <p:extLst>
      <p:ext uri="{BB962C8B-B14F-4D97-AF65-F5344CB8AC3E}">
        <p14:creationId xmlns:p14="http://schemas.microsoft.com/office/powerpoint/2010/main" val="300082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AD3BCA-8F3A-40B3-8BBC-514F425255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49241" y="916371"/>
            <a:ext cx="5559518" cy="3926306"/>
          </a:xfrm>
          <a:prstGeom prst="rect">
            <a:avLst/>
          </a:prstGeom>
        </p:spPr>
      </p:pic>
      <p:sp>
        <p:nvSpPr>
          <p:cNvPr id="22" name="TextBox 21">
            <a:extLst>
              <a:ext uri="{FF2B5EF4-FFF2-40B4-BE49-F238E27FC236}">
                <a16:creationId xmlns:a16="http://schemas.microsoft.com/office/drawing/2014/main" id="{950C902B-43A1-4FFF-8147-8E8C5CEBAFB1}"/>
              </a:ext>
            </a:extLst>
          </p:cNvPr>
          <p:cNvSpPr txBox="1"/>
          <p:nvPr/>
        </p:nvSpPr>
        <p:spPr>
          <a:xfrm>
            <a:off x="458510" y="516261"/>
            <a:ext cx="5559518"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Tìm và gọi tên các vật trong tranh.</a:t>
            </a:r>
            <a:endParaRPr lang="en-US" sz="2000" b="1" dirty="0">
              <a:solidFill>
                <a:schemeClr val="accent4">
                  <a:lumMod val="50000"/>
                </a:schemeClr>
              </a:solidFill>
              <a:latin typeface="UTM Avo" panose="02040603050506020204" pitchFamily="18" charset="0"/>
            </a:endParaRPr>
          </a:p>
        </p:txBody>
      </p:sp>
      <p:sp>
        <p:nvSpPr>
          <p:cNvPr id="34" name="Rounded Rectangle 11">
            <a:extLst>
              <a:ext uri="{FF2B5EF4-FFF2-40B4-BE49-F238E27FC236}">
                <a16:creationId xmlns:a16="http://schemas.microsoft.com/office/drawing/2014/main" id="{88EE65ED-5650-4289-A413-71692C1A4CE8}"/>
              </a:ext>
            </a:extLst>
          </p:cNvPr>
          <p:cNvSpPr/>
          <p:nvPr/>
        </p:nvSpPr>
        <p:spPr>
          <a:xfrm>
            <a:off x="1690577" y="3226840"/>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nồi</a:t>
            </a:r>
            <a:endParaRPr lang="en-US" sz="1600" dirty="0">
              <a:solidFill>
                <a:srgbClr val="FF0000"/>
              </a:solidFill>
              <a:latin typeface="UTM Avo" panose="02040603050506020204" pitchFamily="18" charset="0"/>
            </a:endParaRPr>
          </a:p>
        </p:txBody>
      </p:sp>
      <p:sp>
        <p:nvSpPr>
          <p:cNvPr id="35" name="Rounded Rectangle 11">
            <a:extLst>
              <a:ext uri="{FF2B5EF4-FFF2-40B4-BE49-F238E27FC236}">
                <a16:creationId xmlns:a16="http://schemas.microsoft.com/office/drawing/2014/main" id="{82D36BD9-113F-4F71-8A09-9FBCB77B5B9F}"/>
              </a:ext>
            </a:extLst>
          </p:cNvPr>
          <p:cNvSpPr/>
          <p:nvPr/>
        </p:nvSpPr>
        <p:spPr>
          <a:xfrm>
            <a:off x="3016816" y="409893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bát</a:t>
            </a:r>
            <a:endParaRPr lang="en-US" sz="1600" dirty="0">
              <a:solidFill>
                <a:srgbClr val="FF0000"/>
              </a:solidFill>
              <a:latin typeface="UTM Avo" panose="02040603050506020204" pitchFamily="18" charset="0"/>
            </a:endParaRPr>
          </a:p>
        </p:txBody>
      </p:sp>
      <p:sp>
        <p:nvSpPr>
          <p:cNvPr id="37" name="Rounded Rectangle 11">
            <a:extLst>
              <a:ext uri="{FF2B5EF4-FFF2-40B4-BE49-F238E27FC236}">
                <a16:creationId xmlns:a16="http://schemas.microsoft.com/office/drawing/2014/main" id="{0583369D-5693-46D3-B9DE-5A9FECAE6E8C}"/>
              </a:ext>
            </a:extLst>
          </p:cNvPr>
          <p:cNvSpPr/>
          <p:nvPr/>
        </p:nvSpPr>
        <p:spPr>
          <a:xfrm>
            <a:off x="1939354" y="409893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đĩa</a:t>
            </a:r>
            <a:endParaRPr lang="en-US" sz="1600" dirty="0">
              <a:solidFill>
                <a:srgbClr val="FF0000"/>
              </a:solidFill>
              <a:latin typeface="UTM Avo" panose="02040603050506020204" pitchFamily="18" charset="0"/>
            </a:endParaRPr>
          </a:p>
        </p:txBody>
      </p:sp>
      <p:sp>
        <p:nvSpPr>
          <p:cNvPr id="39" name="Rounded Rectangle 11">
            <a:extLst>
              <a:ext uri="{FF2B5EF4-FFF2-40B4-BE49-F238E27FC236}">
                <a16:creationId xmlns:a16="http://schemas.microsoft.com/office/drawing/2014/main" id="{70DDBD5B-A8B2-416D-92DB-CBE3983ED0A4}"/>
              </a:ext>
            </a:extLst>
          </p:cNvPr>
          <p:cNvSpPr/>
          <p:nvPr/>
        </p:nvSpPr>
        <p:spPr>
          <a:xfrm>
            <a:off x="5003450" y="3640604"/>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quạt điện</a:t>
            </a:r>
            <a:endParaRPr lang="en-US" sz="1600" dirty="0">
              <a:solidFill>
                <a:srgbClr val="FF0000"/>
              </a:solidFill>
              <a:latin typeface="UTM Avo" panose="02040603050506020204" pitchFamily="18" charset="0"/>
            </a:endParaRPr>
          </a:p>
        </p:txBody>
      </p:sp>
      <p:sp>
        <p:nvSpPr>
          <p:cNvPr id="40" name="Rounded Rectangle 11">
            <a:extLst>
              <a:ext uri="{FF2B5EF4-FFF2-40B4-BE49-F238E27FC236}">
                <a16:creationId xmlns:a16="http://schemas.microsoft.com/office/drawing/2014/main" id="{676E1638-4AB6-4A93-A3D6-EFAE5360BF38}"/>
              </a:ext>
            </a:extLst>
          </p:cNvPr>
          <p:cNvSpPr/>
          <p:nvPr/>
        </p:nvSpPr>
        <p:spPr>
          <a:xfrm>
            <a:off x="3759442" y="3226840"/>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ấm</a:t>
            </a:r>
            <a:endParaRPr lang="en-US" sz="1600" dirty="0">
              <a:solidFill>
                <a:srgbClr val="FF0000"/>
              </a:solidFill>
              <a:latin typeface="UTM Avo" panose="02040603050506020204" pitchFamily="18" charset="0"/>
            </a:endParaRPr>
          </a:p>
        </p:txBody>
      </p:sp>
      <p:sp>
        <p:nvSpPr>
          <p:cNvPr id="41" name="Rounded Rectangle 11">
            <a:extLst>
              <a:ext uri="{FF2B5EF4-FFF2-40B4-BE49-F238E27FC236}">
                <a16:creationId xmlns:a16="http://schemas.microsoft.com/office/drawing/2014/main" id="{2BBF075F-0DF8-4E8D-BE9C-09919C9706D5}"/>
              </a:ext>
            </a:extLst>
          </p:cNvPr>
          <p:cNvSpPr/>
          <p:nvPr/>
        </p:nvSpPr>
        <p:spPr>
          <a:xfrm>
            <a:off x="4094277" y="3906567"/>
            <a:ext cx="79669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chén</a:t>
            </a:r>
            <a:endParaRPr lang="en-US" sz="1600" dirty="0">
              <a:solidFill>
                <a:srgbClr val="FF0000"/>
              </a:solidFill>
              <a:latin typeface="UTM Avo" panose="02040603050506020204" pitchFamily="18" charset="0"/>
            </a:endParaRPr>
          </a:p>
        </p:txBody>
      </p:sp>
      <p:sp>
        <p:nvSpPr>
          <p:cNvPr id="42" name="Rounded Rectangle 11">
            <a:extLst>
              <a:ext uri="{FF2B5EF4-FFF2-40B4-BE49-F238E27FC236}">
                <a16:creationId xmlns:a16="http://schemas.microsoft.com/office/drawing/2014/main" id="{87F267B9-FC85-4675-A903-0654A50CC809}"/>
              </a:ext>
            </a:extLst>
          </p:cNvPr>
          <p:cNvSpPr/>
          <p:nvPr/>
        </p:nvSpPr>
        <p:spPr>
          <a:xfrm>
            <a:off x="1996435" y="2379463"/>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quạt trần</a:t>
            </a:r>
            <a:endParaRPr lang="en-US" sz="1600" dirty="0">
              <a:solidFill>
                <a:srgbClr val="FF0000"/>
              </a:solidFill>
              <a:latin typeface="UTM Avo" panose="02040603050506020204" pitchFamily="18" charset="0"/>
            </a:endParaRPr>
          </a:p>
        </p:txBody>
      </p:sp>
      <p:sp>
        <p:nvSpPr>
          <p:cNvPr id="43" name="Rounded Rectangle 11">
            <a:extLst>
              <a:ext uri="{FF2B5EF4-FFF2-40B4-BE49-F238E27FC236}">
                <a16:creationId xmlns:a16="http://schemas.microsoft.com/office/drawing/2014/main" id="{9B357F68-66AA-4933-B751-73EC321FC9B4}"/>
              </a:ext>
            </a:extLst>
          </p:cNvPr>
          <p:cNvSpPr/>
          <p:nvPr/>
        </p:nvSpPr>
        <p:spPr>
          <a:xfrm>
            <a:off x="2678501" y="3029218"/>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ghế</a:t>
            </a:r>
            <a:endParaRPr lang="en-US" sz="1600" dirty="0">
              <a:solidFill>
                <a:srgbClr val="FF0000"/>
              </a:solidFill>
              <a:latin typeface="UTM Avo" panose="02040603050506020204" pitchFamily="18" charset="0"/>
            </a:endParaRPr>
          </a:p>
        </p:txBody>
      </p:sp>
      <p:sp>
        <p:nvSpPr>
          <p:cNvPr id="44" name="Rounded Rectangle 11">
            <a:extLst>
              <a:ext uri="{FF2B5EF4-FFF2-40B4-BE49-F238E27FC236}">
                <a16:creationId xmlns:a16="http://schemas.microsoft.com/office/drawing/2014/main" id="{ADFDA459-471D-4D25-B588-CF462531FFB1}"/>
              </a:ext>
            </a:extLst>
          </p:cNvPr>
          <p:cNvSpPr/>
          <p:nvPr/>
        </p:nvSpPr>
        <p:spPr>
          <a:xfrm>
            <a:off x="2261297" y="1379176"/>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ti vi</a:t>
            </a:r>
            <a:endParaRPr lang="en-US" sz="1600" dirty="0">
              <a:solidFill>
                <a:srgbClr val="FF0000"/>
              </a:solidFill>
              <a:latin typeface="UTM Avo" panose="02040603050506020204" pitchFamily="18" charset="0"/>
            </a:endParaRPr>
          </a:p>
        </p:txBody>
      </p:sp>
      <p:sp>
        <p:nvSpPr>
          <p:cNvPr id="45" name="Rounded Rectangle 11">
            <a:extLst>
              <a:ext uri="{FF2B5EF4-FFF2-40B4-BE49-F238E27FC236}">
                <a16:creationId xmlns:a16="http://schemas.microsoft.com/office/drawing/2014/main" id="{DD39EA10-2BD9-448F-9DBF-DF6BD7876780}"/>
              </a:ext>
            </a:extLst>
          </p:cNvPr>
          <p:cNvSpPr/>
          <p:nvPr/>
        </p:nvSpPr>
        <p:spPr>
          <a:xfrm>
            <a:off x="4719968" y="2390096"/>
            <a:ext cx="10854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mắc áo</a:t>
            </a:r>
            <a:endParaRPr lang="en-US" sz="1600" dirty="0">
              <a:solidFill>
                <a:srgbClr val="FF0000"/>
              </a:solidFill>
              <a:latin typeface="UTM Avo" panose="02040603050506020204" pitchFamily="18" charset="0"/>
            </a:endParaRPr>
          </a:p>
        </p:txBody>
      </p:sp>
      <p:sp>
        <p:nvSpPr>
          <p:cNvPr id="46" name="Rounded Rectangle 11">
            <a:extLst>
              <a:ext uri="{FF2B5EF4-FFF2-40B4-BE49-F238E27FC236}">
                <a16:creationId xmlns:a16="http://schemas.microsoft.com/office/drawing/2014/main" id="{F9D82933-27CC-488B-B93B-489D7E04855E}"/>
              </a:ext>
            </a:extLst>
          </p:cNvPr>
          <p:cNvSpPr/>
          <p:nvPr/>
        </p:nvSpPr>
        <p:spPr>
          <a:xfrm>
            <a:off x="3429000" y="1716413"/>
            <a:ext cx="97908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giường</a:t>
            </a:r>
            <a:endParaRPr lang="en-US" sz="1600" dirty="0">
              <a:solidFill>
                <a:srgbClr val="FF0000"/>
              </a:solidFill>
              <a:latin typeface="UTM Avo" panose="02040603050506020204" pitchFamily="18" charset="0"/>
            </a:endParaRPr>
          </a:p>
        </p:txBody>
      </p:sp>
      <p:sp>
        <p:nvSpPr>
          <p:cNvPr id="47" name="Rounded Rectangle 11">
            <a:extLst>
              <a:ext uri="{FF2B5EF4-FFF2-40B4-BE49-F238E27FC236}">
                <a16:creationId xmlns:a16="http://schemas.microsoft.com/office/drawing/2014/main" id="{D58A9D02-8AE7-4590-8AFB-04B5E9F3F37F}"/>
              </a:ext>
            </a:extLst>
          </p:cNvPr>
          <p:cNvSpPr/>
          <p:nvPr/>
        </p:nvSpPr>
        <p:spPr>
          <a:xfrm>
            <a:off x="607299" y="2577667"/>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chổi</a:t>
            </a:r>
            <a:endParaRPr lang="en-US" sz="1600" dirty="0">
              <a:solidFill>
                <a:srgbClr val="FF0000"/>
              </a:solidFill>
              <a:latin typeface="UTM Avo" panose="02040603050506020204" pitchFamily="18" charset="0"/>
            </a:endParaRPr>
          </a:p>
        </p:txBody>
      </p:sp>
      <p:sp>
        <p:nvSpPr>
          <p:cNvPr id="48" name="Rounded Rectangle 11">
            <a:extLst>
              <a:ext uri="{FF2B5EF4-FFF2-40B4-BE49-F238E27FC236}">
                <a16:creationId xmlns:a16="http://schemas.microsoft.com/office/drawing/2014/main" id="{CF3015D5-CE39-4D8D-AD59-E810616A8391}"/>
              </a:ext>
            </a:extLst>
          </p:cNvPr>
          <p:cNvSpPr/>
          <p:nvPr/>
        </p:nvSpPr>
        <p:spPr>
          <a:xfrm>
            <a:off x="4979190" y="1520781"/>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gối</a:t>
            </a:r>
            <a:endParaRPr lang="en-US" sz="1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fltVal val="0"/>
                                          </p:val>
                                        </p:tav>
                                        <p:tav tm="100000">
                                          <p:val>
                                            <p:strVal val="#ppt_h"/>
                                          </p:val>
                                        </p:tav>
                                      </p:tavLst>
                                    </p:anim>
                                    <p:animEffect transition="in" filter="fade">
                                      <p:cBhvr>
                                        <p:cTn id="9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Tìm 3 – 5 từ ngữ chỉ hoạt động gắn với các vật trong tranh ở bài tập 1.</a:t>
            </a:r>
            <a:endParaRPr lang="en-US" sz="2000" b="1" dirty="0">
              <a:solidFill>
                <a:schemeClr val="accent4">
                  <a:lumMod val="50000"/>
                </a:schemeClr>
              </a:solidFill>
              <a:latin typeface="UTM Avo" panose="02040603050506020204" pitchFamily="18" charset="0"/>
            </a:endParaRPr>
          </a:p>
        </p:txBody>
      </p:sp>
      <p:sp>
        <p:nvSpPr>
          <p:cNvPr id="27" name="Rectangle 26">
            <a:extLst>
              <a:ext uri="{FF2B5EF4-FFF2-40B4-BE49-F238E27FC236}">
                <a16:creationId xmlns:a16="http://schemas.microsoft.com/office/drawing/2014/main" id="{56F2803F-077B-4DA7-9050-120B91F6470F}"/>
              </a:ext>
            </a:extLst>
          </p:cNvPr>
          <p:cNvSpPr/>
          <p:nvPr/>
        </p:nvSpPr>
        <p:spPr>
          <a:xfrm>
            <a:off x="529919" y="1342828"/>
            <a:ext cx="3030498" cy="456343"/>
          </a:xfrm>
          <a:prstGeom prst="rect">
            <a:avLst/>
          </a:prstGeom>
        </p:spPr>
        <p:txBody>
          <a:bodyPr wrap="square">
            <a:spAutoFit/>
          </a:bodyPr>
          <a:lstStyle/>
          <a:p>
            <a:pPr algn="just">
              <a:lnSpc>
                <a:spcPct val="150000"/>
              </a:lnSpc>
            </a:pPr>
            <a:r>
              <a:rPr lang="vi-VN" sz="1800" b="1" dirty="0">
                <a:solidFill>
                  <a:srgbClr val="FF0000"/>
                </a:solidFill>
                <a:latin typeface="UTM Avo" panose="02040603050506020204" pitchFamily="18" charset="0"/>
              </a:rPr>
              <a:t>M: </a:t>
            </a:r>
            <a:r>
              <a:rPr lang="vi-VN" sz="1800" dirty="0">
                <a:latin typeface="UTM Avo" panose="02040603050506020204" pitchFamily="18" charset="0"/>
              </a:rPr>
              <a:t>chổi – quét nhà</a:t>
            </a:r>
            <a:endParaRPr lang="vi-VN" sz="1800" dirty="0"/>
          </a:p>
        </p:txBody>
      </p:sp>
      <p:sp>
        <p:nvSpPr>
          <p:cNvPr id="29" name="Rounded Rectangle 11">
            <a:extLst>
              <a:ext uri="{FF2B5EF4-FFF2-40B4-BE49-F238E27FC236}">
                <a16:creationId xmlns:a16="http://schemas.microsoft.com/office/drawing/2014/main" id="{4DD3B114-B0CC-4D42-99DB-8132CC8D08FD}"/>
              </a:ext>
            </a:extLst>
          </p:cNvPr>
          <p:cNvSpPr/>
          <p:nvPr/>
        </p:nvSpPr>
        <p:spPr>
          <a:xfrm>
            <a:off x="2477211" y="289028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nồi</a:t>
            </a:r>
            <a:endParaRPr lang="en-US" sz="1600" dirty="0">
              <a:solidFill>
                <a:srgbClr val="FF0000"/>
              </a:solidFill>
              <a:latin typeface="UTM Avo" panose="02040603050506020204" pitchFamily="18" charset="0"/>
            </a:endParaRPr>
          </a:p>
        </p:txBody>
      </p:sp>
      <p:sp>
        <p:nvSpPr>
          <p:cNvPr id="30" name="Rounded Rectangle 11">
            <a:extLst>
              <a:ext uri="{FF2B5EF4-FFF2-40B4-BE49-F238E27FC236}">
                <a16:creationId xmlns:a16="http://schemas.microsoft.com/office/drawing/2014/main" id="{D0B5AD42-1C31-4BB2-AD60-E3F5D9DB7DB3}"/>
              </a:ext>
            </a:extLst>
          </p:cNvPr>
          <p:cNvSpPr/>
          <p:nvPr/>
        </p:nvSpPr>
        <p:spPr>
          <a:xfrm>
            <a:off x="4110385" y="3755192"/>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bát</a:t>
            </a:r>
            <a:endParaRPr lang="en-US" sz="1600" dirty="0">
              <a:solidFill>
                <a:srgbClr val="FF0000"/>
              </a:solidFill>
              <a:latin typeface="UTM Avo" panose="02040603050506020204" pitchFamily="18" charset="0"/>
            </a:endParaRPr>
          </a:p>
        </p:txBody>
      </p:sp>
      <p:sp>
        <p:nvSpPr>
          <p:cNvPr id="37" name="Rounded Rectangle 11">
            <a:extLst>
              <a:ext uri="{FF2B5EF4-FFF2-40B4-BE49-F238E27FC236}">
                <a16:creationId xmlns:a16="http://schemas.microsoft.com/office/drawing/2014/main" id="{37F495C7-3BC5-4CDF-996E-F1DDF8F206A9}"/>
              </a:ext>
            </a:extLst>
          </p:cNvPr>
          <p:cNvSpPr/>
          <p:nvPr/>
        </p:nvSpPr>
        <p:spPr>
          <a:xfrm>
            <a:off x="3102921" y="3774113"/>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đĩa</a:t>
            </a:r>
            <a:endParaRPr lang="en-US" sz="1600" dirty="0">
              <a:solidFill>
                <a:srgbClr val="FF0000"/>
              </a:solidFill>
              <a:latin typeface="UTM Avo" panose="02040603050506020204" pitchFamily="18" charset="0"/>
            </a:endParaRPr>
          </a:p>
        </p:txBody>
      </p:sp>
      <p:sp>
        <p:nvSpPr>
          <p:cNvPr id="39" name="Rounded Rectangle 11">
            <a:extLst>
              <a:ext uri="{FF2B5EF4-FFF2-40B4-BE49-F238E27FC236}">
                <a16:creationId xmlns:a16="http://schemas.microsoft.com/office/drawing/2014/main" id="{E414837F-528E-41AC-9A2B-94E1CBBFB9CB}"/>
              </a:ext>
            </a:extLst>
          </p:cNvPr>
          <p:cNvSpPr/>
          <p:nvPr/>
        </p:nvSpPr>
        <p:spPr>
          <a:xfrm>
            <a:off x="4983192" y="2874568"/>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quạt điện</a:t>
            </a:r>
            <a:endParaRPr lang="en-US" sz="1600" dirty="0">
              <a:solidFill>
                <a:srgbClr val="FF0000"/>
              </a:solidFill>
              <a:latin typeface="UTM Avo" panose="02040603050506020204" pitchFamily="18" charset="0"/>
            </a:endParaRPr>
          </a:p>
        </p:txBody>
      </p:sp>
      <p:sp>
        <p:nvSpPr>
          <p:cNvPr id="40" name="Rounded Rectangle 11">
            <a:extLst>
              <a:ext uri="{FF2B5EF4-FFF2-40B4-BE49-F238E27FC236}">
                <a16:creationId xmlns:a16="http://schemas.microsoft.com/office/drawing/2014/main" id="{307DE1B3-23DB-42AE-8EF4-E96EFE4AF423}"/>
              </a:ext>
            </a:extLst>
          </p:cNvPr>
          <p:cNvSpPr/>
          <p:nvPr/>
        </p:nvSpPr>
        <p:spPr>
          <a:xfrm>
            <a:off x="3745335" y="2877768"/>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ấm</a:t>
            </a:r>
            <a:endParaRPr lang="en-US" sz="1600" dirty="0">
              <a:solidFill>
                <a:srgbClr val="FF0000"/>
              </a:solidFill>
              <a:latin typeface="UTM Avo" panose="02040603050506020204" pitchFamily="18" charset="0"/>
            </a:endParaRPr>
          </a:p>
        </p:txBody>
      </p:sp>
      <p:sp>
        <p:nvSpPr>
          <p:cNvPr id="46" name="Rounded Rectangle 11">
            <a:extLst>
              <a:ext uri="{FF2B5EF4-FFF2-40B4-BE49-F238E27FC236}">
                <a16:creationId xmlns:a16="http://schemas.microsoft.com/office/drawing/2014/main" id="{B3B4930B-BF44-42F2-A87B-29E3BB02C530}"/>
              </a:ext>
            </a:extLst>
          </p:cNvPr>
          <p:cNvSpPr/>
          <p:nvPr/>
        </p:nvSpPr>
        <p:spPr>
          <a:xfrm>
            <a:off x="5217512" y="3755193"/>
            <a:ext cx="79669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chén</a:t>
            </a:r>
            <a:endParaRPr lang="en-US" sz="1600" dirty="0">
              <a:solidFill>
                <a:srgbClr val="FF0000"/>
              </a:solidFill>
              <a:latin typeface="UTM Avo" panose="02040603050506020204" pitchFamily="18" charset="0"/>
            </a:endParaRPr>
          </a:p>
        </p:txBody>
      </p:sp>
      <p:sp>
        <p:nvSpPr>
          <p:cNvPr id="47" name="Rounded Rectangle 11">
            <a:extLst>
              <a:ext uri="{FF2B5EF4-FFF2-40B4-BE49-F238E27FC236}">
                <a16:creationId xmlns:a16="http://schemas.microsoft.com/office/drawing/2014/main" id="{10AC07C3-E5FE-4D9E-8D28-B870D962B2A4}"/>
              </a:ext>
            </a:extLst>
          </p:cNvPr>
          <p:cNvSpPr/>
          <p:nvPr/>
        </p:nvSpPr>
        <p:spPr>
          <a:xfrm>
            <a:off x="4983192" y="1983017"/>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quạt trần</a:t>
            </a:r>
            <a:endParaRPr lang="en-US" sz="1600" dirty="0">
              <a:solidFill>
                <a:srgbClr val="FF0000"/>
              </a:solidFill>
              <a:latin typeface="UTM Avo" panose="02040603050506020204" pitchFamily="18" charset="0"/>
            </a:endParaRPr>
          </a:p>
        </p:txBody>
      </p:sp>
      <p:sp>
        <p:nvSpPr>
          <p:cNvPr id="48" name="Rounded Rectangle 11">
            <a:extLst>
              <a:ext uri="{FF2B5EF4-FFF2-40B4-BE49-F238E27FC236}">
                <a16:creationId xmlns:a16="http://schemas.microsoft.com/office/drawing/2014/main" id="{CDDF79F5-4709-4A30-A4EF-B0007818BA66}"/>
              </a:ext>
            </a:extLst>
          </p:cNvPr>
          <p:cNvSpPr/>
          <p:nvPr/>
        </p:nvSpPr>
        <p:spPr>
          <a:xfrm>
            <a:off x="1971504" y="3787387"/>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ghế</a:t>
            </a:r>
            <a:endParaRPr lang="en-US" sz="1600" dirty="0">
              <a:solidFill>
                <a:srgbClr val="FF0000"/>
              </a:solidFill>
              <a:latin typeface="UTM Avo" panose="02040603050506020204" pitchFamily="18" charset="0"/>
            </a:endParaRPr>
          </a:p>
        </p:txBody>
      </p:sp>
      <p:sp>
        <p:nvSpPr>
          <p:cNvPr id="49" name="Rounded Rectangle 11">
            <a:extLst>
              <a:ext uri="{FF2B5EF4-FFF2-40B4-BE49-F238E27FC236}">
                <a16:creationId xmlns:a16="http://schemas.microsoft.com/office/drawing/2014/main" id="{99830A90-9C02-4B4C-8B3E-40F916CED7AA}"/>
              </a:ext>
            </a:extLst>
          </p:cNvPr>
          <p:cNvSpPr/>
          <p:nvPr/>
        </p:nvSpPr>
        <p:spPr>
          <a:xfrm>
            <a:off x="880421" y="1983016"/>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ti vi</a:t>
            </a:r>
            <a:endParaRPr lang="en-US" sz="1600" dirty="0">
              <a:solidFill>
                <a:srgbClr val="FF0000"/>
              </a:solidFill>
              <a:latin typeface="UTM Avo" panose="02040603050506020204" pitchFamily="18" charset="0"/>
            </a:endParaRPr>
          </a:p>
        </p:txBody>
      </p:sp>
      <p:sp>
        <p:nvSpPr>
          <p:cNvPr id="50" name="Rounded Rectangle 11">
            <a:extLst>
              <a:ext uri="{FF2B5EF4-FFF2-40B4-BE49-F238E27FC236}">
                <a16:creationId xmlns:a16="http://schemas.microsoft.com/office/drawing/2014/main" id="{C9B90907-2351-4C3E-BD8E-B081B8154A88}"/>
              </a:ext>
            </a:extLst>
          </p:cNvPr>
          <p:cNvSpPr/>
          <p:nvPr/>
        </p:nvSpPr>
        <p:spPr>
          <a:xfrm>
            <a:off x="669499" y="2890288"/>
            <a:ext cx="10854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mắc áo</a:t>
            </a:r>
            <a:endParaRPr lang="en-US" sz="1600" dirty="0">
              <a:solidFill>
                <a:srgbClr val="FF0000"/>
              </a:solidFill>
              <a:latin typeface="UTM Avo" panose="02040603050506020204" pitchFamily="18" charset="0"/>
            </a:endParaRPr>
          </a:p>
        </p:txBody>
      </p:sp>
      <p:sp>
        <p:nvSpPr>
          <p:cNvPr id="51" name="Rounded Rectangle 11">
            <a:extLst>
              <a:ext uri="{FF2B5EF4-FFF2-40B4-BE49-F238E27FC236}">
                <a16:creationId xmlns:a16="http://schemas.microsoft.com/office/drawing/2014/main" id="{CC669B7C-687F-46BE-AF14-E000AC8CF9E8}"/>
              </a:ext>
            </a:extLst>
          </p:cNvPr>
          <p:cNvSpPr/>
          <p:nvPr/>
        </p:nvSpPr>
        <p:spPr>
          <a:xfrm>
            <a:off x="2123838" y="1993943"/>
            <a:ext cx="97908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giường</a:t>
            </a:r>
            <a:endParaRPr lang="en-US" sz="1600" dirty="0">
              <a:solidFill>
                <a:srgbClr val="FF0000"/>
              </a:solidFill>
              <a:latin typeface="UTM Avo" panose="02040603050506020204" pitchFamily="18" charset="0"/>
            </a:endParaRPr>
          </a:p>
        </p:txBody>
      </p:sp>
      <p:sp>
        <p:nvSpPr>
          <p:cNvPr id="52" name="Rounded Rectangle 11">
            <a:extLst>
              <a:ext uri="{FF2B5EF4-FFF2-40B4-BE49-F238E27FC236}">
                <a16:creationId xmlns:a16="http://schemas.microsoft.com/office/drawing/2014/main" id="{1512F9F0-2DB7-4F0C-8DE0-BE0A4673087D}"/>
              </a:ext>
            </a:extLst>
          </p:cNvPr>
          <p:cNvSpPr/>
          <p:nvPr/>
        </p:nvSpPr>
        <p:spPr>
          <a:xfrm>
            <a:off x="880421" y="3774113"/>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chổi</a:t>
            </a:r>
            <a:endParaRPr lang="en-US" sz="1600" dirty="0">
              <a:solidFill>
                <a:srgbClr val="FF0000"/>
              </a:solidFill>
              <a:latin typeface="UTM Avo" panose="02040603050506020204" pitchFamily="18" charset="0"/>
            </a:endParaRPr>
          </a:p>
        </p:txBody>
      </p:sp>
      <p:sp>
        <p:nvSpPr>
          <p:cNvPr id="53" name="Rounded Rectangle 11">
            <a:extLst>
              <a:ext uri="{FF2B5EF4-FFF2-40B4-BE49-F238E27FC236}">
                <a16:creationId xmlns:a16="http://schemas.microsoft.com/office/drawing/2014/main" id="{EE6EAE77-F164-494A-85BC-4FDABF4D814B}"/>
              </a:ext>
            </a:extLst>
          </p:cNvPr>
          <p:cNvSpPr/>
          <p:nvPr/>
        </p:nvSpPr>
        <p:spPr>
          <a:xfrm>
            <a:off x="3809653" y="1986217"/>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gối</a:t>
            </a:r>
            <a:endParaRPr lang="en-US" sz="1600" dirty="0">
              <a:solidFill>
                <a:srgbClr val="FF0000"/>
              </a:solidFill>
              <a:latin typeface="UTM Avo" panose="02040603050506020204" pitchFamily="18" charset="0"/>
            </a:endParaRPr>
          </a:p>
        </p:txBody>
      </p:sp>
      <p:sp>
        <p:nvSpPr>
          <p:cNvPr id="54" name="Rectangle 53">
            <a:extLst>
              <a:ext uri="{FF2B5EF4-FFF2-40B4-BE49-F238E27FC236}">
                <a16:creationId xmlns:a16="http://schemas.microsoft.com/office/drawing/2014/main" id="{54377B15-B37B-43B2-B206-8D8F4FD63739}"/>
              </a:ext>
            </a:extLst>
          </p:cNvPr>
          <p:cNvSpPr/>
          <p:nvPr/>
        </p:nvSpPr>
        <p:spPr>
          <a:xfrm>
            <a:off x="475588" y="2239397"/>
            <a:ext cx="1376627" cy="456343"/>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xem phim</a:t>
            </a:r>
            <a:endParaRPr lang="vi-VN" sz="1800" dirty="0">
              <a:solidFill>
                <a:srgbClr val="0070C0"/>
              </a:solidFill>
            </a:endParaRPr>
          </a:p>
        </p:txBody>
      </p:sp>
      <p:sp>
        <p:nvSpPr>
          <p:cNvPr id="55" name="Rectangle 54">
            <a:extLst>
              <a:ext uri="{FF2B5EF4-FFF2-40B4-BE49-F238E27FC236}">
                <a16:creationId xmlns:a16="http://schemas.microsoft.com/office/drawing/2014/main" id="{8D50792E-2E24-4897-AFBF-DFE77F9E04DD}"/>
              </a:ext>
            </a:extLst>
          </p:cNvPr>
          <p:cNvSpPr/>
          <p:nvPr/>
        </p:nvSpPr>
        <p:spPr>
          <a:xfrm>
            <a:off x="1925065"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nằm</a:t>
            </a:r>
            <a:endParaRPr lang="vi-VN" sz="1800" dirty="0">
              <a:solidFill>
                <a:srgbClr val="0070C0"/>
              </a:solidFill>
            </a:endParaRPr>
          </a:p>
        </p:txBody>
      </p:sp>
      <p:sp>
        <p:nvSpPr>
          <p:cNvPr id="56" name="Rectangle 55">
            <a:extLst>
              <a:ext uri="{FF2B5EF4-FFF2-40B4-BE49-F238E27FC236}">
                <a16:creationId xmlns:a16="http://schemas.microsoft.com/office/drawing/2014/main" id="{844853A7-705B-4336-94F3-2CC5EFCC5191}"/>
              </a:ext>
            </a:extLst>
          </p:cNvPr>
          <p:cNvSpPr/>
          <p:nvPr/>
        </p:nvSpPr>
        <p:spPr>
          <a:xfrm>
            <a:off x="3408779"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gối đầu</a:t>
            </a:r>
            <a:endParaRPr lang="vi-VN" sz="1800" dirty="0">
              <a:solidFill>
                <a:srgbClr val="0070C0"/>
              </a:solidFill>
            </a:endParaRPr>
          </a:p>
        </p:txBody>
      </p:sp>
      <p:sp>
        <p:nvSpPr>
          <p:cNvPr id="57" name="Rectangle 56">
            <a:extLst>
              <a:ext uri="{FF2B5EF4-FFF2-40B4-BE49-F238E27FC236}">
                <a16:creationId xmlns:a16="http://schemas.microsoft.com/office/drawing/2014/main" id="{7286A90B-153C-48A3-B554-DF003C30CFF9}"/>
              </a:ext>
            </a:extLst>
          </p:cNvPr>
          <p:cNvSpPr/>
          <p:nvPr/>
        </p:nvSpPr>
        <p:spPr>
          <a:xfrm>
            <a:off x="4897532"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làm mát</a:t>
            </a:r>
            <a:endParaRPr lang="vi-VN" sz="1800" dirty="0">
              <a:solidFill>
                <a:srgbClr val="0070C0"/>
              </a:solidFill>
            </a:endParaRPr>
          </a:p>
        </p:txBody>
      </p:sp>
      <p:sp>
        <p:nvSpPr>
          <p:cNvPr id="58" name="Rectangle 57">
            <a:extLst>
              <a:ext uri="{FF2B5EF4-FFF2-40B4-BE49-F238E27FC236}">
                <a16:creationId xmlns:a16="http://schemas.microsoft.com/office/drawing/2014/main" id="{69E918E4-84A2-4A1D-BA4E-08790E3E13D8}"/>
              </a:ext>
            </a:extLst>
          </p:cNvPr>
          <p:cNvSpPr/>
          <p:nvPr/>
        </p:nvSpPr>
        <p:spPr>
          <a:xfrm>
            <a:off x="222004" y="3146139"/>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treo quần áo</a:t>
            </a:r>
            <a:endParaRPr lang="vi-VN" sz="1800" dirty="0">
              <a:solidFill>
                <a:srgbClr val="0070C0"/>
              </a:solidFill>
            </a:endParaRPr>
          </a:p>
        </p:txBody>
      </p:sp>
      <p:sp>
        <p:nvSpPr>
          <p:cNvPr id="59" name="Rectangle 58">
            <a:extLst>
              <a:ext uri="{FF2B5EF4-FFF2-40B4-BE49-F238E27FC236}">
                <a16:creationId xmlns:a16="http://schemas.microsoft.com/office/drawing/2014/main" id="{63363313-15A5-4F26-801C-AC34C2BB77E9}"/>
              </a:ext>
            </a:extLst>
          </p:cNvPr>
          <p:cNvSpPr/>
          <p:nvPr/>
        </p:nvSpPr>
        <p:spPr>
          <a:xfrm>
            <a:off x="1852215" y="3130948"/>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nấu đồ ăn</a:t>
            </a:r>
            <a:endParaRPr lang="vi-VN" sz="1800" dirty="0">
              <a:solidFill>
                <a:srgbClr val="0070C0"/>
              </a:solidFill>
            </a:endParaRPr>
          </a:p>
        </p:txBody>
      </p:sp>
      <p:sp>
        <p:nvSpPr>
          <p:cNvPr id="60" name="Rectangle 59">
            <a:extLst>
              <a:ext uri="{FF2B5EF4-FFF2-40B4-BE49-F238E27FC236}">
                <a16:creationId xmlns:a16="http://schemas.microsoft.com/office/drawing/2014/main" id="{461383E3-10D9-4C52-8BF0-82F25C32E6C5}"/>
              </a:ext>
            </a:extLst>
          </p:cNvPr>
          <p:cNvSpPr/>
          <p:nvPr/>
        </p:nvSpPr>
        <p:spPr>
          <a:xfrm>
            <a:off x="3225142" y="3130947"/>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rót nước</a:t>
            </a:r>
            <a:endParaRPr lang="vi-VN" sz="1800" dirty="0">
              <a:solidFill>
                <a:srgbClr val="0070C0"/>
              </a:solidFill>
            </a:endParaRPr>
          </a:p>
        </p:txBody>
      </p:sp>
      <p:sp>
        <p:nvSpPr>
          <p:cNvPr id="61" name="Rectangle 60">
            <a:extLst>
              <a:ext uri="{FF2B5EF4-FFF2-40B4-BE49-F238E27FC236}">
                <a16:creationId xmlns:a16="http://schemas.microsoft.com/office/drawing/2014/main" id="{CE1E22C2-972C-4752-BE3F-BAC6736DFD53}"/>
              </a:ext>
            </a:extLst>
          </p:cNvPr>
          <p:cNvSpPr/>
          <p:nvPr/>
        </p:nvSpPr>
        <p:spPr>
          <a:xfrm>
            <a:off x="4851653" y="3130947"/>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làm mát</a:t>
            </a:r>
            <a:endParaRPr lang="vi-VN" sz="1800" dirty="0">
              <a:solidFill>
                <a:srgbClr val="0070C0"/>
              </a:solidFill>
            </a:endParaRPr>
          </a:p>
        </p:txBody>
      </p:sp>
      <p:sp>
        <p:nvSpPr>
          <p:cNvPr id="62" name="Rectangle 61">
            <a:extLst>
              <a:ext uri="{FF2B5EF4-FFF2-40B4-BE49-F238E27FC236}">
                <a16:creationId xmlns:a16="http://schemas.microsoft.com/office/drawing/2014/main" id="{09291EB1-F722-4D4B-AD5A-512265C127AE}"/>
              </a:ext>
            </a:extLst>
          </p:cNvPr>
          <p:cNvSpPr/>
          <p:nvPr/>
        </p:nvSpPr>
        <p:spPr>
          <a:xfrm>
            <a:off x="420388" y="404388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quét nhà</a:t>
            </a:r>
            <a:endParaRPr lang="vi-VN" sz="1800" dirty="0">
              <a:solidFill>
                <a:srgbClr val="0070C0"/>
              </a:solidFill>
            </a:endParaRPr>
          </a:p>
        </p:txBody>
      </p:sp>
      <p:sp>
        <p:nvSpPr>
          <p:cNvPr id="63" name="Rectangle 62">
            <a:extLst>
              <a:ext uri="{FF2B5EF4-FFF2-40B4-BE49-F238E27FC236}">
                <a16:creationId xmlns:a16="http://schemas.microsoft.com/office/drawing/2014/main" id="{C1423372-5CA1-4CDB-8972-8118DD0CC95A}"/>
              </a:ext>
            </a:extLst>
          </p:cNvPr>
          <p:cNvSpPr/>
          <p:nvPr/>
        </p:nvSpPr>
        <p:spPr>
          <a:xfrm>
            <a:off x="1576021" y="404388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ngồi</a:t>
            </a:r>
            <a:endParaRPr lang="vi-VN" sz="1800" dirty="0">
              <a:solidFill>
                <a:srgbClr val="0070C0"/>
              </a:solidFill>
            </a:endParaRPr>
          </a:p>
        </p:txBody>
      </p:sp>
      <p:sp>
        <p:nvSpPr>
          <p:cNvPr id="64" name="Rectangle 63">
            <a:extLst>
              <a:ext uri="{FF2B5EF4-FFF2-40B4-BE49-F238E27FC236}">
                <a16:creationId xmlns:a16="http://schemas.microsoft.com/office/drawing/2014/main" id="{4E019919-37E5-48A6-B9F0-7D544EB5B029}"/>
              </a:ext>
            </a:extLst>
          </p:cNvPr>
          <p:cNvSpPr/>
          <p:nvPr/>
        </p:nvSpPr>
        <p:spPr>
          <a:xfrm>
            <a:off x="2952648" y="4043880"/>
            <a:ext cx="1943813" cy="455125"/>
          </a:xfrm>
          <a:prstGeom prst="rect">
            <a:avLst/>
          </a:prstGeom>
        </p:spPr>
        <p:txBody>
          <a:bodyPr wrap="square">
            <a:spAutoFit/>
          </a:bodyPr>
          <a:lstStyle/>
          <a:p>
            <a:pPr algn="ctr">
              <a:lnSpc>
                <a:spcPct val="150000"/>
              </a:lnSpc>
            </a:pPr>
            <a:r>
              <a:rPr lang="vi-VN" sz="1800">
                <a:solidFill>
                  <a:srgbClr val="0070C0"/>
                </a:solidFill>
                <a:latin typeface="UTM Avo" panose="02040603050506020204" pitchFamily="18" charset="0"/>
              </a:rPr>
              <a:t>đựng thức ăn</a:t>
            </a:r>
            <a:endParaRPr lang="vi-VN" sz="1800" dirty="0">
              <a:solidFill>
                <a:srgbClr val="0070C0"/>
              </a:solidFill>
            </a:endParaRPr>
          </a:p>
        </p:txBody>
      </p:sp>
      <p:sp>
        <p:nvSpPr>
          <p:cNvPr id="65" name="Rectangle 64">
            <a:extLst>
              <a:ext uri="{FF2B5EF4-FFF2-40B4-BE49-F238E27FC236}">
                <a16:creationId xmlns:a16="http://schemas.microsoft.com/office/drawing/2014/main" id="{884D117A-5F54-48F5-8EBD-FCBCBD15AAEA}"/>
              </a:ext>
            </a:extLst>
          </p:cNvPr>
          <p:cNvSpPr/>
          <p:nvPr/>
        </p:nvSpPr>
        <p:spPr>
          <a:xfrm>
            <a:off x="4643954" y="4021744"/>
            <a:ext cx="1943813" cy="455125"/>
          </a:xfrm>
          <a:prstGeom prst="rect">
            <a:avLst/>
          </a:prstGeom>
        </p:spPr>
        <p:txBody>
          <a:bodyPr wrap="square">
            <a:spAutoFit/>
          </a:bodyPr>
          <a:lstStyle/>
          <a:p>
            <a:pPr algn="ctr">
              <a:lnSpc>
                <a:spcPct val="150000"/>
              </a:lnSpc>
            </a:pPr>
            <a:r>
              <a:rPr lang="vi-VN" sz="1800">
                <a:solidFill>
                  <a:srgbClr val="0070C0"/>
                </a:solidFill>
                <a:latin typeface="UTM Avo" panose="02040603050506020204" pitchFamily="18" charset="0"/>
              </a:rPr>
              <a:t>đựng nước</a:t>
            </a:r>
            <a:endParaRPr lang="vi-VN" sz="1800" dirty="0">
              <a:solidFill>
                <a:srgbClr val="0070C0"/>
              </a:solidFill>
            </a:endParaRP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ppt_y</p:attrName>
                                        </p:attrNameLst>
                                      </p:cBhvr>
                                      <p:tavLst>
                                        <p:tav tm="0">
                                          <p:val>
                                            <p:strVal val="#ppt_y-#ppt_h*1.125000"/>
                                          </p:val>
                                        </p:tav>
                                        <p:tav tm="100000">
                                          <p:val>
                                            <p:strVal val="#ppt_y"/>
                                          </p:val>
                                        </p:tav>
                                      </p:tavLst>
                                    </p:anim>
                                    <p:animEffect transition="in" filter="wipe(down)">
                                      <p:cBhvr>
                                        <p:cTn id="8" dur="500"/>
                                        <p:tgtEl>
                                          <p:spTgt spid="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ppt_y</p:attrName>
                                        </p:attrNameLst>
                                      </p:cBhvr>
                                      <p:tavLst>
                                        <p:tav tm="0">
                                          <p:val>
                                            <p:strVal val="#ppt_y-#ppt_h*1.125000"/>
                                          </p:val>
                                        </p:tav>
                                        <p:tav tm="100000">
                                          <p:val>
                                            <p:strVal val="#ppt_y"/>
                                          </p:val>
                                        </p:tav>
                                      </p:tavLst>
                                    </p:anim>
                                    <p:animEffect transition="in" filter="wipe(down)">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p:tgtEl>
                                          <p:spTgt spid="57"/>
                                        </p:tgtEl>
                                        <p:attrNameLst>
                                          <p:attrName>ppt_y</p:attrName>
                                        </p:attrNameLst>
                                      </p:cBhvr>
                                      <p:tavLst>
                                        <p:tav tm="0">
                                          <p:val>
                                            <p:strVal val="#ppt_y-#ppt_h*1.125000"/>
                                          </p:val>
                                        </p:tav>
                                        <p:tav tm="100000">
                                          <p:val>
                                            <p:strVal val="#ppt_y"/>
                                          </p:val>
                                        </p:tav>
                                      </p:tavLst>
                                    </p:anim>
                                    <p:animEffect transition="in" filter="wipe(down)">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p:tgtEl>
                                          <p:spTgt spid="58"/>
                                        </p:tgtEl>
                                        <p:attrNameLst>
                                          <p:attrName>ppt_y</p:attrName>
                                        </p:attrNameLst>
                                      </p:cBhvr>
                                      <p:tavLst>
                                        <p:tav tm="0">
                                          <p:val>
                                            <p:strVal val="#ppt_y-#ppt_h*1.125000"/>
                                          </p:val>
                                        </p:tav>
                                        <p:tav tm="100000">
                                          <p:val>
                                            <p:strVal val="#ppt_y"/>
                                          </p:val>
                                        </p:tav>
                                      </p:tavLst>
                                    </p:anim>
                                    <p:animEffect transition="in" filter="wipe(down)">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p:tgtEl>
                                          <p:spTgt spid="59"/>
                                        </p:tgtEl>
                                        <p:attrNameLst>
                                          <p:attrName>ppt_y</p:attrName>
                                        </p:attrNameLst>
                                      </p:cBhvr>
                                      <p:tavLst>
                                        <p:tav tm="0">
                                          <p:val>
                                            <p:strVal val="#ppt_y-#ppt_h*1.125000"/>
                                          </p:val>
                                        </p:tav>
                                        <p:tav tm="100000">
                                          <p:val>
                                            <p:strVal val="#ppt_y"/>
                                          </p:val>
                                        </p:tav>
                                      </p:tavLst>
                                    </p:anim>
                                    <p:animEffect transition="in" filter="wipe(down)">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ppt_y</p:attrName>
                                        </p:attrNameLst>
                                      </p:cBhvr>
                                      <p:tavLst>
                                        <p:tav tm="0">
                                          <p:val>
                                            <p:strVal val="#ppt_y-#ppt_h*1.125000"/>
                                          </p:val>
                                        </p:tav>
                                        <p:tav tm="100000">
                                          <p:val>
                                            <p:strVal val="#ppt_y"/>
                                          </p:val>
                                        </p:tav>
                                      </p:tavLst>
                                    </p:anim>
                                    <p:animEffect transition="in" filter="wipe(down)">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p:tgtEl>
                                          <p:spTgt spid="61"/>
                                        </p:tgtEl>
                                        <p:attrNameLst>
                                          <p:attrName>ppt_y</p:attrName>
                                        </p:attrNameLst>
                                      </p:cBhvr>
                                      <p:tavLst>
                                        <p:tav tm="0">
                                          <p:val>
                                            <p:strVal val="#ppt_y-#ppt_h*1.125000"/>
                                          </p:val>
                                        </p:tav>
                                        <p:tav tm="100000">
                                          <p:val>
                                            <p:strVal val="#ppt_y"/>
                                          </p:val>
                                        </p:tav>
                                      </p:tavLst>
                                    </p:anim>
                                    <p:animEffect transition="in" filter="wipe(down)">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p:tgtEl>
                                          <p:spTgt spid="62"/>
                                        </p:tgtEl>
                                        <p:attrNameLst>
                                          <p:attrName>ppt_y</p:attrName>
                                        </p:attrNameLst>
                                      </p:cBhvr>
                                      <p:tavLst>
                                        <p:tav tm="0">
                                          <p:val>
                                            <p:strVal val="#ppt_y-#ppt_h*1.125000"/>
                                          </p:val>
                                        </p:tav>
                                        <p:tav tm="100000">
                                          <p:val>
                                            <p:strVal val="#ppt_y"/>
                                          </p:val>
                                        </p:tav>
                                      </p:tavLst>
                                    </p:anim>
                                    <p:animEffect transition="in" filter="wipe(down)">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p:tgtEl>
                                          <p:spTgt spid="63"/>
                                        </p:tgtEl>
                                        <p:attrNameLst>
                                          <p:attrName>ppt_y</p:attrName>
                                        </p:attrNameLst>
                                      </p:cBhvr>
                                      <p:tavLst>
                                        <p:tav tm="0">
                                          <p:val>
                                            <p:strVal val="#ppt_y-#ppt_h*1.125000"/>
                                          </p:val>
                                        </p:tav>
                                        <p:tav tm="100000">
                                          <p:val>
                                            <p:strVal val="#ppt_y"/>
                                          </p:val>
                                        </p:tav>
                                      </p:tavLst>
                                    </p:anim>
                                    <p:animEffect transition="in" filter="wipe(down)">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p:tgtEl>
                                          <p:spTgt spid="64"/>
                                        </p:tgtEl>
                                        <p:attrNameLst>
                                          <p:attrName>ppt_y</p:attrName>
                                        </p:attrNameLst>
                                      </p:cBhvr>
                                      <p:tavLst>
                                        <p:tav tm="0">
                                          <p:val>
                                            <p:strVal val="#ppt_y-#ppt_h*1.125000"/>
                                          </p:val>
                                        </p:tav>
                                        <p:tav tm="100000">
                                          <p:val>
                                            <p:strVal val="#ppt_y"/>
                                          </p:val>
                                        </p:tav>
                                      </p:tavLst>
                                    </p:anim>
                                    <p:animEffect transition="in" filter="wipe(down)">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down)">
                                      <p:cBhvr>
                                        <p:cTn id="7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BA50-266E-4B9B-B112-2D750FE44E64}"/>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457201" y="474453"/>
            <a:ext cx="6167886" cy="4330459"/>
          </a:xfrm>
          <a:prstGeom prst="rect">
            <a:avLst/>
          </a:prstGeom>
          <a:noFill/>
          <a:ln>
            <a:noFill/>
          </a:ln>
        </p:spPr>
      </p:pic>
      <p:sp>
        <p:nvSpPr>
          <p:cNvPr id="3" name="TextBox 2">
            <a:extLst>
              <a:ext uri="{FF2B5EF4-FFF2-40B4-BE49-F238E27FC236}">
                <a16:creationId xmlns:a16="http://schemas.microsoft.com/office/drawing/2014/main" id="{50C42EFA-BE53-4EC3-811B-AE78CCD74BB8}"/>
              </a:ext>
            </a:extLst>
          </p:cNvPr>
          <p:cNvSpPr txBox="1"/>
          <p:nvPr/>
        </p:nvSpPr>
        <p:spPr>
          <a:xfrm>
            <a:off x="480649" y="758490"/>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Thứ</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năm</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ngày</a:t>
            </a:r>
            <a:r>
              <a:rPr lang="en-US" sz="2400" b="1" dirty="0">
                <a:solidFill>
                  <a:schemeClr val="tx1"/>
                </a:solidFill>
                <a:latin typeface="HP001 4H" panose="020B0603050302020204" pitchFamily="34" charset="0"/>
              </a:rPr>
              <a:t> 16 </a:t>
            </a:r>
            <a:r>
              <a:rPr lang="en-US" sz="2400" b="1" dirty="0" err="1">
                <a:solidFill>
                  <a:schemeClr val="tx1"/>
                </a:solidFill>
                <a:latin typeface="HP001 4H" panose="020B0603050302020204" pitchFamily="34" charset="0"/>
              </a:rPr>
              <a:t>tháng</a:t>
            </a:r>
            <a:r>
              <a:rPr lang="en-US" sz="2400" b="1" dirty="0">
                <a:solidFill>
                  <a:schemeClr val="tx1"/>
                </a:solidFill>
                <a:latin typeface="HP001 4H" panose="020B0603050302020204" pitchFamily="34" charset="0"/>
              </a:rPr>
              <a:t> 9 </a:t>
            </a:r>
            <a:r>
              <a:rPr lang="en-US" sz="2400" b="1" dirty="0" err="1">
                <a:solidFill>
                  <a:schemeClr val="tx1"/>
                </a:solidFill>
                <a:latin typeface="HP001 4H" panose="020B0603050302020204" pitchFamily="34" charset="0"/>
              </a:rPr>
              <a:t>năm</a:t>
            </a:r>
            <a:r>
              <a:rPr lang="en-US" sz="2400" b="1" dirty="0">
                <a:solidFill>
                  <a:schemeClr val="tx1"/>
                </a:solidFill>
                <a:latin typeface="HP001 4H" panose="020B0603050302020204" pitchFamily="34" charset="0"/>
              </a:rPr>
              <a:t> 2021</a:t>
            </a:r>
          </a:p>
        </p:txBody>
      </p:sp>
      <p:sp>
        <p:nvSpPr>
          <p:cNvPr id="4" name="TextBox 3">
            <a:extLst>
              <a:ext uri="{FF2B5EF4-FFF2-40B4-BE49-F238E27FC236}">
                <a16:creationId xmlns:a16="http://schemas.microsoft.com/office/drawing/2014/main" id="{1DB73A43-F168-433F-8F0C-4F6FC770F44E}"/>
              </a:ext>
            </a:extLst>
          </p:cNvPr>
          <p:cNvSpPr txBox="1"/>
          <p:nvPr/>
        </p:nvSpPr>
        <p:spPr>
          <a:xfrm>
            <a:off x="2296634" y="1123538"/>
            <a:ext cx="6591690" cy="461665"/>
          </a:xfrm>
          <a:prstGeom prst="rect">
            <a:avLst/>
          </a:prstGeom>
          <a:noFill/>
        </p:spPr>
        <p:txBody>
          <a:bodyPr wrap="square">
            <a:spAutoFit/>
          </a:bodyPr>
          <a:lstStyle/>
          <a:p>
            <a:r>
              <a:rPr lang="en-US" sz="2400" dirty="0" err="1">
                <a:solidFill>
                  <a:schemeClr val="tx1"/>
                </a:solidFill>
                <a:latin typeface="HP001 4H" panose="020B0603050302020204" pitchFamily="34" charset="0"/>
              </a:rPr>
              <a:t>Luyện</a:t>
            </a:r>
            <a:r>
              <a:rPr lang="en-US" sz="2400" dirty="0">
                <a:solidFill>
                  <a:schemeClr val="tx1"/>
                </a:solidFill>
                <a:latin typeface="HP001 4H" panose="020B0603050302020204" pitchFamily="34" charset="0"/>
              </a:rPr>
              <a:t> </a:t>
            </a:r>
            <a:r>
              <a:rPr lang="en-US" sz="2400" dirty="0" err="1">
                <a:solidFill>
                  <a:schemeClr val="tx1"/>
                </a:solidFill>
                <a:latin typeface="HP001 4H" panose="020B0603050302020204" pitchFamily="34" charset="0"/>
              </a:rPr>
              <a:t>tập</a:t>
            </a:r>
            <a:endParaRPr lang="en-US" sz="2400" dirty="0">
              <a:solidFill>
                <a:schemeClr val="tx1"/>
              </a:solidFill>
              <a:latin typeface="HP001 4H" panose="020B0603050302020204" pitchFamily="34" charset="0"/>
            </a:endParaRPr>
          </a:p>
        </p:txBody>
      </p:sp>
      <p:sp>
        <p:nvSpPr>
          <p:cNvPr id="5" name="TextBox 4">
            <a:extLst>
              <a:ext uri="{FF2B5EF4-FFF2-40B4-BE49-F238E27FC236}">
                <a16:creationId xmlns:a16="http://schemas.microsoft.com/office/drawing/2014/main" id="{EEBEDB7C-522F-45E1-970E-D633AC77C21B}"/>
              </a:ext>
            </a:extLst>
          </p:cNvPr>
          <p:cNvSpPr txBox="1"/>
          <p:nvPr/>
        </p:nvSpPr>
        <p:spPr>
          <a:xfrm>
            <a:off x="1770737" y="1485049"/>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Từ</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chỉ</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sự</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vật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hoạt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động</a:t>
            </a:r>
            <a:endParaRPr lang="en-US" sz="2400" b="1" dirty="0">
              <a:solidFill>
                <a:schemeClr val="tx1"/>
              </a:solidFill>
              <a:latin typeface="HP001 4H" panose="020B0603050302020204" pitchFamily="34" charset="0"/>
            </a:endParaRPr>
          </a:p>
        </p:txBody>
      </p:sp>
      <p:sp>
        <p:nvSpPr>
          <p:cNvPr id="6" name="TextBox 5">
            <a:extLst>
              <a:ext uri="{FF2B5EF4-FFF2-40B4-BE49-F238E27FC236}">
                <a16:creationId xmlns:a16="http://schemas.microsoft.com/office/drawing/2014/main" id="{40C1303E-EA96-4BF0-A301-D3009F31E301}"/>
              </a:ext>
            </a:extLst>
          </p:cNvPr>
          <p:cNvSpPr txBox="1"/>
          <p:nvPr/>
        </p:nvSpPr>
        <p:spPr>
          <a:xfrm>
            <a:off x="1763646" y="1860732"/>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Câu</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nêu</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hoạt</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động</a:t>
            </a:r>
            <a:endParaRPr lang="en-US" sz="2400" b="1" dirty="0">
              <a:solidFill>
                <a:schemeClr val="tx1"/>
              </a:solidFill>
              <a:latin typeface="HP001 4H" panose="020B0603050302020204" pitchFamily="34" charset="0"/>
            </a:endParaRPr>
          </a:p>
        </p:txBody>
      </p:sp>
      <p:sp>
        <p:nvSpPr>
          <p:cNvPr id="7" name="TextBox 6">
            <a:extLst>
              <a:ext uri="{FF2B5EF4-FFF2-40B4-BE49-F238E27FC236}">
                <a16:creationId xmlns:a16="http://schemas.microsoft.com/office/drawing/2014/main" id="{1199E101-B278-4B38-AD55-0005E268B0FF}"/>
              </a:ext>
            </a:extLst>
          </p:cNvPr>
          <p:cNvSpPr txBox="1"/>
          <p:nvPr/>
        </p:nvSpPr>
        <p:spPr>
          <a:xfrm>
            <a:off x="384954" y="2215149"/>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Bài</a:t>
            </a:r>
            <a:r>
              <a:rPr lang="en-US" sz="2400" b="1" dirty="0">
                <a:solidFill>
                  <a:schemeClr val="tx1"/>
                </a:solidFill>
                <a:latin typeface="HP001 4H" panose="020B0603050302020204" pitchFamily="34" charset="0"/>
              </a:rPr>
              <a:t> 2.</a:t>
            </a:r>
          </a:p>
        </p:txBody>
      </p:sp>
      <p:sp>
        <p:nvSpPr>
          <p:cNvPr id="9" name="TextBox 8">
            <a:extLst>
              <a:ext uri="{FF2B5EF4-FFF2-40B4-BE49-F238E27FC236}">
                <a16:creationId xmlns:a16="http://schemas.microsoft.com/office/drawing/2014/main" id="{1B29A0FB-ECD8-4374-8AE0-005074E789E6}"/>
              </a:ext>
            </a:extLst>
          </p:cNvPr>
          <p:cNvSpPr txBox="1"/>
          <p:nvPr/>
        </p:nvSpPr>
        <p:spPr>
          <a:xfrm>
            <a:off x="537354" y="2558943"/>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ghế</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ngồi</a:t>
            </a:r>
            <a:endParaRPr lang="en-US" sz="2400" b="1" dirty="0">
              <a:solidFill>
                <a:schemeClr val="tx1"/>
              </a:solidFill>
              <a:latin typeface="HP001 4H" panose="020B0603050302020204" pitchFamily="34" charset="0"/>
            </a:endParaRPr>
          </a:p>
        </p:txBody>
      </p:sp>
      <p:sp>
        <p:nvSpPr>
          <p:cNvPr id="10" name="TextBox 9">
            <a:extLst>
              <a:ext uri="{FF2B5EF4-FFF2-40B4-BE49-F238E27FC236}">
                <a16:creationId xmlns:a16="http://schemas.microsoft.com/office/drawing/2014/main" id="{7575A279-2B13-44EF-AFC9-70DA3EFEB0C9}"/>
              </a:ext>
            </a:extLst>
          </p:cNvPr>
          <p:cNvSpPr txBox="1"/>
          <p:nvPr/>
        </p:nvSpPr>
        <p:spPr>
          <a:xfrm>
            <a:off x="530263" y="2913367"/>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nồi</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nấu</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cơm</a:t>
            </a:r>
            <a:endParaRPr lang="en-US" sz="2400" b="1" dirty="0">
              <a:solidFill>
                <a:schemeClr val="tx1"/>
              </a:solidFill>
              <a:latin typeface="HP001 4H" panose="020B0603050302020204" pitchFamily="34" charset="0"/>
            </a:endParaRPr>
          </a:p>
        </p:txBody>
      </p:sp>
      <p:sp>
        <p:nvSpPr>
          <p:cNvPr id="11" name="TextBox 10">
            <a:extLst>
              <a:ext uri="{FF2B5EF4-FFF2-40B4-BE49-F238E27FC236}">
                <a16:creationId xmlns:a16="http://schemas.microsoft.com/office/drawing/2014/main" id="{3ACF5F92-E96F-4DE5-A510-A3351D7E1C20}"/>
              </a:ext>
            </a:extLst>
          </p:cNvPr>
          <p:cNvSpPr txBox="1"/>
          <p:nvPr/>
        </p:nvSpPr>
        <p:spPr>
          <a:xfrm>
            <a:off x="480641" y="3278423"/>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giường</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nằm</a:t>
            </a:r>
            <a:endParaRPr lang="en-US" sz="2400" b="1" dirty="0">
              <a:solidFill>
                <a:schemeClr val="tx1"/>
              </a:solidFill>
              <a:latin typeface="HP001 4H" panose="020B0603050302020204" pitchFamily="34" charset="0"/>
            </a:endParaRPr>
          </a:p>
        </p:txBody>
      </p:sp>
      <p:sp>
        <p:nvSpPr>
          <p:cNvPr id="12" name="TextBox 11">
            <a:extLst>
              <a:ext uri="{FF2B5EF4-FFF2-40B4-BE49-F238E27FC236}">
                <a16:creationId xmlns:a16="http://schemas.microsoft.com/office/drawing/2014/main" id="{8FD73A4A-A6A9-41DA-9D8B-450D30BE67BE}"/>
              </a:ext>
            </a:extLst>
          </p:cNvPr>
          <p:cNvSpPr txBox="1"/>
          <p:nvPr/>
        </p:nvSpPr>
        <p:spPr>
          <a:xfrm>
            <a:off x="484182" y="3643479"/>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chén</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đựng</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nước</a:t>
            </a:r>
            <a:endParaRPr lang="en-US" sz="2400" b="1" dirty="0">
              <a:solidFill>
                <a:schemeClr val="tx1"/>
              </a:solidFill>
              <a:latin typeface="HP001 4H" panose="020B0603050302020204" pitchFamily="34" charset="0"/>
            </a:endParaRPr>
          </a:p>
        </p:txBody>
      </p:sp>
      <p:sp>
        <p:nvSpPr>
          <p:cNvPr id="13" name="TextBox 12">
            <a:extLst>
              <a:ext uri="{FF2B5EF4-FFF2-40B4-BE49-F238E27FC236}">
                <a16:creationId xmlns:a16="http://schemas.microsoft.com/office/drawing/2014/main" id="{1B10BD01-EB3B-4D16-A9E2-C1F4CCEEDFEB}"/>
              </a:ext>
            </a:extLst>
          </p:cNvPr>
          <p:cNvSpPr txBox="1"/>
          <p:nvPr/>
        </p:nvSpPr>
        <p:spPr>
          <a:xfrm>
            <a:off x="466456" y="4019170"/>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gối</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gối</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đầu</a:t>
            </a:r>
            <a:endParaRPr lang="en-US" sz="2400" b="1" dirty="0">
              <a:solidFill>
                <a:schemeClr val="tx1"/>
              </a:solidFill>
              <a:latin typeface="HP001 4H" panose="020B0603050302020204" pitchFamily="34" charset="0"/>
            </a:endParaRPr>
          </a:p>
        </p:txBody>
      </p:sp>
    </p:spTree>
    <p:extLst>
      <p:ext uri="{BB962C8B-B14F-4D97-AF65-F5344CB8AC3E}">
        <p14:creationId xmlns:p14="http://schemas.microsoft.com/office/powerpoint/2010/main" val="429074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440057"/>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Đặt một câu nói về việc em làm ở nhà.</a:t>
            </a:r>
            <a:endParaRPr lang="en-US" sz="2000" b="1" dirty="0">
              <a:solidFill>
                <a:schemeClr val="accent4">
                  <a:lumMod val="50000"/>
                </a:schemeClr>
              </a:solidFill>
              <a:latin typeface="UTM Avo" panose="02040603050506020204" pitchFamily="18" charset="0"/>
            </a:endParaRPr>
          </a:p>
        </p:txBody>
      </p:sp>
      <p:sp>
        <p:nvSpPr>
          <p:cNvPr id="27" name="Rectangle 26">
            <a:extLst>
              <a:ext uri="{FF2B5EF4-FFF2-40B4-BE49-F238E27FC236}">
                <a16:creationId xmlns:a16="http://schemas.microsoft.com/office/drawing/2014/main" id="{56F2803F-077B-4DA7-9050-120B91F6470F}"/>
              </a:ext>
            </a:extLst>
          </p:cNvPr>
          <p:cNvSpPr/>
          <p:nvPr/>
        </p:nvSpPr>
        <p:spPr>
          <a:xfrm>
            <a:off x="608589" y="979172"/>
            <a:ext cx="3030498" cy="456343"/>
          </a:xfrm>
          <a:prstGeom prst="rect">
            <a:avLst/>
          </a:prstGeom>
        </p:spPr>
        <p:txBody>
          <a:bodyPr wrap="square">
            <a:spAutoFit/>
          </a:bodyPr>
          <a:lstStyle/>
          <a:p>
            <a:pPr algn="just">
              <a:lnSpc>
                <a:spcPct val="150000"/>
              </a:lnSpc>
            </a:pPr>
            <a:r>
              <a:rPr lang="vi-VN" sz="1800" b="1" dirty="0">
                <a:solidFill>
                  <a:srgbClr val="FF0000"/>
                </a:solidFill>
                <a:latin typeface="UTM Avo" panose="02040603050506020204" pitchFamily="18" charset="0"/>
              </a:rPr>
              <a:t>M: </a:t>
            </a:r>
            <a:r>
              <a:rPr lang="vi-VN" sz="1800" dirty="0">
                <a:latin typeface="UTM Avo" panose="02040603050506020204" pitchFamily="18" charset="0"/>
              </a:rPr>
              <a:t>Em quét nhà.</a:t>
            </a:r>
            <a:endParaRPr lang="vi-VN" sz="1800" dirty="0"/>
          </a:p>
        </p:txBody>
      </p:sp>
    </p:spTree>
    <p:controls>
      <mc:AlternateContent xmlns:mc="http://schemas.openxmlformats.org/markup-compatibility/2006">
        <mc:Choice xmlns:v="urn:schemas-microsoft-com:vml" Requires="v">
          <p:control spid="2055" name="TextBox1" r:id="rId2" imgW="5877000" imgH="438120"/>
        </mc:Choice>
        <mc:Fallback>
          <p:control name="TextBox1" r:id="rId2" imgW="5877000" imgH="438120">
            <p:pic>
              <p:nvPicPr>
                <p:cNvPr id="3" name="TextBox1">
                  <a:extLst>
                    <a:ext uri="{FF2B5EF4-FFF2-40B4-BE49-F238E27FC236}">
                      <a16:creationId xmlns:a16="http://schemas.microsoft.com/office/drawing/2014/main" id="{E6133604-F758-48D0-9BFB-D4A9A47AB4B1}"/>
                    </a:ext>
                  </a:extLst>
                </p:cNvPr>
                <p:cNvPicPr>
                  <a:picLocks/>
                </p:cNvPicPr>
                <p:nvPr/>
              </p:nvPicPr>
              <p:blipFill>
                <a:blip r:embed="rId8"/>
                <a:stretch>
                  <a:fillRect/>
                </a:stretch>
              </p:blipFill>
              <p:spPr>
                <a:xfrm>
                  <a:off x="534988" y="1573213"/>
                  <a:ext cx="5876925" cy="439737"/>
                </a:xfrm>
                <a:prstGeom prst="rect">
                  <a:avLst/>
                </a:prstGeom>
              </p:spPr>
            </p:pic>
          </p:control>
        </mc:Fallback>
      </mc:AlternateContent>
      <mc:AlternateContent xmlns:mc="http://schemas.openxmlformats.org/markup-compatibility/2006">
        <mc:Choice xmlns:v="urn:schemas-microsoft-com:vml" Requires="v">
          <p:control spid="2056" name="TextBox2" r:id="rId3" imgW="5877000" imgH="438120"/>
        </mc:Choice>
        <mc:Fallback>
          <p:control name="TextBox2" r:id="rId3" imgW="5877000" imgH="438120">
            <p:pic>
              <p:nvPicPr>
                <p:cNvPr id="32" name="TextBox2">
                  <a:extLst>
                    <a:ext uri="{FF2B5EF4-FFF2-40B4-BE49-F238E27FC236}">
                      <a16:creationId xmlns:a16="http://schemas.microsoft.com/office/drawing/2014/main" id="{4FBA8C50-67CC-480E-8320-43A4B8DB4A09}"/>
                    </a:ext>
                  </a:extLst>
                </p:cNvPr>
                <p:cNvPicPr>
                  <a:picLocks/>
                </p:cNvPicPr>
                <p:nvPr/>
              </p:nvPicPr>
              <p:blipFill>
                <a:blip r:embed="rId9"/>
                <a:stretch>
                  <a:fillRect/>
                </a:stretch>
              </p:blipFill>
              <p:spPr>
                <a:xfrm>
                  <a:off x="534264" y="2110949"/>
                  <a:ext cx="5876925" cy="439737"/>
                </a:xfrm>
                <a:prstGeom prst="rect">
                  <a:avLst/>
                </a:prstGeom>
              </p:spPr>
            </p:pic>
          </p:control>
        </mc:Fallback>
      </mc:AlternateContent>
      <mc:AlternateContent xmlns:mc="http://schemas.openxmlformats.org/markup-compatibility/2006">
        <mc:Choice xmlns:v="urn:schemas-microsoft-com:vml" Requires="v">
          <p:control spid="2057" name="TextBox3" r:id="rId4" imgW="5877000" imgH="438120"/>
        </mc:Choice>
        <mc:Fallback>
          <p:control name="TextBox3" r:id="rId4" imgW="5877000" imgH="438120">
            <p:pic>
              <p:nvPicPr>
                <p:cNvPr id="33" name="TextBox3">
                  <a:extLst>
                    <a:ext uri="{FF2B5EF4-FFF2-40B4-BE49-F238E27FC236}">
                      <a16:creationId xmlns:a16="http://schemas.microsoft.com/office/drawing/2014/main" id="{27928D50-3A82-41E7-A547-FA83F7F1BD14}"/>
                    </a:ext>
                  </a:extLst>
                </p:cNvPr>
                <p:cNvPicPr>
                  <a:picLocks/>
                </p:cNvPicPr>
                <p:nvPr/>
              </p:nvPicPr>
              <p:blipFill>
                <a:blip r:embed="rId10"/>
                <a:stretch>
                  <a:fillRect/>
                </a:stretch>
              </p:blipFill>
              <p:spPr>
                <a:xfrm>
                  <a:off x="533540" y="2648685"/>
                  <a:ext cx="5876925" cy="439737"/>
                </a:xfrm>
                <a:prstGeom prst="rect">
                  <a:avLst/>
                </a:prstGeom>
              </p:spPr>
            </p:pic>
          </p:control>
        </mc:Fallback>
      </mc:AlternateContent>
      <mc:AlternateContent xmlns:mc="http://schemas.openxmlformats.org/markup-compatibility/2006">
        <mc:Choice xmlns:v="urn:schemas-microsoft-com:vml" Requires="v">
          <p:control spid="2058" name="TextBox4" r:id="rId5" imgW="5877000" imgH="438120"/>
        </mc:Choice>
        <mc:Fallback>
          <p:control name="TextBox4" r:id="rId5" imgW="5877000" imgH="438120">
            <p:pic>
              <p:nvPicPr>
                <p:cNvPr id="34" name="TextBox4">
                  <a:extLst>
                    <a:ext uri="{FF2B5EF4-FFF2-40B4-BE49-F238E27FC236}">
                      <a16:creationId xmlns:a16="http://schemas.microsoft.com/office/drawing/2014/main" id="{D3396DE6-E448-4CB6-A642-791CAC17F4BF}"/>
                    </a:ext>
                  </a:extLst>
                </p:cNvPr>
                <p:cNvPicPr>
                  <a:picLocks/>
                </p:cNvPicPr>
                <p:nvPr/>
              </p:nvPicPr>
              <p:blipFill>
                <a:blip r:embed="rId11"/>
                <a:stretch>
                  <a:fillRect/>
                </a:stretch>
              </p:blipFill>
              <p:spPr>
                <a:xfrm>
                  <a:off x="532816" y="3186421"/>
                  <a:ext cx="5876925" cy="439737"/>
                </a:xfrm>
                <a:prstGeom prst="rect">
                  <a:avLst/>
                </a:prstGeom>
              </p:spPr>
            </p:pic>
          </p:control>
        </mc:Fallback>
      </mc:AlternateContent>
      <mc:AlternateContent xmlns:mc="http://schemas.openxmlformats.org/markup-compatibility/2006">
        <mc:Choice xmlns:v="urn:schemas-microsoft-com:vml" Requires="v">
          <p:control spid="2059" name="TextBox5" r:id="rId6" imgW="5877000" imgH="438120"/>
        </mc:Choice>
        <mc:Fallback>
          <p:control name="TextBox5" r:id="rId6" imgW="5877000" imgH="438120">
            <p:pic>
              <p:nvPicPr>
                <p:cNvPr id="35" name="TextBox5">
                  <a:extLst>
                    <a:ext uri="{FF2B5EF4-FFF2-40B4-BE49-F238E27FC236}">
                      <a16:creationId xmlns:a16="http://schemas.microsoft.com/office/drawing/2014/main" id="{2B89C284-E472-46A0-B63A-40707757E166}"/>
                    </a:ext>
                  </a:extLst>
                </p:cNvPr>
                <p:cNvPicPr>
                  <a:picLocks/>
                </p:cNvPicPr>
                <p:nvPr/>
              </p:nvPicPr>
              <p:blipFill>
                <a:blip r:embed="rId12"/>
                <a:stretch>
                  <a:fillRect/>
                </a:stretch>
              </p:blipFill>
              <p:spPr>
                <a:xfrm>
                  <a:off x="532092" y="3724157"/>
                  <a:ext cx="5876925" cy="439737"/>
                </a:xfrm>
                <a:prstGeom prst="rect">
                  <a:avLst/>
                </a:prstGeom>
              </p:spPr>
            </p:pic>
          </p:control>
        </mc:Fallback>
      </mc:AlternateContent>
    </p:controls>
    <p:extLst>
      <p:ext uri="{BB962C8B-B14F-4D97-AF65-F5344CB8AC3E}">
        <p14:creationId xmlns:p14="http://schemas.microsoft.com/office/powerpoint/2010/main" val="2119376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BA50-266E-4B9B-B112-2D750FE44E64}"/>
              </a:ext>
            </a:extLst>
          </p:cNvPr>
          <p:cNvPicPr/>
          <p:nvPr/>
        </p:nvPicPr>
        <p:blipFill rotWithShape="1">
          <a:blip r:embed="rId2" cstate="print">
            <a:extLst>
              <a:ext uri="{28A0092B-C50C-407E-A947-70E740481C1C}">
                <a14:useLocalDpi xmlns:a14="http://schemas.microsoft.com/office/drawing/2010/main" val="0"/>
              </a:ext>
            </a:extLst>
          </a:blip>
          <a:srcRect t="500" r="18858"/>
          <a:stretch/>
        </p:blipFill>
        <p:spPr bwMode="auto">
          <a:xfrm>
            <a:off x="457201" y="474453"/>
            <a:ext cx="6167886" cy="4330459"/>
          </a:xfrm>
          <a:prstGeom prst="rect">
            <a:avLst/>
          </a:prstGeom>
          <a:noFill/>
          <a:ln>
            <a:noFill/>
          </a:ln>
        </p:spPr>
      </p:pic>
      <p:sp>
        <p:nvSpPr>
          <p:cNvPr id="7" name="TextBox 6">
            <a:extLst>
              <a:ext uri="{FF2B5EF4-FFF2-40B4-BE49-F238E27FC236}">
                <a16:creationId xmlns:a16="http://schemas.microsoft.com/office/drawing/2014/main" id="{1199E101-B278-4B38-AD55-0005E268B0FF}"/>
              </a:ext>
            </a:extLst>
          </p:cNvPr>
          <p:cNvSpPr txBox="1"/>
          <p:nvPr/>
        </p:nvSpPr>
        <p:spPr>
          <a:xfrm>
            <a:off x="384954" y="758488"/>
            <a:ext cx="6181915" cy="461665"/>
          </a:xfrm>
          <a:prstGeom prst="rect">
            <a:avLst/>
          </a:prstGeom>
          <a:noFill/>
        </p:spPr>
        <p:txBody>
          <a:bodyPr wrap="square">
            <a:spAutoFit/>
          </a:bodyPr>
          <a:lstStyle/>
          <a:p>
            <a:r>
              <a:rPr lang="en-US" sz="2400" b="1" dirty="0" err="1">
                <a:solidFill>
                  <a:schemeClr val="tx1"/>
                </a:solidFill>
                <a:latin typeface="HP001 4H" panose="020B0603050302020204" pitchFamily="34" charset="0"/>
              </a:rPr>
              <a:t>Bài</a:t>
            </a:r>
            <a:r>
              <a:rPr lang="en-US" sz="2400" b="1" dirty="0">
                <a:solidFill>
                  <a:schemeClr val="tx1"/>
                </a:solidFill>
                <a:latin typeface="HP001 4H" panose="020B0603050302020204" pitchFamily="34" charset="0"/>
              </a:rPr>
              <a:t> 2.</a:t>
            </a:r>
          </a:p>
        </p:txBody>
      </p:sp>
      <p:sp>
        <p:nvSpPr>
          <p:cNvPr id="9" name="TextBox 8">
            <a:extLst>
              <a:ext uri="{FF2B5EF4-FFF2-40B4-BE49-F238E27FC236}">
                <a16:creationId xmlns:a16="http://schemas.microsoft.com/office/drawing/2014/main" id="{1B29A0FB-ECD8-4374-8AE0-005074E789E6}"/>
              </a:ext>
            </a:extLst>
          </p:cNvPr>
          <p:cNvSpPr txBox="1"/>
          <p:nvPr/>
        </p:nvSpPr>
        <p:spPr>
          <a:xfrm>
            <a:off x="537354" y="1102282"/>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ghế</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ngồi</a:t>
            </a:r>
            <a:endParaRPr lang="en-US" sz="2400" b="1" dirty="0">
              <a:solidFill>
                <a:schemeClr val="tx1"/>
              </a:solidFill>
              <a:latin typeface="HP001 4H" panose="020B0603050302020204" pitchFamily="34" charset="0"/>
            </a:endParaRPr>
          </a:p>
        </p:txBody>
      </p:sp>
      <p:sp>
        <p:nvSpPr>
          <p:cNvPr id="10" name="TextBox 9">
            <a:extLst>
              <a:ext uri="{FF2B5EF4-FFF2-40B4-BE49-F238E27FC236}">
                <a16:creationId xmlns:a16="http://schemas.microsoft.com/office/drawing/2014/main" id="{7575A279-2B13-44EF-AFC9-70DA3EFEB0C9}"/>
              </a:ext>
            </a:extLst>
          </p:cNvPr>
          <p:cNvSpPr txBox="1"/>
          <p:nvPr/>
        </p:nvSpPr>
        <p:spPr>
          <a:xfrm>
            <a:off x="530263" y="1456706"/>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nồi</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nấu</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cơm</a:t>
            </a:r>
            <a:endParaRPr lang="en-US" sz="2400" b="1" dirty="0">
              <a:solidFill>
                <a:schemeClr val="tx1"/>
              </a:solidFill>
              <a:latin typeface="HP001 4H" panose="020B0603050302020204" pitchFamily="34" charset="0"/>
            </a:endParaRPr>
          </a:p>
        </p:txBody>
      </p:sp>
      <p:sp>
        <p:nvSpPr>
          <p:cNvPr id="11" name="TextBox 10">
            <a:extLst>
              <a:ext uri="{FF2B5EF4-FFF2-40B4-BE49-F238E27FC236}">
                <a16:creationId xmlns:a16="http://schemas.microsoft.com/office/drawing/2014/main" id="{3ACF5F92-E96F-4DE5-A510-A3351D7E1C20}"/>
              </a:ext>
            </a:extLst>
          </p:cNvPr>
          <p:cNvSpPr txBox="1"/>
          <p:nvPr/>
        </p:nvSpPr>
        <p:spPr>
          <a:xfrm>
            <a:off x="480641" y="1821762"/>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giường</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nằm</a:t>
            </a:r>
            <a:endParaRPr lang="en-US" sz="2400" b="1" dirty="0">
              <a:solidFill>
                <a:schemeClr val="tx1"/>
              </a:solidFill>
              <a:latin typeface="HP001 4H" panose="020B0603050302020204" pitchFamily="34" charset="0"/>
            </a:endParaRPr>
          </a:p>
        </p:txBody>
      </p:sp>
      <p:sp>
        <p:nvSpPr>
          <p:cNvPr id="12" name="TextBox 11">
            <a:extLst>
              <a:ext uri="{FF2B5EF4-FFF2-40B4-BE49-F238E27FC236}">
                <a16:creationId xmlns:a16="http://schemas.microsoft.com/office/drawing/2014/main" id="{8FD73A4A-A6A9-41DA-9D8B-450D30BE67BE}"/>
              </a:ext>
            </a:extLst>
          </p:cNvPr>
          <p:cNvSpPr txBox="1"/>
          <p:nvPr/>
        </p:nvSpPr>
        <p:spPr>
          <a:xfrm>
            <a:off x="484182" y="2186818"/>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chén</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đựng</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nước</a:t>
            </a:r>
            <a:endParaRPr lang="en-US" sz="2400" b="1" dirty="0">
              <a:solidFill>
                <a:schemeClr val="tx1"/>
              </a:solidFill>
              <a:latin typeface="HP001 4H" panose="020B0603050302020204" pitchFamily="34" charset="0"/>
            </a:endParaRPr>
          </a:p>
        </p:txBody>
      </p:sp>
      <p:sp>
        <p:nvSpPr>
          <p:cNvPr id="13" name="TextBox 12">
            <a:extLst>
              <a:ext uri="{FF2B5EF4-FFF2-40B4-BE49-F238E27FC236}">
                <a16:creationId xmlns:a16="http://schemas.microsoft.com/office/drawing/2014/main" id="{1B10BD01-EB3B-4D16-A9E2-C1F4CCEEDFEB}"/>
              </a:ext>
            </a:extLst>
          </p:cNvPr>
          <p:cNvSpPr txBox="1"/>
          <p:nvPr/>
        </p:nvSpPr>
        <p:spPr>
          <a:xfrm>
            <a:off x="466456" y="2562509"/>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gối</a:t>
            </a:r>
            <a:r>
              <a:rPr lang="en-US" sz="2400" b="1" dirty="0">
                <a:solidFill>
                  <a:schemeClr val="tx1"/>
                </a:solidFill>
                <a:latin typeface="HP001 4H" panose="020B0603050302020204" pitchFamily="34" charset="0"/>
              </a:rPr>
              <a:t> – </a:t>
            </a:r>
            <a:r>
              <a:rPr lang="en-US" sz="2400" b="1" dirty="0" err="1">
                <a:solidFill>
                  <a:schemeClr val="tx1"/>
                </a:solidFill>
                <a:latin typeface="HP001 4H" panose="020B0603050302020204" pitchFamily="34" charset="0"/>
              </a:rPr>
              <a:t>gối</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đầu</a:t>
            </a:r>
            <a:endParaRPr lang="en-US" sz="2400" b="1" dirty="0">
              <a:solidFill>
                <a:schemeClr val="tx1"/>
              </a:solidFill>
              <a:latin typeface="HP001 4H" panose="020B0603050302020204" pitchFamily="34" charset="0"/>
            </a:endParaRPr>
          </a:p>
        </p:txBody>
      </p:sp>
      <p:sp>
        <p:nvSpPr>
          <p:cNvPr id="14" name="TextBox 13">
            <a:extLst>
              <a:ext uri="{FF2B5EF4-FFF2-40B4-BE49-F238E27FC236}">
                <a16:creationId xmlns:a16="http://schemas.microsoft.com/office/drawing/2014/main" id="{BEB6D6D4-5834-4309-BBDA-79F71EEF8B57}"/>
              </a:ext>
            </a:extLst>
          </p:cNvPr>
          <p:cNvSpPr txBox="1"/>
          <p:nvPr/>
        </p:nvSpPr>
        <p:spPr>
          <a:xfrm>
            <a:off x="161649" y="2938199"/>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Bài</a:t>
            </a:r>
            <a:r>
              <a:rPr lang="en-US" sz="2400" b="1" dirty="0">
                <a:solidFill>
                  <a:schemeClr val="tx1"/>
                </a:solidFill>
                <a:latin typeface="HP001 4H" panose="020B0603050302020204" pitchFamily="34" charset="0"/>
              </a:rPr>
              <a:t> 3</a:t>
            </a:r>
          </a:p>
        </p:txBody>
      </p:sp>
      <p:sp>
        <p:nvSpPr>
          <p:cNvPr id="15" name="TextBox 14">
            <a:extLst>
              <a:ext uri="{FF2B5EF4-FFF2-40B4-BE49-F238E27FC236}">
                <a16:creationId xmlns:a16="http://schemas.microsoft.com/office/drawing/2014/main" id="{4B9BD6AA-D268-4CFF-9A5F-C7DA0B397553}"/>
              </a:ext>
            </a:extLst>
          </p:cNvPr>
          <p:cNvSpPr txBox="1"/>
          <p:nvPr/>
        </p:nvSpPr>
        <p:spPr>
          <a:xfrm>
            <a:off x="643660" y="3292622"/>
            <a:ext cx="6181915" cy="461665"/>
          </a:xfrm>
          <a:prstGeom prst="rect">
            <a:avLst/>
          </a:prstGeom>
          <a:noFill/>
        </p:spPr>
        <p:txBody>
          <a:bodyPr wrap="square">
            <a:spAutoFit/>
          </a:bodyPr>
          <a:lstStyle/>
          <a:p>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Em</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gấp</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quần</a:t>
            </a:r>
            <a:r>
              <a:rPr lang="en-US" sz="2400" b="1" dirty="0">
                <a:solidFill>
                  <a:schemeClr val="tx1"/>
                </a:solidFill>
                <a:latin typeface="HP001 4H" panose="020B0603050302020204" pitchFamily="34" charset="0"/>
              </a:rPr>
              <a:t> </a:t>
            </a:r>
            <a:r>
              <a:rPr lang="en-US" sz="2400" b="1" dirty="0" err="1">
                <a:solidFill>
                  <a:schemeClr val="tx1"/>
                </a:solidFill>
                <a:latin typeface="HP001 4H" panose="020B0603050302020204" pitchFamily="34" charset="0"/>
              </a:rPr>
              <a:t>áo</a:t>
            </a:r>
            <a:r>
              <a:rPr lang="en-US" sz="2400" b="1" dirty="0">
                <a:solidFill>
                  <a:schemeClr val="tx1"/>
                </a:solidFill>
                <a:latin typeface="HP001 4H" panose="020B0603050302020204" pitchFamily="34" charset="0"/>
              </a:rPr>
              <a:t>.</a:t>
            </a:r>
          </a:p>
        </p:txBody>
      </p:sp>
    </p:spTree>
    <p:extLst>
      <p:ext uri="{BB962C8B-B14F-4D97-AF65-F5344CB8AC3E}">
        <p14:creationId xmlns:p14="http://schemas.microsoft.com/office/powerpoint/2010/main" val="120894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0336C53-CC4C-478E-8ED5-A9837067479C}"/>
              </a:ext>
            </a:extLst>
          </p:cNvPr>
          <p:cNvGrpSpPr/>
          <p:nvPr/>
        </p:nvGrpSpPr>
        <p:grpSpPr>
          <a:xfrm>
            <a:off x="341899" y="617893"/>
            <a:ext cx="1641091" cy="653020"/>
            <a:chOff x="341899" y="617893"/>
            <a:chExt cx="1641091" cy="653020"/>
          </a:xfrm>
        </p:grpSpPr>
        <p:sp>
          <p:nvSpPr>
            <p:cNvPr id="16" name="TextBox 15">
              <a:extLst>
                <a:ext uri="{FF2B5EF4-FFF2-40B4-BE49-F238E27FC236}">
                  <a16:creationId xmlns:a16="http://schemas.microsoft.com/office/drawing/2014/main" id="{FCDB54DE-061D-40EF-8593-83AA02D694F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7" name="TextBox 16">
              <a:extLst>
                <a:ext uri="{FF2B5EF4-FFF2-40B4-BE49-F238E27FC236}">
                  <a16:creationId xmlns:a16="http://schemas.microsoft.com/office/drawing/2014/main" id="{7F13E742-D568-4510-A965-3350C695A691}"/>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8" name="TextBox 17">
            <a:extLst>
              <a:ext uri="{FF2B5EF4-FFF2-40B4-BE49-F238E27FC236}">
                <a16:creationId xmlns:a16="http://schemas.microsoft.com/office/drawing/2014/main" id="{6365B387-4014-4CE0-A2EC-62CA23D0DED2}"/>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2" y="452774"/>
            <a:ext cx="5141326"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Nhìn tranh, kể về các việc bạn nhỏ đã làm.</a:t>
            </a:r>
            <a:endParaRPr lang="en-US" sz="20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83A116E8-A8B1-40B1-A3D5-AE959B462F1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67590" y="1273896"/>
            <a:ext cx="5930587" cy="2383782"/>
          </a:xfrm>
          <a:prstGeom prst="rect">
            <a:avLst/>
          </a:prstGeom>
        </p:spPr>
      </p:pic>
      <p:sp>
        <p:nvSpPr>
          <p:cNvPr id="16" name="Rectangle 15">
            <a:extLst>
              <a:ext uri="{FF2B5EF4-FFF2-40B4-BE49-F238E27FC236}">
                <a16:creationId xmlns:a16="http://schemas.microsoft.com/office/drawing/2014/main" id="{22F227D3-F640-4BD8-AA3F-FF7929C1DF8A}"/>
              </a:ext>
            </a:extLst>
          </p:cNvPr>
          <p:cNvSpPr/>
          <p:nvPr/>
        </p:nvSpPr>
        <p:spPr>
          <a:xfrm>
            <a:off x="552892" y="3549726"/>
            <a:ext cx="1680186" cy="1200329"/>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đang lấy các </a:t>
            </a:r>
            <a:r>
              <a:rPr lang="vi-VN" sz="1800">
                <a:solidFill>
                  <a:srgbClr val="FF0000"/>
                </a:solidFill>
                <a:latin typeface="UTM Avo" panose="02040603050506020204" pitchFamily="18" charset="0"/>
              </a:rPr>
              <a:t>quả táo từ trong rổ.</a:t>
            </a:r>
            <a:endParaRPr lang="vi-VN" sz="1800" dirty="0">
              <a:solidFill>
                <a:srgbClr val="FF0000"/>
              </a:solidFill>
            </a:endParaRPr>
          </a:p>
        </p:txBody>
      </p:sp>
      <p:sp>
        <p:nvSpPr>
          <p:cNvPr id="17" name="Rectangle 16">
            <a:extLst>
              <a:ext uri="{FF2B5EF4-FFF2-40B4-BE49-F238E27FC236}">
                <a16:creationId xmlns:a16="http://schemas.microsoft.com/office/drawing/2014/main" id="{AB6DE6AD-0D1F-445F-B78A-125DFB82FFE7}"/>
              </a:ext>
            </a:extLst>
          </p:cNvPr>
          <p:cNvSpPr/>
          <p:nvPr/>
        </p:nvSpPr>
        <p:spPr>
          <a:xfrm>
            <a:off x="2588907" y="3551351"/>
            <a:ext cx="1680186" cy="923330"/>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đang rửa các quả táo.</a:t>
            </a:r>
            <a:endParaRPr lang="vi-VN" sz="1800" dirty="0">
              <a:solidFill>
                <a:srgbClr val="FF0000"/>
              </a:solidFill>
            </a:endParaRPr>
          </a:p>
        </p:txBody>
      </p:sp>
      <p:sp>
        <p:nvSpPr>
          <p:cNvPr id="18" name="Rectangle 17">
            <a:extLst>
              <a:ext uri="{FF2B5EF4-FFF2-40B4-BE49-F238E27FC236}">
                <a16:creationId xmlns:a16="http://schemas.microsoft.com/office/drawing/2014/main" id="{A2FA7D28-9761-48D0-8DC6-A9A8AC602B1C}"/>
              </a:ext>
            </a:extLst>
          </p:cNvPr>
          <p:cNvSpPr/>
          <p:nvPr/>
        </p:nvSpPr>
        <p:spPr>
          <a:xfrm>
            <a:off x="4624922" y="3549726"/>
            <a:ext cx="1680186" cy="1200329"/>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đặt các quả táo rửa xong vào trong rổ.</a:t>
            </a:r>
            <a:endParaRPr lang="vi-VN" sz="1800" dirty="0">
              <a:solidFill>
                <a:srgbClr val="FF0000"/>
              </a:solidFill>
            </a:endParaRP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341899" y="617893"/>
            <a:ext cx="1641091" cy="653020"/>
            <a:chOff x="341899" y="617893"/>
            <a:chExt cx="1641091" cy="653020"/>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952" y="657894"/>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2 - 3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vi-VN" sz="2000" b="1" dirty="0">
                <a:solidFill>
                  <a:schemeClr val="accent4">
                    <a:lumMod val="50000"/>
                  </a:schemeClr>
                </a:solidFill>
                <a:latin typeface="UTM Avo" panose="02040603050506020204" pitchFamily="18" charset="0"/>
              </a:rPr>
              <a:t>kể về một việc em đã làm ở nhà</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988003" y="1641595"/>
            <a:ext cx="4831772" cy="2511698"/>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2838" y="1727227"/>
              <a:ext cx="1129909" cy="400110"/>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1234208" y="2456863"/>
            <a:ext cx="4392897" cy="1585114"/>
          </a:xfrm>
          <a:prstGeom prst="rect">
            <a:avLst/>
          </a:prstGeom>
          <a:noFill/>
        </p:spPr>
        <p:txBody>
          <a:bodyPr wrap="square" rtlCol="0">
            <a:spAutoFit/>
          </a:bodyPr>
          <a:lstStyle/>
          <a:p>
            <a:pPr marL="342900" indent="-342900">
              <a:lnSpc>
                <a:spcPts val="3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vi-VN" sz="2000" dirty="0">
                <a:latin typeface="UTM Avo" panose="02040603050506020204" pitchFamily="18" charset="0"/>
              </a:rPr>
              <a:t>đã làm được việc gì?</a:t>
            </a:r>
          </a:p>
          <a:p>
            <a:pPr marL="342900" indent="-342900">
              <a:lnSpc>
                <a:spcPts val="3000"/>
              </a:lnSpc>
              <a:buFontTx/>
              <a:buChar char="-"/>
            </a:pPr>
            <a:r>
              <a:rPr lang="vi-VN" sz="2000" dirty="0">
                <a:latin typeface="UTM Avo" panose="02040603050506020204" pitchFamily="18" charset="0"/>
              </a:rPr>
              <a:t>Em làm việc đó thế nào?</a:t>
            </a:r>
          </a:p>
          <a:p>
            <a:pPr marL="342900" indent="-342900">
              <a:lnSpc>
                <a:spcPts val="3000"/>
              </a:lnSpc>
              <a:buFontTx/>
              <a:buChar char="-"/>
            </a:pPr>
            <a:r>
              <a:rPr lang="vi-VN" sz="2000" dirty="0">
                <a:latin typeface="UTM Avo" panose="02040603050506020204" pitchFamily="18" charset="0"/>
              </a:rPr>
              <a:t>Nêu suy nghĩ của em khi làm xong việc đó.</a:t>
            </a:r>
            <a:endParaRPr lang="en-US" sz="20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06038" y="1674888"/>
            <a:ext cx="6075515" cy="338554"/>
          </a:xfrm>
          <a:prstGeom prst="rect">
            <a:avLst/>
          </a:prstGeom>
          <a:noFill/>
        </p:spPr>
        <p:txBody>
          <a:bodyPr wrap="square" rtlCol="0">
            <a:spAutoFit/>
          </a:bodyPr>
          <a:lstStyle/>
          <a:p>
            <a:pPr algn="just">
              <a:spcBef>
                <a:spcPts val="100"/>
              </a:spcBef>
              <a:spcAft>
                <a:spcPts val="100"/>
              </a:spcAft>
            </a:pPr>
            <a:r>
              <a:rPr lang="vi-VN" sz="1600" b="1" dirty="0">
                <a:solidFill>
                  <a:srgbClr val="17479D"/>
                </a:solidFill>
                <a:latin typeface="UTM Avo" panose="02040603050506020204" pitchFamily="18" charset="0"/>
              </a:rPr>
              <a:t>1. </a:t>
            </a:r>
            <a:r>
              <a:rPr lang="vi-VN" sz="1600" dirty="0">
                <a:latin typeface="UTM Avo" panose="02040603050506020204" pitchFamily="18" charset="0"/>
              </a:rPr>
              <a:t>Tìm đọc các bài viết về những hoạt động của thiếu nhi.</a:t>
            </a:r>
          </a:p>
        </p:txBody>
      </p:sp>
      <p:sp>
        <p:nvSpPr>
          <p:cNvPr id="6" name="TextBox 5">
            <a:extLst>
              <a:ext uri="{FF2B5EF4-FFF2-40B4-BE49-F238E27FC236}">
                <a16:creationId xmlns:a16="http://schemas.microsoft.com/office/drawing/2014/main" id="{993AD1E2-BAA4-614B-8AA8-95EF8A805123}"/>
              </a:ext>
            </a:extLst>
          </p:cNvPr>
          <p:cNvSpPr txBox="1"/>
          <p:nvPr/>
        </p:nvSpPr>
        <p:spPr>
          <a:xfrm>
            <a:off x="506038" y="2013442"/>
            <a:ext cx="5914013" cy="338554"/>
          </a:xfrm>
          <a:prstGeom prst="rect">
            <a:avLst/>
          </a:prstGeom>
          <a:noFill/>
        </p:spPr>
        <p:txBody>
          <a:bodyPr wrap="square" rtlCol="0">
            <a:spAutoFit/>
          </a:bodyPr>
          <a:lstStyle/>
          <a:p>
            <a:pPr algn="just"/>
            <a:r>
              <a:rPr lang="vi-VN" sz="1600" b="1" dirty="0">
                <a:solidFill>
                  <a:srgbClr val="17479D"/>
                </a:solidFill>
                <a:latin typeface="UTM Avo" panose="02040603050506020204" pitchFamily="18" charset="0"/>
              </a:rPr>
              <a:t>2. </a:t>
            </a:r>
            <a:r>
              <a:rPr lang="vi-VN" sz="1600" dirty="0">
                <a:latin typeface="UTM Avo" panose="02040603050506020204" pitchFamily="18" charset="0"/>
              </a:rPr>
              <a:t>Trao đổi với các bạn về bài đã đọc dựa vào gợi ý sau:</a:t>
            </a:r>
          </a:p>
        </p:txBody>
      </p:sp>
      <p:pic>
        <p:nvPicPr>
          <p:cNvPr id="7" name="Picture 6">
            <a:extLst>
              <a:ext uri="{FF2B5EF4-FFF2-40B4-BE49-F238E27FC236}">
                <a16:creationId xmlns:a16="http://schemas.microsoft.com/office/drawing/2014/main" id="{F2898DD7-A2F3-41A9-87B8-F0BC6803DBA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3321"/>
          <a:stretch/>
        </p:blipFill>
        <p:spPr>
          <a:xfrm>
            <a:off x="967563" y="2351996"/>
            <a:ext cx="4922874" cy="2517716"/>
          </a:xfrm>
          <a:prstGeom prst="rect">
            <a:avLst/>
          </a:prstGeom>
        </p:spPr>
      </p:pic>
      <p:pic>
        <p:nvPicPr>
          <p:cNvPr id="8" name="Picture 7">
            <a:extLst>
              <a:ext uri="{FF2B5EF4-FFF2-40B4-BE49-F238E27FC236}">
                <a16:creationId xmlns:a16="http://schemas.microsoft.com/office/drawing/2014/main" id="{61CCEA7C-ADFE-4665-AD16-62F704C83B43}"/>
              </a:ext>
            </a:extLst>
          </p:cNvPr>
          <p:cNvPicPr>
            <a:picLocks noChangeAspect="1"/>
          </p:cNvPicPr>
          <p:nvPr/>
        </p:nvPicPr>
        <p:blipFill rotWithShape="1">
          <a:blip r:embed="rId4"/>
          <a:srcRect l="3194" t="12246" r="52012"/>
          <a:stretch/>
        </p:blipFill>
        <p:spPr>
          <a:xfrm>
            <a:off x="374488" y="368503"/>
            <a:ext cx="1266055" cy="1235846"/>
          </a:xfrm>
          <a:prstGeom prst="ellipse">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341899" y="617893"/>
            <a:ext cx="1641091" cy="653020"/>
            <a:chOff x="341899" y="617893"/>
            <a:chExt cx="1641091" cy="653020"/>
          </a:xfrm>
        </p:grpSpPr>
        <p:sp>
          <p:nvSpPr>
            <p:cNvPr id="5" name="TextBox 4">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6" name="TextBox 5">
              <a:extLst>
                <a:ext uri="{FF2B5EF4-FFF2-40B4-BE49-F238E27FC236}">
                  <a16:creationId xmlns:a16="http://schemas.microsoft.com/office/drawing/2014/main" id="{31A601FE-6892-4EC6-ACDD-75D395FCC956}"/>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500" y="1318109"/>
            <a:ext cx="3910410"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Hôm qua em đã làm những việc gì?</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pic>
        <p:nvPicPr>
          <p:cNvPr id="2" name="Picture 1">
            <a:extLst>
              <a:ext uri="{FF2B5EF4-FFF2-40B4-BE49-F238E27FC236}">
                <a16:creationId xmlns:a16="http://schemas.microsoft.com/office/drawing/2014/main" id="{50C46793-CB82-4E1B-8D68-98BCC11BDFF6}"/>
              </a:ext>
            </a:extLst>
          </p:cNvPr>
          <p:cNvPicPr>
            <a:picLocks noChangeAspect="1"/>
          </p:cNvPicPr>
          <p:nvPr/>
        </p:nvPicPr>
        <p:blipFill>
          <a:blip r:embed="rId4"/>
          <a:stretch>
            <a:fillRect/>
          </a:stretch>
        </p:blipFill>
        <p:spPr>
          <a:xfrm>
            <a:off x="475822" y="1844321"/>
            <a:ext cx="5677493" cy="2828924"/>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4" y="542512"/>
            <a:ext cx="5365827" cy="589072"/>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mn-lt"/>
              </a:rPr>
              <a:t>Làm việc thật là vui</a:t>
            </a:r>
            <a:endParaRPr lang="en-US" sz="2400" b="1" dirty="0">
              <a:solidFill>
                <a:schemeClr val="accent1">
                  <a:lumMod val="50000"/>
                </a:schemeClr>
              </a:solidFill>
              <a:latin typeface="+mn-lt"/>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26034" y="1059813"/>
            <a:ext cx="5855675" cy="3613746"/>
          </a:xfrm>
          <a:prstGeom prst="rect">
            <a:avLst/>
          </a:prstGeom>
          <a:noFill/>
        </p:spPr>
        <p:txBody>
          <a:bodyPr wrap="square" rtlCol="0">
            <a:spAutoFit/>
          </a:bodyPr>
          <a:lstStyle/>
          <a:p>
            <a:pPr algn="just">
              <a:lnSpc>
                <a:spcPct val="150000"/>
              </a:lnSpc>
            </a:pPr>
            <a:r>
              <a:rPr lang="vi-VN" dirty="0">
                <a:latin typeface="+mn-lt"/>
              </a:rPr>
              <a:t>      Quanh ta, mọi vật, mọi người đều làm việc.</a:t>
            </a:r>
          </a:p>
          <a:p>
            <a:pPr algn="just">
              <a:lnSpc>
                <a:spcPct val="150000"/>
              </a:lnSpc>
            </a:pPr>
            <a:r>
              <a:rPr lang="vi-VN" dirty="0">
                <a:latin typeface="+mn-lt"/>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dirty="0">
                <a:latin typeface="+mn-lt"/>
              </a:rPr>
              <a:t>      Như mọi vật, mọi người, bé cũng làm việc. Bé làm bài. Bé đi học. Học xong, bé quét nhà, nhặt rau, chơi với em đỡ mẹ. Bé luôn luôn bận rộn, mà lúc nào cũng vui.</a:t>
            </a:r>
          </a:p>
          <a:p>
            <a:pPr algn="r">
              <a:lnSpc>
                <a:spcPct val="150000"/>
              </a:lnSpc>
            </a:pPr>
            <a:r>
              <a:rPr lang="vi-VN" dirty="0">
                <a:latin typeface="+mn-lt"/>
              </a:rPr>
              <a:t>(</a:t>
            </a:r>
            <a:r>
              <a:rPr lang="vi-VN" i="1" dirty="0">
                <a:latin typeface="+mn-lt"/>
              </a:rPr>
              <a:t>Theo </a:t>
            </a:r>
            <a:r>
              <a:rPr lang="vi-VN" dirty="0">
                <a:latin typeface="+mn-lt"/>
              </a:rPr>
              <a:t>Tô Hoài)</a:t>
            </a:r>
            <a:endParaRPr lang="en-US" dirty="0">
              <a:latin typeface="+mn-lt"/>
            </a:endParaRPr>
          </a:p>
        </p:txBody>
      </p:sp>
      <p:pic>
        <p:nvPicPr>
          <p:cNvPr id="6" name="Picture 5">
            <a:extLst>
              <a:ext uri="{FF2B5EF4-FFF2-40B4-BE49-F238E27FC236}">
                <a16:creationId xmlns:a16="http://schemas.microsoft.com/office/drawing/2014/main" id="{F6B89A9F-A79E-4009-AAB8-AE48ED70B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34" y="1131584"/>
            <a:ext cx="304770" cy="288000"/>
          </a:xfrm>
          <a:prstGeom prst="rect">
            <a:avLst/>
          </a:prstGeom>
        </p:spPr>
      </p:pic>
      <p:pic>
        <p:nvPicPr>
          <p:cNvPr id="7" name="Picture 6">
            <a:extLst>
              <a:ext uri="{FF2B5EF4-FFF2-40B4-BE49-F238E27FC236}">
                <a16:creationId xmlns:a16="http://schemas.microsoft.com/office/drawing/2014/main" id="{EE7F0873-A04B-4F76-B3BE-C08D806D7769}"/>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63499" y="3345855"/>
            <a:ext cx="288000" cy="288000"/>
          </a:xfrm>
          <a:prstGeom prst="rect">
            <a:avLst/>
          </a:prstGeom>
        </p:spPr>
      </p:pic>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4" y="542512"/>
            <a:ext cx="5365827" cy="589072"/>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mn-lt"/>
              </a:rPr>
              <a:t>Làm việc thật là vui</a:t>
            </a:r>
            <a:endParaRPr lang="en-US" sz="2400" b="1" dirty="0">
              <a:solidFill>
                <a:schemeClr val="accent1">
                  <a:lumMod val="50000"/>
                </a:schemeClr>
              </a:solidFill>
              <a:latin typeface="+mn-lt"/>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26034" y="1059813"/>
            <a:ext cx="5855675" cy="3370666"/>
          </a:xfrm>
          <a:prstGeom prst="rect">
            <a:avLst/>
          </a:prstGeom>
          <a:noFill/>
        </p:spPr>
        <p:txBody>
          <a:bodyPr wrap="square" rtlCol="0">
            <a:spAutoFit/>
          </a:bodyPr>
          <a:lstStyle/>
          <a:p>
            <a:pPr algn="just">
              <a:lnSpc>
                <a:spcPct val="150000"/>
              </a:lnSpc>
            </a:pPr>
            <a:r>
              <a:rPr lang="vi-VN" sz="1600" b="1" dirty="0">
                <a:latin typeface="+mn-lt"/>
              </a:rPr>
              <a:t>      Quanh ta, mọi vật, mọi người đều làm việc.</a:t>
            </a:r>
          </a:p>
          <a:p>
            <a:pPr algn="just">
              <a:lnSpc>
                <a:spcPct val="150000"/>
              </a:lnSpc>
            </a:pPr>
            <a:r>
              <a:rPr lang="vi-VN" sz="1600" b="1" dirty="0">
                <a:latin typeface="+mn-lt"/>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r">
              <a:lnSpc>
                <a:spcPct val="150000"/>
              </a:lnSpc>
            </a:pPr>
            <a:r>
              <a:rPr lang="vi-VN" sz="1600" b="1" dirty="0">
                <a:latin typeface="+mn-lt"/>
              </a:rPr>
              <a:t>)</a:t>
            </a:r>
            <a:endParaRPr lang="en-US" sz="1600" b="1" dirty="0">
              <a:latin typeface="+mn-lt"/>
            </a:endParaRPr>
          </a:p>
        </p:txBody>
      </p:sp>
      <p:pic>
        <p:nvPicPr>
          <p:cNvPr id="6" name="Picture 5">
            <a:extLst>
              <a:ext uri="{FF2B5EF4-FFF2-40B4-BE49-F238E27FC236}">
                <a16:creationId xmlns:a16="http://schemas.microsoft.com/office/drawing/2014/main" id="{F6B89A9F-A79E-4009-AAB8-AE48ED70B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34" y="1131584"/>
            <a:ext cx="304770" cy="288000"/>
          </a:xfrm>
          <a:prstGeom prst="rect">
            <a:avLst/>
          </a:prstGeom>
        </p:spPr>
      </p:pic>
    </p:spTree>
    <p:extLst>
      <p:ext uri="{BB962C8B-B14F-4D97-AF65-F5344CB8AC3E}">
        <p14:creationId xmlns:p14="http://schemas.microsoft.com/office/powerpoint/2010/main" val="26698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78C64-4DD0-4FE3-9BF1-C89919C7D37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5B65DD8A-71CD-47B9-8EA5-A5DD6D7DDE01}"/>
              </a:ext>
            </a:extLst>
          </p:cNvPr>
          <p:cNvSpPr txBox="1"/>
          <p:nvPr/>
        </p:nvSpPr>
        <p:spPr>
          <a:xfrm>
            <a:off x="746084" y="441433"/>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682F5B47-B0A6-415E-9D7B-BA059CC8BA69}"/>
              </a:ext>
            </a:extLst>
          </p:cNvPr>
          <p:cNvSpPr/>
          <p:nvPr/>
        </p:nvSpPr>
        <p:spPr>
          <a:xfrm>
            <a:off x="430620" y="1028380"/>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Con gà trống gáy vang ò ó o, báo cho mọi người biết trời sắp sáng, mau mau thức dậy.</a:t>
            </a:r>
            <a:endParaRPr lang="vi-VN" sz="1800" dirty="0"/>
          </a:p>
        </p:txBody>
      </p:sp>
      <p:sp>
        <p:nvSpPr>
          <p:cNvPr id="6" name="Oval 5">
            <a:extLst>
              <a:ext uri="{FF2B5EF4-FFF2-40B4-BE49-F238E27FC236}">
                <a16:creationId xmlns:a16="http://schemas.microsoft.com/office/drawing/2014/main" id="{9012F39B-9488-4693-A04A-8E0E8D87ADAC}"/>
              </a:ext>
            </a:extLst>
          </p:cNvPr>
          <p:cNvSpPr/>
          <p:nvPr/>
        </p:nvSpPr>
        <p:spPr>
          <a:xfrm>
            <a:off x="521001" y="1250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552A16D4-D6FD-4A3E-A854-6A81CD0E4348}"/>
              </a:ext>
            </a:extLst>
          </p:cNvPr>
          <p:cNvSpPr/>
          <p:nvPr/>
        </p:nvSpPr>
        <p:spPr>
          <a:xfrm>
            <a:off x="430619" y="1954816"/>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Cành đào nở hoa cho sắc xuân thêm rực rỡ, ngày xuân thêm tưng bừng.</a:t>
            </a:r>
            <a:endParaRPr lang="vi-VN" sz="1800" dirty="0"/>
          </a:p>
        </p:txBody>
      </p:sp>
      <p:sp>
        <p:nvSpPr>
          <p:cNvPr id="8" name="Oval 7">
            <a:extLst>
              <a:ext uri="{FF2B5EF4-FFF2-40B4-BE49-F238E27FC236}">
                <a16:creationId xmlns:a16="http://schemas.microsoft.com/office/drawing/2014/main" id="{6086B046-6941-4264-B5FC-9BDF1320F432}"/>
              </a:ext>
            </a:extLst>
          </p:cNvPr>
          <p:cNvSpPr/>
          <p:nvPr/>
        </p:nvSpPr>
        <p:spPr>
          <a:xfrm>
            <a:off x="521001" y="211333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F6BEAB5F-5F9B-4C1D-B82C-1CF77D5A646F}"/>
              </a:ext>
            </a:extLst>
          </p:cNvPr>
          <p:cNvCxnSpPr/>
          <p:nvPr/>
        </p:nvCxnSpPr>
        <p:spPr>
          <a:xfrm flipH="1">
            <a:off x="3550792" y="1099033"/>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149B1D-FF5F-4B37-B655-A47B32D3B9F8}"/>
              </a:ext>
            </a:extLst>
          </p:cNvPr>
          <p:cNvCxnSpPr/>
          <p:nvPr/>
        </p:nvCxnSpPr>
        <p:spPr>
          <a:xfrm flipH="1">
            <a:off x="1343208" y="15288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99D334-C8B2-404F-9D42-E9E4BE37EA41}"/>
              </a:ext>
            </a:extLst>
          </p:cNvPr>
          <p:cNvCxnSpPr/>
          <p:nvPr/>
        </p:nvCxnSpPr>
        <p:spPr>
          <a:xfrm flipH="1">
            <a:off x="3226495" y="147641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E3A997-0B1E-4B65-874C-B2710EECBEB8}"/>
              </a:ext>
            </a:extLst>
          </p:cNvPr>
          <p:cNvCxnSpPr/>
          <p:nvPr/>
        </p:nvCxnSpPr>
        <p:spPr>
          <a:xfrm flipH="1">
            <a:off x="3180574" y="147220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7F5014-D743-425C-9FE7-4317E3D7B635}"/>
              </a:ext>
            </a:extLst>
          </p:cNvPr>
          <p:cNvCxnSpPr/>
          <p:nvPr/>
        </p:nvCxnSpPr>
        <p:spPr>
          <a:xfrm flipH="1">
            <a:off x="2535569" y="201076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BA4AF-25EE-454A-8026-CE1DAAA05AEB}"/>
              </a:ext>
            </a:extLst>
          </p:cNvPr>
          <p:cNvCxnSpPr/>
          <p:nvPr/>
        </p:nvCxnSpPr>
        <p:spPr>
          <a:xfrm flipH="1">
            <a:off x="5207234" y="2010763"/>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27FEEC-52EF-4CD3-BB11-45D5B344F1FA}"/>
              </a:ext>
            </a:extLst>
          </p:cNvPr>
          <p:cNvCxnSpPr/>
          <p:nvPr/>
        </p:nvCxnSpPr>
        <p:spPr>
          <a:xfrm flipH="1">
            <a:off x="2137320" y="243303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96FAF-3600-4004-8BCF-3270D44351A4}"/>
              </a:ext>
            </a:extLst>
          </p:cNvPr>
          <p:cNvCxnSpPr/>
          <p:nvPr/>
        </p:nvCxnSpPr>
        <p:spPr>
          <a:xfrm flipH="1">
            <a:off x="2089475" y="243303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AE89B0-29D0-472A-BDAE-5AB637045FE3}"/>
              </a:ext>
            </a:extLst>
          </p:cNvPr>
          <p:cNvSpPr txBox="1"/>
          <p:nvPr/>
        </p:nvSpPr>
        <p:spPr>
          <a:xfrm>
            <a:off x="521001" y="2902112"/>
            <a:ext cx="5906379" cy="958660"/>
          </a:xfrm>
          <a:prstGeom prst="rect">
            <a:avLst/>
          </a:prstGeom>
          <a:noFill/>
        </p:spPr>
        <p:txBody>
          <a:bodyPr wrap="square">
            <a:spAutoFit/>
          </a:bodyPr>
          <a:lstStyle/>
          <a:p>
            <a:pPr algn="just">
              <a:lnSpc>
                <a:spcPct val="150000"/>
              </a:lnSpc>
            </a:pPr>
            <a:r>
              <a:rPr lang="vi-VN" sz="2000" dirty="0">
                <a:latin typeface="+mn-lt"/>
              </a:rPr>
              <a:t>Chim cú mèo chập tối đứng trong hốc cây rúc cú cú cũng làm việc có ích cho đồng ruộng.</a:t>
            </a:r>
          </a:p>
        </p:txBody>
      </p:sp>
      <p:sp>
        <p:nvSpPr>
          <p:cNvPr id="19" name="Oval 18">
            <a:extLst>
              <a:ext uri="{FF2B5EF4-FFF2-40B4-BE49-F238E27FC236}">
                <a16:creationId xmlns:a16="http://schemas.microsoft.com/office/drawing/2014/main" id="{0FCAD7B2-B7C6-471D-BDDE-5EB7774F70FA}"/>
              </a:ext>
            </a:extLst>
          </p:cNvPr>
          <p:cNvSpPr/>
          <p:nvPr/>
        </p:nvSpPr>
        <p:spPr>
          <a:xfrm>
            <a:off x="322526" y="29781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0" name="Straight Connector 19">
            <a:extLst>
              <a:ext uri="{FF2B5EF4-FFF2-40B4-BE49-F238E27FC236}">
                <a16:creationId xmlns:a16="http://schemas.microsoft.com/office/drawing/2014/main" id="{BC45045D-746A-4E70-9C66-5F8983B26489}"/>
              </a:ext>
            </a:extLst>
          </p:cNvPr>
          <p:cNvCxnSpPr/>
          <p:nvPr/>
        </p:nvCxnSpPr>
        <p:spPr>
          <a:xfrm flipH="1">
            <a:off x="2123969" y="297812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64386EA-9366-439F-B74C-5D8DD4CEC7F1}"/>
              </a:ext>
            </a:extLst>
          </p:cNvPr>
          <p:cNvCxnSpPr/>
          <p:nvPr/>
        </p:nvCxnSpPr>
        <p:spPr>
          <a:xfrm flipH="1">
            <a:off x="5508667" y="297812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2CEC8-8006-423D-834D-C3AC993ADF92}"/>
              </a:ext>
            </a:extLst>
          </p:cNvPr>
          <p:cNvCxnSpPr/>
          <p:nvPr/>
        </p:nvCxnSpPr>
        <p:spPr>
          <a:xfrm flipH="1">
            <a:off x="857836" y="344893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682692-DA89-4E27-864F-7CC8638AB6A9}"/>
              </a:ext>
            </a:extLst>
          </p:cNvPr>
          <p:cNvCxnSpPr/>
          <p:nvPr/>
        </p:nvCxnSpPr>
        <p:spPr>
          <a:xfrm flipH="1">
            <a:off x="5147985" y="33814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16387B-FD65-44FD-9592-83637FA32E8A}"/>
              </a:ext>
            </a:extLst>
          </p:cNvPr>
          <p:cNvCxnSpPr/>
          <p:nvPr/>
        </p:nvCxnSpPr>
        <p:spPr>
          <a:xfrm flipH="1">
            <a:off x="5200734" y="33814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7348F-064B-42E6-B9FA-3D9BF71C50E2}"/>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EF6C3FF1-7550-41A3-B07C-6A8FE604B92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6989577D-2694-44C6-813B-E128B42A92B3}"/>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4BA87DE-AAC9-4B5A-8698-0CEA3528A482}"/>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Sắc xuân</a:t>
            </a:r>
            <a:endParaRPr lang="vi-VN" sz="1800" dirty="0"/>
          </a:p>
        </p:txBody>
      </p:sp>
      <p:sp>
        <p:nvSpPr>
          <p:cNvPr id="6" name="Oval 5">
            <a:extLst>
              <a:ext uri="{FF2B5EF4-FFF2-40B4-BE49-F238E27FC236}">
                <a16:creationId xmlns:a16="http://schemas.microsoft.com/office/drawing/2014/main" id="{720A18E7-78D1-492F-8431-2E4C7EB646FC}"/>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6DA635B-AA76-477B-9434-219E9306AEF0}"/>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Tưng bừng</a:t>
            </a:r>
            <a:endParaRPr lang="vi-VN" sz="1800" dirty="0"/>
          </a:p>
        </p:txBody>
      </p:sp>
      <p:sp>
        <p:nvSpPr>
          <p:cNvPr id="8" name="Oval 7">
            <a:extLst>
              <a:ext uri="{FF2B5EF4-FFF2-40B4-BE49-F238E27FC236}">
                <a16:creationId xmlns:a16="http://schemas.microsoft.com/office/drawing/2014/main" id="{C2AEDFD1-5A61-4EA1-B03C-B2C1FB91510F}"/>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7D539E32-F7DE-4AAF-96DC-A2C40E938035}"/>
              </a:ext>
            </a:extLst>
          </p:cNvPr>
          <p:cNvSpPr/>
          <p:nvPr/>
        </p:nvSpPr>
        <p:spPr>
          <a:xfrm>
            <a:off x="417515" y="3044093"/>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Rúc</a:t>
            </a:r>
            <a:endParaRPr lang="vi-VN" sz="1800" dirty="0"/>
          </a:p>
        </p:txBody>
      </p:sp>
      <p:sp>
        <p:nvSpPr>
          <p:cNvPr id="10" name="Oval 9">
            <a:extLst>
              <a:ext uri="{FF2B5EF4-FFF2-40B4-BE49-F238E27FC236}">
                <a16:creationId xmlns:a16="http://schemas.microsoft.com/office/drawing/2014/main" id="{B94B83DB-6AF4-4047-B2E8-4F5763CC8448}"/>
              </a:ext>
            </a:extLst>
          </p:cNvPr>
          <p:cNvSpPr/>
          <p:nvPr/>
        </p:nvSpPr>
        <p:spPr>
          <a:xfrm>
            <a:off x="507896" y="31815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08C13695-BCAF-4BB2-9739-07E4186BDFE6}"/>
              </a:ext>
            </a:extLst>
          </p:cNvPr>
          <p:cNvSpPr txBox="1"/>
          <p:nvPr/>
        </p:nvSpPr>
        <p:spPr>
          <a:xfrm>
            <a:off x="1838257" y="1435804"/>
            <a:ext cx="446913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cảnh vật, màu sắc của mùa xuân</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69FA40D6-2F94-46CE-9D63-D36A1DBBAB40}"/>
              </a:ext>
            </a:extLst>
          </p:cNvPr>
          <p:cNvSpPr txBox="1"/>
          <p:nvPr/>
        </p:nvSpPr>
        <p:spPr>
          <a:xfrm>
            <a:off x="2031687" y="2149201"/>
            <a:ext cx="4382590"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(quang cảnh, không khí) nhộn nhịp, tươi vui</a:t>
            </a:r>
            <a:endParaRPr lang="en-US" sz="1800" dirty="0">
              <a:solidFill>
                <a:schemeClr val="accent6">
                  <a:lumMod val="50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F789103F-7DC2-4138-ACE9-2269DBEA02DC}"/>
              </a:ext>
            </a:extLst>
          </p:cNvPr>
          <p:cNvSpPr txBox="1"/>
          <p:nvPr/>
        </p:nvSpPr>
        <p:spPr>
          <a:xfrm>
            <a:off x="1204997" y="3050184"/>
            <a:ext cx="3105805"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kêu lên một hồi dài</a:t>
            </a:r>
            <a:endParaRPr lang="en-US" sz="1800" dirty="0">
              <a:solidFill>
                <a:schemeClr val="accent6">
                  <a:lumMod val="50000"/>
                </a:schemeClr>
              </a:solidFill>
              <a:latin typeface="UTM Avo" panose="02040603050506020204" pitchFamily="18" charset="0"/>
            </a:endParaRPr>
          </a:p>
        </p:txBody>
      </p:sp>
      <p:pic>
        <p:nvPicPr>
          <p:cNvPr id="1026" name="Picture 2" descr="Hoa Đào Mùa - Miễn Phí vector hình ảnh trên Pixabay">
            <a:extLst>
              <a:ext uri="{FF2B5EF4-FFF2-40B4-BE49-F238E27FC236}">
                <a16:creationId xmlns:a16="http://schemas.microsoft.com/office/drawing/2014/main" id="{7C710945-6C33-434F-9190-29A4A1EA0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37562" y="362913"/>
            <a:ext cx="2419424" cy="1209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ủ đề ngày lễ » Từ vựng » » Phần 3: Gia Đình » Tiếng Anh lớp 4">
            <a:extLst>
              <a:ext uri="{FF2B5EF4-FFF2-40B4-BE49-F238E27FC236}">
                <a16:creationId xmlns:a16="http://schemas.microsoft.com/office/drawing/2014/main" id="{2A83CF7C-6F85-47F2-8458-5E8AB4EB5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802" y="2644908"/>
            <a:ext cx="2126271" cy="2135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ctor chim hót - Free.Vector6.com">
            <a:extLst>
              <a:ext uri="{FF2B5EF4-FFF2-40B4-BE49-F238E27FC236}">
                <a16:creationId xmlns:a16="http://schemas.microsoft.com/office/drawing/2014/main" id="{F8F4F51B-F68A-4A8E-B9C2-959133B0499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521" y="3390815"/>
            <a:ext cx="2243509" cy="134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fade">
                                      <p:cBhvr>
                                        <p:cTn id="5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7" name="TextBox 6">
            <a:extLst>
              <a:ext uri="{FF2B5EF4-FFF2-40B4-BE49-F238E27FC236}">
                <a16:creationId xmlns:a16="http://schemas.microsoft.com/office/drawing/2014/main" id="{7457476E-2F4D-445B-A223-50916CF22B24}"/>
              </a:ext>
            </a:extLst>
          </p:cNvPr>
          <p:cNvSpPr txBox="1"/>
          <p:nvPr/>
        </p:nvSpPr>
        <p:spPr>
          <a:xfrm>
            <a:off x="746084" y="733898"/>
            <a:ext cx="5365827" cy="589072"/>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Làm việc thật là vui</a:t>
            </a:r>
            <a:endParaRPr lang="en-US" sz="24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id="{87579067-FA57-4FC4-9007-529C90EE516B}"/>
              </a:ext>
            </a:extLst>
          </p:cNvPr>
          <p:cNvSpPr txBox="1"/>
          <p:nvPr/>
        </p:nvSpPr>
        <p:spPr>
          <a:xfrm>
            <a:off x="635794" y="1272470"/>
            <a:ext cx="5745915" cy="2352952"/>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vi-VN" sz="2000" dirty="0">
                <a:latin typeface="UTM Avo" panose="02040603050506020204" pitchFamily="18" charset="0"/>
              </a:rPr>
              <a:t>Như mọi vật, mọi người, bé cũng làm việc. Bé làm bài. Bé đi học. Học xong, bé quét nhà, </a:t>
            </a:r>
            <a:r>
              <a:rPr lang="vi-VN" sz="2000" dirty="0">
                <a:solidFill>
                  <a:schemeClr val="tx1"/>
                </a:solidFill>
                <a:latin typeface="UTM Avo" panose="02040603050506020204" pitchFamily="18" charset="0"/>
              </a:rPr>
              <a:t>nhặt rau, </a:t>
            </a:r>
            <a:r>
              <a:rPr lang="vi-VN" sz="2000" dirty="0">
                <a:latin typeface="UTM Avo" panose="02040603050506020204" pitchFamily="18" charset="0"/>
              </a:rPr>
              <a:t>chơi với em đỡ mẹ. Bé </a:t>
            </a:r>
            <a:r>
              <a:rPr lang="vi-VN" sz="2000" dirty="0">
                <a:solidFill>
                  <a:schemeClr val="tx1"/>
                </a:solidFill>
                <a:latin typeface="UTM Avo" panose="02040603050506020204" pitchFamily="18" charset="0"/>
              </a:rPr>
              <a:t>luôn luôn bận rộn</a:t>
            </a:r>
            <a:r>
              <a:rPr lang="vi-VN" sz="2000" dirty="0">
                <a:latin typeface="UTM Avo" panose="02040603050506020204" pitchFamily="18" charset="0"/>
              </a:rPr>
              <a:t>, mà lúc nào cũng vui.</a:t>
            </a:r>
          </a:p>
          <a:p>
            <a:pPr algn="r">
              <a:lnSpc>
                <a:spcPct val="150000"/>
              </a:lnSpc>
            </a:pPr>
            <a:r>
              <a:rPr lang="vi-VN" sz="2000" dirty="0">
                <a:latin typeface="UTM Avo" panose="02040603050506020204" pitchFamily="18" charset="0"/>
              </a:rPr>
              <a:t>(</a:t>
            </a:r>
            <a:r>
              <a:rPr lang="vi-VN" sz="2000" i="1" dirty="0">
                <a:latin typeface="UTM Avo" panose="02040603050506020204" pitchFamily="18" charset="0"/>
              </a:rPr>
              <a:t>Theo </a:t>
            </a:r>
            <a:r>
              <a:rPr lang="vi-VN" sz="2000" dirty="0">
                <a:latin typeface="UTM Avo" panose="02040603050506020204" pitchFamily="18" charset="0"/>
              </a:rPr>
              <a:t>Tô Hoài)</a:t>
            </a:r>
            <a:endParaRPr lang="en-US" sz="2000" dirty="0">
              <a:latin typeface="UTM Avo" panose="02040603050506020204" pitchFamily="18" charset="0"/>
            </a:endParaRPr>
          </a:p>
        </p:txBody>
      </p:sp>
      <p:pic>
        <p:nvPicPr>
          <p:cNvPr id="10" name="Picture 9">
            <a:extLst>
              <a:ext uri="{FF2B5EF4-FFF2-40B4-BE49-F238E27FC236}">
                <a16:creationId xmlns:a16="http://schemas.microsoft.com/office/drawing/2014/main" id="{00031982-7157-4793-965F-51EC75710FBA}"/>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0626" y="1272470"/>
            <a:ext cx="288000" cy="288000"/>
          </a:xfrm>
          <a:prstGeom prst="rect">
            <a:avLst/>
          </a:prstGeom>
        </p:spPr>
      </p:pic>
    </p:spTree>
    <p:extLst>
      <p:ext uri="{BB962C8B-B14F-4D97-AF65-F5344CB8AC3E}">
        <p14:creationId xmlns:p14="http://schemas.microsoft.com/office/powerpoint/2010/main" val="26093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1437</Words>
  <Application>Microsoft Office PowerPoint</Application>
  <PresentationFormat>Custom</PresentationFormat>
  <Paragraphs>232</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Montserrat</vt:lpstr>
      <vt:lpstr>UTM Avo</vt:lpstr>
      <vt:lpstr>UTM Cookies</vt:lpstr>
      <vt:lpstr>Arial</vt:lpstr>
      <vt:lpstr>Kalam</vt:lpstr>
      <vt:lpstr>Wingdings</vt:lpstr>
      <vt:lpstr>HP001 4H</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64</cp:revision>
  <dcterms:modified xsi:type="dcterms:W3CDTF">2024-09-18T03:44:40Z</dcterms:modified>
</cp:coreProperties>
</file>