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4"/>
  </p:notesMasterIdLst>
  <p:sldIdLst>
    <p:sldId id="322" r:id="rId2"/>
    <p:sldId id="337" r:id="rId3"/>
    <p:sldId id="320" r:id="rId4"/>
    <p:sldId id="353" r:id="rId5"/>
    <p:sldId id="354" r:id="rId6"/>
    <p:sldId id="355" r:id="rId7"/>
    <p:sldId id="356" r:id="rId8"/>
    <p:sldId id="327" r:id="rId9"/>
    <p:sldId id="358" r:id="rId10"/>
    <p:sldId id="359" r:id="rId11"/>
    <p:sldId id="330" r:id="rId12"/>
    <p:sldId id="364" r:id="rId13"/>
    <p:sldId id="351" r:id="rId14"/>
    <p:sldId id="352" r:id="rId15"/>
    <p:sldId id="357" r:id="rId16"/>
    <p:sldId id="360" r:id="rId17"/>
    <p:sldId id="346" r:id="rId18"/>
    <p:sldId id="347" r:id="rId19"/>
    <p:sldId id="373" r:id="rId20"/>
    <p:sldId id="338" r:id="rId21"/>
    <p:sldId id="348" r:id="rId22"/>
    <p:sldId id="361" r:id="rId23"/>
    <p:sldId id="362" r:id="rId24"/>
    <p:sldId id="363" r:id="rId25"/>
    <p:sldId id="365" r:id="rId26"/>
    <p:sldId id="366" r:id="rId27"/>
    <p:sldId id="367" r:id="rId28"/>
    <p:sldId id="368" r:id="rId29"/>
    <p:sldId id="369" r:id="rId30"/>
    <p:sldId id="370" r:id="rId31"/>
    <p:sldId id="371" r:id="rId32"/>
    <p:sldId id="372" r:id="rId33"/>
  </p:sldIdLst>
  <p:sldSz cx="6858000" cy="5143500"/>
  <p:notesSz cx="6858000" cy="9144000"/>
  <p:embeddedFontLst>
    <p:embeddedFont>
      <p:font typeface=".VnBlack" panose="020B0604020202020204"/>
      <p:regular r:id="rId35"/>
    </p:embeddedFont>
    <p:embeddedFont>
      <p:font typeface="HP001" panose="020B0604020202020204" charset="0"/>
      <p:regular r:id="rId36"/>
      <p:bold r:id="rId37"/>
    </p:embeddedFont>
    <p:embeddedFont>
      <p:font typeface="HP001 4 hàng" panose="020B0604020202020204" charset="0"/>
      <p:regular r:id="rId38"/>
      <p:bold r:id="rId39"/>
    </p:embeddedFont>
    <p:embeddedFont>
      <p:font typeface="Kalam" panose="020B0604020202020204" charset="0"/>
      <p:regular r:id="rId40"/>
      <p:bold r:id="rId41"/>
    </p:embeddedFont>
    <p:embeddedFont>
      <p:font typeface="Montserrat" panose="00000500000000000000" pitchFamily="2" charset="0"/>
      <p:regular r:id="rId42"/>
      <p:bold r:id="rId43"/>
      <p:italic r:id="rId44"/>
      <p:boldItalic r:id="rId45"/>
    </p:embeddedFont>
    <p:embeddedFont>
      <p:font typeface="Tahoma" panose="020B0604030504040204" pitchFamily="34" charset="0"/>
      <p:regular r:id="rId46"/>
      <p:bold r:id="rId47"/>
    </p:embeddedFont>
  </p:embeddedFontLst>
  <p:custDataLst>
    <p:tags r:id="rId4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93506" autoAdjust="0"/>
  </p:normalViewPr>
  <p:slideViewPr>
    <p:cSldViewPr snapToGrid="0">
      <p:cViewPr varScale="1">
        <p:scale>
          <a:sx n="84" d="100"/>
          <a:sy n="84" d="100"/>
        </p:scale>
        <p:origin x="1656" y="84"/>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993775" y="768350"/>
            <a:ext cx="5116513"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defRPr/>
              </a:pPr>
              <a:t>26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1B2AA4F-B828-4D7C-AFD3-893933DAFCB4}" type="slidenum">
              <a:rPr lang="en-US" smtClean="0"/>
              <a:pPr/>
              <a:t>27</a:t>
            </a:fld>
            <a:endParaRPr lang="en-US"/>
          </a:p>
        </p:txBody>
      </p:sp>
    </p:spTree>
    <p:extLst>
      <p:ext uri="{BB962C8B-B14F-4D97-AF65-F5344CB8AC3E}">
        <p14:creationId xmlns:p14="http://schemas.microsoft.com/office/powerpoint/2010/main" val="355699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5C02AEFD-FEDB-4542-BE9E-D4DED9AFC90C}"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14350" y="1597820"/>
            <a:ext cx="5829300" cy="1102519"/>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028700" y="2914650"/>
            <a:ext cx="4800600" cy="1314450"/>
          </a:xfrm>
        </p:spPr>
        <p:txBody>
          <a:bodyPr/>
          <a:lstStyle>
            <a:lvl1pPr marL="0" indent="0" algn="ctr">
              <a:buNone/>
              <a:defRPr>
                <a:solidFill>
                  <a:schemeClr val="tx1">
                    <a:tint val="75000"/>
                  </a:schemeClr>
                </a:solidFill>
              </a:defRPr>
            </a:lvl1pPr>
            <a:lvl2pPr marL="288036" indent="0" algn="ctr">
              <a:buNone/>
              <a:defRPr>
                <a:solidFill>
                  <a:schemeClr val="tx1">
                    <a:tint val="75000"/>
                  </a:schemeClr>
                </a:solidFill>
              </a:defRPr>
            </a:lvl2pPr>
            <a:lvl3pPr marL="576072" indent="0" algn="ctr">
              <a:buNone/>
              <a:defRPr>
                <a:solidFill>
                  <a:schemeClr val="tx1">
                    <a:tint val="75000"/>
                  </a:schemeClr>
                </a:solidFill>
              </a:defRPr>
            </a:lvl3pPr>
            <a:lvl4pPr marL="864108" indent="0" algn="ctr">
              <a:buNone/>
              <a:defRPr>
                <a:solidFill>
                  <a:schemeClr val="tx1">
                    <a:tint val="75000"/>
                  </a:schemeClr>
                </a:solidFill>
              </a:defRPr>
            </a:lvl4pPr>
            <a:lvl5pPr marL="1152144" indent="0" algn="ctr">
              <a:buNone/>
              <a:defRPr>
                <a:solidFill>
                  <a:schemeClr val="tx1">
                    <a:tint val="75000"/>
                  </a:schemeClr>
                </a:solidFill>
              </a:defRPr>
            </a:lvl5pPr>
            <a:lvl6pPr marL="1440180" indent="0" algn="ctr">
              <a:buNone/>
              <a:defRPr>
                <a:solidFill>
                  <a:schemeClr val="tx1">
                    <a:tint val="75000"/>
                  </a:schemeClr>
                </a:solidFill>
              </a:defRPr>
            </a:lvl6pPr>
            <a:lvl7pPr marL="1728216" indent="0" algn="ctr">
              <a:buNone/>
              <a:defRPr>
                <a:solidFill>
                  <a:schemeClr val="tx1">
                    <a:tint val="75000"/>
                  </a:schemeClr>
                </a:solidFill>
              </a:defRPr>
            </a:lvl7pPr>
            <a:lvl8pPr marL="2016252" indent="0" algn="ctr">
              <a:buNone/>
              <a:defRPr>
                <a:solidFill>
                  <a:schemeClr val="tx1">
                    <a:tint val="75000"/>
                  </a:schemeClr>
                </a:solidFill>
              </a:defRPr>
            </a:lvl8pPr>
            <a:lvl9pPr marL="2304288"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342900" y="4767264"/>
            <a:ext cx="1600200" cy="273844"/>
          </a:xfrm>
          <a:prstGeom prst="rect">
            <a:avLst/>
          </a:prstGeom>
        </p:spPr>
        <p:txBody>
          <a:bodyPr lIns="57607" tIns="28804" rIns="57607" bIns="28804"/>
          <a:lstStyle/>
          <a:p>
            <a:fld id="{B7DBCAF7-9117-4B83-9BFA-3103DBC85BC2}" type="datetimeFigureOut">
              <a:rPr lang="es-ES" smtClean="0">
                <a:solidFill>
                  <a:prstClr val="black">
                    <a:tint val="75000"/>
                  </a:prstClr>
                </a:solidFill>
              </a:rPr>
              <a:pPr/>
              <a:t>06/09/2022</a:t>
            </a:fld>
            <a:endParaRPr lang="es-ES">
              <a:solidFill>
                <a:prstClr val="black">
                  <a:tint val="75000"/>
                </a:prstClr>
              </a:solidFill>
            </a:endParaRPr>
          </a:p>
        </p:txBody>
      </p:sp>
      <p:sp>
        <p:nvSpPr>
          <p:cNvPr id="5" name="4 Marcador de pie de página"/>
          <p:cNvSpPr>
            <a:spLocks noGrp="1"/>
          </p:cNvSpPr>
          <p:nvPr>
            <p:ph type="ftr" sz="quarter" idx="11"/>
          </p:nvPr>
        </p:nvSpPr>
        <p:spPr>
          <a:xfrm>
            <a:off x="2343150" y="4767264"/>
            <a:ext cx="2171700" cy="273844"/>
          </a:xfrm>
          <a:prstGeom prst="rect">
            <a:avLst/>
          </a:prstGeom>
        </p:spPr>
        <p:txBody>
          <a:bodyPr lIns="57607" tIns="28804" rIns="57607" bIns="28804"/>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4914900" y="4767264"/>
            <a:ext cx="1600200" cy="273844"/>
          </a:xfrm>
          <a:prstGeom prst="rect">
            <a:avLst/>
          </a:prstGeom>
        </p:spPr>
        <p:txBody>
          <a:bodyPr lIns="57607" tIns="28804" rIns="57607" bIns="28804"/>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1488" y="4767263"/>
            <a:ext cx="1543050" cy="273844"/>
          </a:xfrm>
          <a:prstGeom prst="rect">
            <a:avLst/>
          </a:prstGeom>
        </p:spPr>
        <p:txBody>
          <a:bodyPr lIns="57607" tIns="28804" rIns="57607" bIns="28804"/>
          <a:lstStyle/>
          <a:p>
            <a:fld id="{A3C39D9B-1707-4BC2-A8DF-A9A95A2D1DDF}" type="datetimeFigureOut">
              <a:rPr lang="en-US" smtClean="0"/>
              <a:pPr/>
              <a:t>9/6/2022</a:t>
            </a:fld>
            <a:endParaRPr lang="en-US"/>
          </a:p>
        </p:txBody>
      </p:sp>
      <p:sp>
        <p:nvSpPr>
          <p:cNvPr id="5" name="Footer Placeholder 4"/>
          <p:cNvSpPr>
            <a:spLocks noGrp="1"/>
          </p:cNvSpPr>
          <p:nvPr>
            <p:ph type="ftr" sz="quarter" idx="11"/>
          </p:nvPr>
        </p:nvSpPr>
        <p:spPr>
          <a:xfrm>
            <a:off x="2271713" y="4767263"/>
            <a:ext cx="2314575" cy="273844"/>
          </a:xfrm>
          <a:prstGeom prst="rect">
            <a:avLst/>
          </a:prstGeom>
        </p:spPr>
        <p:txBody>
          <a:bodyPr lIns="57607" tIns="28804" rIns="57607" bIns="28804"/>
          <a:lstStyle/>
          <a:p>
            <a:endParaRPr lang="en-US"/>
          </a:p>
        </p:txBody>
      </p:sp>
      <p:sp>
        <p:nvSpPr>
          <p:cNvPr id="6" name="Slide Number Placeholder 5"/>
          <p:cNvSpPr>
            <a:spLocks noGrp="1"/>
          </p:cNvSpPr>
          <p:nvPr>
            <p:ph type="sldNum" sz="quarter" idx="12"/>
          </p:nvPr>
        </p:nvSpPr>
        <p:spPr>
          <a:xfrm>
            <a:off x="4843463" y="4767263"/>
            <a:ext cx="1543050" cy="273844"/>
          </a:xfrm>
          <a:prstGeom prst="rect">
            <a:avLst/>
          </a:prstGeom>
        </p:spPr>
        <p:txBody>
          <a:bodyPr lIns="57607" tIns="28804" rIns="57607" bIns="28804"/>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6919615" y="3189685"/>
            <a:ext cx="514350" cy="685800"/>
          </a:xfr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 name="Rectangle 1">
            <a:extLst>
              <a:ext uri="{FF2B5EF4-FFF2-40B4-BE49-F238E27FC236}">
                <a16:creationId xmlns:a16="http://schemas.microsoft.com/office/drawing/2014/main" id="{67ACCE60-7EFD-41A3-AF84-6A418BAD7F89}"/>
              </a:ext>
            </a:extLst>
          </p:cNvPr>
          <p:cNvSpPr/>
          <p:nvPr userDrawn="1"/>
        </p:nvSpPr>
        <p:spPr>
          <a:xfrm>
            <a:off x="4710102" y="4875876"/>
            <a:ext cx="1612942" cy="215444"/>
          </a:xfrm>
          <a:prstGeom prst="rect">
            <a:avLst/>
          </a:prstGeom>
        </p:spPr>
        <p:txBody>
          <a:bodyPr wrap="none">
            <a:spAutoFit/>
          </a:body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2.jpeg"/><Relationship Id="rId5" Type="http://schemas.openxmlformats.org/officeDocument/2006/relationships/image" Target="../media/image2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2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26.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audio" Target="../media/audio5.wav"/><Relationship Id="rId12"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40.wmf"/><Relationship Id="rId1" Type="http://schemas.microsoft.com/office/2007/relationships/media" Target="../media/media3.mp3"/><Relationship Id="rId6" Type="http://schemas.openxmlformats.org/officeDocument/2006/relationships/audio" Target="../media/audio4.wav"/><Relationship Id="rId11" Type="http://schemas.openxmlformats.org/officeDocument/2006/relationships/image" Target="../media/image36.png"/><Relationship Id="rId5" Type="http://schemas.openxmlformats.org/officeDocument/2006/relationships/audio" Target="../media/audio3.wav"/><Relationship Id="rId15" Type="http://schemas.microsoft.com/office/2007/relationships/hdphoto" Target="../media/hdphoto2.wdp"/><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5.jpe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audio" Target="../media/audio5.wav"/><Relationship Id="rId12"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40.wmf"/><Relationship Id="rId1" Type="http://schemas.microsoft.com/office/2007/relationships/media" Target="../media/media3.mp3"/><Relationship Id="rId6" Type="http://schemas.openxmlformats.org/officeDocument/2006/relationships/audio" Target="../media/audio4.wav"/><Relationship Id="rId11" Type="http://schemas.openxmlformats.org/officeDocument/2006/relationships/image" Target="../media/image36.png"/><Relationship Id="rId5" Type="http://schemas.openxmlformats.org/officeDocument/2006/relationships/audio" Target="../media/audio3.wav"/><Relationship Id="rId15" Type="http://schemas.microsoft.com/office/2007/relationships/hdphoto" Target="../media/hdphoto2.wdp"/><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5.jpeg"/><Relationship Id="rId1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audio" Target="../media/audio5.wav"/><Relationship Id="rId12"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40.wmf"/><Relationship Id="rId1" Type="http://schemas.microsoft.com/office/2007/relationships/media" Target="../media/media3.mp3"/><Relationship Id="rId6" Type="http://schemas.openxmlformats.org/officeDocument/2006/relationships/audio" Target="../media/audio4.wav"/><Relationship Id="rId11" Type="http://schemas.openxmlformats.org/officeDocument/2006/relationships/image" Target="../media/image36.png"/><Relationship Id="rId5" Type="http://schemas.openxmlformats.org/officeDocument/2006/relationships/audio" Target="../media/audio3.wav"/><Relationship Id="rId15" Type="http://schemas.microsoft.com/office/2007/relationships/hdphoto" Target="../media/hdphoto2.wdp"/><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5.jpeg"/><Relationship Id="rId1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5.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24395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1F456-AA68-4549-9B7B-560A427486DE}"/>
              </a:ext>
            </a:extLst>
          </p:cNvPr>
          <p:cNvSpPr txBox="1"/>
          <p:nvPr/>
        </p:nvSpPr>
        <p:spPr>
          <a:xfrm>
            <a:off x="1218102" y="460493"/>
            <a:ext cx="278239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FD1B89D7-F56A-4570-8431-F9A326E4CBB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8F1CB901-87FE-485B-B8A4-45ECEF2538BD}"/>
              </a:ext>
            </a:extLst>
          </p:cNvPr>
          <p:cNvSpPr txBox="1"/>
          <p:nvPr/>
        </p:nvSpPr>
        <p:spPr>
          <a:xfrm>
            <a:off x="746082" y="79182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Tôi là học sinh lớp 2</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E4CC1066-8F55-4922-B32E-16DF438D7D78}"/>
              </a:ext>
            </a:extLst>
          </p:cNvPr>
          <p:cNvSpPr txBox="1"/>
          <p:nvPr/>
        </p:nvSpPr>
        <p:spPr>
          <a:xfrm>
            <a:off x="501159" y="1067030"/>
            <a:ext cx="5855675" cy="3654077"/>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Ngày khai trường đã đến.</a:t>
            </a:r>
          </a:p>
          <a:p>
            <a:pPr algn="just">
              <a:lnSpc>
                <a:spcPct val="150000"/>
              </a:lnSpc>
            </a:pPr>
            <a:r>
              <a:rPr lang="vi-VN" sz="1200" dirty="0">
                <a:latin typeface="UTM Avo" panose="02040603050506020204" pitchFamily="18" charset="0"/>
              </a:rPr>
              <a:t>      Sáng sớm, mẹ mới gọi một câu mà tôi đã vùng dậy, khác hẳn mọi ngày. Loáng một cái, tôi đã chuẩn bị xong mọi thứ. Bố ngạc nhiên nhìn tôi, còn mẹ cười tủm tỉm. Tôi rối rít: “Con muốn đến sớm nhất lớp.”.</a:t>
            </a:r>
          </a:p>
          <a:p>
            <a:pPr algn="just">
              <a:lnSpc>
                <a:spcPct val="150000"/>
              </a:lnSpc>
            </a:pPr>
            <a:r>
              <a:rPr lang="vi-VN" sz="1200" dirty="0">
                <a:latin typeface="UTM Avo" panose="02040603050506020204" pitchFamily="18" charset="0"/>
              </a:rPr>
              <a:t>      Tôi háo</a:t>
            </a:r>
            <a:r>
              <a:rPr lang="vi-VN" sz="1050" dirty="0">
                <a:latin typeface="UTM Avo" panose="02040603050506020204" pitchFamily="18" charset="0"/>
              </a:rPr>
              <a:t> </a:t>
            </a:r>
            <a:r>
              <a:rPr lang="vi-VN" sz="1200" dirty="0">
                <a:latin typeface="UTM Avo" panose="02040603050506020204" pitchFamily="18" charset="0"/>
              </a:rPr>
              <a:t>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lnSpc>
                <a:spcPct val="150000"/>
              </a:lnSpc>
            </a:pPr>
            <a:r>
              <a:rPr lang="vi-VN" sz="1200" dirty="0">
                <a:latin typeface="UTM Avo" panose="02040603050506020204" pitchFamily="18" charset="0"/>
              </a:rPr>
              <a:t>      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lnSpc>
                <a:spcPct val="150000"/>
              </a:lnSpc>
            </a:pPr>
            <a:r>
              <a:rPr lang="vi-VN" sz="1200" dirty="0">
                <a:latin typeface="UTM Avo" panose="02040603050506020204" pitchFamily="18" charset="0"/>
              </a:rPr>
              <a:t>(Văn Giá)</a:t>
            </a:r>
            <a:endParaRPr lang="en-US" sz="1200" dirty="0">
              <a:latin typeface="UTM Avo" panose="02040603050506020204" pitchFamily="18" charset="0"/>
            </a:endParaRPr>
          </a:p>
        </p:txBody>
      </p:sp>
    </p:spTree>
    <p:extLst>
      <p:ext uri="{BB962C8B-B14F-4D97-AF65-F5344CB8AC3E}">
        <p14:creationId xmlns:p14="http://schemas.microsoft.com/office/powerpoint/2010/main" val="268649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85" y="355716"/>
            <a:ext cx="1247865" cy="1249801"/>
          </a:xfrm>
          <a:prstGeom prst="ellipse">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371285" y="1705000"/>
            <a:ext cx="611982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Từ nào dưới đây nói về các em lớp 1 trong ngày khai trường?</a:t>
            </a:r>
          </a:p>
          <a:p>
            <a:pPr algn="just">
              <a:lnSpc>
                <a:spcPct val="150000"/>
              </a:lnSpc>
            </a:pPr>
            <a:r>
              <a:rPr lang="vi-VN" sz="1500" dirty="0">
                <a:latin typeface="UTM Avo" panose="02040603050506020204" pitchFamily="18" charset="0"/>
              </a:rPr>
              <a:t>     a. ngạc nhiên	         b. háo hức	             c. rụt rè</a:t>
            </a:r>
          </a:p>
        </p:txBody>
      </p:sp>
      <p:sp>
        <p:nvSpPr>
          <p:cNvPr id="7" name="TextBox 6">
            <a:extLst>
              <a:ext uri="{FF2B5EF4-FFF2-40B4-BE49-F238E27FC236}">
                <a16:creationId xmlns:a16="http://schemas.microsoft.com/office/drawing/2014/main" id="{16C88818-C0C0-400F-98A9-FC392E078C62}"/>
              </a:ext>
            </a:extLst>
          </p:cNvPr>
          <p:cNvSpPr txBox="1"/>
          <p:nvPr/>
        </p:nvSpPr>
        <p:spPr>
          <a:xfrm>
            <a:off x="366889" y="2370487"/>
            <a:ext cx="6119826" cy="2120837"/>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Thực hiện các yêu cầu sau:</a:t>
            </a:r>
          </a:p>
          <a:p>
            <a:pPr algn="just">
              <a:lnSpc>
                <a:spcPct val="150000"/>
              </a:lnSpc>
            </a:pPr>
            <a:r>
              <a:rPr lang="vi-VN" sz="1500" dirty="0">
                <a:latin typeface="UTM Avo" panose="02040603050506020204" pitchFamily="18" charset="0"/>
              </a:rPr>
              <a:t>     a. Nói lời chào tạm biệt mẹ trước khi đến trường.</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     b. Nói lời chào thầy, cô giáo khi đến lớp.</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     c. Cùng bạn nói và đáp lời chào khi gặp nhau ở trường.</a:t>
            </a:r>
          </a:p>
        </p:txBody>
      </p:sp>
      <p:sp>
        <p:nvSpPr>
          <p:cNvPr id="11" name="TextBox 10">
            <a:extLst>
              <a:ext uri="{FF2B5EF4-FFF2-40B4-BE49-F238E27FC236}">
                <a16:creationId xmlns:a16="http://schemas.microsoft.com/office/drawing/2014/main" id="{F3700BE8-37E7-464C-9E38-7AD2A3E286EA}"/>
              </a:ext>
            </a:extLst>
          </p:cNvPr>
          <p:cNvSpPr txBox="1"/>
          <p:nvPr/>
        </p:nvSpPr>
        <p:spPr>
          <a:xfrm>
            <a:off x="738174" y="3015476"/>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rPr>
              <a:t>Con chào mẹ ạ, con đi học chiều con về mẹ nhé!</a:t>
            </a:r>
          </a:p>
        </p:txBody>
      </p:sp>
      <p:sp>
        <p:nvSpPr>
          <p:cNvPr id="14" name="Oval 13">
            <a:extLst>
              <a:ext uri="{FF2B5EF4-FFF2-40B4-BE49-F238E27FC236}">
                <a16:creationId xmlns:a16="http://schemas.microsoft.com/office/drawing/2014/main" id="{D8E3C35F-8F3E-461A-89BA-DB30B594D609}"/>
              </a:ext>
            </a:extLst>
          </p:cNvPr>
          <p:cNvSpPr/>
          <p:nvPr/>
        </p:nvSpPr>
        <p:spPr>
          <a:xfrm>
            <a:off x="4671544" y="2111233"/>
            <a:ext cx="329609" cy="3296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473E9D45-67EF-4AB1-80E5-0AB1231A2BFF}"/>
              </a:ext>
            </a:extLst>
          </p:cNvPr>
          <p:cNvSpPr txBox="1"/>
          <p:nvPr/>
        </p:nvSpPr>
        <p:spPr>
          <a:xfrm>
            <a:off x="738174" y="3722583"/>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rPr>
              <a:t>Con chào thầy/cô ạ!</a:t>
            </a:r>
          </a:p>
        </p:txBody>
      </p:sp>
      <p:sp>
        <p:nvSpPr>
          <p:cNvPr id="13" name="TextBox 12">
            <a:extLst>
              <a:ext uri="{FF2B5EF4-FFF2-40B4-BE49-F238E27FC236}">
                <a16:creationId xmlns:a16="http://schemas.microsoft.com/office/drawing/2014/main" id="{18AF3651-CAA0-4A17-9F3F-2FB7B70976FB}"/>
              </a:ext>
            </a:extLst>
          </p:cNvPr>
          <p:cNvSpPr txBox="1"/>
          <p:nvPr/>
        </p:nvSpPr>
        <p:spPr>
          <a:xfrm>
            <a:off x="738174" y="4408985"/>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Chào cậu. Cậu đến trường sớm thế?</a:t>
            </a:r>
            <a:endParaRPr lang="vi-VN" sz="1500" dirty="0">
              <a:solidFill>
                <a:schemeClr val="accent6">
                  <a:lumMod val="75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left)">
                                      <p:cBhvr>
                                        <p:cTn id="34" dur="5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wipe(left)">
                                      <p:cBhvr>
                                        <p:cTn id="44" dur="500"/>
                                        <p:tgtEl>
                                          <p:spTgt spid="7">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uiExpand="1" build="p"/>
      <p:bldP spid="11" grpId="0"/>
      <p:bldP spid="14" grpId="0" animBg="1"/>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85" y="355716"/>
            <a:ext cx="1247865" cy="1249801"/>
          </a:xfrm>
          <a:prstGeom prst="ellipse">
            <a:avLst/>
          </a:prstGeom>
        </p:spPr>
      </p:pic>
      <p:sp>
        <p:nvSpPr>
          <p:cNvPr id="15" name="TextBox 14"/>
          <p:cNvSpPr txBox="1"/>
          <p:nvPr/>
        </p:nvSpPr>
        <p:spPr>
          <a:xfrm>
            <a:off x="1917577" y="497150"/>
            <a:ext cx="4199138" cy="400110"/>
          </a:xfrm>
          <a:prstGeom prst="rect">
            <a:avLst/>
          </a:prstGeom>
          <a:noFill/>
        </p:spPr>
        <p:txBody>
          <a:bodyPr wrap="square" rtlCol="0">
            <a:spAutoFit/>
          </a:bodyPr>
          <a:lstStyle/>
          <a:p>
            <a:r>
              <a:rPr lang="en-US" sz="2000" b="1" dirty="0" err="1">
                <a:solidFill>
                  <a:schemeClr val="accent2"/>
                </a:solidFill>
              </a:rPr>
              <a:t>CÁC</a:t>
            </a:r>
            <a:r>
              <a:rPr lang="en-US" sz="2000" b="1" dirty="0">
                <a:solidFill>
                  <a:schemeClr val="accent2"/>
                </a:solidFill>
              </a:rPr>
              <a:t> CON </a:t>
            </a:r>
            <a:r>
              <a:rPr lang="en-US" sz="2000" b="1" dirty="0" err="1">
                <a:solidFill>
                  <a:schemeClr val="accent2"/>
                </a:solidFill>
              </a:rPr>
              <a:t>CHUẨN</a:t>
            </a:r>
            <a:r>
              <a:rPr lang="en-US" sz="2000" b="1" dirty="0">
                <a:solidFill>
                  <a:schemeClr val="accent2"/>
                </a:solidFill>
              </a:rPr>
              <a:t> </a:t>
            </a:r>
            <a:r>
              <a:rPr lang="en-US" sz="2000" b="1" dirty="0" err="1">
                <a:solidFill>
                  <a:schemeClr val="accent2"/>
                </a:solidFill>
              </a:rPr>
              <a:t>BỊ</a:t>
            </a:r>
            <a:r>
              <a:rPr lang="en-US" sz="2000" b="1" dirty="0">
                <a:solidFill>
                  <a:schemeClr val="accent2"/>
                </a:solidFill>
              </a:rPr>
              <a:t> </a:t>
            </a:r>
            <a:r>
              <a:rPr lang="en-US" sz="2000" b="1" dirty="0" err="1">
                <a:solidFill>
                  <a:schemeClr val="accent2"/>
                </a:solidFill>
              </a:rPr>
              <a:t>ĐỒ</a:t>
            </a:r>
            <a:r>
              <a:rPr lang="en-US" sz="2000" b="1" dirty="0">
                <a:solidFill>
                  <a:schemeClr val="accent2"/>
                </a:solidFill>
              </a:rPr>
              <a:t> </a:t>
            </a:r>
            <a:r>
              <a:rPr lang="en-US" sz="2000" b="1" dirty="0" err="1">
                <a:solidFill>
                  <a:schemeClr val="accent2"/>
                </a:solidFill>
              </a:rPr>
              <a:t>DÙNG</a:t>
            </a:r>
            <a:endParaRPr lang="en-US" sz="2000" b="1" dirty="0">
              <a:solidFill>
                <a:schemeClr val="accent2"/>
              </a:solidFill>
            </a:endParaRPr>
          </a:p>
        </p:txBody>
      </p:sp>
      <p:sp>
        <p:nvSpPr>
          <p:cNvPr id="16" name="TextBox 15"/>
          <p:cNvSpPr txBox="1"/>
          <p:nvPr/>
        </p:nvSpPr>
        <p:spPr>
          <a:xfrm>
            <a:off x="725214" y="1479874"/>
            <a:ext cx="5602014" cy="3046988"/>
          </a:xfrm>
          <a:prstGeom prst="rect">
            <a:avLst/>
          </a:prstGeom>
          <a:noFill/>
        </p:spPr>
        <p:txBody>
          <a:bodyPr wrap="square" rtlCol="0">
            <a:spAutoFit/>
          </a:bodyPr>
          <a:lstStyle/>
          <a:p>
            <a:pPr marL="457200" indent="-457200">
              <a:buAutoNum type="arabicPeriod"/>
            </a:pPr>
            <a:r>
              <a:rPr lang="en-US" sz="3200" b="1" dirty="0" err="1">
                <a:solidFill>
                  <a:schemeClr val="tx1"/>
                </a:solidFill>
              </a:rPr>
              <a:t>Vở</a:t>
            </a:r>
            <a:r>
              <a:rPr lang="en-US" sz="3200" b="1" dirty="0">
                <a:solidFill>
                  <a:schemeClr val="tx1"/>
                </a:solidFill>
              </a:rPr>
              <a:t> </a:t>
            </a:r>
            <a:r>
              <a:rPr lang="en-US" sz="3200" b="1" dirty="0" err="1">
                <a:solidFill>
                  <a:schemeClr val="tx1"/>
                </a:solidFill>
              </a:rPr>
              <a:t>Tập</a:t>
            </a:r>
            <a:r>
              <a:rPr lang="en-US" sz="3200" b="1" dirty="0">
                <a:solidFill>
                  <a:schemeClr val="tx1"/>
                </a:solidFill>
              </a:rPr>
              <a:t> </a:t>
            </a:r>
            <a:r>
              <a:rPr lang="en-US" sz="3200" b="1" dirty="0" err="1">
                <a:solidFill>
                  <a:schemeClr val="tx1"/>
                </a:solidFill>
              </a:rPr>
              <a:t>viết</a:t>
            </a:r>
            <a:r>
              <a:rPr lang="en-US" sz="3200" b="1" dirty="0">
                <a:solidFill>
                  <a:schemeClr val="tx1"/>
                </a:solidFill>
              </a:rPr>
              <a:t> 2 </a:t>
            </a:r>
            <a:r>
              <a:rPr lang="en-US" sz="3200" b="1" dirty="0" err="1">
                <a:solidFill>
                  <a:schemeClr val="tx1"/>
                </a:solidFill>
              </a:rPr>
              <a:t>tập</a:t>
            </a:r>
            <a:r>
              <a:rPr lang="en-US" sz="3200" b="1" dirty="0">
                <a:solidFill>
                  <a:schemeClr val="tx1"/>
                </a:solidFill>
              </a:rPr>
              <a:t> 1</a:t>
            </a:r>
          </a:p>
          <a:p>
            <a:pPr marL="457200" indent="-457200">
              <a:buAutoNum type="arabicPeriod"/>
            </a:pPr>
            <a:r>
              <a:rPr lang="en-US" sz="3200" b="1" dirty="0" err="1">
                <a:solidFill>
                  <a:schemeClr val="tx1"/>
                </a:solidFill>
              </a:rPr>
              <a:t>Sách</a:t>
            </a:r>
            <a:r>
              <a:rPr lang="en-US" sz="3200" b="1" dirty="0">
                <a:solidFill>
                  <a:schemeClr val="tx1"/>
                </a:solidFill>
              </a:rPr>
              <a:t> </a:t>
            </a:r>
            <a:r>
              <a:rPr lang="en-US" sz="3200" b="1" dirty="0" err="1">
                <a:solidFill>
                  <a:schemeClr val="tx1"/>
                </a:solidFill>
              </a:rPr>
              <a:t>Tiếng</a:t>
            </a:r>
            <a:r>
              <a:rPr lang="en-US" sz="3200" b="1" dirty="0">
                <a:solidFill>
                  <a:schemeClr val="tx1"/>
                </a:solidFill>
              </a:rPr>
              <a:t> </a:t>
            </a:r>
            <a:r>
              <a:rPr lang="en-US" sz="3200" b="1" dirty="0" err="1">
                <a:solidFill>
                  <a:schemeClr val="tx1"/>
                </a:solidFill>
              </a:rPr>
              <a:t>Việt</a:t>
            </a:r>
            <a:r>
              <a:rPr lang="en-US" sz="3200" b="1" dirty="0">
                <a:solidFill>
                  <a:schemeClr val="tx1"/>
                </a:solidFill>
              </a:rPr>
              <a:t> 2 </a:t>
            </a:r>
            <a:r>
              <a:rPr lang="en-US" sz="3200" b="1" dirty="0" err="1">
                <a:solidFill>
                  <a:schemeClr val="tx1"/>
                </a:solidFill>
              </a:rPr>
              <a:t>tập</a:t>
            </a:r>
            <a:r>
              <a:rPr lang="en-US" sz="3200" b="1" dirty="0">
                <a:solidFill>
                  <a:schemeClr val="tx1"/>
                </a:solidFill>
              </a:rPr>
              <a:t> 1</a:t>
            </a:r>
          </a:p>
          <a:p>
            <a:pPr marL="457200" indent="-457200">
              <a:buAutoNum type="arabicPeriod"/>
            </a:pPr>
            <a:r>
              <a:rPr lang="en-US" sz="3200" b="1" dirty="0" err="1">
                <a:solidFill>
                  <a:schemeClr val="tx1"/>
                </a:solidFill>
              </a:rPr>
              <a:t>Hộp</a:t>
            </a:r>
            <a:r>
              <a:rPr lang="en-US" sz="3200" b="1" dirty="0">
                <a:solidFill>
                  <a:schemeClr val="tx1"/>
                </a:solidFill>
              </a:rPr>
              <a:t> </a:t>
            </a:r>
            <a:r>
              <a:rPr lang="en-US" sz="3200" b="1" dirty="0" err="1">
                <a:solidFill>
                  <a:schemeClr val="tx1"/>
                </a:solidFill>
              </a:rPr>
              <a:t>bút</a:t>
            </a:r>
            <a:endParaRPr lang="en-US" sz="3200" b="1" dirty="0">
              <a:solidFill>
                <a:schemeClr val="tx1"/>
              </a:solidFill>
            </a:endParaRPr>
          </a:p>
          <a:p>
            <a:pPr marL="457200" indent="-457200">
              <a:buAutoNum type="arabicPeriod"/>
            </a:pPr>
            <a:r>
              <a:rPr lang="en-US" sz="3200" b="1" dirty="0" err="1">
                <a:solidFill>
                  <a:schemeClr val="tx1"/>
                </a:solidFill>
              </a:rPr>
              <a:t>Sách</a:t>
            </a:r>
            <a:r>
              <a:rPr lang="en-US" sz="3200" b="1" dirty="0">
                <a:solidFill>
                  <a:schemeClr val="tx1"/>
                </a:solidFill>
              </a:rPr>
              <a:t> </a:t>
            </a:r>
            <a:r>
              <a:rPr lang="en-US" sz="3200" b="1" dirty="0" err="1">
                <a:solidFill>
                  <a:schemeClr val="tx1"/>
                </a:solidFill>
              </a:rPr>
              <a:t>Toán</a:t>
            </a:r>
            <a:r>
              <a:rPr lang="en-US" sz="3200" b="1" dirty="0">
                <a:solidFill>
                  <a:schemeClr val="tx1"/>
                </a:solidFill>
              </a:rPr>
              <a:t>, </a:t>
            </a:r>
            <a:r>
              <a:rPr lang="en-US" sz="3200" b="1" dirty="0" err="1">
                <a:solidFill>
                  <a:schemeClr val="tx1"/>
                </a:solidFill>
              </a:rPr>
              <a:t>Vở</a:t>
            </a:r>
            <a:r>
              <a:rPr lang="en-US" sz="3200" b="1" dirty="0">
                <a:solidFill>
                  <a:schemeClr val="tx1"/>
                </a:solidFill>
              </a:rPr>
              <a:t> </a:t>
            </a:r>
            <a:r>
              <a:rPr lang="en-US" sz="3200" b="1" dirty="0" err="1">
                <a:solidFill>
                  <a:schemeClr val="tx1"/>
                </a:solidFill>
              </a:rPr>
              <a:t>Toán</a:t>
            </a:r>
            <a:endParaRPr lang="en-US" sz="3200" b="1" dirty="0">
              <a:solidFill>
                <a:schemeClr val="tx1"/>
              </a:solidFill>
            </a:endParaRPr>
          </a:p>
          <a:p>
            <a:pPr marL="457200" indent="-457200">
              <a:buAutoNum type="arabicPeriod"/>
            </a:pPr>
            <a:r>
              <a:rPr lang="en-US" sz="3200" b="1" dirty="0" err="1">
                <a:solidFill>
                  <a:schemeClr val="tx1"/>
                </a:solidFill>
              </a:rPr>
              <a:t>Sách</a:t>
            </a:r>
            <a:r>
              <a:rPr lang="en-US" sz="3200" b="1" dirty="0">
                <a:solidFill>
                  <a:schemeClr val="tx1"/>
                </a:solidFill>
              </a:rPr>
              <a:t> </a:t>
            </a:r>
            <a:r>
              <a:rPr lang="en-US" sz="3200" b="1" dirty="0" err="1">
                <a:solidFill>
                  <a:schemeClr val="tx1"/>
                </a:solidFill>
              </a:rPr>
              <a:t>Đạo</a:t>
            </a:r>
            <a:r>
              <a:rPr lang="en-US" sz="3200" b="1" dirty="0">
                <a:solidFill>
                  <a:schemeClr val="tx1"/>
                </a:solidFill>
              </a:rPr>
              <a:t> </a:t>
            </a:r>
            <a:r>
              <a:rPr lang="en-US" sz="3200" b="1" dirty="0" err="1">
                <a:solidFill>
                  <a:schemeClr val="tx1"/>
                </a:solidFill>
              </a:rPr>
              <a:t>đức</a:t>
            </a:r>
            <a:r>
              <a:rPr lang="en-US" sz="3200" b="1" dirty="0">
                <a:solidFill>
                  <a:schemeClr val="tx1"/>
                </a:solidFill>
              </a:rPr>
              <a:t> 2</a:t>
            </a:r>
          </a:p>
          <a:p>
            <a:pPr marL="457200" indent="-457200">
              <a:buAutoNum type="arabicPeriod"/>
            </a:pPr>
            <a:r>
              <a:rPr lang="en-US" sz="3200" b="1" dirty="0" err="1">
                <a:solidFill>
                  <a:schemeClr val="tx1"/>
                </a:solidFill>
              </a:rPr>
              <a:t>Vở</a:t>
            </a:r>
            <a:r>
              <a:rPr lang="en-US" sz="3200" b="1" dirty="0">
                <a:solidFill>
                  <a:schemeClr val="tx1"/>
                </a:solidFill>
              </a:rPr>
              <a:t> </a:t>
            </a:r>
            <a:r>
              <a:rPr lang="en-US" sz="3200" b="1" dirty="0" err="1">
                <a:solidFill>
                  <a:schemeClr val="tx1"/>
                </a:solidFill>
              </a:rPr>
              <a:t>Bài</a:t>
            </a:r>
            <a:r>
              <a:rPr lang="en-US" sz="3200" b="1" dirty="0">
                <a:solidFill>
                  <a:schemeClr val="tx1"/>
                </a:solidFill>
              </a:rPr>
              <a:t> </a:t>
            </a:r>
            <a:r>
              <a:rPr lang="en-US" sz="3200" b="1" dirty="0" err="1">
                <a:solidFill>
                  <a:schemeClr val="tx1"/>
                </a:solidFill>
              </a:rPr>
              <a:t>tập</a:t>
            </a:r>
            <a:r>
              <a:rPr lang="en-US" sz="3200" b="1" dirty="0">
                <a:solidFill>
                  <a:schemeClr val="tx1"/>
                </a:solidFill>
              </a:rPr>
              <a:t> </a:t>
            </a:r>
            <a:r>
              <a:rPr lang="en-US" sz="3200" b="1" dirty="0" err="1">
                <a:solidFill>
                  <a:schemeClr val="tx1"/>
                </a:solidFill>
              </a:rPr>
              <a:t>Đạo</a:t>
            </a:r>
            <a:r>
              <a:rPr lang="en-US" sz="3200" b="1" dirty="0">
                <a:solidFill>
                  <a:schemeClr val="tx1"/>
                </a:solidFill>
              </a:rPr>
              <a:t> </a:t>
            </a:r>
            <a:r>
              <a:rPr lang="en-US" sz="3200" b="1" dirty="0" err="1">
                <a:solidFill>
                  <a:schemeClr val="tx1"/>
                </a:solidFill>
              </a:rPr>
              <a:t>đức</a:t>
            </a:r>
            <a:r>
              <a:rPr lang="en-US" sz="3200" b="1" dirty="0">
                <a:solidFill>
                  <a:schemeClr val="tx1"/>
                </a:solidFill>
              </a:rPr>
              <a:t> 2</a:t>
            </a:r>
          </a:p>
        </p:txBody>
      </p:sp>
    </p:spTree>
    <p:custDataLst>
      <p:tags r:id="rId1"/>
    </p:custDataLst>
    <p:extLst>
      <p:ext uri="{BB962C8B-B14F-4D97-AF65-F5344CB8AC3E}">
        <p14:creationId xmlns:p14="http://schemas.microsoft.com/office/powerpoint/2010/main" val="2560864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37444" y="617893"/>
            <a:ext cx="1645546" cy="646331"/>
            <a:chOff x="337444" y="617893"/>
            <a:chExt cx="1645546" cy="646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1</a:t>
              </a:r>
            </a:p>
          </p:txBody>
        </p:sp>
        <p:sp>
          <p:nvSpPr>
            <p:cNvPr id="4" name="TextBox 3">
              <a:extLst>
                <a:ext uri="{FF2B5EF4-FFF2-40B4-BE49-F238E27FC236}">
                  <a16:creationId xmlns:a16="http://schemas.microsoft.com/office/drawing/2014/main" id="{31A601FE-6892-4EC6-ACDD-75D395FCC956}"/>
                </a:ext>
              </a:extLst>
            </p:cNvPr>
            <p:cNvSpPr txBox="1"/>
            <p:nvPr/>
          </p:nvSpPr>
          <p:spPr>
            <a:xfrm>
              <a:off x="337444" y="617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1</a:t>
              </a:r>
            </a:p>
          </p:txBody>
        </p:sp>
      </p:grpSp>
      <p:sp>
        <p:nvSpPr>
          <p:cNvPr id="13" name="TextBox 12">
            <a:extLst>
              <a:ext uri="{FF2B5EF4-FFF2-40B4-BE49-F238E27FC236}">
                <a16:creationId xmlns:a16="http://schemas.microsoft.com/office/drawing/2014/main" id="{7B5B728C-6E08-431C-95CB-497657ACF5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LÀ HỌC SINH LỚP 2</a:t>
            </a:r>
            <a:endParaRPr lang="en-US" sz="3600" dirty="0">
              <a:solidFill>
                <a:schemeClr val="accent2"/>
              </a:solidFill>
              <a:latin typeface="UTM Cookies" panose="02040603050506020204" pitchFamily="18" charset="0"/>
            </a:endParaRPr>
          </a:p>
        </p:txBody>
      </p:sp>
      <p:grpSp>
        <p:nvGrpSpPr>
          <p:cNvPr id="22" name="Group 21">
            <a:extLst>
              <a:ext uri="{FF2B5EF4-FFF2-40B4-BE49-F238E27FC236}">
                <a16:creationId xmlns:a16="http://schemas.microsoft.com/office/drawing/2014/main" id="{CD95E369-22E3-47BF-A4B6-6F6C7AEDEE5A}"/>
              </a:ext>
            </a:extLst>
          </p:cNvPr>
          <p:cNvGrpSpPr/>
          <p:nvPr/>
        </p:nvGrpSpPr>
        <p:grpSpPr>
          <a:xfrm>
            <a:off x="1144267" y="1390819"/>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C142A06D-6A13-4C98-BDFE-1220BF5C385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1177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85" y="355716"/>
            <a:ext cx="1247865" cy="1249801"/>
          </a:xfrm>
          <a:prstGeom prst="ellipse">
            <a:avLst/>
          </a:prstGeom>
        </p:spPr>
      </p:pic>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 </a:t>
            </a:r>
            <a:r>
              <a:rPr lang="vi-VN" sz="4400" dirty="0">
                <a:solidFill>
                  <a:schemeClr val="accent2"/>
                </a:solidFill>
                <a:latin typeface="HP001" panose="020B0603050302020204" pitchFamily="34" charset="0"/>
                <a:ea typeface="HP001" panose="020B0603050302020204" pitchFamily="34" charset="0"/>
              </a:rPr>
              <a:t>A</a:t>
            </a:r>
            <a:endParaRPr lang="en-US" sz="3600" dirty="0">
              <a:solidFill>
                <a:schemeClr val="accent2"/>
              </a:solidFill>
              <a:latin typeface="HP001" panose="020B0603050302020204" pitchFamily="34" charset="0"/>
              <a:ea typeface="HP001" panose="020B0603050302020204" pitchFamily="34" charset="0"/>
            </a:endParaRPr>
          </a:p>
        </p:txBody>
      </p:sp>
      <p:pic>
        <p:nvPicPr>
          <p:cNvPr id="15" name="Picture 2" descr="Lý thuyết chữ hoa: a, ă, â tiếng việt 2">
            <a:extLst>
              <a:ext uri="{FF2B5EF4-FFF2-40B4-BE49-F238E27FC236}">
                <a16:creationId xmlns:a16="http://schemas.microsoft.com/office/drawing/2014/main" id="{2F0AC522-00C8-4E28-AB69-799524C076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476" r="68588" b="-880"/>
          <a:stretch/>
        </p:blipFill>
        <p:spPr bwMode="auto">
          <a:xfrm>
            <a:off x="862473" y="2009636"/>
            <a:ext cx="2667535" cy="27366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hữ mẫu cỡ nhỏ viết hoa">
            <a:extLst>
              <a:ext uri="{FF2B5EF4-FFF2-40B4-BE49-F238E27FC236}">
                <a16:creationId xmlns:a16="http://schemas.microsoft.com/office/drawing/2014/main" id="{4E2DAFCC-8483-41F0-A18F-D437217CBE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032" t="24581" r="13576" b="23336"/>
          <a:stretch/>
        </p:blipFill>
        <p:spPr bwMode="auto">
          <a:xfrm>
            <a:off x="4125214" y="3115340"/>
            <a:ext cx="1688986" cy="16309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0495074-CD09-4CB2-8F23-DB3380F67003}"/>
              </a:ext>
            </a:extLst>
          </p:cNvPr>
          <p:cNvSpPr txBox="1"/>
          <p:nvPr/>
        </p:nvSpPr>
        <p:spPr>
          <a:xfrm>
            <a:off x="862473" y="1280137"/>
            <a:ext cx="5365827" cy="769441"/>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A</a:t>
            </a:r>
            <a:endParaRPr lang="en-US" sz="2000" b="1" dirty="0">
              <a:solidFill>
                <a:schemeClr val="accent1">
                  <a:lumMod val="50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3337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1B361-1ECC-4264-AFAC-6159444B7DE8}"/>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A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vừa)</a:t>
            </a:r>
            <a:endParaRPr lang="en-US" sz="1800" b="1" dirty="0">
              <a:solidFill>
                <a:schemeClr val="accent1">
                  <a:lumMod val="50000"/>
                </a:schemeClr>
              </a:solidFill>
              <a:latin typeface="UTM Avo" panose="02040603050506020204" pitchFamily="18" charset="0"/>
            </a:endParaRPr>
          </a:p>
        </p:txBody>
      </p:sp>
      <p:pic>
        <p:nvPicPr>
          <p:cNvPr id="3" name="Picture 2" descr="Hướng dẫn cách viết chữ a thường và hoa">
            <a:extLst>
              <a:ext uri="{FF2B5EF4-FFF2-40B4-BE49-F238E27FC236}">
                <a16:creationId xmlns:a16="http://schemas.microsoft.com/office/drawing/2014/main" id="{EE3B27F0-4E90-4B24-832E-80BD9100C82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9282" y="1288498"/>
            <a:ext cx="5683727" cy="3326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65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F4C8C-9B9C-484A-9F12-FB31106D5450}"/>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A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nhỏ)</a:t>
            </a:r>
            <a:endParaRPr lang="en-US" sz="1800" b="1" dirty="0">
              <a:solidFill>
                <a:schemeClr val="accent1">
                  <a:lumMod val="50000"/>
                </a:schemeClr>
              </a:solidFill>
              <a:latin typeface="UTM Avo" panose="02040603050506020204" pitchFamily="18" charset="0"/>
            </a:endParaRPr>
          </a:p>
        </p:txBody>
      </p:sp>
      <p:pic>
        <p:nvPicPr>
          <p:cNvPr id="3" name="A">
            <a:hlinkClick r:id="" action="ppaction://media"/>
            <a:extLst>
              <a:ext uri="{FF2B5EF4-FFF2-40B4-BE49-F238E27FC236}">
                <a16:creationId xmlns:a16="http://schemas.microsoft.com/office/drawing/2014/main" id="{AC9051FF-B2E2-433C-96D7-DA28DC15D97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434" t="-1" r="7542" b="13936"/>
          <a:stretch/>
        </p:blipFill>
        <p:spPr>
          <a:xfrm>
            <a:off x="1471115" y="1236664"/>
            <a:ext cx="3915766" cy="3501169"/>
          </a:xfrm>
          <a:prstGeom prst="rect">
            <a:avLst/>
          </a:prstGeom>
          <a:ln>
            <a:noFill/>
          </a:ln>
          <a:effectLst>
            <a:softEdge rad="112500"/>
          </a:effectLst>
        </p:spPr>
      </p:pic>
    </p:spTree>
    <p:extLst>
      <p:ext uri="{BB962C8B-B14F-4D97-AF65-F5344CB8AC3E}">
        <p14:creationId xmlns:p14="http://schemas.microsoft.com/office/powerpoint/2010/main" val="203622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85" y="355716"/>
            <a:ext cx="1247865" cy="1249801"/>
          </a:xfrm>
          <a:prstGeom prst="ellipse">
            <a:avLst/>
          </a:prstGeom>
        </p:spPr>
      </p:pic>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id="{D5A14ACB-BA2A-42D1-98F7-CA57672DDE68}"/>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8" name="Group 7">
            <a:extLst>
              <a:ext uri="{FF2B5EF4-FFF2-40B4-BE49-F238E27FC236}">
                <a16:creationId xmlns:a16="http://schemas.microsoft.com/office/drawing/2014/main" id="{233F8E6D-9AC2-4331-A7C4-05CC848F23A0}"/>
              </a:ext>
            </a:extLst>
          </p:cNvPr>
          <p:cNvGrpSpPr/>
          <p:nvPr/>
        </p:nvGrpSpPr>
        <p:grpSpPr>
          <a:xfrm>
            <a:off x="338042" y="1797843"/>
            <a:ext cx="6181915" cy="892832"/>
            <a:chOff x="318992" y="2043957"/>
            <a:chExt cx="6181915" cy="892832"/>
          </a:xfrm>
        </p:grpSpPr>
        <p:pic>
          <p:nvPicPr>
            <p:cNvPr id="9" name="Picture 8">
              <a:extLst>
                <a:ext uri="{FF2B5EF4-FFF2-40B4-BE49-F238E27FC236}">
                  <a16:creationId xmlns:a16="http://schemas.microsoft.com/office/drawing/2014/main" id="{7D825A87-34B8-4C08-A6CD-491543AA1F38}"/>
                </a:ext>
              </a:extLst>
            </p:cNvPr>
            <p:cNvPicPr>
              <a:picLocks noChangeAspect="1"/>
            </p:cNvPicPr>
            <p:nvPr/>
          </p:nvPicPr>
          <p:blipFill rotWithShape="1">
            <a:blip r:embed="rId5"/>
            <a:srcRect l="1" r="27106" b="84500"/>
            <a:stretch/>
          </p:blipFill>
          <p:spPr>
            <a:xfrm>
              <a:off x="418676" y="2043957"/>
              <a:ext cx="6020648" cy="892832"/>
            </a:xfrm>
            <a:prstGeom prst="rect">
              <a:avLst/>
            </a:prstGeom>
          </p:spPr>
        </p:pic>
        <p:grpSp>
          <p:nvGrpSpPr>
            <p:cNvPr id="10" name="Group 9">
              <a:extLst>
                <a:ext uri="{FF2B5EF4-FFF2-40B4-BE49-F238E27FC236}">
                  <a16:creationId xmlns:a16="http://schemas.microsoft.com/office/drawing/2014/main" id="{75FD1E18-6AE2-4D65-9BB4-BE87D3192F64}"/>
                </a:ext>
              </a:extLst>
            </p:cNvPr>
            <p:cNvGrpSpPr/>
            <p:nvPr/>
          </p:nvGrpSpPr>
          <p:grpSpPr>
            <a:xfrm>
              <a:off x="318992" y="2217537"/>
              <a:ext cx="6181915" cy="637297"/>
              <a:chOff x="312642" y="2228849"/>
              <a:chExt cx="6181915" cy="637297"/>
            </a:xfrm>
          </p:grpSpPr>
          <p:sp>
            <p:nvSpPr>
              <p:cNvPr id="11" name="TextBox 10">
                <a:extLst>
                  <a:ext uri="{FF2B5EF4-FFF2-40B4-BE49-F238E27FC236}">
                    <a16:creationId xmlns:a16="http://schemas.microsoft.com/office/drawing/2014/main" id="{B587FF6E-AB2B-43A3-AB65-0FC2F75F5A7E}"/>
                  </a:ext>
                </a:extLst>
              </p:cNvPr>
              <p:cNvSpPr txBox="1"/>
              <p:nvPr/>
            </p:nvSpPr>
            <p:spPr>
              <a:xfrm>
                <a:off x="312642" y="2342926"/>
                <a:ext cx="6181915" cy="523220"/>
              </a:xfrm>
              <a:prstGeom prst="rect">
                <a:avLst/>
              </a:prstGeom>
              <a:noFill/>
            </p:spPr>
            <p:txBody>
              <a:bodyPr wrap="square">
                <a:spAutoFit/>
              </a:bodyPr>
              <a:lstStyle/>
              <a:p>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Aζ</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wắng</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Ǉràn</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wgập</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sân</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ǇrưŊg</a:t>
                </a:r>
                <a:r>
                  <a:rPr lang="en-US" sz="2800" dirty="0">
                    <a:solidFill>
                      <a:srgbClr val="FF0000"/>
                    </a:solidFill>
                    <a:latin typeface="HP001 4 hàng" panose="020B0603050302020204" pitchFamily="34" charset="0"/>
                  </a:rPr>
                  <a:t>. </a:t>
                </a:r>
              </a:p>
            </p:txBody>
          </p:sp>
          <p:cxnSp>
            <p:nvCxnSpPr>
              <p:cNvPr id="13" name="Straight Connector 12">
                <a:extLst>
                  <a:ext uri="{FF2B5EF4-FFF2-40B4-BE49-F238E27FC236}">
                    <a16:creationId xmlns:a16="http://schemas.microsoft.com/office/drawing/2014/main" id="{8BFE0392-AC8E-489A-B542-8A28BF54E90A}"/>
                  </a:ext>
                </a:extLst>
              </p:cNvPr>
              <p:cNvCxnSpPr>
                <a:cxnSpLocks/>
              </p:cNvCxnSpPr>
              <p:nvPr/>
            </p:nvCxnSpPr>
            <p:spPr>
              <a:xfrm flipV="1">
                <a:off x="838201" y="2228849"/>
                <a:ext cx="30956" cy="428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4" name="TextBox 13">
            <a:extLst>
              <a:ext uri="{FF2B5EF4-FFF2-40B4-BE49-F238E27FC236}">
                <a16:creationId xmlns:a16="http://schemas.microsoft.com/office/drawing/2014/main" id="{A00E950B-C8BB-4935-91C5-B7A3E6C7EADE}"/>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41A12120-69C0-4ED1-8941-E290F22F507E}"/>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A</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id="{972CBE13-D5C9-4C68-A64A-97B98D96ED0B}"/>
              </a:ext>
            </a:extLst>
          </p:cNvPr>
          <p:cNvSpPr txBox="1"/>
          <p:nvPr/>
        </p:nvSpPr>
        <p:spPr>
          <a:xfrm>
            <a:off x="789460" y="4323881"/>
            <a:ext cx="6119826" cy="47320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800" dirty="0">
                <a:solidFill>
                  <a:schemeClr val="accent6">
                    <a:lumMod val="75000"/>
                  </a:schemeClr>
                </a:solidFill>
                <a:latin typeface="HP001" panose="020B0603050302020204" pitchFamily="34" charset="0"/>
                <a:ea typeface="HP001" panose="020B0603050302020204" pitchFamily="34" charset="0"/>
              </a:rPr>
              <a:t>A, h,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78177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85" y="355716"/>
            <a:ext cx="1247865" cy="1249801"/>
          </a:xfrm>
          <a:prstGeom prst="ellipse">
            <a:avLst/>
          </a:prstGeom>
        </p:spPr>
      </p:pic>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5" name="Picture 2" descr="Student Writing (#4) | Free SVG">
            <a:extLst>
              <a:ext uri="{FF2B5EF4-FFF2-40B4-BE49-F238E27FC236}">
                <a16:creationId xmlns:a16="http://schemas.microsoft.com/office/drawing/2014/main" id="{0A965514-ECAF-4850-8ADD-D39DABD67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C03E65-CE96-43DC-BA78-7E52DB0E7929}"/>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một</a:t>
            </a:r>
            <a:endParaRPr lang="en-US" sz="1600" b="1"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438970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85" y="355716"/>
            <a:ext cx="1247865" cy="1249801"/>
          </a:xfrm>
          <a:prstGeom prst="ellipse">
            <a:avLst/>
          </a:prstGeom>
        </p:spPr>
      </p:pic>
      <p:sp>
        <p:nvSpPr>
          <p:cNvPr id="16" name="TextBox 15">
            <a:extLst>
              <a:ext uri="{FF2B5EF4-FFF2-40B4-BE49-F238E27FC236}">
                <a16:creationId xmlns:a16="http://schemas.microsoft.com/office/drawing/2014/main" id="{42C03E65-CE96-43DC-BA78-7E52DB0E7929}"/>
              </a:ext>
            </a:extLst>
          </p:cNvPr>
          <p:cNvSpPr txBox="1"/>
          <p:nvPr/>
        </p:nvSpPr>
        <p:spPr>
          <a:xfrm>
            <a:off x="746083" y="1597872"/>
            <a:ext cx="5801862" cy="1754326"/>
          </a:xfrm>
          <a:prstGeom prst="rect">
            <a:avLst/>
          </a:prstGeom>
          <a:noFill/>
        </p:spPr>
        <p:txBody>
          <a:bodyPr wrap="square" rtlCol="0">
            <a:spAutoFit/>
          </a:bodyPr>
          <a:lstStyle/>
          <a:p>
            <a:pPr algn="ctr">
              <a:lnSpc>
                <a:spcPct val="150000"/>
              </a:lnSpc>
            </a:pPr>
            <a:r>
              <a:rPr lang="en-US" sz="2400" b="1" dirty="0" err="1">
                <a:solidFill>
                  <a:srgbClr val="0070C0"/>
                </a:solidFill>
                <a:latin typeface="UTM Avo" panose="02040603050506020204" pitchFamily="18" charset="0"/>
              </a:rPr>
              <a:t>Thứ</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ba</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ngày</a:t>
            </a:r>
            <a:r>
              <a:rPr lang="en-US" sz="2400" b="1" dirty="0">
                <a:solidFill>
                  <a:srgbClr val="0070C0"/>
                </a:solidFill>
                <a:latin typeface="UTM Avo" panose="02040603050506020204" pitchFamily="18" charset="0"/>
              </a:rPr>
              <a:t> 7 </a:t>
            </a:r>
            <a:r>
              <a:rPr lang="en-US" sz="2400" b="1" dirty="0" err="1">
                <a:solidFill>
                  <a:srgbClr val="0070C0"/>
                </a:solidFill>
                <a:latin typeface="UTM Avo" panose="02040603050506020204" pitchFamily="18" charset="0"/>
              </a:rPr>
              <a:t>tháng</a:t>
            </a:r>
            <a:r>
              <a:rPr lang="en-US" sz="2400" b="1" dirty="0">
                <a:solidFill>
                  <a:srgbClr val="0070C0"/>
                </a:solidFill>
                <a:latin typeface="UTM Avo" panose="02040603050506020204" pitchFamily="18" charset="0"/>
              </a:rPr>
              <a:t> 9 </a:t>
            </a:r>
            <a:r>
              <a:rPr lang="en-US" sz="2400" b="1" dirty="0" err="1">
                <a:solidFill>
                  <a:srgbClr val="0070C0"/>
                </a:solidFill>
                <a:latin typeface="UTM Avo" panose="02040603050506020204" pitchFamily="18" charset="0"/>
              </a:rPr>
              <a:t>năm</a:t>
            </a:r>
            <a:r>
              <a:rPr lang="en-US" sz="2400" b="1" dirty="0">
                <a:solidFill>
                  <a:srgbClr val="0070C0"/>
                </a:solidFill>
                <a:latin typeface="UTM Avo" panose="02040603050506020204" pitchFamily="18" charset="0"/>
              </a:rPr>
              <a:t> 2021</a:t>
            </a:r>
          </a:p>
          <a:p>
            <a:pPr algn="ctr">
              <a:lnSpc>
                <a:spcPct val="150000"/>
              </a:lnSpc>
            </a:pPr>
            <a:r>
              <a:rPr lang="en-US" sz="2400" b="1" dirty="0" err="1">
                <a:solidFill>
                  <a:srgbClr val="0070C0"/>
                </a:solidFill>
                <a:latin typeface="UTM Avo" panose="02040603050506020204" pitchFamily="18" charset="0"/>
              </a:rPr>
              <a:t>Nói</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và</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nghe</a:t>
            </a:r>
            <a:endParaRPr lang="en-US" sz="2400" b="1" dirty="0">
              <a:solidFill>
                <a:srgbClr val="0070C0"/>
              </a:solidFill>
              <a:latin typeface="UTM Avo" panose="02040603050506020204" pitchFamily="18" charset="0"/>
            </a:endParaRPr>
          </a:p>
          <a:p>
            <a:pPr>
              <a:lnSpc>
                <a:spcPct val="150000"/>
              </a:lnSpc>
            </a:pP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Những</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ngày</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hè</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của</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em</a:t>
            </a:r>
            <a:endParaRPr lang="en-US" sz="2400" b="1"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438970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37444" y="617893"/>
            <a:ext cx="1645546" cy="646331"/>
            <a:chOff x="337444" y="617893"/>
            <a:chExt cx="1645546" cy="646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1</a:t>
              </a:r>
            </a:p>
          </p:txBody>
        </p:sp>
        <p:sp>
          <p:nvSpPr>
            <p:cNvPr id="4" name="TextBox 3">
              <a:extLst>
                <a:ext uri="{FF2B5EF4-FFF2-40B4-BE49-F238E27FC236}">
                  <a16:creationId xmlns:a16="http://schemas.microsoft.com/office/drawing/2014/main" id="{31A601FE-6892-4EC6-ACDD-75D395FCC956}"/>
                </a:ext>
              </a:extLst>
            </p:cNvPr>
            <p:cNvSpPr txBox="1"/>
            <p:nvPr/>
          </p:nvSpPr>
          <p:spPr>
            <a:xfrm>
              <a:off x="337444" y="617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1</a:t>
              </a:r>
            </a:p>
          </p:txBody>
        </p:sp>
      </p:grpSp>
      <p:sp>
        <p:nvSpPr>
          <p:cNvPr id="13" name="TextBox 12">
            <a:extLst>
              <a:ext uri="{FF2B5EF4-FFF2-40B4-BE49-F238E27FC236}">
                <a16:creationId xmlns:a16="http://schemas.microsoft.com/office/drawing/2014/main" id="{7B5B728C-6E08-431C-95CB-497657ACF5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LÀ HỌC SINH LỚP 2</a:t>
            </a:r>
            <a:endParaRPr lang="en-US" sz="3600" dirty="0">
              <a:solidFill>
                <a:schemeClr val="accent2"/>
              </a:solidFill>
              <a:latin typeface="UTM Cookies" panose="02040603050506020204" pitchFamily="18" charset="0"/>
            </a:endParaRPr>
          </a:p>
        </p:txBody>
      </p:sp>
      <p:grpSp>
        <p:nvGrpSpPr>
          <p:cNvPr id="22" name="Group 21">
            <a:extLst>
              <a:ext uri="{FF2B5EF4-FFF2-40B4-BE49-F238E27FC236}">
                <a16:creationId xmlns:a16="http://schemas.microsoft.com/office/drawing/2014/main" id="{CD95E369-22E3-47BF-A4B6-6F6C7AEDEE5A}"/>
              </a:ext>
            </a:extLst>
          </p:cNvPr>
          <p:cNvGrpSpPr/>
          <p:nvPr/>
        </p:nvGrpSpPr>
        <p:grpSpPr>
          <a:xfrm>
            <a:off x="1144267" y="1390819"/>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2052" name="Picture 4">
            <a:extLst>
              <a:ext uri="{FF2B5EF4-FFF2-40B4-BE49-F238E27FC236}">
                <a16:creationId xmlns:a16="http://schemas.microsoft.com/office/drawing/2014/main"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8493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37444" y="617893"/>
            <a:ext cx="1645546" cy="646331"/>
            <a:chOff x="337444" y="617893"/>
            <a:chExt cx="1645546" cy="646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1</a:t>
              </a:r>
            </a:p>
          </p:txBody>
        </p:sp>
        <p:sp>
          <p:nvSpPr>
            <p:cNvPr id="4" name="TextBox 3">
              <a:extLst>
                <a:ext uri="{FF2B5EF4-FFF2-40B4-BE49-F238E27FC236}">
                  <a16:creationId xmlns:a16="http://schemas.microsoft.com/office/drawing/2014/main" id="{31A601FE-6892-4EC6-ACDD-75D395FCC956}"/>
                </a:ext>
              </a:extLst>
            </p:cNvPr>
            <p:cNvSpPr txBox="1"/>
            <p:nvPr/>
          </p:nvSpPr>
          <p:spPr>
            <a:xfrm>
              <a:off x="337444" y="617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1</a:t>
              </a:r>
            </a:p>
          </p:txBody>
        </p:sp>
      </p:grpSp>
      <p:sp>
        <p:nvSpPr>
          <p:cNvPr id="13" name="TextBox 12">
            <a:extLst>
              <a:ext uri="{FF2B5EF4-FFF2-40B4-BE49-F238E27FC236}">
                <a16:creationId xmlns:a16="http://schemas.microsoft.com/office/drawing/2014/main" id="{7B5B728C-6E08-431C-95CB-497657ACF5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LÀ HỌC SINH LỚP 2</a:t>
            </a:r>
            <a:endParaRPr lang="en-US" sz="3600" dirty="0">
              <a:solidFill>
                <a:schemeClr val="accent2"/>
              </a:solidFill>
              <a:latin typeface="UTM Cookies" panose="02040603050506020204" pitchFamily="18" charset="0"/>
            </a:endParaRPr>
          </a:p>
        </p:txBody>
      </p:sp>
      <p:grpSp>
        <p:nvGrpSpPr>
          <p:cNvPr id="22" name="Group 21">
            <a:extLst>
              <a:ext uri="{FF2B5EF4-FFF2-40B4-BE49-F238E27FC236}">
                <a16:creationId xmlns:a16="http://schemas.microsoft.com/office/drawing/2014/main" id="{CD95E369-22E3-47BF-A4B6-6F6C7AEDEE5A}"/>
              </a:ext>
            </a:extLst>
          </p:cNvPr>
          <p:cNvGrpSpPr/>
          <p:nvPr/>
        </p:nvGrpSpPr>
        <p:grpSpPr>
          <a:xfrm>
            <a:off x="825296" y="1401452"/>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3076" name="Picture 4">
            <a:extLst>
              <a:ext uri="{FF2B5EF4-FFF2-40B4-BE49-F238E27FC236}">
                <a16:creationId xmlns:a16="http://schemas.microsoft.com/office/drawing/2014/main"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9608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9292E-A14C-4493-B980-A92A3B724E25}"/>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241305" y="1619701"/>
            <a:ext cx="4459472" cy="3175495"/>
          </a:xfrm>
          <a:prstGeom prst="rect">
            <a:avLst/>
          </a:prstGeom>
        </p:spPr>
      </p:pic>
      <p:pic>
        <p:nvPicPr>
          <p:cNvPr id="3" name="Picture 2">
            <a:extLst>
              <a:ext uri="{FF2B5EF4-FFF2-40B4-BE49-F238E27FC236}">
                <a16:creationId xmlns:a16="http://schemas.microsoft.com/office/drawing/2014/main" id="{CDA9355A-52F6-4547-9CA4-335A47633DA3}"/>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71285" y="355716"/>
            <a:ext cx="1247865" cy="1249801"/>
          </a:xfrm>
          <a:prstGeom prst="ellipse">
            <a:avLst/>
          </a:prstGeom>
        </p:spPr>
      </p:pic>
      <p:sp>
        <p:nvSpPr>
          <p:cNvPr id="4" name="TextBox 3">
            <a:extLst>
              <a:ext uri="{FF2B5EF4-FFF2-40B4-BE49-F238E27FC236}">
                <a16:creationId xmlns:a16="http://schemas.microsoft.com/office/drawing/2014/main" id="{AD75B340-EB85-4164-A920-89AC57EB4934}"/>
              </a:ext>
            </a:extLst>
          </p:cNvPr>
          <p:cNvSpPr txBox="1"/>
          <p:nvPr/>
        </p:nvSpPr>
        <p:spPr>
          <a:xfrm>
            <a:off x="1641395" y="367803"/>
            <a:ext cx="5693745" cy="523220"/>
          </a:xfrm>
          <a:prstGeom prst="rect">
            <a:avLst/>
          </a:prstGeom>
          <a:noFill/>
        </p:spPr>
        <p:txBody>
          <a:bodyPr wrap="square" rtlCol="0">
            <a:spAutoFit/>
          </a:bodyPr>
          <a:lstStyle/>
          <a:p>
            <a:r>
              <a:rPr lang="vi-VN" sz="2800" dirty="0">
                <a:solidFill>
                  <a:schemeClr val="accent2"/>
                </a:solidFill>
                <a:latin typeface="UTM Cookies" panose="02040603050506020204" pitchFamily="18" charset="0"/>
              </a:rPr>
              <a:t>NHỮNG NGÀY HÈ CỦA EM</a:t>
            </a:r>
            <a:endParaRPr lang="en-US" sz="2800" dirty="0">
              <a:solidFill>
                <a:schemeClr val="accent2"/>
              </a:solidFill>
              <a:latin typeface="HP001" panose="020B0603050302020204" pitchFamily="34" charset="0"/>
              <a:ea typeface="HP001" panose="020B0603050302020204" pitchFamily="34" charset="0"/>
            </a:endParaRPr>
          </a:p>
        </p:txBody>
      </p:sp>
    </p:spTree>
    <p:extLst>
      <p:ext uri="{BB962C8B-B14F-4D97-AF65-F5344CB8AC3E}">
        <p14:creationId xmlns:p14="http://schemas.microsoft.com/office/powerpoint/2010/main" val="370029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761F67-1E8E-4F32-9FCB-9FFF056BF30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4576" t="2331" r="1673" b="39501"/>
          <a:stretch/>
        </p:blipFill>
        <p:spPr>
          <a:xfrm>
            <a:off x="479774" y="748596"/>
            <a:ext cx="1395581" cy="1321222"/>
          </a:xfrm>
          <a:prstGeom prst="rect">
            <a:avLst/>
          </a:prstGeom>
        </p:spPr>
      </p:pic>
      <p:sp>
        <p:nvSpPr>
          <p:cNvPr id="3" name="TextBox 2">
            <a:extLst>
              <a:ext uri="{FF2B5EF4-FFF2-40B4-BE49-F238E27FC236}">
                <a16:creationId xmlns:a16="http://schemas.microsoft.com/office/drawing/2014/main" id="{792EF9AD-0127-47BA-9116-8B9E7641FA79}"/>
              </a:ext>
            </a:extLst>
          </p:cNvPr>
          <p:cNvSpPr txBox="1"/>
          <p:nvPr/>
        </p:nvSpPr>
        <p:spPr>
          <a:xfrm>
            <a:off x="1907255" y="459972"/>
            <a:ext cx="4416247" cy="177458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Kể về điều đáng nhớ nhất trong kì nghỉ hè của em.</a:t>
            </a:r>
          </a:p>
          <a:p>
            <a:pPr marL="285750" indent="-285750" algn="just">
              <a:lnSpc>
                <a:spcPct val="150000"/>
              </a:lnSpc>
              <a:buFontTx/>
              <a:buChar char="-"/>
            </a:pPr>
            <a:r>
              <a:rPr lang="vi-VN" sz="1500" dirty="0">
                <a:latin typeface="UTM Avo" panose="02040603050506020204" pitchFamily="18" charset="0"/>
              </a:rPr>
              <a:t>Nghỉ hè, em được đi những đâu?</a:t>
            </a:r>
          </a:p>
          <a:p>
            <a:pPr marL="285750" indent="-285750" algn="just">
              <a:lnSpc>
                <a:spcPct val="150000"/>
              </a:lnSpc>
              <a:buFontTx/>
              <a:buChar char="-"/>
            </a:pPr>
            <a:r>
              <a:rPr lang="vi-VN" sz="1500" dirty="0">
                <a:latin typeface="UTM Avo" panose="02040603050506020204" pitchFamily="18" charset="0"/>
              </a:rPr>
              <a:t>Em được tham gia những hoạt động nào?</a:t>
            </a:r>
          </a:p>
          <a:p>
            <a:pPr marL="285750" indent="-285750" algn="just">
              <a:lnSpc>
                <a:spcPct val="150000"/>
              </a:lnSpc>
              <a:buFontTx/>
              <a:buChar char="-"/>
            </a:pPr>
            <a:r>
              <a:rPr lang="vi-VN" sz="1500" dirty="0">
                <a:latin typeface="UTM Avo" panose="02040603050506020204" pitchFamily="18" charset="0"/>
              </a:rPr>
              <a:t>Em nhớ nhất điều gì?</a:t>
            </a:r>
          </a:p>
        </p:txBody>
      </p:sp>
      <p:pic>
        <p:nvPicPr>
          <p:cNvPr id="4" name="Picture 2" descr="Cẩm nang đi biển mùa hè cho trẻ nhỏ">
            <a:extLst>
              <a:ext uri="{FF2B5EF4-FFF2-40B4-BE49-F238E27FC236}">
                <a16:creationId xmlns:a16="http://schemas.microsoft.com/office/drawing/2014/main" id="{460D764F-44B3-4CC7-AE67-B1C8A47EF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22170">
            <a:off x="578033" y="2370946"/>
            <a:ext cx="2374028" cy="1582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ự kiến ngày tựu trường năm học mới vào 1/9, học sinh Hà Nội nghỉ hè từ 15/7">
            <a:extLst>
              <a:ext uri="{FF2B5EF4-FFF2-40B4-BE49-F238E27FC236}">
                <a16:creationId xmlns:a16="http://schemas.microsoft.com/office/drawing/2014/main" id="{52D57890-75E3-491A-8F18-AF2D54B74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4439">
            <a:off x="2431834" y="2644325"/>
            <a:ext cx="2062537" cy="15469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ật tung cảm xúc ở thiên đường vui chơi Sun World Halong Complex">
            <a:extLst>
              <a:ext uri="{FF2B5EF4-FFF2-40B4-BE49-F238E27FC236}">
                <a16:creationId xmlns:a16="http://schemas.microsoft.com/office/drawing/2014/main" id="{53D0C009-2AAA-4AF8-A158-129D26C64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69594">
            <a:off x="4076940" y="2280057"/>
            <a:ext cx="2102022" cy="14024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6F1E7A5-B392-4BC0-B2F5-9DF8F82B6B60}"/>
              </a:ext>
            </a:extLst>
          </p:cNvPr>
          <p:cNvSpPr/>
          <p:nvPr/>
        </p:nvSpPr>
        <p:spPr>
          <a:xfrm>
            <a:off x="731094" y="4346794"/>
            <a:ext cx="5395807" cy="372859"/>
          </a:xfrm>
          <a:prstGeom prst="rect">
            <a:avLst/>
          </a:prstGeom>
        </p:spPr>
        <p:txBody>
          <a:bodyPr wrap="square">
            <a:spAutoFit/>
          </a:bodyPr>
          <a:lstStyle/>
          <a:p>
            <a:pPr algn="just">
              <a:lnSpc>
                <a:spcPct val="150000"/>
              </a:lnSpc>
            </a:pPr>
            <a:r>
              <a:rPr lang="vi-VN" b="1" dirty="0">
                <a:solidFill>
                  <a:schemeClr val="accent6">
                    <a:lumMod val="75000"/>
                  </a:schemeClr>
                </a:solidFill>
                <a:latin typeface="UTM Avo" panose="02040603050506020204" pitchFamily="18" charset="0"/>
              </a:rPr>
              <a:t>2. </a:t>
            </a:r>
            <a:r>
              <a:rPr lang="vi-VN" dirty="0">
                <a:latin typeface="UTM Avo" panose="02040603050506020204" pitchFamily="18" charset="0"/>
              </a:rPr>
              <a:t>Kể Em cảm thấy thế nào khi trở lại trường sau kì nghỉ hè?</a:t>
            </a:r>
          </a:p>
        </p:txBody>
      </p:sp>
    </p:spTree>
    <p:extLst>
      <p:ext uri="{BB962C8B-B14F-4D97-AF65-F5344CB8AC3E}">
        <p14:creationId xmlns:p14="http://schemas.microsoft.com/office/powerpoint/2010/main" val="341730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92284E-9A1F-4A64-8C1B-1358A2C9E88C}"/>
              </a:ext>
            </a:extLst>
          </p:cNvPr>
          <p:cNvGrpSpPr/>
          <p:nvPr/>
        </p:nvGrpSpPr>
        <p:grpSpPr>
          <a:xfrm>
            <a:off x="511811" y="527283"/>
            <a:ext cx="5936580" cy="877900"/>
            <a:chOff x="511811" y="527283"/>
            <a:chExt cx="5936580" cy="877900"/>
          </a:xfrm>
        </p:grpSpPr>
        <p:pic>
          <p:nvPicPr>
            <p:cNvPr id="3" name="Picture 2">
              <a:extLst>
                <a:ext uri="{FF2B5EF4-FFF2-40B4-BE49-F238E27FC236}">
                  <a16:creationId xmlns:a16="http://schemas.microsoft.com/office/drawing/2014/main" id="{D5F38F2B-71C6-444A-9E86-7DE018233A2E}"/>
                </a:ext>
              </a:extLst>
            </p:cNvPr>
            <p:cNvPicPr>
              <a:picLocks noChangeAspect="1"/>
            </p:cNvPicPr>
            <p:nvPr/>
          </p:nvPicPr>
          <p:blipFill>
            <a:blip r:embed="rId2"/>
            <a:stretch>
              <a:fillRect/>
            </a:stretch>
          </p:blipFill>
          <p:spPr>
            <a:xfrm>
              <a:off x="511811" y="527283"/>
              <a:ext cx="5834378" cy="877900"/>
            </a:xfrm>
            <a:prstGeom prst="rect">
              <a:avLst/>
            </a:prstGeom>
          </p:spPr>
        </p:pic>
        <p:sp>
          <p:nvSpPr>
            <p:cNvPr id="4" name="TextBox 3">
              <a:extLst>
                <a:ext uri="{FF2B5EF4-FFF2-40B4-BE49-F238E27FC236}">
                  <a16:creationId xmlns:a16="http://schemas.microsoft.com/office/drawing/2014/main" id="{F184D019-3E42-4062-99A5-DB29CC8D72BC}"/>
                </a:ext>
              </a:extLst>
            </p:cNvPr>
            <p:cNvSpPr txBox="1"/>
            <p:nvPr/>
          </p:nvSpPr>
          <p:spPr>
            <a:xfrm>
              <a:off x="1082564" y="759381"/>
              <a:ext cx="5365827" cy="457241"/>
            </a:xfrm>
            <a:prstGeom prst="rect">
              <a:avLst/>
            </a:prstGeom>
            <a:noFill/>
          </p:spPr>
          <p:txBody>
            <a:bodyPr wrap="square" rtlCol="0">
              <a:spAutoFit/>
            </a:bodyPr>
            <a:lstStyle/>
            <a:p>
              <a:pPr algn="ctr">
                <a:lnSpc>
                  <a:spcPct val="150000"/>
                </a:lnSpc>
              </a:pPr>
              <a:r>
                <a:rPr lang="vi-VN" sz="1800" dirty="0">
                  <a:solidFill>
                    <a:schemeClr val="accent3">
                      <a:lumMod val="50000"/>
                    </a:schemeClr>
                  </a:solidFill>
                  <a:latin typeface="UTM Avo" panose="02040603050506020204" pitchFamily="18" charset="0"/>
                </a:rPr>
                <a:t>Viết 2 – 3 câu về những ngày hè của em.</a:t>
              </a:r>
              <a:endParaRPr lang="en-US" sz="1800" dirty="0">
                <a:solidFill>
                  <a:schemeClr val="accent3">
                    <a:lumMod val="50000"/>
                  </a:schemeClr>
                </a:solidFill>
                <a:latin typeface="UTM Avo" panose="02040603050506020204" pitchFamily="18" charset="0"/>
              </a:endParaRPr>
            </a:p>
          </p:txBody>
        </p:sp>
      </p:grpSp>
      <p:sp>
        <p:nvSpPr>
          <p:cNvPr id="5" name="TextBox 4">
            <a:extLst>
              <a:ext uri="{FF2B5EF4-FFF2-40B4-BE49-F238E27FC236}">
                <a16:creationId xmlns:a16="http://schemas.microsoft.com/office/drawing/2014/main" id="{7D980334-E642-4B0C-A008-D7D871CCA9A9}"/>
              </a:ext>
            </a:extLst>
          </p:cNvPr>
          <p:cNvSpPr txBox="1"/>
          <p:nvPr/>
        </p:nvSpPr>
        <p:spPr>
          <a:xfrm>
            <a:off x="409609" y="1136535"/>
            <a:ext cx="6033399" cy="3359061"/>
          </a:xfrm>
          <a:prstGeom prst="rect">
            <a:avLst/>
          </a:prstGeom>
          <a:noFill/>
        </p:spPr>
        <p:txBody>
          <a:bodyPr wrap="square" rtlCol="0">
            <a:spAutoFit/>
          </a:bodyPr>
          <a:lstStyle/>
          <a:p>
            <a:pPr algn="just">
              <a:lnSpc>
                <a:spcPct val="150000"/>
              </a:lnSpc>
            </a:pPr>
            <a:r>
              <a:rPr lang="vi-VN" sz="2400" dirty="0">
                <a:solidFill>
                  <a:srgbClr val="17479D"/>
                </a:solidFill>
                <a:latin typeface="UTM Avo" panose="02040603050506020204" pitchFamily="18" charset="0"/>
              </a:rPr>
              <a:t>     Mùa hè vừa rồi em được cùng bố mẹ đi nghỉ mát ở biển Sầm Sơn. Ở đây có nhiều cảnh đẹp, vừa có biển, vừa có núi vô cùng kì thú. Em được bố mẹ cho cưỡi ngựa chụp ảnh, mặc những bộ trang phục của thiếu nhi dân tộc. Em rất muốn được quay lại đây một lần nữa.</a:t>
            </a:r>
          </a:p>
        </p:txBody>
      </p:sp>
    </p:spTree>
    <p:extLst>
      <p:ext uri="{BB962C8B-B14F-4D97-AF65-F5344CB8AC3E}">
        <p14:creationId xmlns:p14="http://schemas.microsoft.com/office/powerpoint/2010/main" val="346214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92284E-9A1F-4A64-8C1B-1358A2C9E88C}"/>
              </a:ext>
            </a:extLst>
          </p:cNvPr>
          <p:cNvGrpSpPr/>
          <p:nvPr/>
        </p:nvGrpSpPr>
        <p:grpSpPr>
          <a:xfrm>
            <a:off x="511811" y="527283"/>
            <a:ext cx="5936580" cy="877900"/>
            <a:chOff x="511811" y="527283"/>
            <a:chExt cx="5936580" cy="877900"/>
          </a:xfrm>
        </p:grpSpPr>
        <p:pic>
          <p:nvPicPr>
            <p:cNvPr id="3" name="Picture 2">
              <a:extLst>
                <a:ext uri="{FF2B5EF4-FFF2-40B4-BE49-F238E27FC236}">
                  <a16:creationId xmlns:a16="http://schemas.microsoft.com/office/drawing/2014/main" id="{D5F38F2B-71C6-444A-9E86-7DE018233A2E}"/>
                </a:ext>
              </a:extLst>
            </p:cNvPr>
            <p:cNvPicPr>
              <a:picLocks noChangeAspect="1"/>
            </p:cNvPicPr>
            <p:nvPr/>
          </p:nvPicPr>
          <p:blipFill>
            <a:blip r:embed="rId2"/>
            <a:stretch>
              <a:fillRect/>
            </a:stretch>
          </p:blipFill>
          <p:spPr>
            <a:xfrm>
              <a:off x="511811" y="527283"/>
              <a:ext cx="5834378" cy="877900"/>
            </a:xfrm>
            <a:prstGeom prst="rect">
              <a:avLst/>
            </a:prstGeom>
          </p:spPr>
        </p:pic>
        <p:sp>
          <p:nvSpPr>
            <p:cNvPr id="4" name="TextBox 3">
              <a:extLst>
                <a:ext uri="{FF2B5EF4-FFF2-40B4-BE49-F238E27FC236}">
                  <a16:creationId xmlns:a16="http://schemas.microsoft.com/office/drawing/2014/main" id="{F184D019-3E42-4062-99A5-DB29CC8D72BC}"/>
                </a:ext>
              </a:extLst>
            </p:cNvPr>
            <p:cNvSpPr txBox="1"/>
            <p:nvPr/>
          </p:nvSpPr>
          <p:spPr>
            <a:xfrm>
              <a:off x="1082564" y="759381"/>
              <a:ext cx="5365827" cy="457241"/>
            </a:xfrm>
            <a:prstGeom prst="rect">
              <a:avLst/>
            </a:prstGeom>
            <a:noFill/>
          </p:spPr>
          <p:txBody>
            <a:bodyPr wrap="square" rtlCol="0">
              <a:spAutoFit/>
            </a:bodyPr>
            <a:lstStyle/>
            <a:p>
              <a:pPr algn="ctr">
                <a:lnSpc>
                  <a:spcPct val="150000"/>
                </a:lnSpc>
              </a:pPr>
              <a:r>
                <a:rPr lang="vi-VN" sz="1800" dirty="0">
                  <a:solidFill>
                    <a:schemeClr val="accent3">
                      <a:lumMod val="50000"/>
                    </a:schemeClr>
                  </a:solidFill>
                  <a:latin typeface="UTM Avo" panose="02040603050506020204" pitchFamily="18" charset="0"/>
                </a:rPr>
                <a:t>Viết 2 – 3 câu về những ngày hè của em.</a:t>
              </a:r>
              <a:endParaRPr lang="en-US" sz="1800" dirty="0">
                <a:solidFill>
                  <a:schemeClr val="accent3">
                    <a:lumMod val="50000"/>
                  </a:schemeClr>
                </a:solidFill>
                <a:latin typeface="UTM Avo" panose="02040603050506020204" pitchFamily="18" charset="0"/>
              </a:endParaRPr>
            </a:p>
          </p:txBody>
        </p:sp>
      </p:grpSp>
      <p:sp>
        <p:nvSpPr>
          <p:cNvPr id="6" name="TextBox 5">
            <a:extLst>
              <a:ext uri="{FF2B5EF4-FFF2-40B4-BE49-F238E27FC236}">
                <a16:creationId xmlns:a16="http://schemas.microsoft.com/office/drawing/2014/main" id="{9B484241-B073-4666-AAA5-9D8E23EF10E6}"/>
              </a:ext>
            </a:extLst>
          </p:cNvPr>
          <p:cNvSpPr txBox="1"/>
          <p:nvPr/>
        </p:nvSpPr>
        <p:spPr>
          <a:xfrm>
            <a:off x="336331" y="1513969"/>
            <a:ext cx="6211613" cy="1708160"/>
          </a:xfrm>
          <a:prstGeom prst="rect">
            <a:avLst/>
          </a:prstGeom>
          <a:noFill/>
        </p:spPr>
        <p:txBody>
          <a:bodyPr wrap="square" rtlCol="0">
            <a:spAutoFit/>
          </a:bodyPr>
          <a:lstStyle/>
          <a:p>
            <a:pPr algn="just">
              <a:lnSpc>
                <a:spcPct val="150000"/>
              </a:lnSpc>
            </a:pPr>
            <a:r>
              <a:rPr lang="vi-VN" dirty="0">
                <a:solidFill>
                  <a:srgbClr val="17479D"/>
                </a:solidFill>
                <a:latin typeface="UTM Avo" panose="02040603050506020204" pitchFamily="18" charset="0"/>
              </a:rPr>
              <a:t>     Kỳ nghỉ hè vừa rồi em được bố mẹ cho về quê chơi với ông bà 1 tháng. Không khí nơi đây trong lành và mát mẻ khác hẳn với thành phố. Nhà ông bà có một mảnh vườn nhỏ để trồng cây, rau và còn có một đàn gà. Em cùng các bạn ở quê chơi rất vui. Em mong nhanh đến hè năm sau để lại được về quê với ông bà.</a:t>
            </a:r>
          </a:p>
        </p:txBody>
      </p:sp>
    </p:spTree>
    <p:extLst>
      <p:ext uri="{BB962C8B-B14F-4D97-AF65-F5344CB8AC3E}">
        <p14:creationId xmlns:p14="http://schemas.microsoft.com/office/powerpoint/2010/main" val="346214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228600" y="0"/>
            <a:ext cx="6357938" cy="5400675"/>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4754166" y="2863453"/>
            <a:ext cx="2103834" cy="2405063"/>
          </a:xfrm>
          <a:prstGeom prst="rect">
            <a:avLst/>
          </a:prstGeom>
          <a:noFill/>
          <a:ln w="9525">
            <a:noFill/>
          </a:ln>
        </p:spPr>
      </p:pic>
      <p:sp>
        <p:nvSpPr>
          <p:cNvPr id="67588" name="Text Box 4"/>
          <p:cNvSpPr txBox="1"/>
          <p:nvPr/>
        </p:nvSpPr>
        <p:spPr>
          <a:xfrm>
            <a:off x="1543050" y="2190751"/>
            <a:ext cx="4489888" cy="693111"/>
          </a:xfrm>
          <a:prstGeom prst="rect">
            <a:avLst/>
          </a:prstGeom>
          <a:noFill/>
          <a:ln w="9525">
            <a:noFill/>
          </a:ln>
        </p:spPr>
        <p:txBody>
          <a:bodyPr wrap="square" lIns="76808" tIns="38404" rIns="76808" bIns="38404">
            <a:spAutoFit/>
          </a:bodyPr>
          <a:lstStyle/>
          <a:p>
            <a:pPr defTabSz="768096">
              <a:spcBef>
                <a:spcPct val="50000"/>
              </a:spcBef>
              <a:buClrTx/>
              <a:defRPr/>
            </a:pPr>
            <a:r>
              <a:rPr lang="en-US" altLang="en-US" sz="4000" kern="1200" dirty="0">
                <a:solidFill>
                  <a:prstClr val="black"/>
                </a:solidFill>
                <a:latin typeface="Arial-Rounded" panose="020B0500000000000000" charset="0"/>
                <a:ea typeface="Arial" panose="020B0604020202020204" pitchFamily="34" charset="0"/>
                <a:cs typeface="Arial-Rounded" panose="020B0500000000000000" charset="0"/>
              </a:rPr>
              <a:t>Trò chơi củng cố</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3409807" y="3789877"/>
            <a:ext cx="18332"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38385" y="0"/>
            <a:ext cx="6896385" cy="3789877"/>
          </a:xfrm>
          <a:prstGeom prst="rect">
            <a:avLst/>
          </a:prstGeom>
          <a:ln>
            <a:noFill/>
          </a:ln>
          <a:effectLst>
            <a:softEdge rad="112500"/>
          </a:effectLst>
        </p:spPr>
      </p:pic>
      <p:sp>
        <p:nvSpPr>
          <p:cNvPr id="24" name="Rectangle 23"/>
          <p:cNvSpPr/>
          <p:nvPr/>
        </p:nvSpPr>
        <p:spPr>
          <a:xfrm>
            <a:off x="1317206" y="1446031"/>
            <a:ext cx="4870846" cy="827612"/>
          </a:xfrm>
          <a:prstGeom prst="rect">
            <a:avLst/>
          </a:prstGeom>
          <a:noFill/>
        </p:spPr>
        <p:txBody>
          <a:bodyPr wrap="none" lIns="57607" tIns="28804" rIns="57607" bIns="28804">
            <a:spAutoFit/>
            <a:scene3d>
              <a:camera prst="orthographicFront"/>
              <a:lightRig rig="threePt" dir="t"/>
            </a:scene3d>
            <a:sp3d extrusionH="57150">
              <a:bevelT w="82550" h="38100" prst="coolSlant"/>
            </a:sp3d>
          </a:bodyPr>
          <a:lstStyle/>
          <a:p>
            <a:pPr algn="ctr"/>
            <a:r>
              <a:rPr lang="en-US" sz="5000" b="1" dirty="0" err="1">
                <a:ln w="0"/>
                <a:solidFill>
                  <a:srgbClr val="FFFF00"/>
                </a:solidFill>
                <a:latin typeface="Times New Roman" panose="02020603050405020304" pitchFamily="18" charset="0"/>
                <a:cs typeface="Times New Roman" panose="02020603050405020304" pitchFamily="18" charset="0"/>
              </a:rPr>
              <a:t>Trò</a:t>
            </a:r>
            <a:r>
              <a:rPr lang="en-US" sz="5000" b="1" dirty="0">
                <a:ln w="0"/>
                <a:solidFill>
                  <a:srgbClr val="FFFF00"/>
                </a:solidFill>
                <a:latin typeface="Times New Roman" panose="02020603050405020304" pitchFamily="18" charset="0"/>
                <a:cs typeface="Times New Roman" panose="02020603050405020304" pitchFamily="18" charset="0"/>
              </a:rPr>
              <a:t> </a:t>
            </a:r>
            <a:r>
              <a:rPr lang="en-US" sz="5000" b="1" dirty="0" err="1">
                <a:ln w="0"/>
                <a:solidFill>
                  <a:srgbClr val="FFFF00"/>
                </a:solidFill>
                <a:latin typeface="Times New Roman" panose="02020603050405020304" pitchFamily="18" charset="0"/>
                <a:cs typeface="Times New Roman" panose="02020603050405020304" pitchFamily="18" charset="0"/>
              </a:rPr>
              <a:t>Chơi</a:t>
            </a:r>
            <a:r>
              <a:rPr lang="en-US" sz="5000" b="1" dirty="0">
                <a:ln w="0"/>
                <a:solidFill>
                  <a:srgbClr val="FFFF00"/>
                </a:solidFill>
                <a:latin typeface="Times New Roman" panose="02020603050405020304" pitchFamily="18" charset="0"/>
                <a:cs typeface="Times New Roman" panose="02020603050405020304" pitchFamily="18" charset="0"/>
              </a:rPr>
              <a:t> </a:t>
            </a:r>
            <a:r>
              <a:rPr lang="en-US" sz="5000" b="1" dirty="0" err="1">
                <a:ln w="0"/>
                <a:solidFill>
                  <a:srgbClr val="FFFF00"/>
                </a:solidFill>
                <a:latin typeface="Times New Roman" panose="02020603050405020304" pitchFamily="18" charset="0"/>
                <a:cs typeface="Times New Roman" panose="02020603050405020304" pitchFamily="18" charset="0"/>
              </a:rPr>
              <a:t>Kéo</a:t>
            </a:r>
            <a:r>
              <a:rPr lang="en-US" sz="5000" b="1" dirty="0">
                <a:ln w="0"/>
                <a:solidFill>
                  <a:srgbClr val="FFFF00"/>
                </a:solidFill>
                <a:latin typeface="Times New Roman" panose="02020603050405020304" pitchFamily="18" charset="0"/>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3521926" y="-457200"/>
            <a:ext cx="342900" cy="457200"/>
          </a:xfrm>
          <a:prstGeom prst="rect">
            <a:avLst/>
          </a:prstGeom>
        </p:spPr>
      </p:pic>
      <p:pic>
        <p:nvPicPr>
          <p:cNvPr id="29"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492" y="2852561"/>
            <a:ext cx="5446401" cy="2064157"/>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3409807" y="3789877"/>
            <a:ext cx="18332"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38385" y="0"/>
            <a:ext cx="6896385" cy="3789877"/>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122" y="3339779"/>
            <a:ext cx="4524004" cy="1714574"/>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3521926" y="-457200"/>
            <a:ext cx="342900" cy="457200"/>
          </a:xfrm>
          <a:prstGeom prst="rect">
            <a:avLst/>
          </a:prstGeom>
        </p:spPr>
      </p:pic>
      <p:sp>
        <p:nvSpPr>
          <p:cNvPr id="2" name="Rounded Rectangle 1"/>
          <p:cNvSpPr/>
          <p:nvPr/>
        </p:nvSpPr>
        <p:spPr>
          <a:xfrm>
            <a:off x="283103" y="210817"/>
            <a:ext cx="6290072" cy="2900363"/>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lIns="57607" tIns="28804" rIns="57607" bIns="28804" rtlCol="0" anchor="ctr"/>
          <a:lstStyle/>
          <a:p>
            <a:pPr algn="ctr"/>
            <a:r>
              <a:rPr lang="en-US" sz="2800" b="1" dirty="0" err="1">
                <a:solidFill>
                  <a:srgbClr val="000066"/>
                </a:solidFill>
                <a:latin typeface="Times New Roman" panose="02020603050405020304" pitchFamily="18" charset="0"/>
                <a:cs typeface="Times New Roman" panose="02020603050405020304" pitchFamily="18" charset="0"/>
              </a:rPr>
              <a:t>Cách</a:t>
            </a:r>
            <a:r>
              <a:rPr lang="en-US" sz="2800" b="1" dirty="0">
                <a:solidFill>
                  <a:srgbClr val="000066"/>
                </a:solidFill>
                <a:latin typeface="Times New Roman" panose="02020603050405020304" pitchFamily="18" charset="0"/>
                <a:cs typeface="Times New Roman" panose="02020603050405020304" pitchFamily="18" charset="0"/>
              </a:rPr>
              <a:t> </a:t>
            </a:r>
            <a:r>
              <a:rPr lang="en-US" sz="2800" b="1" dirty="0" err="1">
                <a:solidFill>
                  <a:srgbClr val="000066"/>
                </a:solidFill>
                <a:latin typeface="Times New Roman" panose="02020603050405020304" pitchFamily="18" charset="0"/>
                <a:cs typeface="Times New Roman" panose="02020603050405020304" pitchFamily="18" charset="0"/>
              </a:rPr>
              <a:t>chơi</a:t>
            </a:r>
            <a:endParaRPr lang="en-US" sz="2800" b="1" dirty="0">
              <a:solidFill>
                <a:srgbClr val="000066"/>
              </a:solidFill>
              <a:latin typeface="Times New Roman" panose="02020603050405020304" pitchFamily="18" charset="0"/>
              <a:cs typeface="Times New Roman" panose="02020603050405020304" pitchFamily="18" charset="0"/>
            </a:endParaRPr>
          </a:p>
          <a:p>
            <a:pPr marL="288036" indent="-288036" algn="just">
              <a:buFont typeface="Wingdings" panose="05000000000000000000" pitchFamily="2" charset="2"/>
              <a:buChar char="Ø"/>
            </a:pPr>
            <a:r>
              <a:rPr lang="en-US" sz="1800" b="1" dirty="0" err="1">
                <a:solidFill>
                  <a:srgbClr val="FF0000"/>
                </a:solidFill>
                <a:latin typeface="Times New Roman" panose="02020603050405020304" pitchFamily="18" charset="0"/>
                <a:cs typeface="Times New Roman" panose="02020603050405020304" pitchFamily="18" charset="0"/>
              </a:rPr>
              <a:t>Các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em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học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sinh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sẽ</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trả</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lời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câu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hỏi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để</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giúp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kéo</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thắng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bạn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Mỗi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câu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trả</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lời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đúng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trong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thời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gian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quy</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định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sẽ</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giúp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thắng</a:t>
            </a:r>
            <a:r>
              <a:rPr lang="en-US" sz="1800" b="1" dirty="0">
                <a:solidFill>
                  <a:srgbClr val="FF0000"/>
                </a:solidFill>
                <a:latin typeface="Times New Roman" panose="02020603050405020304" pitchFamily="18" charset="0"/>
                <a:cs typeface="Times New Roman" panose="02020603050405020304" pitchFamily="18" charset="0"/>
              </a:rPr>
              <a:t> 1 </a:t>
            </a:r>
            <a:r>
              <a:rPr lang="en-US" sz="1800" b="1" dirty="0" err="1">
                <a:solidFill>
                  <a:srgbClr val="FF0000"/>
                </a:solidFill>
                <a:latin typeface="Times New Roman" panose="02020603050405020304" pitchFamily="18" charset="0"/>
                <a:cs typeface="Times New Roman" panose="02020603050405020304" pitchFamily="18" charset="0"/>
              </a:rPr>
              <a:t>hiệp</a:t>
            </a:r>
            <a:r>
              <a:rPr lang="en-US" sz="1800" b="1" dirty="0">
                <a:solidFill>
                  <a:srgbClr val="FF0000"/>
                </a:solidFill>
                <a:latin typeface="Times New Roman" panose="02020603050405020304" pitchFamily="18" charset="0"/>
                <a:cs typeface="Times New Roman" panose="02020603050405020304" pitchFamily="18" charset="0"/>
              </a:rPr>
              <a:t>. </a:t>
            </a:r>
          </a:p>
          <a:p>
            <a:pPr marL="288036" indent="-288036" algn="just">
              <a:buFont typeface="Wingdings" panose="05000000000000000000" pitchFamily="2" charset="2"/>
              <a:buChar char="Ø"/>
            </a:pPr>
            <a:r>
              <a:rPr lang="en-US" sz="1800" b="1" dirty="0" err="1">
                <a:solidFill>
                  <a:srgbClr val="FF0000"/>
                </a:solidFill>
                <a:latin typeface="Times New Roman" panose="02020603050405020304" pitchFamily="18" charset="0"/>
                <a:cs typeface="Times New Roman" panose="02020603050405020304" pitchFamily="18" charset="0"/>
              </a:rPr>
              <a:t>Trường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hợp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cả</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hai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không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trả</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lời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đúng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sẽ</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coi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như</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hòa</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Hiệp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đó</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không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tính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vào</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số</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hiệp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thắng</a:t>
            </a:r>
            <a:r>
              <a:rPr lang="en-US" sz="1800" b="1" dirty="0">
                <a:solidFill>
                  <a:srgbClr val="FF0000"/>
                </a:solidFill>
                <a:latin typeface="Times New Roman" panose="02020603050405020304" pitchFamily="18" charset="0"/>
                <a:cs typeface="Times New Roman" panose="02020603050405020304" pitchFamily="18" charset="0"/>
              </a:rPr>
              <a:t>.</a:t>
            </a:r>
          </a:p>
          <a:p>
            <a:pPr marL="288036" indent="-288036" algn="just">
              <a:buFont typeface="Wingdings" panose="05000000000000000000" pitchFamily="2" charset="2"/>
              <a:buChar char="Ø"/>
            </a:pPr>
            <a:r>
              <a:rPr lang="en-US" sz="1800" b="1" dirty="0" err="1">
                <a:solidFill>
                  <a:srgbClr val="FF0000"/>
                </a:solidFill>
                <a:latin typeface="Times New Roman" panose="02020603050405020304" pitchFamily="18" charset="0"/>
                <a:cs typeface="Times New Roman" panose="02020603050405020304" pitchFamily="18" charset="0"/>
              </a:rPr>
              <a:t>Kết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thúc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trò</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chơi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nào</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có</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số</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hiệp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thắng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nhiều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hơn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tương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đương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với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trả</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lời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đúng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nhiều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câu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hỏi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hơn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sẽ</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là</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chiến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thắng</a:t>
            </a:r>
            <a:r>
              <a:rPr lang="en-US" sz="18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38385" y="0"/>
            <a:ext cx="6896385" cy="3789877"/>
          </a:xfrm>
          <a:prstGeom prst="rect">
            <a:avLst/>
          </a:prstGeom>
          <a:ln>
            <a:noFill/>
          </a:ln>
          <a:effectLst>
            <a:softEdge rad="112500"/>
          </a:effectLst>
        </p:spPr>
      </p:pic>
      <p:cxnSp>
        <p:nvCxnSpPr>
          <p:cNvPr id="8" name="7 Conector recto"/>
          <p:cNvCxnSpPr/>
          <p:nvPr/>
        </p:nvCxnSpPr>
        <p:spPr>
          <a:xfrm flipH="1">
            <a:off x="3409807" y="3789877"/>
            <a:ext cx="18332"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284" y="3201820"/>
            <a:ext cx="4923027" cy="1865801"/>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99798" y="-683969"/>
            <a:ext cx="342900" cy="4572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6131290" y="4016647"/>
            <a:ext cx="745364" cy="1050974"/>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53254" y="4102769"/>
            <a:ext cx="716896" cy="1108692"/>
          </a:xfrm>
          <a:prstGeom prst="rect">
            <a:avLst/>
          </a:prstGeom>
        </p:spPr>
      </p:pic>
      <p:sp>
        <p:nvSpPr>
          <p:cNvPr id="28" name="Nội dung CH"/>
          <p:cNvSpPr/>
          <p:nvPr/>
        </p:nvSpPr>
        <p:spPr>
          <a:xfrm>
            <a:off x="300037" y="514350"/>
            <a:ext cx="6332775" cy="2543176"/>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algn="ctr">
              <a:lnSpc>
                <a:spcPct val="150000"/>
              </a:lnSpc>
              <a:defRPr/>
            </a:pPr>
            <a:r>
              <a:rPr lang="vi-VN" sz="1500" b="1" dirty="0">
                <a:solidFill>
                  <a:srgbClr val="7030A0"/>
                </a:solidFill>
                <a:latin typeface="Tahoma" panose="020B0604030504040204" pitchFamily="34" charset="0"/>
                <a:cs typeface="Tahoma" panose="020B0604030504040204" pitchFamily="34" charset="0"/>
              </a:rPr>
              <a:t> </a:t>
            </a:r>
            <a:endParaRPr lang="en-US" sz="15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1800" b="1" dirty="0">
                <a:solidFill>
                  <a:srgbClr val="FFFFFF"/>
                </a:solidFill>
              </a:rPr>
              <a:t> </a:t>
            </a:r>
            <a:endParaRPr lang="en-US" sz="1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2494981" y="0"/>
            <a:ext cx="1243013" cy="5143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algn="ctr">
              <a:defRPr/>
            </a:pPr>
            <a:r>
              <a:rPr lang="en-US" sz="1500" b="1" dirty="0" err="1">
                <a:solidFill>
                  <a:srgbClr val="00B050"/>
                </a:solidFill>
                <a:latin typeface="Tahoma" panose="020B0604030504040204" pitchFamily="34" charset="0"/>
                <a:cs typeface="Tahoma" panose="020B0604030504040204" pitchFamily="34" charset="0"/>
              </a:rPr>
              <a:t>Câu</a:t>
            </a:r>
            <a:r>
              <a:rPr lang="en-US" sz="1500" b="1" dirty="0">
                <a:solidFill>
                  <a:srgbClr val="00B050"/>
                </a:solidFill>
                <a:latin typeface="Tahoma" panose="020B0604030504040204" pitchFamily="34" charset="0"/>
                <a:cs typeface="Tahoma" panose="020B0604030504040204" pitchFamily="34" charset="0"/>
              </a:rPr>
              <a:t> </a:t>
            </a:r>
            <a:r>
              <a:rPr lang="en-US" sz="1500" b="1" dirty="0" err="1">
                <a:solidFill>
                  <a:srgbClr val="00B050"/>
                </a:solidFill>
                <a:latin typeface="Tahoma" panose="020B0604030504040204" pitchFamily="34" charset="0"/>
                <a:cs typeface="Tahoma" panose="020B0604030504040204" pitchFamily="34" charset="0"/>
              </a:rPr>
              <a:t>hỏi</a:t>
            </a:r>
            <a:r>
              <a:rPr lang="en-US" sz="15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529704" y="2278196"/>
            <a:ext cx="5888156"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algn="ctr">
              <a:defRPr/>
            </a:pPr>
            <a:r>
              <a:rPr lang="en-US" sz="1500" b="1" dirty="0" err="1">
                <a:solidFill>
                  <a:srgbClr val="FF0000"/>
                </a:solidFill>
                <a:latin typeface="Tahoma" panose="020B0604030504040204" pitchFamily="34" charset="0"/>
                <a:cs typeface="Tahoma" panose="020B0604030504040204" pitchFamily="34" charset="0"/>
              </a:rPr>
              <a:t>Đáp</a:t>
            </a:r>
            <a:r>
              <a:rPr lang="en-US" sz="1500" b="1" dirty="0">
                <a:solidFill>
                  <a:srgbClr val="FF0000"/>
                </a:solidFill>
                <a:latin typeface="Tahoma" panose="020B0604030504040204" pitchFamily="34" charset="0"/>
                <a:cs typeface="Tahoma" panose="020B0604030504040204" pitchFamily="34" charset="0"/>
              </a:rPr>
              <a:t> </a:t>
            </a:r>
            <a:r>
              <a:rPr lang="en-US" sz="1500" b="1" dirty="0" err="1">
                <a:solidFill>
                  <a:srgbClr val="FF0000"/>
                </a:solidFill>
                <a:latin typeface="Tahoma" panose="020B0604030504040204" pitchFamily="34" charset="0"/>
                <a:cs typeface="Tahoma" panose="020B0604030504040204" pitchFamily="34" charset="0"/>
              </a:rPr>
              <a:t>án</a:t>
            </a:r>
            <a:r>
              <a:rPr lang="en-US" sz="1500" b="1" dirty="0">
                <a:solidFill>
                  <a:srgbClr val="FF0000"/>
                </a:solidFill>
                <a:latin typeface="Tahoma" panose="020B0604030504040204" pitchFamily="34" charset="0"/>
                <a:cs typeface="Tahoma" panose="020B0604030504040204" pitchFamily="34" charset="0"/>
              </a:rPr>
              <a:t>: Hoa sen </a:t>
            </a:r>
          </a:p>
        </p:txBody>
      </p:sp>
      <p:sp>
        <p:nvSpPr>
          <p:cNvPr id="2" name="Rectangle 1"/>
          <p:cNvSpPr/>
          <p:nvPr/>
        </p:nvSpPr>
        <p:spPr>
          <a:xfrm>
            <a:off x="1077788" y="766789"/>
            <a:ext cx="5383807" cy="1350832"/>
          </a:xfrm>
          <a:prstGeom prst="rect">
            <a:avLst/>
          </a:prstGeom>
          <a:noFill/>
        </p:spPr>
        <p:txBody>
          <a:bodyPr wrap="none" lIns="57607" tIns="28804" rIns="57607" bIns="28804">
            <a:spAutoFit/>
          </a:bodyPr>
          <a:lstStyle/>
          <a:p>
            <a:pPr algn="ctr"/>
            <a:r>
              <a:rPr lang="en-US" sz="2800" b="1" dirty="0" err="1">
                <a:ln w="0"/>
                <a:solidFill>
                  <a:srgbClr val="00B050"/>
                </a:solidFill>
                <a:latin typeface="Times New Roman" panose="02020603050405020304" pitchFamily="18" charset="0"/>
                <a:cs typeface="Times New Roman" panose="02020603050405020304" pitchFamily="18" charset="0"/>
              </a:rPr>
              <a:t>Hoa</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gì</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nở</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giữa</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mùa</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hè</a:t>
            </a:r>
            <a:endParaRPr lang="en-US" sz="2800" b="1" dirty="0">
              <a:ln w="0"/>
              <a:solidFill>
                <a:srgbClr val="00B050"/>
              </a:solidFill>
              <a:latin typeface="Times New Roman" panose="02020603050405020304" pitchFamily="18" charset="0"/>
              <a:cs typeface="Times New Roman" panose="02020603050405020304" pitchFamily="18" charset="0"/>
            </a:endParaRPr>
          </a:p>
          <a:p>
            <a:pPr algn="ctr"/>
            <a:r>
              <a:rPr lang="en-US" sz="2800" b="1" dirty="0" err="1">
                <a:ln w="0"/>
                <a:solidFill>
                  <a:srgbClr val="00B050"/>
                </a:solidFill>
                <a:latin typeface="Times New Roman" panose="02020603050405020304" pitchFamily="18" charset="0"/>
                <a:cs typeface="Times New Roman" panose="02020603050405020304" pitchFamily="18" charset="0"/>
              </a:rPr>
              <a:t>Trong</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đầm</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thơm</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mát</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lá</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xòe</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che</a:t>
            </a:r>
            <a:r>
              <a:rPr lang="en-US" sz="2800" b="1" dirty="0">
                <a:ln w="0"/>
                <a:solidFill>
                  <a:srgbClr val="00B050"/>
                </a:solidFill>
                <a:latin typeface="Times New Roman" panose="02020603050405020304" pitchFamily="18" charset="0"/>
                <a:cs typeface="Times New Roman" panose="02020603050405020304" pitchFamily="18" charset="0"/>
              </a:rPr>
              <a:t> ô</a:t>
            </a:r>
          </a:p>
          <a:p>
            <a:pPr algn="ctr"/>
            <a:r>
              <a:rPr lang="en-US" sz="2800" b="1" dirty="0" err="1">
                <a:ln w="0"/>
                <a:solidFill>
                  <a:srgbClr val="00B050"/>
                </a:solidFill>
                <a:latin typeface="Times New Roman" panose="02020603050405020304" pitchFamily="18" charset="0"/>
                <a:cs typeface="Times New Roman" panose="02020603050405020304" pitchFamily="18" charset="0"/>
              </a:rPr>
              <a:t>Đó</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là</a:t>
            </a:r>
            <a:r>
              <a:rPr lang="en-US" sz="2800" b="1" dirty="0">
                <a:ln w="0"/>
                <a:solidFill>
                  <a:srgbClr val="00B050"/>
                </a:solidFill>
                <a:latin typeface="Times New Roman" panose="02020603050405020304" pitchFamily="18" charset="0"/>
                <a:cs typeface="Times New Roman" panose="02020603050405020304" pitchFamily="18" charset="0"/>
              </a:rPr>
              <a:t> ?</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206" y="86053"/>
            <a:ext cx="56703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15</a:t>
            </a:r>
          </a:p>
        </p:txBody>
      </p:sp>
      <p:sp>
        <p:nvSpPr>
          <p:cNvPr id="51"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14</a:t>
            </a:r>
          </a:p>
        </p:txBody>
      </p:sp>
      <p:sp>
        <p:nvSpPr>
          <p:cNvPr id="52"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13</a:t>
            </a:r>
          </a:p>
        </p:txBody>
      </p:sp>
      <p:sp>
        <p:nvSpPr>
          <p:cNvPr id="70"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12</a:t>
            </a:r>
          </a:p>
        </p:txBody>
      </p:sp>
      <p:sp>
        <p:nvSpPr>
          <p:cNvPr id="71"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11</a:t>
            </a:r>
          </a:p>
        </p:txBody>
      </p:sp>
      <p:sp>
        <p:nvSpPr>
          <p:cNvPr id="72"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10</a:t>
            </a:r>
          </a:p>
        </p:txBody>
      </p:sp>
      <p:sp>
        <p:nvSpPr>
          <p:cNvPr id="73"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9</a:t>
            </a:r>
          </a:p>
        </p:txBody>
      </p:sp>
      <p:sp>
        <p:nvSpPr>
          <p:cNvPr id="74"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8</a:t>
            </a:r>
          </a:p>
        </p:txBody>
      </p:sp>
      <p:sp>
        <p:nvSpPr>
          <p:cNvPr id="75"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7</a:t>
            </a:r>
          </a:p>
        </p:txBody>
      </p:sp>
      <p:sp>
        <p:nvSpPr>
          <p:cNvPr id="76"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6</a:t>
            </a:r>
          </a:p>
        </p:txBody>
      </p:sp>
      <p:sp>
        <p:nvSpPr>
          <p:cNvPr id="77"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5</a:t>
            </a:r>
          </a:p>
        </p:txBody>
      </p:sp>
      <p:sp>
        <p:nvSpPr>
          <p:cNvPr id="78"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4</a:t>
            </a:r>
          </a:p>
        </p:txBody>
      </p:sp>
      <p:sp>
        <p:nvSpPr>
          <p:cNvPr id="79"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3</a:t>
            </a:r>
          </a:p>
        </p:txBody>
      </p:sp>
      <p:sp>
        <p:nvSpPr>
          <p:cNvPr id="80"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2</a:t>
            </a:r>
          </a:p>
        </p:txBody>
      </p:sp>
      <p:sp>
        <p:nvSpPr>
          <p:cNvPr id="81"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a:t>
            </a:r>
          </a:p>
        </p:txBody>
      </p:sp>
      <p:sp>
        <p:nvSpPr>
          <p:cNvPr id="82"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p>
            <a:pPr algn="ctr" eaLnBrk="0" hangingPunct="0">
              <a:defRPr/>
            </a:pPr>
            <a:r>
              <a:rPr lang="en-US" sz="1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82127" y="1689317"/>
            <a:ext cx="5693745" cy="3206451"/>
          </a:xfrm>
          <a:prstGeom prst="roundRect">
            <a:avLst/>
          </a:prstGeom>
        </p:spPr>
      </p:pic>
      <p:grpSp>
        <p:nvGrpSpPr>
          <p:cNvPr id="2" name="Group 1">
            <a:extLst>
              <a:ext uri="{FF2B5EF4-FFF2-40B4-BE49-F238E27FC236}">
                <a16:creationId xmlns:a16="http://schemas.microsoft.com/office/drawing/2014/main" id="{317816FD-9AC0-4D9F-95CF-E65FBC4086FF}"/>
              </a:ext>
            </a:extLst>
          </p:cNvPr>
          <p:cNvGrpSpPr/>
          <p:nvPr/>
        </p:nvGrpSpPr>
        <p:grpSpPr>
          <a:xfrm>
            <a:off x="337444" y="617893"/>
            <a:ext cx="1645546" cy="646331"/>
            <a:chOff x="337444" y="617893"/>
            <a:chExt cx="1645546" cy="646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1</a:t>
              </a:r>
            </a:p>
          </p:txBody>
        </p:sp>
        <p:sp>
          <p:nvSpPr>
            <p:cNvPr id="4" name="TextBox 3">
              <a:extLst>
                <a:ext uri="{FF2B5EF4-FFF2-40B4-BE49-F238E27FC236}">
                  <a16:creationId xmlns:a16="http://schemas.microsoft.com/office/drawing/2014/main" id="{31A601FE-6892-4EC6-ACDD-75D395FCC956}"/>
                </a:ext>
              </a:extLst>
            </p:cNvPr>
            <p:cNvSpPr txBox="1"/>
            <p:nvPr/>
          </p:nvSpPr>
          <p:spPr>
            <a:xfrm>
              <a:off x="337444" y="617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1</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334420" y="1344014"/>
            <a:ext cx="5365827" cy="392928"/>
          </a:xfrm>
          <a:prstGeom prst="rect">
            <a:avLst/>
          </a:prstGeom>
          <a:noFill/>
        </p:spPr>
        <p:txBody>
          <a:bodyPr wrap="square" rtlCol="0">
            <a:spAutoFit/>
          </a:bodyPr>
          <a:lstStyle/>
          <a:p>
            <a:pPr algn="ctr">
              <a:lnSpc>
                <a:spcPct val="150000"/>
              </a:lnSpc>
            </a:pPr>
            <a:r>
              <a:rPr lang="vi-VN" sz="1500" dirty="0">
                <a:latin typeface="UTM Avo" panose="02040603050506020204" pitchFamily="18" charset="0"/>
              </a:rPr>
              <a:t>Em đã chuẩn bị những gì để đón ngày khai trường?</a:t>
            </a:r>
            <a:endParaRPr lang="en-US" sz="1500" b="1" dirty="0">
              <a:latin typeface="UTM Avo" panose="02040603050506020204" pitchFamily="18" charset="0"/>
            </a:endParaRPr>
          </a:p>
        </p:txBody>
      </p:sp>
      <p:sp>
        <p:nvSpPr>
          <p:cNvPr id="9" name="TextBox 8">
            <a:extLst>
              <a:ext uri="{FF2B5EF4-FFF2-40B4-BE49-F238E27FC236}">
                <a16:creationId xmlns:a16="http://schemas.microsoft.com/office/drawing/2014/main" id="{0FE5C1EC-8C5B-43EE-95C4-CF1A3893B387}"/>
              </a:ext>
            </a:extLst>
          </p:cNvPr>
          <p:cNvSpPr txBox="1"/>
          <p:nvPr/>
        </p:nvSpPr>
        <p:spPr>
          <a:xfrm>
            <a:off x="910045" y="1346676"/>
            <a:ext cx="5365827" cy="392928"/>
          </a:xfrm>
          <a:prstGeom prst="rect">
            <a:avLst/>
          </a:prstGeom>
          <a:noFill/>
        </p:spPr>
        <p:txBody>
          <a:bodyPr wrap="square" rtlCol="0">
            <a:spAutoFit/>
          </a:bodyPr>
          <a:lstStyle/>
          <a:p>
            <a:pPr algn="ctr">
              <a:lnSpc>
                <a:spcPct val="150000"/>
              </a:lnSpc>
            </a:pPr>
            <a:r>
              <a:rPr lang="vi-VN" sz="1500" dirty="0">
                <a:latin typeface="UTM Avo" panose="02040603050506020204" pitchFamily="18" charset="0"/>
              </a:rPr>
              <a:t>Em chuẩn bị một mình hay có ai giúp em?</a:t>
            </a:r>
            <a:endParaRPr lang="en-US" sz="1500" b="1" dirty="0">
              <a:latin typeface="UTM Avo" panose="02040603050506020204" pitchFamily="18" charset="0"/>
            </a:endParaRPr>
          </a:p>
        </p:txBody>
      </p:sp>
      <p:sp>
        <p:nvSpPr>
          <p:cNvPr id="10" name="TextBox 9">
            <a:extLst>
              <a:ext uri="{FF2B5EF4-FFF2-40B4-BE49-F238E27FC236}">
                <a16:creationId xmlns:a16="http://schemas.microsoft.com/office/drawing/2014/main" id="{B5F25FF7-2799-4101-8689-8B71C6B4E403}"/>
              </a:ext>
            </a:extLst>
          </p:cNvPr>
          <p:cNvSpPr txBox="1"/>
          <p:nvPr/>
        </p:nvSpPr>
        <p:spPr>
          <a:xfrm>
            <a:off x="1532929" y="1362418"/>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Cảm xúc của em như thế nào?</a:t>
            </a:r>
            <a:endParaRPr lang="en-US" sz="1500" b="1" dirty="0">
              <a:latin typeface="UTM Avo" panose="02040603050506020204" pitchFamily="18" charset="0"/>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LÀ HỌC SINH LỚP 2</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par>
                          <p:cTn id="19" fill="hold">
                            <p:stCondLst>
                              <p:cond delay="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par>
                          <p:cTn id="29" fill="hold">
                            <p:stCondLst>
                              <p:cond delay="0"/>
                            </p:stCondLst>
                            <p:childTnLst>
                              <p:par>
                                <p:cTn id="30" presetID="42"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38385" y="0"/>
            <a:ext cx="6896385" cy="3789877"/>
          </a:xfrm>
          <a:prstGeom prst="rect">
            <a:avLst/>
          </a:prstGeom>
          <a:ln>
            <a:noFill/>
          </a:ln>
          <a:effectLst>
            <a:softEdge rad="112500"/>
          </a:effectLst>
        </p:spPr>
      </p:pic>
      <p:cxnSp>
        <p:nvCxnSpPr>
          <p:cNvPr id="8" name="7 Conector recto"/>
          <p:cNvCxnSpPr/>
          <p:nvPr/>
        </p:nvCxnSpPr>
        <p:spPr>
          <a:xfrm flipH="1">
            <a:off x="3409807" y="3789877"/>
            <a:ext cx="18332"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284" y="3201820"/>
            <a:ext cx="4923027" cy="1865801"/>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99798" y="-683969"/>
            <a:ext cx="342900" cy="4572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6131290" y="4016647"/>
            <a:ext cx="745364" cy="1050974"/>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53254" y="4102769"/>
            <a:ext cx="716896" cy="1108692"/>
          </a:xfrm>
          <a:prstGeom prst="rect">
            <a:avLst/>
          </a:prstGeom>
        </p:spPr>
      </p:pic>
      <p:sp>
        <p:nvSpPr>
          <p:cNvPr id="28" name="Nội dung CH"/>
          <p:cNvSpPr/>
          <p:nvPr/>
        </p:nvSpPr>
        <p:spPr>
          <a:xfrm>
            <a:off x="300037" y="514350"/>
            <a:ext cx="6332775" cy="2543176"/>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algn="ctr">
              <a:lnSpc>
                <a:spcPct val="150000"/>
              </a:lnSpc>
              <a:defRPr/>
            </a:pPr>
            <a:r>
              <a:rPr lang="vi-VN" sz="1500" b="1" dirty="0">
                <a:solidFill>
                  <a:srgbClr val="7030A0"/>
                </a:solidFill>
                <a:latin typeface="Tahoma" panose="020B0604030504040204" pitchFamily="34" charset="0"/>
                <a:cs typeface="Tahoma" panose="020B0604030504040204" pitchFamily="34" charset="0"/>
              </a:rPr>
              <a:t> </a:t>
            </a:r>
            <a:endParaRPr lang="en-US" sz="15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1800" b="1" dirty="0">
                <a:solidFill>
                  <a:srgbClr val="FFFFFF"/>
                </a:solidFill>
              </a:rPr>
              <a:t> </a:t>
            </a:r>
            <a:endParaRPr lang="en-US" sz="1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2494981" y="0"/>
            <a:ext cx="1243013" cy="5143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algn="ctr">
              <a:defRPr/>
            </a:pPr>
            <a:r>
              <a:rPr lang="en-US" sz="1500" b="1" dirty="0" err="1">
                <a:solidFill>
                  <a:srgbClr val="00B050"/>
                </a:solidFill>
                <a:latin typeface="Tahoma" panose="020B0604030504040204" pitchFamily="34" charset="0"/>
                <a:cs typeface="Tahoma" panose="020B0604030504040204" pitchFamily="34" charset="0"/>
              </a:rPr>
              <a:t>Câu</a:t>
            </a:r>
            <a:r>
              <a:rPr lang="en-US" sz="1500" b="1" dirty="0">
                <a:solidFill>
                  <a:srgbClr val="00B050"/>
                </a:solidFill>
                <a:latin typeface="Tahoma" panose="020B0604030504040204" pitchFamily="34" charset="0"/>
                <a:cs typeface="Tahoma" panose="020B0604030504040204" pitchFamily="34" charset="0"/>
              </a:rPr>
              <a:t> </a:t>
            </a:r>
            <a:r>
              <a:rPr lang="en-US" sz="1500" b="1" dirty="0" err="1">
                <a:solidFill>
                  <a:srgbClr val="00B050"/>
                </a:solidFill>
                <a:latin typeface="Tahoma" panose="020B0604030504040204" pitchFamily="34" charset="0"/>
                <a:cs typeface="Tahoma" panose="020B0604030504040204" pitchFamily="34" charset="0"/>
              </a:rPr>
              <a:t>hỏi</a:t>
            </a:r>
            <a:r>
              <a:rPr lang="en-US" sz="15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529704" y="2278196"/>
            <a:ext cx="5888156"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algn="ctr">
              <a:defRPr/>
            </a:pPr>
            <a:r>
              <a:rPr lang="en-US" sz="1500" b="1" dirty="0" err="1">
                <a:solidFill>
                  <a:srgbClr val="FF0000"/>
                </a:solidFill>
                <a:latin typeface="Tahoma" panose="020B0604030504040204" pitchFamily="34" charset="0"/>
                <a:cs typeface="Tahoma" panose="020B0604030504040204" pitchFamily="34" charset="0"/>
              </a:rPr>
              <a:t>Đáp</a:t>
            </a:r>
            <a:r>
              <a:rPr lang="en-US" sz="1500" b="1" dirty="0">
                <a:solidFill>
                  <a:srgbClr val="FF0000"/>
                </a:solidFill>
                <a:latin typeface="Tahoma" panose="020B0604030504040204" pitchFamily="34" charset="0"/>
                <a:cs typeface="Tahoma" panose="020B0604030504040204" pitchFamily="34" charset="0"/>
              </a:rPr>
              <a:t> </a:t>
            </a:r>
            <a:r>
              <a:rPr lang="en-US" sz="1500" b="1" dirty="0" err="1">
                <a:solidFill>
                  <a:srgbClr val="FF0000"/>
                </a:solidFill>
                <a:latin typeface="Tahoma" panose="020B0604030504040204" pitchFamily="34" charset="0"/>
                <a:cs typeface="Tahoma" panose="020B0604030504040204" pitchFamily="34" charset="0"/>
              </a:rPr>
              <a:t>án</a:t>
            </a:r>
            <a:r>
              <a:rPr lang="en-US" sz="1500" b="1" dirty="0">
                <a:solidFill>
                  <a:srgbClr val="FF0000"/>
                </a:solidFill>
                <a:latin typeface="Tahoma" panose="020B0604030504040204" pitchFamily="34" charset="0"/>
                <a:cs typeface="Tahoma" panose="020B0604030504040204" pitchFamily="34" charset="0"/>
              </a:rPr>
              <a:t>: Mùa hè </a:t>
            </a:r>
          </a:p>
        </p:txBody>
      </p:sp>
      <p:sp>
        <p:nvSpPr>
          <p:cNvPr id="2" name="Rectangle 1"/>
          <p:cNvSpPr/>
          <p:nvPr/>
        </p:nvSpPr>
        <p:spPr>
          <a:xfrm>
            <a:off x="1291207" y="766789"/>
            <a:ext cx="4893288" cy="1350832"/>
          </a:xfrm>
          <a:prstGeom prst="rect">
            <a:avLst/>
          </a:prstGeom>
          <a:noFill/>
        </p:spPr>
        <p:txBody>
          <a:bodyPr wrap="none" lIns="57607" tIns="28804" rIns="57607" bIns="28804">
            <a:spAutoFit/>
          </a:bodyPr>
          <a:lstStyle/>
          <a:p>
            <a:pPr algn="ctr"/>
            <a:r>
              <a:rPr lang="en-US" sz="2800" b="1" dirty="0" err="1">
                <a:ln w="0"/>
                <a:solidFill>
                  <a:srgbClr val="00B050"/>
                </a:solidFill>
                <a:latin typeface="Times New Roman" panose="02020603050405020304" pitchFamily="18" charset="0"/>
                <a:cs typeface="Times New Roman" panose="02020603050405020304" pitchFamily="18" charset="0"/>
              </a:rPr>
              <a:t>Mùa</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gì</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phượng</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đỏ</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rực</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trời</a:t>
            </a:r>
            <a:endParaRPr lang="en-US" sz="2800" b="1" dirty="0">
              <a:ln w="0"/>
              <a:solidFill>
                <a:srgbClr val="00B050"/>
              </a:solidFill>
              <a:latin typeface="Times New Roman" panose="02020603050405020304" pitchFamily="18" charset="0"/>
              <a:cs typeface="Times New Roman" panose="02020603050405020304" pitchFamily="18" charset="0"/>
            </a:endParaRPr>
          </a:p>
          <a:p>
            <a:pPr algn="ctr"/>
            <a:r>
              <a:rPr lang="en-US" sz="2800" b="1" dirty="0" err="1">
                <a:ln w="0"/>
                <a:solidFill>
                  <a:srgbClr val="00B050"/>
                </a:solidFill>
                <a:latin typeface="Times New Roman" panose="02020603050405020304" pitchFamily="18" charset="0"/>
                <a:cs typeface="Times New Roman" panose="02020603050405020304" pitchFamily="18" charset="0"/>
              </a:rPr>
              <a:t>Ve</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kêu</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ra</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rả</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rộn</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ràng</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khắc</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nơi</a:t>
            </a:r>
            <a:endParaRPr lang="en-US" sz="2800" b="1" dirty="0">
              <a:ln w="0"/>
              <a:solidFill>
                <a:srgbClr val="00B050"/>
              </a:solidFill>
              <a:latin typeface="Times New Roman" panose="02020603050405020304" pitchFamily="18" charset="0"/>
              <a:cs typeface="Times New Roman" panose="02020603050405020304" pitchFamily="18" charset="0"/>
            </a:endParaRPr>
          </a:p>
          <a:p>
            <a:pPr algn="ctr"/>
            <a:r>
              <a:rPr lang="en-US" sz="2800" b="1" dirty="0" err="1">
                <a:ln w="0"/>
                <a:solidFill>
                  <a:srgbClr val="00B050"/>
                </a:solidFill>
                <a:latin typeface="Times New Roman" panose="02020603050405020304" pitchFamily="18" charset="0"/>
                <a:cs typeface="Times New Roman" panose="02020603050405020304" pitchFamily="18" charset="0"/>
              </a:rPr>
              <a:t>Là</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mùa</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gì</a:t>
            </a:r>
            <a:r>
              <a:rPr lang="en-US" sz="2800" b="1" dirty="0">
                <a:ln w="0"/>
                <a:solidFill>
                  <a:srgbClr val="00B050"/>
                </a:solidFill>
                <a:latin typeface="Times New Roman" panose="02020603050405020304" pitchFamily="18" charset="0"/>
                <a:cs typeface="Times New Roman" panose="02020603050405020304" pitchFamily="18" charset="0"/>
              </a:rPr>
              <a:t> ?</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206" y="86053"/>
            <a:ext cx="56703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15</a:t>
            </a:r>
          </a:p>
        </p:txBody>
      </p:sp>
      <p:sp>
        <p:nvSpPr>
          <p:cNvPr id="51"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14</a:t>
            </a:r>
          </a:p>
        </p:txBody>
      </p:sp>
      <p:sp>
        <p:nvSpPr>
          <p:cNvPr id="52"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13</a:t>
            </a:r>
          </a:p>
        </p:txBody>
      </p:sp>
      <p:sp>
        <p:nvSpPr>
          <p:cNvPr id="70"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12</a:t>
            </a:r>
          </a:p>
        </p:txBody>
      </p:sp>
      <p:sp>
        <p:nvSpPr>
          <p:cNvPr id="71"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11</a:t>
            </a:r>
          </a:p>
        </p:txBody>
      </p:sp>
      <p:sp>
        <p:nvSpPr>
          <p:cNvPr id="72"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10</a:t>
            </a:r>
          </a:p>
        </p:txBody>
      </p:sp>
      <p:sp>
        <p:nvSpPr>
          <p:cNvPr id="73"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9</a:t>
            </a:r>
          </a:p>
        </p:txBody>
      </p:sp>
      <p:sp>
        <p:nvSpPr>
          <p:cNvPr id="74"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8</a:t>
            </a:r>
          </a:p>
        </p:txBody>
      </p:sp>
      <p:sp>
        <p:nvSpPr>
          <p:cNvPr id="75"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7</a:t>
            </a:r>
          </a:p>
        </p:txBody>
      </p:sp>
      <p:sp>
        <p:nvSpPr>
          <p:cNvPr id="76"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6</a:t>
            </a:r>
          </a:p>
        </p:txBody>
      </p:sp>
      <p:sp>
        <p:nvSpPr>
          <p:cNvPr id="77"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5</a:t>
            </a:r>
          </a:p>
        </p:txBody>
      </p:sp>
      <p:sp>
        <p:nvSpPr>
          <p:cNvPr id="78"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4</a:t>
            </a:r>
          </a:p>
        </p:txBody>
      </p:sp>
      <p:sp>
        <p:nvSpPr>
          <p:cNvPr id="79"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3</a:t>
            </a:r>
          </a:p>
        </p:txBody>
      </p:sp>
      <p:sp>
        <p:nvSpPr>
          <p:cNvPr id="80"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2</a:t>
            </a:r>
          </a:p>
        </p:txBody>
      </p:sp>
      <p:sp>
        <p:nvSpPr>
          <p:cNvPr id="81"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a:t>
            </a:r>
          </a:p>
        </p:txBody>
      </p:sp>
      <p:sp>
        <p:nvSpPr>
          <p:cNvPr id="82"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p>
            <a:pPr algn="ctr" eaLnBrk="0" hangingPunct="0">
              <a:defRPr/>
            </a:pPr>
            <a:r>
              <a:rPr lang="en-US" sz="1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38385" y="0"/>
            <a:ext cx="6896385" cy="3789877"/>
          </a:xfrm>
          <a:prstGeom prst="rect">
            <a:avLst/>
          </a:prstGeom>
          <a:ln>
            <a:noFill/>
          </a:ln>
          <a:effectLst>
            <a:softEdge rad="112500"/>
          </a:effectLst>
        </p:spPr>
      </p:pic>
      <p:cxnSp>
        <p:nvCxnSpPr>
          <p:cNvPr id="8" name="7 Conector recto"/>
          <p:cNvCxnSpPr/>
          <p:nvPr/>
        </p:nvCxnSpPr>
        <p:spPr>
          <a:xfrm flipH="1">
            <a:off x="3409807" y="3789877"/>
            <a:ext cx="18332" cy="13494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284" y="3201820"/>
            <a:ext cx="4923027" cy="1865801"/>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99798" y="-683969"/>
            <a:ext cx="342900" cy="4572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6131290" y="4016647"/>
            <a:ext cx="745364" cy="1050974"/>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53254" y="4102769"/>
            <a:ext cx="716896" cy="1108692"/>
          </a:xfrm>
          <a:prstGeom prst="rect">
            <a:avLst/>
          </a:prstGeom>
        </p:spPr>
      </p:pic>
      <p:sp>
        <p:nvSpPr>
          <p:cNvPr id="28" name="Nội dung CH"/>
          <p:cNvSpPr/>
          <p:nvPr/>
        </p:nvSpPr>
        <p:spPr>
          <a:xfrm>
            <a:off x="300037" y="514350"/>
            <a:ext cx="6332775" cy="2543176"/>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algn="ctr">
              <a:lnSpc>
                <a:spcPct val="150000"/>
              </a:lnSpc>
              <a:defRPr/>
            </a:pPr>
            <a:r>
              <a:rPr lang="vi-VN" sz="1500" b="1" dirty="0">
                <a:solidFill>
                  <a:srgbClr val="7030A0"/>
                </a:solidFill>
                <a:latin typeface="Tahoma" panose="020B0604030504040204" pitchFamily="34" charset="0"/>
                <a:cs typeface="Tahoma" panose="020B0604030504040204" pitchFamily="34" charset="0"/>
              </a:rPr>
              <a:t> </a:t>
            </a:r>
            <a:endParaRPr lang="en-US" sz="15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1800" b="1" dirty="0">
                <a:solidFill>
                  <a:srgbClr val="FFFFFF"/>
                </a:solidFill>
              </a:rPr>
              <a:t> </a:t>
            </a:r>
            <a:endParaRPr lang="en-US" sz="1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2494981" y="0"/>
            <a:ext cx="1243013" cy="5143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algn="ctr">
              <a:defRPr/>
            </a:pPr>
            <a:r>
              <a:rPr lang="en-US" sz="1500" b="1" dirty="0" err="1">
                <a:solidFill>
                  <a:srgbClr val="00B050"/>
                </a:solidFill>
                <a:latin typeface="Tahoma" panose="020B0604030504040204" pitchFamily="34" charset="0"/>
                <a:cs typeface="Tahoma" panose="020B0604030504040204" pitchFamily="34" charset="0"/>
              </a:rPr>
              <a:t>Câu</a:t>
            </a:r>
            <a:r>
              <a:rPr lang="en-US" sz="1500" b="1" dirty="0">
                <a:solidFill>
                  <a:srgbClr val="00B050"/>
                </a:solidFill>
                <a:latin typeface="Tahoma" panose="020B0604030504040204" pitchFamily="34" charset="0"/>
                <a:cs typeface="Tahoma" panose="020B0604030504040204" pitchFamily="34" charset="0"/>
              </a:rPr>
              <a:t> </a:t>
            </a:r>
            <a:r>
              <a:rPr lang="en-US" sz="1500" b="1" dirty="0" err="1">
                <a:solidFill>
                  <a:srgbClr val="00B050"/>
                </a:solidFill>
                <a:latin typeface="Tahoma" panose="020B0604030504040204" pitchFamily="34" charset="0"/>
                <a:cs typeface="Tahoma" panose="020B0604030504040204" pitchFamily="34" charset="0"/>
              </a:rPr>
              <a:t>hỏi</a:t>
            </a:r>
            <a:r>
              <a:rPr lang="en-US" sz="15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529704" y="2278196"/>
            <a:ext cx="5888156" cy="696854"/>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algn="ctr">
              <a:defRPr/>
            </a:pPr>
            <a:r>
              <a:rPr lang="en-US" sz="1500" b="1" dirty="0" err="1">
                <a:solidFill>
                  <a:srgbClr val="FF0000"/>
                </a:solidFill>
                <a:latin typeface="Tahoma" panose="020B0604030504040204" pitchFamily="34" charset="0"/>
                <a:cs typeface="Tahoma" panose="020B0604030504040204" pitchFamily="34" charset="0"/>
              </a:rPr>
              <a:t>Đáp</a:t>
            </a:r>
            <a:r>
              <a:rPr lang="en-US" sz="1500" b="1" dirty="0">
                <a:solidFill>
                  <a:srgbClr val="FF0000"/>
                </a:solidFill>
                <a:latin typeface="Tahoma" panose="020B0604030504040204" pitchFamily="34" charset="0"/>
                <a:cs typeface="Tahoma" panose="020B0604030504040204" pitchFamily="34" charset="0"/>
              </a:rPr>
              <a:t> </a:t>
            </a:r>
            <a:r>
              <a:rPr lang="en-US" sz="1500" b="1" dirty="0" err="1">
                <a:solidFill>
                  <a:srgbClr val="FF0000"/>
                </a:solidFill>
                <a:latin typeface="Tahoma" panose="020B0604030504040204" pitchFamily="34" charset="0"/>
                <a:cs typeface="Tahoma" panose="020B0604030504040204" pitchFamily="34" charset="0"/>
              </a:rPr>
              <a:t>án</a:t>
            </a:r>
            <a:r>
              <a:rPr lang="en-US" sz="1500" b="1" dirty="0">
                <a:solidFill>
                  <a:srgbClr val="FF0000"/>
                </a:solidFill>
                <a:latin typeface="Tahoma" panose="020B0604030504040204" pitchFamily="34" charset="0"/>
                <a:cs typeface="Tahoma" panose="020B0604030504040204" pitchFamily="34" charset="0"/>
              </a:rPr>
              <a:t>: Quả bưởi</a:t>
            </a:r>
          </a:p>
        </p:txBody>
      </p:sp>
      <p:sp>
        <p:nvSpPr>
          <p:cNvPr id="2" name="Rectangle 1"/>
          <p:cNvSpPr/>
          <p:nvPr/>
        </p:nvSpPr>
        <p:spPr>
          <a:xfrm>
            <a:off x="686310" y="766789"/>
            <a:ext cx="6281488" cy="919945"/>
          </a:xfrm>
          <a:prstGeom prst="rect">
            <a:avLst/>
          </a:prstGeom>
          <a:noFill/>
        </p:spPr>
        <p:txBody>
          <a:bodyPr wrap="none" lIns="57607" tIns="28804" rIns="57607" bIns="28804">
            <a:spAutoFit/>
          </a:bodyPr>
          <a:lstStyle/>
          <a:p>
            <a:pPr algn="ctr"/>
            <a:r>
              <a:rPr lang="en-US" sz="2800" b="1" dirty="0" err="1">
                <a:ln w="0"/>
                <a:solidFill>
                  <a:srgbClr val="00B050"/>
                </a:solidFill>
                <a:latin typeface="Times New Roman" panose="02020603050405020304" pitchFamily="18" charset="0"/>
                <a:cs typeface="Times New Roman" panose="02020603050405020304" pitchFamily="18" charset="0"/>
              </a:rPr>
              <a:t>Quả</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gì</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như</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quả</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bóng</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xanh</a:t>
            </a:r>
            <a:endParaRPr lang="en-US" sz="2800" b="1" dirty="0">
              <a:ln w="0"/>
              <a:solidFill>
                <a:srgbClr val="00B050"/>
              </a:solidFill>
              <a:latin typeface="Times New Roman" panose="02020603050405020304" pitchFamily="18" charset="0"/>
              <a:cs typeface="Times New Roman" panose="02020603050405020304" pitchFamily="18" charset="0"/>
            </a:endParaRPr>
          </a:p>
          <a:p>
            <a:pPr algn="ctr"/>
            <a:r>
              <a:rPr lang="en-US" sz="2800" b="1" dirty="0" err="1">
                <a:ln w="0"/>
                <a:solidFill>
                  <a:srgbClr val="00B050"/>
                </a:solidFill>
                <a:latin typeface="Times New Roman" panose="02020603050405020304" pitchFamily="18" charset="0"/>
                <a:cs typeface="Times New Roman" panose="02020603050405020304" pitchFamily="18" charset="0"/>
              </a:rPr>
              <a:t>Đung</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đưa</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trên</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cành</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chờ</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tết</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Trung</a:t>
            </a:r>
            <a:r>
              <a:rPr lang="en-US" sz="2800" b="1" dirty="0">
                <a:ln w="0"/>
                <a:solidFill>
                  <a:srgbClr val="00B050"/>
                </a:solidFill>
                <a:latin typeface="Times New Roman" panose="02020603050405020304" pitchFamily="18" charset="0"/>
                <a:cs typeface="Times New Roman" panose="02020603050405020304" pitchFamily="18" charset="0"/>
              </a:rPr>
              <a:t> </a:t>
            </a:r>
            <a:r>
              <a:rPr lang="en-US" sz="2800" b="1" dirty="0" err="1">
                <a:ln w="0"/>
                <a:solidFill>
                  <a:srgbClr val="00B050"/>
                </a:solidFill>
                <a:latin typeface="Times New Roman" panose="02020603050405020304" pitchFamily="18" charset="0"/>
                <a:cs typeface="Times New Roman" panose="02020603050405020304" pitchFamily="18" charset="0"/>
              </a:rPr>
              <a:t>thu</a:t>
            </a:r>
            <a:r>
              <a:rPr lang="en-US" sz="2800" b="1" dirty="0">
                <a:ln w="0"/>
                <a:solidFill>
                  <a:srgbClr val="00B050"/>
                </a:solidFill>
                <a:latin typeface="Times New Roman" panose="02020603050405020304" pitchFamily="18" charset="0"/>
                <a:cs typeface="Times New Roman" panose="02020603050405020304" pitchFamily="18" charset="0"/>
              </a:rPr>
              <a:t> ?</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206" y="86053"/>
            <a:ext cx="56703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15</a:t>
            </a:r>
          </a:p>
        </p:txBody>
      </p:sp>
      <p:sp>
        <p:nvSpPr>
          <p:cNvPr id="51"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14</a:t>
            </a:r>
          </a:p>
        </p:txBody>
      </p:sp>
      <p:sp>
        <p:nvSpPr>
          <p:cNvPr id="52"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13</a:t>
            </a:r>
          </a:p>
        </p:txBody>
      </p:sp>
      <p:sp>
        <p:nvSpPr>
          <p:cNvPr id="70"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12</a:t>
            </a:r>
          </a:p>
        </p:txBody>
      </p:sp>
      <p:sp>
        <p:nvSpPr>
          <p:cNvPr id="71"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11</a:t>
            </a:r>
          </a:p>
        </p:txBody>
      </p:sp>
      <p:sp>
        <p:nvSpPr>
          <p:cNvPr id="72"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10</a:t>
            </a:r>
          </a:p>
        </p:txBody>
      </p:sp>
      <p:sp>
        <p:nvSpPr>
          <p:cNvPr id="73"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9</a:t>
            </a:r>
          </a:p>
        </p:txBody>
      </p:sp>
      <p:sp>
        <p:nvSpPr>
          <p:cNvPr id="74"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8</a:t>
            </a:r>
          </a:p>
        </p:txBody>
      </p:sp>
      <p:sp>
        <p:nvSpPr>
          <p:cNvPr id="75"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7</a:t>
            </a:r>
          </a:p>
        </p:txBody>
      </p:sp>
      <p:sp>
        <p:nvSpPr>
          <p:cNvPr id="76"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6</a:t>
            </a:r>
          </a:p>
        </p:txBody>
      </p:sp>
      <p:sp>
        <p:nvSpPr>
          <p:cNvPr id="77"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5</a:t>
            </a:r>
          </a:p>
        </p:txBody>
      </p:sp>
      <p:sp>
        <p:nvSpPr>
          <p:cNvPr id="78"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4</a:t>
            </a:r>
          </a:p>
        </p:txBody>
      </p:sp>
      <p:sp>
        <p:nvSpPr>
          <p:cNvPr id="79"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3</a:t>
            </a:r>
          </a:p>
        </p:txBody>
      </p:sp>
      <p:sp>
        <p:nvSpPr>
          <p:cNvPr id="80"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2</a:t>
            </a:r>
          </a:p>
        </p:txBody>
      </p:sp>
      <p:sp>
        <p:nvSpPr>
          <p:cNvPr id="81"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800" dirty="0">
                <a:solidFill>
                  <a:srgbClr val="DC2608"/>
                </a:solidFill>
                <a:latin typeface=".VnBlack" panose="020B7200000000000000" pitchFamily="34" charset="0"/>
              </a:rPr>
              <a:t>1</a:t>
            </a:r>
          </a:p>
        </p:txBody>
      </p:sp>
      <p:sp>
        <p:nvSpPr>
          <p:cNvPr id="82" name="Oval 176"/>
          <p:cNvSpPr>
            <a:spLocks noChangeArrowheads="1"/>
          </p:cNvSpPr>
          <p:nvPr/>
        </p:nvSpPr>
        <p:spPr bwMode="auto">
          <a:xfrm>
            <a:off x="178793" y="371803"/>
            <a:ext cx="300038"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57607" tIns="28804" rIns="57607" bIns="28804" anchor="ctr"/>
          <a:lstStyle/>
          <a:p>
            <a:pPr algn="ctr" eaLnBrk="0" hangingPunct="0">
              <a:defRPr/>
            </a:pPr>
            <a:r>
              <a:rPr lang="en-US" sz="1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840445" y="-857250"/>
            <a:ext cx="5143500" cy="6858000"/>
          </a:xfrm>
          <a:prstGeom prst="rect">
            <a:avLst/>
          </a:prstGeom>
        </p:spPr>
      </p:pic>
      <p:sp>
        <p:nvSpPr>
          <p:cNvPr id="21" name="20"/>
          <p:cNvSpPr/>
          <p:nvPr/>
        </p:nvSpPr>
        <p:spPr>
          <a:xfrm>
            <a:off x="2404907" y="1648419"/>
            <a:ext cx="2999274" cy="1538883"/>
          </a:xfrm>
          <a:prstGeom prst="rect">
            <a:avLst/>
          </a:prstGeom>
          <a:noFill/>
          <a:ln>
            <a:noFill/>
          </a:ln>
        </p:spPr>
        <p:txBody>
          <a:bodyPr vert="horz" wrap="square" lIns="0" tIns="0" rIns="0" bIns="0" numCol="1" anchor="t" anchorCtr="0" compatLnSpc="1">
            <a:spAutoFit/>
          </a:bodyPr>
          <a:lstStyle/>
          <a:p>
            <a:pPr algn="ctr"/>
            <a:r>
              <a:rPr lang="en-US" sz="5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132" y="-20857"/>
            <a:ext cx="800100"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13"/>
          <p:cNvGrpSpPr/>
          <p:nvPr/>
        </p:nvGrpSpPr>
        <p:grpSpPr>
          <a:xfrm>
            <a:off x="0" y="4918165"/>
            <a:ext cx="6859411" cy="246191"/>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5464574" y="2571750"/>
            <a:ext cx="1273103" cy="2870947"/>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746082" y="69657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Tôi là học sinh lớp 2</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9FC8999-1800-4051-92DC-AA454B63433B}"/>
              </a:ext>
            </a:extLst>
          </p:cNvPr>
          <p:cNvSpPr txBox="1"/>
          <p:nvPr/>
        </p:nvSpPr>
        <p:spPr>
          <a:xfrm>
            <a:off x="501159" y="1028930"/>
            <a:ext cx="5855675" cy="3654077"/>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Ngày khai trường đã đến.</a:t>
            </a:r>
          </a:p>
          <a:p>
            <a:pPr algn="just">
              <a:lnSpc>
                <a:spcPct val="150000"/>
              </a:lnSpc>
            </a:pPr>
            <a:r>
              <a:rPr lang="vi-VN" sz="1200" dirty="0">
                <a:latin typeface="UTM Avo" panose="02040603050506020204" pitchFamily="18" charset="0"/>
              </a:rPr>
              <a:t>      Sáng sớm, mẹ mới gọi một câu mà tôi đã vùng dậy, khác hẳn mọi ngày. Loáng một cái, tôi đã chuẩn bị xong mọi thứ. Bố ngạc nhiên nhìn tôi, còn mẹ cười tủm tỉm. Tôi rối rít: “Con muốn đến sớm nhất lớp.”.</a:t>
            </a:r>
          </a:p>
          <a:p>
            <a:pPr algn="just">
              <a:lnSpc>
                <a:spcPct val="150000"/>
              </a:lnSpc>
            </a:pPr>
            <a:r>
              <a:rPr lang="vi-VN" sz="1200" dirty="0">
                <a:latin typeface="UTM Avo" panose="02040603050506020204" pitchFamily="18" charset="0"/>
              </a:rPr>
              <a:t>      Tôi háo</a:t>
            </a:r>
            <a:r>
              <a:rPr lang="vi-VN" sz="1050" dirty="0">
                <a:latin typeface="UTM Avo" panose="02040603050506020204" pitchFamily="18" charset="0"/>
              </a:rPr>
              <a:t> </a:t>
            </a:r>
            <a:r>
              <a:rPr lang="vi-VN" sz="1200" dirty="0">
                <a:latin typeface="UTM Avo" panose="02040603050506020204" pitchFamily="18" charset="0"/>
              </a:rPr>
              <a:t>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lnSpc>
                <a:spcPct val="150000"/>
              </a:lnSpc>
            </a:pPr>
            <a:r>
              <a:rPr lang="vi-VN" sz="1200" dirty="0">
                <a:latin typeface="UTM Avo" panose="02040603050506020204" pitchFamily="18" charset="0"/>
              </a:rPr>
              <a:t>      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lnSpc>
                <a:spcPct val="150000"/>
              </a:lnSpc>
            </a:pPr>
            <a:r>
              <a:rPr lang="vi-VN" sz="1200" dirty="0">
                <a:latin typeface="UTM Avo" panose="02040603050506020204" pitchFamily="18" charset="0"/>
              </a:rPr>
              <a:t>(Văn Giá)</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92A83C08-8537-49A4-8D6C-00A3D70F9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57" y="1078032"/>
            <a:ext cx="304770" cy="288000"/>
          </a:xfrm>
          <a:prstGeom prst="rect">
            <a:avLst/>
          </a:prstGeom>
        </p:spPr>
      </p:pic>
      <p:pic>
        <p:nvPicPr>
          <p:cNvPr id="7" name="Picture 6">
            <a:extLst>
              <a:ext uri="{FF2B5EF4-FFF2-40B4-BE49-F238E27FC236}">
                <a16:creationId xmlns:a16="http://schemas.microsoft.com/office/drawing/2014/main" id="{7966824B-4706-47B3-A06F-07ABDD0EAF38}"/>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26034" y="2179448"/>
            <a:ext cx="288000" cy="288000"/>
          </a:xfrm>
          <a:prstGeom prst="rect">
            <a:avLst/>
          </a:prstGeom>
        </p:spPr>
      </p:pic>
      <p:pic>
        <p:nvPicPr>
          <p:cNvPr id="8" name="Picture 7">
            <a:extLst>
              <a:ext uri="{FF2B5EF4-FFF2-40B4-BE49-F238E27FC236}">
                <a16:creationId xmlns:a16="http://schemas.microsoft.com/office/drawing/2014/main" id="{AEBA4DB0-80EA-458E-8FF5-AC1C9C9F69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034" y="3280038"/>
            <a:ext cx="288000" cy="288000"/>
          </a:xfrm>
          <a:prstGeom prst="rect">
            <a:avLst/>
          </a:prstGeom>
        </p:spPr>
      </p:pic>
    </p:spTree>
    <p:extLst>
      <p:ext uri="{BB962C8B-B14F-4D97-AF65-F5344CB8AC3E}">
        <p14:creationId xmlns:p14="http://schemas.microsoft.com/office/powerpoint/2010/main" val="40841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298DC7-C21A-43F0-A9C5-B3DF7E3BF96D}"/>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7D4261FD-9A83-4A2F-922D-3A92ED0025D9}"/>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1E6D9709-695B-4EBC-96B6-06CA9FD7C3DF}"/>
              </a:ext>
            </a:extLst>
          </p:cNvPr>
          <p:cNvSpPr txBox="1"/>
          <p:nvPr/>
        </p:nvSpPr>
        <p:spPr>
          <a:xfrm>
            <a:off x="746082" y="69657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Tôi là học sinh lớp 2</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FE99DC72-DB74-45FA-B8DD-3C53EC29E09C}"/>
              </a:ext>
            </a:extLst>
          </p:cNvPr>
          <p:cNvSpPr txBox="1"/>
          <p:nvPr/>
        </p:nvSpPr>
        <p:spPr>
          <a:xfrm>
            <a:off x="478465" y="1028930"/>
            <a:ext cx="5878369" cy="3654077"/>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Ngày khai trường đã đến.</a:t>
            </a:r>
          </a:p>
          <a:p>
            <a:pPr algn="just">
              <a:lnSpc>
                <a:spcPct val="150000"/>
              </a:lnSpc>
            </a:pPr>
            <a:r>
              <a:rPr lang="vi-VN" sz="1200" dirty="0">
                <a:latin typeface="UTM Avo" panose="02040603050506020204" pitchFamily="18" charset="0"/>
              </a:rPr>
              <a:t>      Sáng sớm,</a:t>
            </a:r>
            <a:r>
              <a:rPr lang="vi-VN" sz="800" dirty="0">
                <a:latin typeface="UTM Avo" panose="02040603050506020204" pitchFamily="18" charset="0"/>
              </a:rPr>
              <a:t> </a:t>
            </a:r>
            <a:r>
              <a:rPr lang="vi-VN" sz="1200" dirty="0">
                <a:latin typeface="UTM Avo" panose="02040603050506020204" pitchFamily="18" charset="0"/>
              </a:rPr>
              <a:t>mẹ mới gọi một câu mà tôi đã </a:t>
            </a:r>
            <a:r>
              <a:rPr lang="vi-VN" sz="1200" b="1" dirty="0">
                <a:solidFill>
                  <a:srgbClr val="FF0000"/>
                </a:solidFill>
                <a:latin typeface="UTM Avo" panose="02040603050506020204" pitchFamily="18" charset="0"/>
              </a:rPr>
              <a:t>vùng dậy</a:t>
            </a:r>
            <a:r>
              <a:rPr lang="vi-VN" sz="1200" dirty="0">
                <a:latin typeface="UTM Avo" panose="02040603050506020204" pitchFamily="18" charset="0"/>
              </a:rPr>
              <a:t>, khác hẳn mọi ngày. </a:t>
            </a:r>
            <a:r>
              <a:rPr lang="vi-VN" sz="1200" b="1" dirty="0">
                <a:solidFill>
                  <a:srgbClr val="FF0000"/>
                </a:solidFill>
                <a:latin typeface="UTM Avo" panose="02040603050506020204" pitchFamily="18" charset="0"/>
              </a:rPr>
              <a:t>Loáng</a:t>
            </a:r>
            <a:r>
              <a:rPr lang="vi-VN" sz="1200" dirty="0">
                <a:latin typeface="UTM Avo" panose="02040603050506020204" pitchFamily="18" charset="0"/>
              </a:rPr>
              <a:t> một cái, tôi đã chuẩn bị xong mọi thứ. Bố ngạc nhiên nhìn tôi, còn mẹ cười tủm tỉm. Tôi </a:t>
            </a:r>
            <a:r>
              <a:rPr lang="vi-VN" sz="1200" b="1" dirty="0">
                <a:solidFill>
                  <a:srgbClr val="FF0000"/>
                </a:solidFill>
                <a:latin typeface="UTM Avo" panose="02040603050506020204" pitchFamily="18" charset="0"/>
              </a:rPr>
              <a:t>rối rít</a:t>
            </a:r>
            <a:r>
              <a:rPr lang="vi-VN" sz="1200" dirty="0">
                <a:latin typeface="UTM Avo" panose="02040603050506020204" pitchFamily="18" charset="0"/>
              </a:rPr>
              <a:t>: “Con muốn đến sớm nhất lớp.”.</a:t>
            </a:r>
          </a:p>
          <a:p>
            <a:pPr algn="just">
              <a:lnSpc>
                <a:spcPct val="150000"/>
              </a:lnSpc>
            </a:pPr>
            <a:r>
              <a:rPr lang="vi-VN" sz="1200" dirty="0">
                <a:latin typeface="UTM Avo" panose="02040603050506020204" pitchFamily="18" charset="0"/>
              </a:rPr>
              <a:t>      Tôi háo</a:t>
            </a:r>
            <a:r>
              <a:rPr lang="vi-VN" sz="1050" dirty="0">
                <a:latin typeface="UTM Avo" panose="02040603050506020204" pitchFamily="18" charset="0"/>
              </a:rPr>
              <a:t> </a:t>
            </a:r>
            <a:r>
              <a:rPr lang="vi-VN" sz="1200" dirty="0">
                <a:latin typeface="UTM Avo" panose="02040603050506020204" pitchFamily="18" charset="0"/>
              </a:rPr>
              <a:t>hức tưởng tượng ra cảnh mình đến đầu tiên, cất tiếng chào  thật to những bạn đến sau. Nhưng vừa đến cổng trường, tôi đã thấy mấy bạn cùng lớp đang </a:t>
            </a:r>
            <a:r>
              <a:rPr lang="vi-VN" sz="1200" b="1" dirty="0">
                <a:solidFill>
                  <a:srgbClr val="FF0000"/>
                </a:solidFill>
                <a:latin typeface="UTM Avo" panose="02040603050506020204" pitchFamily="18" charset="0"/>
              </a:rPr>
              <a:t>ríu rít </a:t>
            </a:r>
            <a:r>
              <a:rPr lang="vi-VN" sz="1200" dirty="0">
                <a:latin typeface="UTM Avo" panose="02040603050506020204" pitchFamily="18" charset="0"/>
              </a:rPr>
              <a:t>nói cười ở trong sân. Thì ra, không chỉ mình tôi muốn đến sớm nhất. Tôi chào mẹ, chạy ào vào cùng các bạn.</a:t>
            </a:r>
          </a:p>
          <a:p>
            <a:pPr algn="just">
              <a:lnSpc>
                <a:spcPct val="150000"/>
              </a:lnSpc>
            </a:pPr>
            <a:r>
              <a:rPr lang="vi-VN" sz="1200" dirty="0">
                <a:latin typeface="UTM Avo" panose="02040603050506020204" pitchFamily="18" charset="0"/>
              </a:rPr>
              <a:t>      Chúng tôi tranh nhau kể về chuyện ngày hè. Ngay cạnh chúng tôi,   mấy em lớp 1 đang </a:t>
            </a:r>
            <a:r>
              <a:rPr lang="vi-VN" sz="1200" b="1" dirty="0">
                <a:solidFill>
                  <a:srgbClr val="FF0000"/>
                </a:solidFill>
                <a:latin typeface="UTM Avo" panose="02040603050506020204" pitchFamily="18" charset="0"/>
              </a:rPr>
              <a:t>rụt rè níu</a:t>
            </a:r>
            <a:r>
              <a:rPr lang="vi-VN" sz="1200" dirty="0">
                <a:latin typeface="UTM Avo" panose="02040603050506020204" pitchFamily="18" charset="0"/>
              </a:rPr>
              <a:t> chặt tay bố mẹ, thật giống tôi năm ngoái. Trước các em, tôi cảm thấy mình lớn bổng lên. Tôi đã là học sinh lớp 2 rồi  cơ mà.</a:t>
            </a:r>
          </a:p>
          <a:p>
            <a:pPr algn="r">
              <a:lnSpc>
                <a:spcPct val="150000"/>
              </a:lnSpc>
            </a:pPr>
            <a:r>
              <a:rPr lang="vi-VN" sz="1200" dirty="0">
                <a:latin typeface="UTM Avo" panose="02040603050506020204" pitchFamily="18" charset="0"/>
              </a:rPr>
              <a:t>(Văn Giá)</a:t>
            </a:r>
            <a:endParaRPr lang="en-US" sz="1200" dirty="0">
              <a:latin typeface="UTM Avo" panose="02040603050506020204" pitchFamily="18" charset="0"/>
            </a:endParaRPr>
          </a:p>
        </p:txBody>
      </p:sp>
    </p:spTree>
    <p:extLst>
      <p:ext uri="{BB962C8B-B14F-4D97-AF65-F5344CB8AC3E}">
        <p14:creationId xmlns:p14="http://schemas.microsoft.com/office/powerpoint/2010/main" val="4129600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6B793-6A88-44A1-B24B-F006C1C39023}"/>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94C3FE11-E3AD-4B8D-8167-310087A2A51D}"/>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2E235BC4-7045-4FC5-AB59-F80D38E69717}"/>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6667FBB8-E308-4818-9F63-400EF4DF6E5C}"/>
              </a:ext>
            </a:extLst>
          </p:cNvPr>
          <p:cNvSpPr/>
          <p:nvPr/>
        </p:nvSpPr>
        <p:spPr>
          <a:xfrm>
            <a:off x="430620" y="1698229"/>
            <a:ext cx="5996762" cy="870623"/>
          </a:xfrm>
          <a:prstGeom prst="rect">
            <a:avLst/>
          </a:prstGeom>
        </p:spPr>
        <p:txBody>
          <a:bodyPr wrap="square">
            <a:spAutoFit/>
          </a:bodyPr>
          <a:lstStyle/>
          <a:p>
            <a:pPr algn="just">
              <a:lnSpc>
                <a:spcPct val="150000"/>
              </a:lnSpc>
            </a:pPr>
            <a:r>
              <a:rPr lang="vi-VN" sz="1800" dirty="0">
                <a:latin typeface="UTM Avo" panose="02040603050506020204" pitchFamily="18" charset="0"/>
              </a:rPr>
              <a:t>     Nhưng vừa đến cổng trường, tôi đã thấy mấy bạn cùng lớp đang ríu rít nói cười ở trong sân. </a:t>
            </a:r>
            <a:endParaRPr lang="vi-VN" sz="1800" dirty="0"/>
          </a:p>
        </p:txBody>
      </p:sp>
      <p:sp>
        <p:nvSpPr>
          <p:cNvPr id="6" name="Oval 5">
            <a:extLst>
              <a:ext uri="{FF2B5EF4-FFF2-40B4-BE49-F238E27FC236}">
                <a16:creationId xmlns:a16="http://schemas.microsoft.com/office/drawing/2014/main" id="{1992EE46-0E6D-4C0E-8EBE-A57F0FB0674B}"/>
              </a:ext>
            </a:extLst>
          </p:cNvPr>
          <p:cNvSpPr/>
          <p:nvPr/>
        </p:nvSpPr>
        <p:spPr>
          <a:xfrm>
            <a:off x="521001" y="183565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8F664209-5C52-4C42-AA15-5D89BA82CAB5}"/>
              </a:ext>
            </a:extLst>
          </p:cNvPr>
          <p:cNvSpPr/>
          <p:nvPr/>
        </p:nvSpPr>
        <p:spPr>
          <a:xfrm>
            <a:off x="430619" y="2816059"/>
            <a:ext cx="5996761" cy="870623"/>
          </a:xfrm>
          <a:prstGeom prst="rect">
            <a:avLst/>
          </a:prstGeom>
        </p:spPr>
        <p:txBody>
          <a:bodyPr wrap="square">
            <a:spAutoFit/>
          </a:bodyPr>
          <a:lstStyle/>
          <a:p>
            <a:pPr algn="just">
              <a:lnSpc>
                <a:spcPct val="150000"/>
              </a:lnSpc>
            </a:pPr>
            <a:r>
              <a:rPr lang="vi-VN" sz="1800" dirty="0">
                <a:latin typeface="UTM Avo" panose="02040603050506020204" pitchFamily="18" charset="0"/>
              </a:rPr>
              <a:t>     Ngay cạnh chúng tôi,  mấy em lớp 1 đang rụt rè níu chặt tay bố mẹ, thật giống tôi năm ngoái. </a:t>
            </a:r>
            <a:endParaRPr lang="vi-VN" sz="1800" dirty="0"/>
          </a:p>
        </p:txBody>
      </p:sp>
      <p:sp>
        <p:nvSpPr>
          <p:cNvPr id="8" name="Oval 7">
            <a:extLst>
              <a:ext uri="{FF2B5EF4-FFF2-40B4-BE49-F238E27FC236}">
                <a16:creationId xmlns:a16="http://schemas.microsoft.com/office/drawing/2014/main" id="{11077C17-7DA7-468E-B4DF-373E3726CC0E}"/>
              </a:ext>
            </a:extLst>
          </p:cNvPr>
          <p:cNvSpPr/>
          <p:nvPr/>
        </p:nvSpPr>
        <p:spPr>
          <a:xfrm>
            <a:off x="521001" y="296394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6FCAD331-D78F-492A-8C70-C0838D01E4E9}"/>
              </a:ext>
            </a:extLst>
          </p:cNvPr>
          <p:cNvCxnSpPr/>
          <p:nvPr/>
        </p:nvCxnSpPr>
        <p:spPr>
          <a:xfrm flipH="1">
            <a:off x="4263656" y="169822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E22269-179D-4675-B1CA-B6465D6CEF54}"/>
              </a:ext>
            </a:extLst>
          </p:cNvPr>
          <p:cNvCxnSpPr/>
          <p:nvPr/>
        </p:nvCxnSpPr>
        <p:spPr>
          <a:xfrm flipH="1">
            <a:off x="1983841" y="216904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FDFCF8-F006-4C30-ADDC-742750375F05}"/>
              </a:ext>
            </a:extLst>
          </p:cNvPr>
          <p:cNvCxnSpPr/>
          <p:nvPr/>
        </p:nvCxnSpPr>
        <p:spPr>
          <a:xfrm flipH="1">
            <a:off x="4184780"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17AC47-5B50-4D4D-B323-5CE6FD0CA4F4}"/>
              </a:ext>
            </a:extLst>
          </p:cNvPr>
          <p:cNvCxnSpPr/>
          <p:nvPr/>
        </p:nvCxnSpPr>
        <p:spPr>
          <a:xfrm flipH="1">
            <a:off x="5588277"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BAF783-4F0C-4CE2-B6EE-28595447914B}"/>
              </a:ext>
            </a:extLst>
          </p:cNvPr>
          <p:cNvCxnSpPr/>
          <p:nvPr/>
        </p:nvCxnSpPr>
        <p:spPr>
          <a:xfrm flipH="1">
            <a:off x="5551064"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CDA67F-94D0-458E-BF01-92FA13BADCD4}"/>
              </a:ext>
            </a:extLst>
          </p:cNvPr>
          <p:cNvCxnSpPr/>
          <p:nvPr/>
        </p:nvCxnSpPr>
        <p:spPr>
          <a:xfrm flipH="1">
            <a:off x="3302274" y="2828687"/>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9FABAE-44B9-4999-B5F1-4FF2A40F6C17}"/>
              </a:ext>
            </a:extLst>
          </p:cNvPr>
          <p:cNvCxnSpPr/>
          <p:nvPr/>
        </p:nvCxnSpPr>
        <p:spPr>
          <a:xfrm flipH="1">
            <a:off x="6323653" y="284549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B8AEDB-DD56-4ABC-8761-C8E81EEA8E70}"/>
              </a:ext>
            </a:extLst>
          </p:cNvPr>
          <p:cNvCxnSpPr/>
          <p:nvPr/>
        </p:nvCxnSpPr>
        <p:spPr>
          <a:xfrm flipH="1">
            <a:off x="4976904" y="2828687"/>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D85B0E9-2437-4BE9-A1B2-065C0AE7A914}"/>
              </a:ext>
            </a:extLst>
          </p:cNvPr>
          <p:cNvCxnSpPr/>
          <p:nvPr/>
        </p:nvCxnSpPr>
        <p:spPr>
          <a:xfrm flipH="1">
            <a:off x="5642307" y="325137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AE17FE-9975-4BDC-B05C-BFFC144CB503}"/>
              </a:ext>
            </a:extLst>
          </p:cNvPr>
          <p:cNvCxnSpPr/>
          <p:nvPr/>
        </p:nvCxnSpPr>
        <p:spPr>
          <a:xfrm flipH="1">
            <a:off x="5605094" y="325137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C6A566-6CF9-4D38-9445-F7500CA38881}"/>
              </a:ext>
            </a:extLst>
          </p:cNvPr>
          <p:cNvCxnSpPr/>
          <p:nvPr/>
        </p:nvCxnSpPr>
        <p:spPr>
          <a:xfrm flipH="1">
            <a:off x="2676684" y="325137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0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30236B-5571-4172-A74B-9F079106129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A62A4E6-7F6B-4A1B-B96C-7ED3E900B41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8BE9C20D-D326-4D5D-8B94-D61D87E5264B}"/>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E9B93AEE-39F9-4EBE-BA06-A67844B952C1}"/>
              </a:ext>
            </a:extLst>
          </p:cNvPr>
          <p:cNvSpPr/>
          <p:nvPr/>
        </p:nvSpPr>
        <p:spPr>
          <a:xfrm>
            <a:off x="460224" y="143519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Loáng (một cái)</a:t>
            </a:r>
            <a:endParaRPr lang="vi-VN" sz="1800" dirty="0"/>
          </a:p>
        </p:txBody>
      </p:sp>
      <p:sp>
        <p:nvSpPr>
          <p:cNvPr id="6" name="Oval 5">
            <a:extLst>
              <a:ext uri="{FF2B5EF4-FFF2-40B4-BE49-F238E27FC236}">
                <a16:creationId xmlns:a16="http://schemas.microsoft.com/office/drawing/2014/main" id="{78898CB5-6DD4-45FF-94F1-AB412825FF47}"/>
              </a:ext>
            </a:extLst>
          </p:cNvPr>
          <p:cNvSpPr/>
          <p:nvPr/>
        </p:nvSpPr>
        <p:spPr>
          <a:xfrm>
            <a:off x="550605" y="157262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90D3ED9D-A7D6-4538-B3D2-6833909DB01C}"/>
              </a:ext>
            </a:extLst>
          </p:cNvPr>
          <p:cNvSpPr/>
          <p:nvPr/>
        </p:nvSpPr>
        <p:spPr>
          <a:xfrm>
            <a:off x="443723" y="214615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Níu</a:t>
            </a:r>
            <a:endParaRPr lang="vi-VN" sz="1800" dirty="0"/>
          </a:p>
        </p:txBody>
      </p:sp>
      <p:sp>
        <p:nvSpPr>
          <p:cNvPr id="8" name="Oval 7">
            <a:extLst>
              <a:ext uri="{FF2B5EF4-FFF2-40B4-BE49-F238E27FC236}">
                <a16:creationId xmlns:a16="http://schemas.microsoft.com/office/drawing/2014/main" id="{1899420E-519C-4C45-9D8A-4FDDA77931E1}"/>
              </a:ext>
            </a:extLst>
          </p:cNvPr>
          <p:cNvSpPr/>
          <p:nvPr/>
        </p:nvSpPr>
        <p:spPr>
          <a:xfrm>
            <a:off x="534104" y="228358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92A562F3-3A79-456F-AA3D-ECDE3D1B9B6E}"/>
              </a:ext>
            </a:extLst>
          </p:cNvPr>
          <p:cNvSpPr/>
          <p:nvPr/>
        </p:nvSpPr>
        <p:spPr>
          <a:xfrm>
            <a:off x="430620" y="2794685"/>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Lớn bổng</a:t>
            </a:r>
            <a:endParaRPr lang="vi-VN" sz="1800" dirty="0"/>
          </a:p>
        </p:txBody>
      </p:sp>
      <p:sp>
        <p:nvSpPr>
          <p:cNvPr id="10" name="Oval 9">
            <a:extLst>
              <a:ext uri="{FF2B5EF4-FFF2-40B4-BE49-F238E27FC236}">
                <a16:creationId xmlns:a16="http://schemas.microsoft.com/office/drawing/2014/main" id="{24412109-FAD5-47DF-8CE7-07BEFCFF584E}"/>
              </a:ext>
            </a:extLst>
          </p:cNvPr>
          <p:cNvSpPr/>
          <p:nvPr/>
        </p:nvSpPr>
        <p:spPr>
          <a:xfrm>
            <a:off x="521001" y="29321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DE7D1D45-3D61-4AE0-A71B-B62257A185D9}"/>
              </a:ext>
            </a:extLst>
          </p:cNvPr>
          <p:cNvSpPr txBox="1"/>
          <p:nvPr/>
        </p:nvSpPr>
        <p:spPr>
          <a:xfrm>
            <a:off x="2648427" y="1435196"/>
            <a:ext cx="1620348" cy="453907"/>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rất nhanh</a:t>
            </a:r>
            <a:endParaRPr lang="en-US" sz="1800" dirty="0">
              <a:solidFill>
                <a:schemeClr val="accent6">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126263BB-ED88-4763-8DE9-626A212F440F}"/>
              </a:ext>
            </a:extLst>
          </p:cNvPr>
          <p:cNvSpPr txBox="1"/>
          <p:nvPr/>
        </p:nvSpPr>
        <p:spPr>
          <a:xfrm>
            <a:off x="1231205" y="2146764"/>
            <a:ext cx="3906348" cy="449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nắm lấy và kéo lại, kéo xuống</a:t>
            </a:r>
            <a:endParaRPr lang="en-US" sz="1800" dirty="0">
              <a:solidFill>
                <a:schemeClr val="accent6">
                  <a:lumMod val="50000"/>
                </a:schemeClr>
              </a:solidFill>
              <a:latin typeface="UTM Avo" panose="02040603050506020204" pitchFamily="18" charset="0"/>
            </a:endParaRPr>
          </a:p>
        </p:txBody>
      </p:sp>
      <p:pic>
        <p:nvPicPr>
          <p:cNvPr id="13" name="Picture 4" descr="Hình ảnh Cha Và Con Trai Ngày Của Cha Nhân Vật Hoạt Hình Phim Hoạt Hình Cha  Và Con Trai, Ngày, Hoạt, Trai miễn phí tải tập tin PNG PSDComment và Vector">
            <a:extLst>
              <a:ext uri="{FF2B5EF4-FFF2-40B4-BE49-F238E27FC236}">
                <a16:creationId xmlns:a16="http://schemas.microsoft.com/office/drawing/2014/main" id="{9D56D7C5-511A-41B1-A7FB-E9671F8AA2E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336" t="5145" r="25917" b="5145"/>
          <a:stretch/>
        </p:blipFill>
        <p:spPr bwMode="auto">
          <a:xfrm>
            <a:off x="5013754" y="1260321"/>
            <a:ext cx="1004273" cy="1676268"/>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2BA5D86-98CB-4185-96C8-359E5555254C}"/>
              </a:ext>
            </a:extLst>
          </p:cNvPr>
          <p:cNvSpPr txBox="1"/>
          <p:nvPr/>
        </p:nvSpPr>
        <p:spPr>
          <a:xfrm>
            <a:off x="1876094" y="2797631"/>
            <a:ext cx="3105805" cy="449034"/>
          </a:xfrm>
          <a:prstGeom prst="rect">
            <a:avLst/>
          </a:prstGeom>
          <a:noFill/>
        </p:spPr>
        <p:txBody>
          <a:bodyPr wrap="square" rtlCol="0">
            <a:spAutoFit/>
          </a:bodyPr>
          <a:lstStyle/>
          <a:p>
            <a:pPr>
              <a:lnSpc>
                <a:spcPct val="150000"/>
              </a:lnSpc>
            </a:pPr>
            <a:r>
              <a:rPr lang="vi-VN" sz="1800">
                <a:solidFill>
                  <a:schemeClr val="accent6">
                    <a:lumMod val="50000"/>
                  </a:schemeClr>
                </a:solidFill>
                <a:latin typeface="UTM Avo" panose="02040603050506020204" pitchFamily="18" charset="0"/>
              </a:rPr>
              <a:t>: lớn nhanh, vượt hẳn lên</a:t>
            </a:r>
            <a:endParaRPr lang="en-US" sz="1800" dirty="0">
              <a:solidFill>
                <a:schemeClr val="accent6">
                  <a:lumMod val="50000"/>
                </a:schemeClr>
              </a:solidFill>
              <a:latin typeface="UTM Avo" panose="02040603050506020204" pitchFamily="18" charset="0"/>
            </a:endParaRPr>
          </a:p>
        </p:txBody>
      </p:sp>
      <p:pic>
        <p:nvPicPr>
          <p:cNvPr id="15" name="Picture 8" descr="Cartoon Network: When I Grow Up Cartoon">
            <a:extLst>
              <a:ext uri="{FF2B5EF4-FFF2-40B4-BE49-F238E27FC236}">
                <a16:creationId xmlns:a16="http://schemas.microsoft.com/office/drawing/2014/main" id="{CC375E15-27BF-4239-9636-E9C4B0CA94E4}"/>
              </a:ext>
            </a:extLst>
          </p:cNvPr>
          <p:cNvPicPr>
            <a:picLocks noChangeAspect="1" noChangeArrowheads="1"/>
          </p:cNvPicPr>
          <p:nvPr/>
        </p:nvPicPr>
        <p:blipFill rotWithShape="1">
          <a:blip r:embed="rId5">
            <a:clrChange>
              <a:clrFrom>
                <a:srgbClr val="CFCFCF"/>
              </a:clrFrom>
              <a:clrTo>
                <a:srgbClr val="CFCFCF">
                  <a:alpha val="0"/>
                </a:srgbClr>
              </a:clrTo>
            </a:clrChange>
            <a:extLst>
              <a:ext uri="{28A0092B-C50C-407E-A947-70E740481C1C}">
                <a14:useLocalDpi xmlns:a14="http://schemas.microsoft.com/office/drawing/2010/main" val="0"/>
              </a:ext>
            </a:extLst>
          </a:blip>
          <a:srcRect l="49669"/>
          <a:stretch/>
        </p:blipFill>
        <p:spPr bwMode="auto">
          <a:xfrm>
            <a:off x="2648427" y="3213353"/>
            <a:ext cx="1461566" cy="16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75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85" y="355716"/>
            <a:ext cx="1247865" cy="1249801"/>
          </a:xfrm>
          <a:prstGeom prst="ellipse">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371285" y="1705000"/>
            <a:ext cx="6119826" cy="1428340"/>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Những chi tiết nào cho thấy bạn nhỏ rất háo hức đến trường vào ngày khai trường?</a:t>
            </a:r>
          </a:p>
          <a:p>
            <a:pPr algn="just">
              <a:lnSpc>
                <a:spcPct val="150000"/>
              </a:lnSpc>
            </a:pPr>
            <a:r>
              <a:rPr lang="vi-VN" sz="1500" dirty="0">
                <a:latin typeface="UTM Avo" panose="02040603050506020204" pitchFamily="18" charset="0"/>
              </a:rPr>
              <a:t>     a. vùng dậy		b. muốn đến sớm nhất lớp</a:t>
            </a:r>
          </a:p>
          <a:p>
            <a:pPr algn="just">
              <a:lnSpc>
                <a:spcPct val="150000"/>
              </a:lnSpc>
            </a:pPr>
            <a:r>
              <a:rPr lang="vi-VN" sz="1500" dirty="0">
                <a:latin typeface="UTM Avo" panose="02040603050506020204" pitchFamily="18" charset="0"/>
              </a:rPr>
              <a:t>     c. chuẩn bị rất nhanh	d. thấy mình lớn bổng lên</a:t>
            </a:r>
          </a:p>
        </p:txBody>
      </p:sp>
      <p:sp>
        <p:nvSpPr>
          <p:cNvPr id="7" name="TextBox 6">
            <a:extLst>
              <a:ext uri="{FF2B5EF4-FFF2-40B4-BE49-F238E27FC236}">
                <a16:creationId xmlns:a16="http://schemas.microsoft.com/office/drawing/2014/main" id="{16C88818-C0C0-400F-98A9-FC392E078C62}"/>
              </a:ext>
            </a:extLst>
          </p:cNvPr>
          <p:cNvSpPr txBox="1"/>
          <p:nvPr/>
        </p:nvSpPr>
        <p:spPr>
          <a:xfrm>
            <a:off x="369087" y="3133340"/>
            <a:ext cx="611982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Bạn ấy có thực hiện được mong muốn đến sớm nhất lớp không? Vì sao?</a:t>
            </a:r>
          </a:p>
        </p:txBody>
      </p:sp>
      <p:sp>
        <p:nvSpPr>
          <p:cNvPr id="11" name="TextBox 10">
            <a:extLst>
              <a:ext uri="{FF2B5EF4-FFF2-40B4-BE49-F238E27FC236}">
                <a16:creationId xmlns:a16="http://schemas.microsoft.com/office/drawing/2014/main" id="{F3700BE8-37E7-464C-9E38-7AD2A3E286EA}"/>
              </a:ext>
            </a:extLst>
          </p:cNvPr>
          <p:cNvSpPr txBox="1"/>
          <p:nvPr/>
        </p:nvSpPr>
        <p:spPr>
          <a:xfrm>
            <a:off x="369087" y="3825838"/>
            <a:ext cx="6119826"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rPr>
              <a:t>Bạn ấy không thực hiện được mong </a:t>
            </a:r>
            <a:r>
              <a:rPr lang="vi-VN" sz="1500">
                <a:solidFill>
                  <a:schemeClr val="accent6">
                    <a:lumMod val="75000"/>
                  </a:schemeClr>
                </a:solidFill>
                <a:latin typeface="UTM Avo" panose="02040603050506020204" pitchFamily="18" charset="0"/>
              </a:rPr>
              <a:t>muốn đó </a:t>
            </a:r>
            <a:r>
              <a:rPr lang="vi-VN" sz="1500" dirty="0">
                <a:solidFill>
                  <a:schemeClr val="accent6">
                    <a:lumMod val="75000"/>
                  </a:schemeClr>
                </a:solidFill>
                <a:latin typeface="UTM Avo" panose="02040603050506020204" pitchFamily="18" charset="0"/>
              </a:rPr>
              <a:t>vì các bạn khác cũng muốn đến sớm và nhiều bạn đã đến trước bạn ấy.</a:t>
            </a:r>
          </a:p>
        </p:txBody>
      </p:sp>
      <p:sp>
        <p:nvSpPr>
          <p:cNvPr id="2" name="Oval 1">
            <a:extLst>
              <a:ext uri="{FF2B5EF4-FFF2-40B4-BE49-F238E27FC236}">
                <a16:creationId xmlns:a16="http://schemas.microsoft.com/office/drawing/2014/main" id="{D13CEEAA-25E8-41D8-8576-F3C2DDD7E4D7}"/>
              </a:ext>
            </a:extLst>
          </p:cNvPr>
          <p:cNvSpPr/>
          <p:nvPr/>
        </p:nvSpPr>
        <p:spPr>
          <a:xfrm>
            <a:off x="627320" y="2477700"/>
            <a:ext cx="329609" cy="3296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17D1DA9B-4311-4AD9-9933-089EFFBE626B}"/>
              </a:ext>
            </a:extLst>
          </p:cNvPr>
          <p:cNvSpPr/>
          <p:nvPr/>
        </p:nvSpPr>
        <p:spPr>
          <a:xfrm>
            <a:off x="627320" y="2823948"/>
            <a:ext cx="329609" cy="3296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D8E3C35F-8F3E-461A-89BA-DB30B594D609}"/>
              </a:ext>
            </a:extLst>
          </p:cNvPr>
          <p:cNvSpPr/>
          <p:nvPr/>
        </p:nvSpPr>
        <p:spPr>
          <a:xfrm>
            <a:off x="3099391" y="2477700"/>
            <a:ext cx="329609" cy="3296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P spid="2"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455481" y="471656"/>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Bạn ấy nhận ra mình thay đổi như thế nào khi lên lớp 2?</a:t>
            </a:r>
          </a:p>
        </p:txBody>
      </p:sp>
      <p:sp>
        <p:nvSpPr>
          <p:cNvPr id="3" name="TextBox 2">
            <a:extLst>
              <a:ext uri="{FF2B5EF4-FFF2-40B4-BE49-F238E27FC236}">
                <a16:creationId xmlns:a16="http://schemas.microsoft.com/office/drawing/2014/main" id="{864CFADA-286A-4D5B-8854-FD11F6827570}"/>
              </a:ext>
            </a:extLst>
          </p:cNvPr>
          <p:cNvSpPr txBox="1"/>
          <p:nvPr/>
        </p:nvSpPr>
        <p:spPr>
          <a:xfrm>
            <a:off x="455481" y="886341"/>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rPr>
              <a:t>Bạn ấy thấy mình lớn bổng lên.</a:t>
            </a:r>
          </a:p>
        </p:txBody>
      </p:sp>
      <p:pic>
        <p:nvPicPr>
          <p:cNvPr id="4" name="Picture 2">
            <a:extLst>
              <a:ext uri="{FF2B5EF4-FFF2-40B4-BE49-F238E27FC236}">
                <a16:creationId xmlns:a16="http://schemas.microsoft.com/office/drawing/2014/main" id="{076B7322-B1E5-4A3C-AF6F-B9E0474C58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55481" y="1224025"/>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359E7B-1BD9-440C-B748-75A3BC9BBDE4}"/>
              </a:ext>
            </a:extLst>
          </p:cNvPr>
          <p:cNvSpPr txBox="1"/>
          <p:nvPr/>
        </p:nvSpPr>
        <p:spPr>
          <a:xfrm>
            <a:off x="934442" y="1275762"/>
            <a:ext cx="6119826" cy="39292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Các em thấy mình có gì khác so với khi vào lớp 1 không?</a:t>
            </a:r>
          </a:p>
        </p:txBody>
      </p:sp>
      <p:sp>
        <p:nvSpPr>
          <p:cNvPr id="6" name="TextBox 5">
            <a:extLst>
              <a:ext uri="{FF2B5EF4-FFF2-40B4-BE49-F238E27FC236}">
                <a16:creationId xmlns:a16="http://schemas.microsoft.com/office/drawing/2014/main" id="{43C98745-79D1-4534-86CC-6231F3D61725}"/>
              </a:ext>
            </a:extLst>
          </p:cNvPr>
          <p:cNvSpPr txBox="1"/>
          <p:nvPr/>
        </p:nvSpPr>
        <p:spPr>
          <a:xfrm>
            <a:off x="455481" y="175109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Tìm tranh thích hợp với mỗi đoạn trong bài đọc.</a:t>
            </a:r>
          </a:p>
        </p:txBody>
      </p:sp>
      <p:pic>
        <p:nvPicPr>
          <p:cNvPr id="7" name="Picture 6">
            <a:extLst>
              <a:ext uri="{FF2B5EF4-FFF2-40B4-BE49-F238E27FC236}">
                <a16:creationId xmlns:a16="http://schemas.microsoft.com/office/drawing/2014/main" id="{CBB75489-597E-4695-8354-06B26EEA2D4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68088"/>
          <a:stretch/>
        </p:blipFill>
        <p:spPr>
          <a:xfrm>
            <a:off x="795369" y="2115922"/>
            <a:ext cx="1519078" cy="1985092"/>
          </a:xfrm>
          <a:prstGeom prst="rect">
            <a:avLst/>
          </a:prstGeom>
        </p:spPr>
      </p:pic>
      <p:pic>
        <p:nvPicPr>
          <p:cNvPr id="8" name="Picture 7">
            <a:extLst>
              <a:ext uri="{FF2B5EF4-FFF2-40B4-BE49-F238E27FC236}">
                <a16:creationId xmlns:a16="http://schemas.microsoft.com/office/drawing/2014/main" id="{6F03AD6B-14D3-4974-A559-842E6AB5128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4361" r="33727"/>
          <a:stretch/>
        </p:blipFill>
        <p:spPr>
          <a:xfrm>
            <a:off x="2654335" y="2144023"/>
            <a:ext cx="1519078" cy="1985092"/>
          </a:xfrm>
          <a:prstGeom prst="rect">
            <a:avLst/>
          </a:prstGeom>
        </p:spPr>
      </p:pic>
      <p:pic>
        <p:nvPicPr>
          <p:cNvPr id="9" name="Picture 8">
            <a:extLst>
              <a:ext uri="{FF2B5EF4-FFF2-40B4-BE49-F238E27FC236}">
                <a16:creationId xmlns:a16="http://schemas.microsoft.com/office/drawing/2014/main" id="{38379013-83AF-4AED-A48E-7140EF3439F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67453" t="634" r="635" b="-634"/>
          <a:stretch/>
        </p:blipFill>
        <p:spPr>
          <a:xfrm>
            <a:off x="4614821" y="2144023"/>
            <a:ext cx="1519078" cy="1985092"/>
          </a:xfrm>
          <a:prstGeom prst="rect">
            <a:avLst/>
          </a:prstGeom>
        </p:spPr>
      </p:pic>
      <p:sp>
        <p:nvSpPr>
          <p:cNvPr id="10" name="TextBox 9">
            <a:extLst>
              <a:ext uri="{FF2B5EF4-FFF2-40B4-BE49-F238E27FC236}">
                <a16:creationId xmlns:a16="http://schemas.microsoft.com/office/drawing/2014/main" id="{3BE5F927-0EE8-4B5C-BE97-24969307CD9C}"/>
              </a:ext>
            </a:extLst>
          </p:cNvPr>
          <p:cNvSpPr txBox="1"/>
          <p:nvPr/>
        </p:nvSpPr>
        <p:spPr>
          <a:xfrm>
            <a:off x="663624" y="4090045"/>
            <a:ext cx="1859855" cy="553998"/>
          </a:xfrm>
          <a:prstGeom prst="rect">
            <a:avLst/>
          </a:prstGeom>
          <a:noFill/>
        </p:spPr>
        <p:txBody>
          <a:bodyPr wrap="square" rtlCol="0">
            <a:spAutoFit/>
          </a:bodyPr>
          <a:lstStyle/>
          <a:p>
            <a:pPr algn="ctr"/>
            <a:r>
              <a:rPr lang="vi-VN" sz="1500" dirty="0">
                <a:solidFill>
                  <a:schemeClr val="accent6">
                    <a:lumMod val="75000"/>
                  </a:schemeClr>
                </a:solidFill>
                <a:latin typeface="UTM Avo" panose="02040603050506020204" pitchFamily="18" charset="0"/>
              </a:rPr>
              <a:t>Bạn nhỏ chuẩn bị để đến trường.</a:t>
            </a:r>
          </a:p>
        </p:txBody>
      </p:sp>
      <p:sp>
        <p:nvSpPr>
          <p:cNvPr id="11" name="TextBox 10">
            <a:extLst>
              <a:ext uri="{FF2B5EF4-FFF2-40B4-BE49-F238E27FC236}">
                <a16:creationId xmlns:a16="http://schemas.microsoft.com/office/drawing/2014/main" id="{471F3BEB-1232-419D-95A0-9F4C5D10F992}"/>
              </a:ext>
            </a:extLst>
          </p:cNvPr>
          <p:cNvSpPr txBox="1"/>
          <p:nvPr/>
        </p:nvSpPr>
        <p:spPr>
          <a:xfrm>
            <a:off x="2483946" y="4101014"/>
            <a:ext cx="1859855" cy="553998"/>
          </a:xfrm>
          <a:prstGeom prst="rect">
            <a:avLst/>
          </a:prstGeom>
          <a:noFill/>
        </p:spPr>
        <p:txBody>
          <a:bodyPr wrap="square" rtlCol="0">
            <a:spAutoFit/>
          </a:bodyPr>
          <a:lstStyle/>
          <a:p>
            <a:pPr algn="ctr"/>
            <a:r>
              <a:rPr lang="vi-VN" sz="1500" dirty="0">
                <a:solidFill>
                  <a:schemeClr val="accent6">
                    <a:lumMod val="75000"/>
                  </a:schemeClr>
                </a:solidFill>
                <a:latin typeface="UTM Avo" panose="02040603050506020204" pitchFamily="18" charset="0"/>
              </a:rPr>
              <a:t>Bạn nhỏ chào mẹ để vào trường.</a:t>
            </a:r>
          </a:p>
        </p:txBody>
      </p:sp>
      <p:sp>
        <p:nvSpPr>
          <p:cNvPr id="12" name="TextBox 11">
            <a:extLst>
              <a:ext uri="{FF2B5EF4-FFF2-40B4-BE49-F238E27FC236}">
                <a16:creationId xmlns:a16="http://schemas.microsoft.com/office/drawing/2014/main" id="{26509FCC-0FE1-4E06-A788-478B6CD66F36}"/>
              </a:ext>
            </a:extLst>
          </p:cNvPr>
          <p:cNvSpPr txBox="1"/>
          <p:nvPr/>
        </p:nvSpPr>
        <p:spPr>
          <a:xfrm>
            <a:off x="4444432" y="4101014"/>
            <a:ext cx="1859855" cy="553998"/>
          </a:xfrm>
          <a:prstGeom prst="rect">
            <a:avLst/>
          </a:prstGeom>
          <a:noFill/>
        </p:spPr>
        <p:txBody>
          <a:bodyPr wrap="square" rtlCol="0">
            <a:spAutoFit/>
          </a:bodyPr>
          <a:lstStyle/>
          <a:p>
            <a:pPr algn="ctr"/>
            <a:r>
              <a:rPr lang="vi-VN" sz="1500" dirty="0">
                <a:solidFill>
                  <a:schemeClr val="accent6">
                    <a:lumMod val="75000"/>
                  </a:schemeClr>
                </a:solidFill>
                <a:latin typeface="UTM Avo" panose="02040603050506020204" pitchFamily="18" charset="0"/>
              </a:rPr>
              <a:t>Các bạn nhỏ gặp nhau.</a:t>
            </a:r>
          </a:p>
        </p:txBody>
      </p:sp>
    </p:spTree>
    <p:extLst>
      <p:ext uri="{BB962C8B-B14F-4D97-AF65-F5344CB8AC3E}">
        <p14:creationId xmlns:p14="http://schemas.microsoft.com/office/powerpoint/2010/main" val="17885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p:tgtEl>
                                          <p:spTgt spid="7"/>
                                        </p:tgtEl>
                                        <p:attrNameLst>
                                          <p:attrName>ppt_y</p:attrName>
                                        </p:attrNameLst>
                                      </p:cBhvr>
                                      <p:tavLst>
                                        <p:tav tm="0">
                                          <p:val>
                                            <p:strVal val="#ppt_y+#ppt_h*1.125000"/>
                                          </p:val>
                                        </p:tav>
                                        <p:tav tm="100000">
                                          <p:val>
                                            <p:strVal val="#ppt_y"/>
                                          </p:val>
                                        </p:tav>
                                      </p:tavLst>
                                    </p:anim>
                                    <p:animEffect transition="in" filter="wipe(up)">
                                      <p:cBhvr>
                                        <p:cTn id="33" dur="500"/>
                                        <p:tgtEl>
                                          <p:spTgt spid="7"/>
                                        </p:tgtEl>
                                      </p:cBhvr>
                                    </p:animEffect>
                                  </p:childTnLst>
                                </p:cTn>
                              </p:par>
                              <p:par>
                                <p:cTn id="34" presetID="12" presetClass="entr" presetSubtype="4"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p:tgtEl>
                                          <p:spTgt spid="8"/>
                                        </p:tgtEl>
                                        <p:attrNameLst>
                                          <p:attrName>ppt_y</p:attrName>
                                        </p:attrNameLst>
                                      </p:cBhvr>
                                      <p:tavLst>
                                        <p:tav tm="0">
                                          <p:val>
                                            <p:strVal val="#ppt_y+#ppt_h*1.125000"/>
                                          </p:val>
                                        </p:tav>
                                        <p:tav tm="100000">
                                          <p:val>
                                            <p:strVal val="#ppt_y"/>
                                          </p:val>
                                        </p:tav>
                                      </p:tavLst>
                                    </p:anim>
                                    <p:animEffect transition="in" filter="wipe(up)">
                                      <p:cBhvr>
                                        <p:cTn id="37" dur="500"/>
                                        <p:tgtEl>
                                          <p:spTgt spid="8"/>
                                        </p:tgtEl>
                                      </p:cBhvr>
                                    </p:animEffect>
                                  </p:childTnLst>
                                </p:cTn>
                              </p:par>
                              <p:par>
                                <p:cTn id="38" presetID="12" presetClass="entr" presetSubtype="4"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4.81481E-6 3.45679E-6 L -0.55694 -0.00556 " pathEditMode="relative" rAng="0" ptsTypes="AA">
                                      <p:cBhvr>
                                        <p:cTn id="45" dur="2000" fill="hold"/>
                                        <p:tgtEl>
                                          <p:spTgt spid="9"/>
                                        </p:tgtEl>
                                        <p:attrNameLst>
                                          <p:attrName>ppt_x</p:attrName>
                                          <p:attrName>ppt_y</p:attrName>
                                        </p:attrNameLst>
                                      </p:cBhvr>
                                      <p:rCtr x="-27847" y="-278"/>
                                    </p:animMotion>
                                  </p:childTnLst>
                                </p:cTn>
                              </p:par>
                              <p:par>
                                <p:cTn id="46" presetID="42" presetClass="path" presetSubtype="0" accel="50000" decel="50000" fill="hold" nodeType="withEffect">
                                  <p:stCondLst>
                                    <p:cond delay="0"/>
                                  </p:stCondLst>
                                  <p:childTnLst>
                                    <p:animMotion origin="layout" path="M -3.7037E-7 -9.87654E-7 L 0.55694 0.00556 " pathEditMode="relative" rAng="0" ptsTypes="AA">
                                      <p:cBhvr>
                                        <p:cTn id="47" dur="2000" fill="hold"/>
                                        <p:tgtEl>
                                          <p:spTgt spid="7"/>
                                        </p:tgtEl>
                                        <p:attrNameLst>
                                          <p:attrName>ppt_x</p:attrName>
                                          <p:attrName>ppt_y</p:attrName>
                                        </p:attrNameLst>
                                      </p:cBhvr>
                                      <p:rCtr x="27847" y="278"/>
                                    </p:animMotion>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22&quot;/&gt;&lt;/object&gt;&lt;object type=&quot;3&quot; unique_id=&quot;10005&quot;&gt;&lt;property id=&quot;20148&quot; value=&quot;5&quot;/&gt;&lt;property id=&quot;20300&quot; value=&quot;Slide 2&quot;/&gt;&lt;property id=&quot;20307&quot; value=&quot;337&quot;/&gt;&lt;/object&gt;&lt;object type=&quot;3&quot; unique_id=&quot;10006&quot;&gt;&lt;property id=&quot;20148&quot; value=&quot;5&quot;/&gt;&lt;property id=&quot;20300&quot; value=&quot;Slide 3&quot;/&gt;&lt;property id=&quot;20307&quot; value=&quot;320&quot;/&gt;&lt;/object&gt;&lt;object type=&quot;3&quot; unique_id=&quot;10007&quot;&gt;&lt;property id=&quot;20148&quot; value=&quot;5&quot;/&gt;&lt;property id=&quot;20300&quot; value=&quot;Slide 4&quot;/&gt;&lt;property id=&quot;20307&quot; value=&quot;353&quot;/&gt;&lt;/object&gt;&lt;object type=&quot;3&quot; unique_id=&quot;10008&quot;&gt;&lt;property id=&quot;20148&quot; value=&quot;5&quot;/&gt;&lt;property id=&quot;20300&quot; value=&quot;Slide 5&quot;/&gt;&lt;property id=&quot;20307&quot; value=&quot;354&quot;/&gt;&lt;/object&gt;&lt;object type=&quot;3&quot; unique_id=&quot;10009&quot;&gt;&lt;property id=&quot;20148&quot; value=&quot;5&quot;/&gt;&lt;property id=&quot;20300&quot; value=&quot;Slide 6&quot;/&gt;&lt;property id=&quot;20307&quot; value=&quot;355&quot;/&gt;&lt;/object&gt;&lt;object type=&quot;3&quot; unique_id=&quot;10010&quot;&gt;&lt;property id=&quot;20148&quot; value=&quot;5&quot;/&gt;&lt;property id=&quot;20300&quot; value=&quot;Slide 7&quot;/&gt;&lt;property id=&quot;20307&quot; value=&quot;356&quot;/&gt;&lt;/object&gt;&lt;object type=&quot;3&quot; unique_id=&quot;10011&quot;&gt;&lt;property id=&quot;20148&quot; value=&quot;5&quot;/&gt;&lt;property id=&quot;20300&quot; value=&quot;Slide 8&quot;/&gt;&lt;property id=&quot;20307&quot; value=&quot;327&quot;/&gt;&lt;/object&gt;&lt;object type=&quot;3&quot; unique_id=&quot;10012&quot;&gt;&lt;property id=&quot;20148&quot; value=&quot;5&quot;/&gt;&lt;property id=&quot;20300&quot; value=&quot;Slide 9&quot;/&gt;&lt;property id=&quot;20307&quot; value=&quot;358&quot;/&gt;&lt;/object&gt;&lt;object type=&quot;3&quot; unique_id=&quot;10013&quot;&gt;&lt;property id=&quot;20148&quot; value=&quot;5&quot;/&gt;&lt;property id=&quot;20300&quot; value=&quot;Slide 10&quot;/&gt;&lt;property id=&quot;20307&quot; value=&quot;359&quot;/&gt;&lt;/object&gt;&lt;object type=&quot;3&quot; unique_id=&quot;10014&quot;&gt;&lt;property id=&quot;20148&quot; value=&quot;5&quot;/&gt;&lt;property id=&quot;20300&quot; value=&quot;Slide 11&quot;/&gt;&lt;property id=&quot;20307&quot; value=&quot;330&quot;/&gt;&lt;/object&gt;&lt;object type=&quot;3&quot; unique_id=&quot;10015&quot;&gt;&lt;property id=&quot;20148&quot; value=&quot;5&quot;/&gt;&lt;property id=&quot;20300&quot; value=&quot;Slide 13&quot;/&gt;&lt;property id=&quot;20307&quot; value=&quot;351&quot;/&gt;&lt;/object&gt;&lt;object type=&quot;3&quot; unique_id=&quot;10016&quot;&gt;&lt;property id=&quot;20148&quot; value=&quot;5&quot;/&gt;&lt;property id=&quot;20300&quot; value=&quot;Slide 14&quot;/&gt;&lt;property id=&quot;20307&quot; value=&quot;352&quot;/&gt;&lt;/object&gt;&lt;object type=&quot;3&quot; unique_id=&quot;10017&quot;&gt;&lt;property id=&quot;20148&quot; value=&quot;5&quot;/&gt;&lt;property id=&quot;20300&quot; value=&quot;Slide 15&quot;/&gt;&lt;property id=&quot;20307&quot; value=&quot;357&quot;/&gt;&lt;/object&gt;&lt;object type=&quot;3&quot; unique_id=&quot;10018&quot;&gt;&lt;property id=&quot;20148&quot; value=&quot;5&quot;/&gt;&lt;property id=&quot;20300&quot; value=&quot;Slide 16&quot;/&gt;&lt;property id=&quot;20307&quot; value=&quot;360&quot;/&gt;&lt;/object&gt;&lt;object type=&quot;3&quot; unique_id=&quot;10019&quot;&gt;&lt;property id=&quot;20148&quot; value=&quot;5&quot;/&gt;&lt;property id=&quot;20300&quot; value=&quot;Slide 17&quot;/&gt;&lt;property id=&quot;20307&quot; value=&quot;346&quot;/&gt;&lt;/object&gt;&lt;object type=&quot;3&quot; unique_id=&quot;10020&quot;&gt;&lt;property id=&quot;20148&quot; value=&quot;5&quot;/&gt;&lt;property id=&quot;20300&quot; value=&quot;Slide 18&quot;/&gt;&lt;property id=&quot;20307&quot; value=&quot;347&quot;/&gt;&lt;/object&gt;&lt;object type=&quot;3&quot; unique_id=&quot;10021&quot;&gt;&lt;property id=&quot;20148&quot; value=&quot;5&quot;/&gt;&lt;property id=&quot;20300&quot; value=&quot;Slide 20&quot;/&gt;&lt;property id=&quot;20307&quot; value=&quot;338&quot;/&gt;&lt;/object&gt;&lt;object type=&quot;3&quot; unique_id=&quot;10022&quot;&gt;&lt;property id=&quot;20148&quot; value=&quot;5&quot;/&gt;&lt;property id=&quot;20300&quot; value=&quot;Slide 21&quot;/&gt;&lt;property id=&quot;20307&quot; value=&quot;348&quot;/&gt;&lt;/object&gt;&lt;object type=&quot;3&quot; unique_id=&quot;10023&quot;&gt;&lt;property id=&quot;20148&quot; value=&quot;5&quot;/&gt;&lt;property id=&quot;20300&quot; value=&quot;Slide 22&quot;/&gt;&lt;property id=&quot;20307&quot; value=&quot;361&quot;/&gt;&lt;/object&gt;&lt;object type=&quot;3&quot; unique_id=&quot;10024&quot;&gt;&lt;property id=&quot;20148&quot; value=&quot;5&quot;/&gt;&lt;property id=&quot;20300&quot; value=&quot;Slide 23&quot;/&gt;&lt;property id=&quot;20307&quot; value=&quot;362&quot;/&gt;&lt;/object&gt;&lt;object type=&quot;3&quot; unique_id=&quot;10025&quot;&gt;&lt;property id=&quot;20148&quot; value=&quot;5&quot;/&gt;&lt;property id=&quot;20300&quot; value=&quot;Slide 24&quot;/&gt;&lt;property id=&quot;20307&quot; value=&quot;363&quot;/&gt;&lt;/object&gt;&lt;object type=&quot;3&quot; unique_id=&quot;10218&quot;&gt;&lt;property id=&quot;20148&quot; value=&quot;5&quot;/&gt;&lt;property id=&quot;20300&quot; value=&quot;Slide 12&quot;/&gt;&lt;property id=&quot;20307&quot; value=&quot;364&quot;/&gt;&lt;/object&gt;&lt;object type=&quot;3&quot; unique_id=&quot;10419&quot;&gt;&lt;property id=&quot;20148&quot; value=&quot;5&quot;/&gt;&lt;property id=&quot;20300&quot; value=&quot;Slide 25&quot;/&gt;&lt;property id=&quot;20307&quot; value=&quot;365&quot;/&gt;&lt;/object&gt;&lt;object type=&quot;3&quot; unique_id=&quot;10420&quot;&gt;&lt;property id=&quot;20148&quot; value=&quot;5&quot;/&gt;&lt;property id=&quot;20300&quot; value=&quot;Slide 26&quot;/&gt;&lt;property id=&quot;20307&quot; value=&quot;366&quot;/&gt;&lt;/object&gt;&lt;object type=&quot;3&quot; unique_id=&quot;10421&quot;&gt;&lt;property id=&quot;20148&quot; value=&quot;5&quot;/&gt;&lt;property id=&quot;20300&quot; value=&quot;Slide 27&quot;/&gt;&lt;property id=&quot;20307&quot; value=&quot;367&quot;/&gt;&lt;/object&gt;&lt;object type=&quot;3&quot; unique_id=&quot;10422&quot;&gt;&lt;property id=&quot;20148&quot; value=&quot;5&quot;/&gt;&lt;property id=&quot;20300&quot; value=&quot;Slide 28&quot;/&gt;&lt;property id=&quot;20307&quot; value=&quot;368&quot;/&gt;&lt;/object&gt;&lt;object type=&quot;3&quot; unique_id=&quot;10423&quot;&gt;&lt;property id=&quot;20148&quot; value=&quot;5&quot;/&gt;&lt;property id=&quot;20300&quot; value=&quot;Slide 29&quot;/&gt;&lt;property id=&quot;20307&quot; value=&quot;369&quot;/&gt;&lt;/object&gt;&lt;object type=&quot;3&quot; unique_id=&quot;10424&quot;&gt;&lt;property id=&quot;20148&quot; value=&quot;5&quot;/&gt;&lt;property id=&quot;20300&quot; value=&quot;Slide 30&quot;/&gt;&lt;property id=&quot;20307&quot; value=&quot;370&quot;/&gt;&lt;/object&gt;&lt;object type=&quot;3&quot; unique_id=&quot;10425&quot;&gt;&lt;property id=&quot;20148&quot; value=&quot;5&quot;/&gt;&lt;property id=&quot;20300&quot; value=&quot;Slide 31&quot;/&gt;&lt;property id=&quot;20307&quot; value=&quot;371&quot;/&gt;&lt;/object&gt;&lt;object type=&quot;3&quot; unique_id=&quot;10426&quot;&gt;&lt;property id=&quot;20148&quot; value=&quot;5&quot;/&gt;&lt;property id=&quot;20300&quot; value=&quot;Slide 32&quot;/&gt;&lt;property id=&quot;20307&quot; value=&quot;372&quot;/&gt;&lt;/object&gt;&lt;object type=&quot;3&quot; unique_id=&quot;10460&quot;&gt;&lt;property id=&quot;20148&quot; value=&quot;5&quot;/&gt;&lt;property id=&quot;20300&quot; value=&quot;Slide 19&quot;/&gt;&lt;property id=&quot;20307&quot; value=&quot;373&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2097</TotalTime>
  <Words>1722</Words>
  <Application>Microsoft Office PowerPoint</Application>
  <PresentationFormat>Custom</PresentationFormat>
  <Paragraphs>195</Paragraphs>
  <Slides>32</Slides>
  <Notes>3</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.VnBlack</vt:lpstr>
      <vt:lpstr>HP001</vt:lpstr>
      <vt:lpstr>Times New Roman</vt:lpstr>
      <vt:lpstr>Arial</vt:lpstr>
      <vt:lpstr>Wingdings</vt:lpstr>
      <vt:lpstr>HP001 4 hàng</vt:lpstr>
      <vt:lpstr>Kalam</vt:lpstr>
      <vt:lpstr>Montserrat</vt:lpstr>
      <vt:lpstr>Arial-Rounded</vt:lpstr>
      <vt:lpstr>UTM Cookies</vt:lpstr>
      <vt:lpstr>UTM Avo</vt:lpstr>
      <vt:lpstr>Tahoma</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duong thai</cp:lastModifiedBy>
  <cp:revision>92</cp:revision>
  <dcterms:modified xsi:type="dcterms:W3CDTF">2022-09-06T08:11:00Z</dcterms:modified>
</cp:coreProperties>
</file>