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92" r:id="rId2"/>
    <p:sldId id="290" r:id="rId3"/>
    <p:sldId id="267" r:id="rId4"/>
    <p:sldId id="256" r:id="rId5"/>
    <p:sldId id="272" r:id="rId6"/>
    <p:sldId id="273" r:id="rId7"/>
    <p:sldId id="274" r:id="rId8"/>
    <p:sldId id="276" r:id="rId9"/>
    <p:sldId id="277" r:id="rId10"/>
    <p:sldId id="291" r:id="rId11"/>
    <p:sldId id="308" r:id="rId12"/>
    <p:sldId id="307" r:id="rId13"/>
    <p:sldId id="298" r:id="rId14"/>
    <p:sldId id="309" r:id="rId15"/>
    <p:sldId id="310" r:id="rId16"/>
    <p:sldId id="311" r:id="rId17"/>
    <p:sldId id="312" r:id="rId18"/>
    <p:sldId id="313" r:id="rId19"/>
    <p:sldId id="314" r:id="rId20"/>
    <p:sldId id="306" r:id="rId21"/>
    <p:sldId id="283" r:id="rId22"/>
    <p:sldId id="293" r:id="rId23"/>
    <p:sldId id="294" r:id="rId24"/>
    <p:sldId id="295" r:id="rId25"/>
    <p:sldId id="296" r:id="rId26"/>
    <p:sldId id="286" r:id="rId27"/>
    <p:sldId id="315" r:id="rId28"/>
    <p:sldId id="316" r:id="rId29"/>
    <p:sldId id="317" r:id="rId30"/>
    <p:sldId id="318" r:id="rId31"/>
    <p:sldId id="297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99" d="100"/>
          <a:sy n="99" d="100"/>
        </p:scale>
        <p:origin x="57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368D0-3A93-4B56-A411-3A21ABB0EF44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63EFA-C509-4EC0-A554-69CF5AC4E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9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43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So sáng</a:t>
            </a:r>
            <a:r>
              <a:rPr lang="en-US" baseline="0" smtClean="0"/>
              <a:t> G và 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46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giúp</a:t>
            </a:r>
            <a:r>
              <a:rPr lang="en-US" baseline="0" smtClean="0"/>
              <a:t> HS phân biệt ghẹ xanh và ghẹ đỏ.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05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95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7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9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7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03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274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60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69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9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061348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8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7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5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4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4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4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5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4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4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4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4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4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17" Type="http://schemas.openxmlformats.org/officeDocument/2006/relationships/slide" Target="slide8.xml"/><Relationship Id="rId2" Type="http://schemas.openxmlformats.org/officeDocument/2006/relationships/image" Target="../media/image7.png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image" Target="../media/image9.gif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C774C-A73C-4C32-A1F6-4D962CFEF9FB}"/>
              </a:ext>
            </a:extLst>
          </p:cNvPr>
          <p:cNvSpPr txBox="1"/>
          <p:nvPr/>
        </p:nvSpPr>
        <p:spPr>
          <a:xfrm>
            <a:off x="2057400" y="2545773"/>
            <a:ext cx="58213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noFill/>
                  <a:round/>
                  <a:headEnd/>
                  <a:tailEnd/>
                </a:ln>
                <a:solidFill>
                  <a:srgbClr val="04922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- sgk"/>
                <a:ea typeface="맑은 고딕" panose="020B0503020000020004" pitchFamily="34" charset="-127"/>
                <a:cs typeface="Times New Roman"/>
              </a:rPr>
              <a:t>BÀI </a:t>
            </a:r>
            <a:r>
              <a:rPr kumimoji="0" lang="en-US" sz="3600" b="1" i="0" u="none" strike="noStrike" kern="10" cap="none" spc="0" normalizeH="0" baseline="0" noProof="0" smtClean="0">
                <a:ln w="9525">
                  <a:noFill/>
                  <a:round/>
                  <a:headEnd/>
                  <a:tailEnd/>
                </a:ln>
                <a:solidFill>
                  <a:srgbClr val="04922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- sgk"/>
                <a:ea typeface="맑은 고딕" panose="020B0503020000020004" pitchFamily="34" charset="-127"/>
                <a:cs typeface="Times New Roman"/>
              </a:rPr>
              <a:t>18: </a:t>
            </a:r>
            <a:r>
              <a:rPr lang="en-US" sz="4400" b="1" smtClean="0">
                <a:solidFill>
                  <a:srgbClr val="049229"/>
                </a:solidFill>
                <a:latin typeface="Arial-SGK-TV" pitchFamily="2" charset="0"/>
                <a:ea typeface="맑은 고딕" panose="020B0503020000020004" pitchFamily="34" charset="-127"/>
                <a:cs typeface="Times New Roman"/>
              </a:rPr>
              <a:t>Gh gh Nh nh</a:t>
            </a:r>
            <a:endParaRPr lang="en-US" sz="5400" b="1" smtClean="0">
              <a:solidFill>
                <a:srgbClr val="049229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1E12E-9FE9-47DC-9AD9-BC87EF71A907}"/>
              </a:ext>
            </a:extLst>
          </p:cNvPr>
          <p:cNvSpPr/>
          <p:nvPr/>
        </p:nvSpPr>
        <p:spPr>
          <a:xfrm>
            <a:off x="1898073" y="1170711"/>
            <a:ext cx="5465618" cy="3428998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036095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CHÀO MỪNG CÁC </a:t>
            </a:r>
            <a:r>
              <a:rPr kumimoji="0" lang="en-US" sz="60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CON </a:t>
            </a:r>
            <a:r>
              <a:rPr kumimoji="0" lang="en-US" sz="60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ĐẾN VỚI</a:t>
            </a:r>
            <a:r>
              <a:rPr kumimoji="0" lang="en-US" sz="6000" b="1" i="0" u="none" strike="noStrike" kern="1200" cap="none" spc="0" normalizeH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6000" b="1" kern="12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TIẾT HỌC VẦN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4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67674" y="1263024"/>
            <a:ext cx="8382000" cy="3336677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	 </a:t>
            </a:r>
            <a:endParaRPr lang="en-GB" sz="960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2175712"/>
            <a:ext cx="4724400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</a:t>
            </a:r>
            <a:r>
              <a:rPr lang="en-GB" sz="960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  nh</a:t>
            </a:r>
            <a:endParaRPr lang="en-GB" sz="96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8" y="178624"/>
            <a:ext cx="2082476" cy="108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074" y="2175712"/>
            <a:ext cx="4724400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  gh</a:t>
            </a:r>
            <a:endParaRPr lang="en-GB" sz="9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12127" y="857250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 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7385" y="1761438"/>
            <a:ext cx="1447819" cy="953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38110" y="1761438"/>
            <a:ext cx="1447819" cy="953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7385" y="2761564"/>
            <a:ext cx="2928470" cy="9531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45924" y="1761438"/>
            <a:ext cx="1447819" cy="953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28256" y="1761438"/>
            <a:ext cx="1447819" cy="953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a</a:t>
            </a:r>
            <a:endParaRPr lang="en-US" sz="66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45924" y="2761564"/>
            <a:ext cx="2928956" cy="9531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66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à</a:t>
            </a:r>
            <a:endParaRPr lang="en-US" sz="66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3480" y="4191787"/>
            <a:ext cx="159260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ghẹ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664949" y="4191787"/>
            <a:ext cx="159260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ghế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248395" y="4194400"/>
            <a:ext cx="1316199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611780" y="4194400"/>
            <a:ext cx="159260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54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à</a:t>
            </a:r>
            <a:endParaRPr lang="en-US" sz="54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048053" y="4194400"/>
            <a:ext cx="159260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nhẹ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473440" y="4194400"/>
            <a:ext cx="159260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5416" y="4059574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681055" y="4059574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240064" y="4059574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618468" y="4059574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064395" y="4059574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72858" y="152567"/>
            <a:ext cx="1965938" cy="705889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36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7493145" y="4064612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172200" y="857250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117027" y="857250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28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15 -4.44444E-6 L -0.22869 -0.009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  <p:bldP spid="26" grpId="0"/>
      <p:bldP spid="2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88625" y="2186155"/>
            <a:ext cx="257175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4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1245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13685" y="2190235"/>
            <a:ext cx="203011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4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1245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0250" y="114300"/>
            <a:ext cx="5029200" cy="120015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66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42951" y="3357731"/>
            <a:ext cx="845939" cy="74295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800600" y="3032521"/>
            <a:ext cx="946497" cy="757406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5981064" y="2187004"/>
            <a:ext cx="1592601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245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400300" y="3286125"/>
            <a:ext cx="74295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98829" y="3286125"/>
            <a:ext cx="74295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784389" y="2186155"/>
            <a:ext cx="1927048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45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1245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031704" y="2186155"/>
            <a:ext cx="1927048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45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sz="1245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9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1504950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sz="9600" b="1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US" sz="9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33800" y="2343150"/>
            <a:ext cx="1066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733800" y="1733550"/>
            <a:ext cx="990600" cy="609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33800" y="2343150"/>
            <a:ext cx="1066800" cy="594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05400" y="66675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70C0"/>
                </a:solidFill>
              </a:rPr>
              <a:t>i</a:t>
            </a:r>
            <a:endParaRPr lang="en-US" sz="8000" b="1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8418" y="1548245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2272" y="249555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ê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02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14650" y="3851878"/>
            <a:ext cx="3250121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ghế đ</a:t>
            </a:r>
            <a:r>
              <a:rPr lang="en-US" sz="72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á</a:t>
            </a:r>
            <a:endParaRPr lang="en-US" sz="72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62249" y="3851774"/>
            <a:ext cx="120880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2" descr="Ghế đá granito màu ghi đỏ - ghedahunghuy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85"/>
          <a:stretch/>
        </p:blipFill>
        <p:spPr bwMode="auto">
          <a:xfrm>
            <a:off x="1584759" y="285750"/>
            <a:ext cx="5909902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65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86050" y="3943351"/>
            <a:ext cx="371475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 đỏ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28950" y="3921919"/>
            <a:ext cx="1225679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2" descr="Ghẹ Đỏ - Hải Sản Phát Lợ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4818"/>
            <a:ext cx="3472666" cy="320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ác loại ghẹ biển và cách phân b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814" y="284288"/>
            <a:ext cx="4171950" cy="31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7315201" y="1085850"/>
            <a:ext cx="1485899" cy="79149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6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7577" y="4171951"/>
            <a:ext cx="411480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72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à</a:t>
            </a:r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gỗ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03352" y="4174772"/>
            <a:ext cx="141446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2" descr="Nhà Gỗ Đẹp hiện đại, Như quỳnh, Hưng yên - NHÀ GỖ ĐẸP | Nhà Thờ Họ | Nhà Gỗ  | Nhà Cổ | Nhà gỗ Lim | Nhà Gỗ 5 gian | Nhà Gỗ 3 gian |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203" y="28576"/>
            <a:ext cx="5486400" cy="37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2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14650" y="4108369"/>
            <a:ext cx="3133702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72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á</a:t>
            </a:r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nho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10061" y="4097653"/>
            <a:ext cx="1211391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4" descr="Grape Vine (Thompson Seedless) | Restoring E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371" y="321379"/>
            <a:ext cx="4586526" cy="343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5614988" y="212229"/>
            <a:ext cx="2143125" cy="77985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42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572250" y="3498007"/>
            <a:ext cx="268605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5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4950">
                <a:latin typeface="Arial-SGK-TV" pitchFamily="2" charset="0"/>
                <a:ea typeface="Arial-Rounded" pitchFamily="34" charset="0"/>
                <a:cs typeface="Arial-SGK-TV" pitchFamily="2" charset="0"/>
              </a:rPr>
              <a:t>á</a:t>
            </a:r>
            <a:r>
              <a:rPr lang="en-US" sz="495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nho</a:t>
            </a:r>
            <a:endParaRPr lang="en-US" sz="495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0456" y="3496066"/>
            <a:ext cx="1211391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495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00450" y="3493794"/>
            <a:ext cx="411480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5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4950">
                <a:latin typeface="Arial-SGK-TV" pitchFamily="2" charset="0"/>
                <a:ea typeface="Arial-Rounded" pitchFamily="34" charset="0"/>
                <a:cs typeface="Arial-SGK-TV" pitchFamily="2" charset="0"/>
              </a:rPr>
              <a:t>à</a:t>
            </a:r>
            <a:r>
              <a:rPr lang="en-US" sz="495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gỗ</a:t>
            </a:r>
            <a:endParaRPr lang="en-US" sz="495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321312" y="3371850"/>
            <a:ext cx="1417439" cy="685800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495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457200" y="3486255"/>
            <a:ext cx="3250121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5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ghế đ</a:t>
            </a:r>
            <a:r>
              <a:rPr lang="en-US" sz="4950">
                <a:latin typeface="Arial-SGK-TV" pitchFamily="2" charset="0"/>
                <a:ea typeface="Arial-Rounded" pitchFamily="34" charset="0"/>
                <a:cs typeface="Arial-SGK-TV" pitchFamily="2" charset="0"/>
              </a:rPr>
              <a:t>á</a:t>
            </a:r>
            <a:endParaRPr lang="en-US" sz="495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26352" y="3479276"/>
            <a:ext cx="120880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495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43050" y="3489361"/>
            <a:ext cx="371475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5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495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 đỏ</a:t>
            </a:r>
            <a:endParaRPr lang="en-US" sz="495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07427" y="3488611"/>
            <a:ext cx="1225679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495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2" name="Picture 4" descr="Grape Vine (Thompson Seedless) | Restoring Ed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87" y="1657388"/>
            <a:ext cx="2094824" cy="157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 flipH="1">
            <a:off x="8441133" y="870386"/>
            <a:ext cx="461427" cy="89415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Nhà Gỗ Đẹp hiện đại, Như quỳnh, Hưng yên - NHÀ GỖ ĐẸP | Nhà Thờ Họ | Nhà Gỗ  | Nhà Cổ | Nhà gỗ Lim | Nhà Gỗ 5 gian | Nhà Gỗ 3 gian |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096" y="1714501"/>
            <a:ext cx="2260454" cy="154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Ghẹ Đỏ - Hải Sản Phát Lợ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965" y="1682226"/>
            <a:ext cx="1703542" cy="157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Ghế đá granito màu ghi đỏ - ghedahunghuye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9085"/>
          <a:stretch/>
        </p:blipFill>
        <p:spPr bwMode="auto">
          <a:xfrm>
            <a:off x="447078" y="1658411"/>
            <a:ext cx="1476037" cy="157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60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3657601"/>
            <a:ext cx="9716691" cy="13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125" y="-114300"/>
            <a:ext cx="6340817" cy="316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1" y="2743200"/>
            <a:ext cx="8492404" cy="131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0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34636" y="95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514600" y="2197643"/>
            <a:ext cx="4395747" cy="93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038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1" y="174757"/>
            <a:ext cx="8025553" cy="4662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1632520" y="1584354"/>
            <a:ext cx="5655695" cy="690787"/>
          </a:xfrm>
          <a:prstGeom prst="rect">
            <a:avLst/>
          </a:prstGeom>
          <a:noFill/>
        </p:spPr>
        <p:txBody>
          <a:bodyPr wrap="none" lIns="68411" tIns="34205" rIns="68411" bIns="3420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086"/>
            <a:r>
              <a:rPr lang="en-US" sz="4040" b="1" dirty="0">
                <a:ln/>
                <a:solidFill>
                  <a:srgbClr val="8064A2"/>
                </a:solidFill>
                <a:latin typeface="Arial"/>
              </a:rPr>
              <a:t>CÙNG THƯ GIÃN NÀO</a:t>
            </a:r>
          </a:p>
        </p:txBody>
      </p:sp>
      <p:pic>
        <p:nvPicPr>
          <p:cNvPr id="5" name="Ca-Nha-Thuong-Nhau-be-Thu-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3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34111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02" y="1047750"/>
            <a:ext cx="58741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71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587" t="1112" r="15619" b="2593"/>
          <a:stretch/>
        </p:blipFill>
        <p:spPr>
          <a:xfrm>
            <a:off x="990600" y="57150"/>
            <a:ext cx="6705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042" objId="2"/>
        <p14:stopEvt time="45288" objId="2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394" t="1112" r="17295" b="8518"/>
          <a:stretch/>
        </p:blipFill>
        <p:spPr>
          <a:xfrm>
            <a:off x="990600" y="133350"/>
            <a:ext cx="7086600" cy="475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161" objId="2"/>
        <p14:stopEvt time="38431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227" t="63821" r="76970" b="1231"/>
          <a:stretch/>
        </p:blipFill>
        <p:spPr>
          <a:xfrm>
            <a:off x="2209800" y="285750"/>
            <a:ext cx="4343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8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513" objId="2"/>
        <p14:triggerEvt type="onClick" time="5513" objId="2"/>
        <p14:stopEvt time="26039" objId="2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742950"/>
            <a:ext cx="7239000" cy="3657600"/>
            <a:chOff x="1143000" y="742950"/>
            <a:chExt cx="7239000" cy="3657600"/>
          </a:xfrm>
        </p:grpSpPr>
        <p:pic>
          <p:nvPicPr>
            <p:cNvPr id="2" name="la nho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42919" t="60656" r="19892" b="8785"/>
            <a:stretch/>
          </p:blipFill>
          <p:spPr>
            <a:xfrm>
              <a:off x="1143000" y="742950"/>
              <a:ext cx="7239000" cy="36576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114800" y="2918114"/>
              <a:ext cx="228600" cy="187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Oval 5"/>
          <p:cNvSpPr/>
          <p:nvPr/>
        </p:nvSpPr>
        <p:spPr>
          <a:xfrm>
            <a:off x="4280356" y="2967038"/>
            <a:ext cx="152400" cy="18703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011" objId="2"/>
        <p14:stopEvt time="50842" objId="2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05000" y="57150"/>
            <a:ext cx="5410200" cy="4953000"/>
            <a:chOff x="2057400" y="57150"/>
            <a:chExt cx="4368608" cy="41100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4" t="58890" r="22878" b="16933"/>
            <a:stretch/>
          </p:blipFill>
          <p:spPr>
            <a:xfrm>
              <a:off x="2057400" y="57150"/>
              <a:ext cx="4368608" cy="21543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2"/>
            <a:stretch/>
          </p:blipFill>
          <p:spPr>
            <a:xfrm>
              <a:off x="2112816" y="1657350"/>
              <a:ext cx="4313192" cy="250980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0D4BDAD-510E-4DE1-BFC0-C4769D1F2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79664"/>
            <a:ext cx="1676400" cy="61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9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b="61667"/>
          <a:stretch/>
        </p:blipFill>
        <p:spPr>
          <a:xfrm>
            <a:off x="379457" y="1"/>
            <a:ext cx="8360923" cy="415051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00100" y="3657600"/>
            <a:ext cx="7605769" cy="1602922"/>
          </a:xfrm>
          <a:prstGeom prst="rect">
            <a:avLst/>
          </a:prstGeom>
        </p:spPr>
        <p:txBody>
          <a:bodyPr vert="horz" lIns="68471" tIns="34235" rIns="68471" bIns="34235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nhờ Hà bê ghế nhỏ.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762225" y="3945332"/>
            <a:ext cx="1485900" cy="1027458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2858" y="152567"/>
            <a:ext cx="1965938" cy="705889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36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6714771" y="3799737"/>
            <a:ext cx="1109592" cy="1315190"/>
          </a:xfrm>
          <a:prstGeom prst="rect">
            <a:avLst/>
          </a:prstGeom>
        </p:spPr>
        <p:txBody>
          <a:bodyPr vert="horz" lIns="68471" tIns="34235" rIns="68471" bIns="34235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375651" y="3801466"/>
            <a:ext cx="1109592" cy="1315190"/>
          </a:xfrm>
          <a:prstGeom prst="rect">
            <a:avLst/>
          </a:prstGeom>
        </p:spPr>
        <p:txBody>
          <a:bodyPr vert="horz" lIns="68471" tIns="34235" rIns="68471" bIns="34235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54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82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9" y="3257550"/>
            <a:ext cx="8833355" cy="122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344" y="-280471"/>
            <a:ext cx="5764379" cy="287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29" y="2343150"/>
            <a:ext cx="7720367" cy="119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50" y="3941511"/>
            <a:ext cx="6933767" cy="145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4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2858" y="152567"/>
            <a:ext cx="1965938" cy="705889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36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143251" y="479816"/>
            <a:ext cx="2648168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Giới thiệu</a:t>
            </a:r>
            <a:endParaRPr lang="en-US" sz="4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0" b="7143"/>
          <a:stretch/>
        </p:blipFill>
        <p:spPr>
          <a:xfrm>
            <a:off x="1118728" y="972187"/>
            <a:ext cx="6996572" cy="40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5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954531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419388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0400" y="51435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8" y="4171448"/>
            <a:ext cx="2124074" cy="8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1311" y="3218425"/>
            <a:ext cx="2114156" cy="1836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7204829" y="3329081"/>
            <a:ext cx="1927860" cy="1803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254323" y="0"/>
            <a:ext cx="6100435" cy="418981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065" y="1849041"/>
            <a:ext cx="3790950" cy="144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09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962150"/>
            <a:ext cx="7315200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smtClean="0">
                <a:solidFill>
                  <a:schemeClr val="bg1"/>
                </a:solidFill>
              </a:rPr>
              <a:t>TẠM BIỆT CÁC CON!</a:t>
            </a:r>
            <a:endParaRPr lang="en-US" alt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56647DA-C7E6-464F-92D1-BC24C2DE54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73584">
            <a:off x="518189" y="170924"/>
            <a:ext cx="1813448" cy="15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8" y="-299086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77" y="3335659"/>
            <a:ext cx="1733172" cy="129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77" y="2335419"/>
            <a:ext cx="1534307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84" y="1932212"/>
            <a:ext cx="1476023" cy="110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701893"/>
            <a:ext cx="990599" cy="93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1724135" y="1343024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4" descr="Hình ảnh có liên qua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36" y="2876729"/>
            <a:ext cx="2451313" cy="216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hlinkClick r:id="rId17" action="ppaction://hlinksldjump"/>
          </p:cNvPr>
          <p:cNvSpPr/>
          <p:nvPr/>
        </p:nvSpPr>
        <p:spPr>
          <a:xfrm>
            <a:off x="7238106" y="4422794"/>
            <a:ext cx="1209785" cy="425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hlinkClick r:id="rId17" action="ppaction://hlinksldjump"/>
              </a:rPr>
              <a:t>Đi</a:t>
            </a:r>
            <a:r>
              <a:rPr lang="en-US" sz="2000" b="1" smtClean="0">
                <a:solidFill>
                  <a:srgbClr val="FF0000"/>
                </a:solidFill>
              </a:rPr>
              <a:t> qua</a:t>
            </a:r>
            <a:endParaRPr lang="en-US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5679E-6 L 0.03611 -0.08519 C 0.04323 -0.10494 0.05816 -0.11945 0.07604 -0.13179 C 0.09652 -0.14321 0.11545 -0.14723 0.13107 -0.1426 L 0.2059 -0.12284 " pathEditMode="relative" rAng="-1629776" ptsTypes="FffFF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73 -0.12284 L 0.34965 -0.3308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65 -0.33055 L 0.52916 -0.3990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6" y="-34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916 -0.38456 L 0.5375 -0.5475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16 -0.60129 L 0.54982 -0.50262 L 0.54583 -0.60129 L 0.54166 -0.50262 L 0.5375 -0.60129 L 0.5335 -0.50262 L 0.52916 -0.60129 L 0.52517 -0.50262 L 0.52083 -0.60129 L 0.51649 -0.50262 L 0.5125 -0.60129 L 0.50833 -0.50262 L 0.50434 -0.60129 L 0.50017 -0.50262 L 0.49583 -0.60129 L 0.49184 -0.50262 L 0.4875 -0.60129 " pathEditMode="relative" rAng="0" ptsTypes="FFFFFFFFFFFFFFFFF">
                                      <p:cBhvr>
                                        <p:cTn id="2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9" grpId="0"/>
      <p:bldP spid="59" grpId="1"/>
    </p:bldLst>
  </p:timing>
  <p:extLst mod="1">
    <p:ext uri="{E180D4A7-C9FB-4DFB-919C-405C955672EB}">
      <p14:showEvtLst xmlns:p14="http://schemas.microsoft.com/office/powerpoint/2010/main">
        <p14:triggerEvt type="onClick" time="3989" objId="58"/>
        <p14:triggerEvt type="onClick" time="5540" objId="58"/>
        <p14:triggerEvt type="onClick" time="7088" objId="5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2405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7" y="-141276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299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gà gô</a:t>
            </a:r>
            <a:endParaRPr lang="en-US" sz="4400" b="1" smtClean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		</a:t>
            </a:r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giá đỗ</a:t>
            </a:r>
            <a:endParaRPr lang="en-US" sz="44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1174284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71588"/>
            <a:ext cx="2535144" cy="79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82118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0" y="3120533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gõ mõ</a:t>
            </a:r>
            <a:endParaRPr lang="en-US" sz="4400" b="1" smtClean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		</a:t>
            </a:r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cụ già</a:t>
            </a:r>
            <a:endParaRPr lang="en-US" sz="44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8216" y="932357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2598602" cy="81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5800" y="3371760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Bà che gió cho ba chú gà.</a:t>
            </a:r>
            <a:endParaRPr lang="en-US" sz="36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81329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5" y="-836"/>
            <a:ext cx="2580031" cy="81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762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030909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  <a:r>
              <a:rPr lang="vi-VN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endParaRPr lang="vi-VN" sz="4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8" y="57149"/>
            <a:ext cx="8496302" cy="43682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4171950"/>
            <a:ext cx="79248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7463" y="4322623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Arial-SGK-TV" pitchFamily="2" charset="0"/>
                <a:cs typeface="Arial-SGK-TV" pitchFamily="2" charset="0"/>
              </a:rPr>
              <a:t>Hà 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3200" b="1" smtClean="0">
                <a:latin typeface="Arial-SGK-TV" pitchFamily="2" charset="0"/>
                <a:cs typeface="Arial-SGK-TV" pitchFamily="2" charset="0"/>
              </a:rPr>
              <a:t>é 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3200" b="1" smtClean="0">
                <a:latin typeface="Arial-SGK-TV" pitchFamily="2" charset="0"/>
                <a:cs typeface="Arial-SGK-TV" pitchFamily="2" charset="0"/>
              </a:rPr>
              <a:t>à bà. 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3200" b="1" smtClean="0">
                <a:latin typeface="Arial-SGK-TV" pitchFamily="2" charset="0"/>
                <a:cs typeface="Arial-SGK-TV" pitchFamily="2" charset="0"/>
              </a:rPr>
              <a:t>à bà ở ngõ 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3200" b="1" smtClean="0">
                <a:latin typeface="Arial-SGK-TV" pitchFamily="2" charset="0"/>
                <a:cs typeface="Arial-SGK-TV" pitchFamily="2" charset="0"/>
              </a:rPr>
              <a:t>ỏ.</a:t>
            </a:r>
            <a:endParaRPr lang="en-US" sz="3200" b="1"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9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2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.3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</TotalTime>
  <Words>187</Words>
  <Application>Microsoft Office PowerPoint</Application>
  <PresentationFormat>On-screen Show (16:9)</PresentationFormat>
  <Paragraphs>88</Paragraphs>
  <Slides>31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Malgun Gothic</vt:lpstr>
      <vt:lpstr>Malgun Gothic</vt:lpstr>
      <vt:lpstr>.VnAvant</vt:lpstr>
      <vt:lpstr>Arial</vt:lpstr>
      <vt:lpstr>Arial Rounded MT Bold</vt:lpstr>
      <vt:lpstr>Arial- sgk</vt:lpstr>
      <vt:lpstr>Arial-Rounded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61</cp:revision>
  <dcterms:created xsi:type="dcterms:W3CDTF">2017-12-31T23:29:53Z</dcterms:created>
  <dcterms:modified xsi:type="dcterms:W3CDTF">2022-10-04T15:15:04Z</dcterms:modified>
</cp:coreProperties>
</file>