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62" r:id="rId4"/>
    <p:sldId id="260" r:id="rId5"/>
    <p:sldId id="272" r:id="rId6"/>
    <p:sldId id="273" r:id="rId7"/>
    <p:sldId id="274" r:id="rId8"/>
    <p:sldId id="275" r:id="rId9"/>
    <p:sldId id="276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</p:sldIdLst>
  <p:sldSz cx="12192000" cy="6858000"/>
  <p:notesSz cx="6858000" cy="9144000"/>
  <p:embeddedFontLst>
    <p:embeddedFont>
      <p:font typeface="#9Slide05 Aphrodite Pro" charset="0"/>
      <p:regular r:id="rId21"/>
    </p:embeddedFont>
    <p:embeddedFont>
      <p:font typeface="Cambria" pitchFamily="18" charset="0"/>
      <p:regular r:id="rId22"/>
      <p:bold r:id="rId23"/>
      <p:italic r:id="rId24"/>
      <p:boldItalic r:id="rId25"/>
    </p:embeddedFont>
    <p:embeddedFont>
      <p:font typeface="#9Slide05 SVNHollycakes" charset="0"/>
      <p:regular r:id="rId26"/>
    </p:embeddedFont>
    <p:embeddedFont>
      <p:font typeface="#9Slide07 HoneyCream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微软雅黑" pitchFamily="34" charset="-122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00CC00"/>
    <a:srgbClr val="CC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818" autoAdjust="0"/>
  </p:normalViewPr>
  <p:slideViewPr>
    <p:cSldViewPr snapToGrid="0">
      <p:cViewPr>
        <p:scale>
          <a:sx n="66" d="100"/>
          <a:sy n="66" d="100"/>
        </p:scale>
        <p:origin x="-9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994D9-83F0-4738-8864-632F419BAA00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7552B-66B8-47F1-9753-00E98CBB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0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0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err="1" smtClean="0"/>
              <a:t>hỏi</a:t>
            </a:r>
            <a:r>
              <a:rPr lang="en-GB" baseline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02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408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51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6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18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304" y="-235134"/>
            <a:ext cx="12249304" cy="7211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174569" y="605999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428118" y="-18269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624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373" y="6118398"/>
            <a:ext cx="641706" cy="6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7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slide" Target="slide4.xml"/><Relationship Id="rId3" Type="http://schemas.openxmlformats.org/officeDocument/2006/relationships/image" Target="../media/image38.jpg"/><Relationship Id="rId7" Type="http://schemas.openxmlformats.org/officeDocument/2006/relationships/image" Target="../media/image4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42.png"/><Relationship Id="rId10" Type="http://schemas.openxmlformats.org/officeDocument/2006/relationships/image" Target="../media/image29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slide" Target="slide4.xml"/><Relationship Id="rId3" Type="http://schemas.openxmlformats.org/officeDocument/2006/relationships/image" Target="../media/image38.jpg"/><Relationship Id="rId7" Type="http://schemas.openxmlformats.org/officeDocument/2006/relationships/image" Target="../media/image4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42.png"/><Relationship Id="rId10" Type="http://schemas.openxmlformats.org/officeDocument/2006/relationships/image" Target="../media/image29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5.png"/><Relationship Id="rId3" Type="http://schemas.openxmlformats.org/officeDocument/2006/relationships/image" Target="../media/image38.jpg"/><Relationship Id="rId7" Type="http://schemas.openxmlformats.org/officeDocument/2006/relationships/image" Target="../media/image27.sv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slide" Target="slide4.xml"/><Relationship Id="rId3" Type="http://schemas.openxmlformats.org/officeDocument/2006/relationships/image" Target="../media/image38.jpg"/><Relationship Id="rId7" Type="http://schemas.openxmlformats.org/officeDocument/2006/relationships/image" Target="../media/image4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42.png"/><Relationship Id="rId10" Type="http://schemas.openxmlformats.org/officeDocument/2006/relationships/image" Target="../media/image29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8313" y="1278643"/>
            <a:ext cx="452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smtClean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sadora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396972" y="956184"/>
            <a:ext cx="2816244" cy="1105510"/>
            <a:chOff x="-861685" y="1091821"/>
            <a:chExt cx="2816244" cy="1105510"/>
          </a:xfrm>
        </p:grpSpPr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xmlns="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smtClean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Toán 4</a:t>
              </a:r>
              <a:endParaRPr kumimoji="0" lang="en-US" sz="2400" b="1" i="0" u="none" strike="noStrike" kern="0" cap="none" spc="0" normalizeH="0" baseline="0" noProof="0">
                <a:ln w="60325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endParaRPr>
            </a:p>
          </p:txBody>
        </p:sp>
        <p:sp>
          <p:nvSpPr>
            <p:cNvPr id="23" name="Google Shape;1910;p31">
              <a:extLst>
                <a:ext uri="{FF2B5EF4-FFF2-40B4-BE49-F238E27FC236}">
                  <a16:creationId xmlns:a16="http://schemas.microsoft.com/office/drawing/2014/main" xmlns="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61685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Toán 4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2472" y="2101772"/>
            <a:ext cx="8807942" cy="19622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16942" y="4210997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lang="en-US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Hollycakes" panose="02000000000000000000" pitchFamily="2" charset="0"/>
              </a:rPr>
              <a:t>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#9Slide05 SVNHollycakes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015471" y="-82382"/>
            <a:ext cx="1326654" cy="1406243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454154" y="97309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5745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63735" y="189014"/>
            <a:ext cx="10580914" cy="1437096"/>
            <a:chOff x="2752641" y="3846647"/>
            <a:chExt cx="10005372" cy="1437096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 1: Những phép tính nào dưới đây có cùng kết quả.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" y="49393"/>
            <a:ext cx="1474500" cy="19002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09002" y="1927438"/>
            <a:ext cx="3126671" cy="2023181"/>
            <a:chOff x="513996" y="1949645"/>
            <a:chExt cx="3126671" cy="2023181"/>
          </a:xfrm>
        </p:grpSpPr>
        <p:grpSp>
          <p:nvGrpSpPr>
            <p:cNvPr id="7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8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latin typeface="UTM Avo" panose="02040603050506020204" pitchFamily="18" charset="0"/>
                </a:rPr>
                <a:t>80 000 : 2</a:t>
              </a:r>
              <a:endParaRPr lang="en-US" sz="40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23730" y="1949645"/>
            <a:ext cx="3126671" cy="2023181"/>
            <a:chOff x="513996" y="1949645"/>
            <a:chExt cx="3126671" cy="2023181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15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latin typeface="UTM Avo" panose="02040603050506020204" pitchFamily="18" charset="0"/>
                </a:rPr>
                <a:t>6 000 x 4</a:t>
              </a:r>
              <a:endParaRPr lang="en-US" sz="40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1196" y="4296359"/>
            <a:ext cx="3126671" cy="2023181"/>
            <a:chOff x="513996" y="1949645"/>
            <a:chExt cx="3126671" cy="2023181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latin typeface="UTM Avo" panose="02040603050506020204" pitchFamily="18" charset="0"/>
                </a:rPr>
                <a:t>5 000 x 8</a:t>
              </a:r>
              <a:endParaRPr lang="en-US" sz="40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51890" y="4296359"/>
            <a:ext cx="3126671" cy="2023181"/>
            <a:chOff x="513996" y="1949645"/>
            <a:chExt cx="3126671" cy="2023181"/>
          </a:xfrm>
        </p:grpSpPr>
        <p:grpSp>
          <p:nvGrpSpPr>
            <p:cNvPr id="23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25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latin typeface="UTM Avo" panose="02040603050506020204" pitchFamily="18" charset="0"/>
                </a:rPr>
                <a:t>90 000 : 3</a:t>
              </a:r>
              <a:endParaRPr lang="en-US" sz="40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591196" y="4085642"/>
            <a:ext cx="3126671" cy="2023181"/>
            <a:chOff x="513996" y="1949645"/>
            <a:chExt cx="3126671" cy="2023181"/>
          </a:xfrm>
        </p:grpSpPr>
        <p:grpSp>
          <p:nvGrpSpPr>
            <p:cNvPr id="28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30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2</a:t>
              </a:r>
              <a:r>
                <a:rPr lang="en-US" sz="4000" b="1" smtClean="0">
                  <a:latin typeface="UTM Avo" panose="02040603050506020204" pitchFamily="18" charset="0"/>
                </a:rPr>
                <a:t>0 000 x 2</a:t>
              </a:r>
              <a:endParaRPr lang="en-US" sz="4000" b="1">
                <a:latin typeface="UTM Avo" panose="02040603050506020204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15644" y="3359242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5910" y="3439173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24 000</a:t>
            </a:r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89107" y="5705956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06652" y="5849182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0 000</a:t>
            </a:r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7412" y="5650958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91009" y="2683371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CC00"/>
                </a:solidFill>
                <a:latin typeface="UTM Avo" panose="02040603050506020204" pitchFamily="18" charset="0"/>
              </a:rPr>
              <a:t>80 000 : 2</a:t>
            </a:r>
            <a:endParaRPr lang="en-US" sz="4000" b="1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53203" y="5070886"/>
            <a:ext cx="2915523" cy="70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CC00"/>
                </a:solidFill>
                <a:latin typeface="UTM Avo" panose="02040603050506020204" pitchFamily="18" charset="0"/>
              </a:rPr>
              <a:t>5 000 x 8</a:t>
            </a:r>
            <a:endParaRPr lang="en-US" sz="4000" b="1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73203" y="4860167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2</a:t>
            </a:r>
            <a:r>
              <a:rPr lang="en-US" sz="4000" b="1" smtClean="0">
                <a:solidFill>
                  <a:srgbClr val="00CC00"/>
                </a:solidFill>
                <a:latin typeface="UTM Avo" panose="02040603050506020204" pitchFamily="18" charset="0"/>
              </a:rPr>
              <a:t>0 000 x 2</a:t>
            </a:r>
            <a:endParaRPr lang="en-US" sz="4000" b="1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4964" y="0"/>
            <a:ext cx="1474500" cy="1900252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309"/>
            <a:ext cx="10172183" cy="1235079"/>
            <a:chOff x="2752641" y="3846647"/>
            <a:chExt cx="10005372" cy="1437096"/>
          </a:xfrm>
          <a:solidFill>
            <a:srgbClr val="6F69AC"/>
          </a:solidFill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FD6F9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466859" y="4024511"/>
              <a:ext cx="860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 2. Đặt tính rồi tính</a:t>
              </a:r>
              <a:endParaRPr lang="vi-VN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3" y="-142278"/>
            <a:ext cx="1474500" cy="1900252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02" y="1935567"/>
            <a:ext cx="2641829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latin typeface="UTM Avo" panose="02040603050506020204" pitchFamily="18" charset="0"/>
              </a:rPr>
              <a:t>5 071 x 9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xmlns="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138" y="1963987"/>
            <a:ext cx="2998805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latin typeface="UTM Avo" panose="02040603050506020204" pitchFamily="18" charset="0"/>
              </a:rPr>
              <a:t>17 218 x 4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xmlns="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197" y="1963987"/>
            <a:ext cx="2830088" cy="783193"/>
          </a:xfrm>
          <a:prstGeom prst="roundRect">
            <a:avLst/>
          </a:prstGeom>
          <a:solidFill>
            <a:srgbClr val="CCFF66"/>
          </a:solidFill>
          <a:ln w="28575">
            <a:solidFill>
              <a:srgbClr val="00CC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latin typeface="UTM Avo" panose="02040603050506020204" pitchFamily="18" charset="0"/>
              </a:rPr>
              <a:t>56 472 : 8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xmlns="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419" y="1976615"/>
            <a:ext cx="2830088" cy="783193"/>
          </a:xfrm>
          <a:prstGeom prst="roundRect">
            <a:avLst/>
          </a:prstGeom>
          <a:solidFill>
            <a:srgbClr val="CC66FF"/>
          </a:solidFill>
          <a:ln w="28575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latin typeface="UTM Avo" panose="02040603050506020204" pitchFamily="18" charset="0"/>
              </a:rPr>
              <a:t>91 503 : 7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988" y="3139993"/>
            <a:ext cx="2925277" cy="2512905"/>
            <a:chOff x="240942" y="3228939"/>
            <a:chExt cx="2934459" cy="2585323"/>
          </a:xfrm>
        </p:grpSpPr>
        <p:grpSp>
          <p:nvGrpSpPr>
            <p:cNvPr id="22" name="Group 21"/>
            <p:cNvGrpSpPr/>
            <p:nvPr/>
          </p:nvGrpSpPr>
          <p:grpSpPr>
            <a:xfrm>
              <a:off x="240942" y="3228939"/>
              <a:ext cx="2934459" cy="2585323"/>
              <a:chOff x="710650" y="2879315"/>
              <a:chExt cx="2934459" cy="2585323"/>
            </a:xfrm>
          </p:grpSpPr>
          <p:sp>
            <p:nvSpPr>
              <p:cNvPr id="23" name="Text Box 1"/>
              <p:cNvSpPr txBox="1"/>
              <p:nvPr/>
            </p:nvSpPr>
            <p:spPr>
              <a:xfrm>
                <a:off x="869908" y="2879315"/>
                <a:ext cx="277520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 smtClean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5 071</a:t>
                </a:r>
                <a:endParaRPr lang="en-US" altLang="vi-VN" sz="5400" b="1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 smtClean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    9 </a:t>
                </a:r>
              </a:p>
              <a:p>
                <a:pPr algn="l"/>
                <a:r>
                  <a:rPr lang="en-US" altLang="vi-VN" sz="5400" b="1" smtClean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45 639</a:t>
                </a:r>
                <a:r>
                  <a:rPr lang="vi-VN" altLang="en-US" sz="2800" b="1" smtClean="0">
                    <a:solidFill>
                      <a:srgbClr val="0070C0"/>
                    </a:solidFill>
                    <a:latin typeface="Arial" panose="020B0604020202020204" pitchFamily="34" charset="0"/>
                    <a:sym typeface="+mn-ea"/>
                  </a:rPr>
                  <a:t> 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4" name="Minus 23"/>
              <p:cNvSpPr/>
              <p:nvPr/>
            </p:nvSpPr>
            <p:spPr>
              <a:xfrm>
                <a:off x="710650" y="4551072"/>
                <a:ext cx="2437131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40794" y="3872754"/>
              <a:ext cx="373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x</a:t>
              </a:r>
              <a:endParaRPr lang="en-US" sz="3200" b="1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98499" y="3139993"/>
            <a:ext cx="2766517" cy="2585323"/>
            <a:chOff x="400200" y="3228939"/>
            <a:chExt cx="2775201" cy="26598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0200" y="3228939"/>
              <a:ext cx="2775201" cy="2659828"/>
              <a:chOff x="869908" y="2879315"/>
              <a:chExt cx="2775201" cy="2659828"/>
            </a:xfrm>
          </p:grpSpPr>
          <p:sp>
            <p:nvSpPr>
              <p:cNvPr id="30" name="Text Box 1"/>
              <p:cNvSpPr txBox="1"/>
              <p:nvPr/>
            </p:nvSpPr>
            <p:spPr>
              <a:xfrm>
                <a:off x="869908" y="2879315"/>
                <a:ext cx="2775201" cy="265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 smtClean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en-US" altLang="vi-VN" sz="5400" b="1" smtClean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17 218</a:t>
                </a:r>
                <a:endParaRPr lang="en-US" altLang="vi-VN" sz="54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 smtClean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      4 </a:t>
                </a:r>
              </a:p>
              <a:p>
                <a:pPr algn="l"/>
                <a:r>
                  <a:rPr lang="en-US" altLang="vi-VN" sz="5400" b="1" smtClean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68 872</a:t>
                </a:r>
                <a:r>
                  <a:rPr lang="vi-VN" altLang="en-US" sz="2800" b="1" smtClean="0">
                    <a:solidFill>
                      <a:srgbClr val="002060"/>
                    </a:solidFill>
                    <a:latin typeface="Arial" panose="020B0604020202020204" pitchFamily="34" charset="0"/>
                    <a:sym typeface="+mn-ea"/>
                  </a:rPr>
                  <a:t> 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Minus 30"/>
              <p:cNvSpPr/>
              <p:nvPr/>
            </p:nvSpPr>
            <p:spPr>
              <a:xfrm>
                <a:off x="1073719" y="4551072"/>
                <a:ext cx="2437131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94751" y="3872754"/>
              <a:ext cx="373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x</a:t>
              </a:r>
              <a:endParaRPr lang="en-US" sz="3200" b="1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graphicFrame>
        <p:nvGraphicFramePr>
          <p:cNvPr id="32" name="Table 31"/>
          <p:cNvGraphicFramePr/>
          <p:nvPr>
            <p:extLst>
              <p:ext uri="{D42A27DB-BD31-4B8C-83A1-F6EECF244321}">
                <p14:modId xmlns:p14="http://schemas.microsoft.com/office/powerpoint/2010/main" val="1650743927"/>
              </p:ext>
            </p:extLst>
          </p:nvPr>
        </p:nvGraphicFramePr>
        <p:xfrm>
          <a:off x="5399444" y="3004074"/>
          <a:ext cx="312599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19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56472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4800" b="1" baseline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8</a:t>
                      </a:r>
                      <a:endParaRPr lang="en-US" sz="48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04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4800" b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47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</a:t>
                      </a:r>
                      <a:r>
                        <a:rPr lang="en-US" sz="4800" b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72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en-US" sz="4800" b="1" baseline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4800" b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7059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/>
          <p:nvPr>
            <p:extLst>
              <p:ext uri="{D42A27DB-BD31-4B8C-83A1-F6EECF244321}">
                <p14:modId xmlns:p14="http://schemas.microsoft.com/office/powerpoint/2010/main" val="3008614482"/>
              </p:ext>
            </p:extLst>
          </p:nvPr>
        </p:nvGraphicFramePr>
        <p:xfrm>
          <a:off x="8783141" y="3017520"/>
          <a:ext cx="364194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39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smtClean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91503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4800" b="1" baseline="0" smtClean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7</a:t>
                      </a:r>
                      <a:endParaRPr lang="en-US" sz="4800" b="1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 smtClean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21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4800" b="1" smtClean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05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</a:t>
                      </a:r>
                      <a:r>
                        <a:rPr lang="en-US" sz="4800" b="1" smtClean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50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en-US" sz="4800" b="1" baseline="0" smtClean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</a:t>
                      </a: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 baseline="0" smtClean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6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smtClean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13071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4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37944"/>
            <a:ext cx="1474500" cy="190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8" name="Speech Bubble: Oval 34">
            <a:extLst>
              <a:ext uri="{FF2B5EF4-FFF2-40B4-BE49-F238E27FC236}">
                <a16:creationId xmlns:a16="http://schemas.microsoft.com/office/drawing/2014/main" xmlns="" id="{69723E99-F487-2E67-D478-372B9D739B15}"/>
              </a:ext>
            </a:extLst>
          </p:cNvPr>
          <p:cNvSpPr/>
          <p:nvPr/>
        </p:nvSpPr>
        <p:spPr>
          <a:xfrm>
            <a:off x="6064180" y="2802077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72676" y="851380"/>
            <a:ext cx="804672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66034" y="1299615"/>
            <a:ext cx="585216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64540" y="1308313"/>
            <a:ext cx="3200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66034" y="1770263"/>
            <a:ext cx="621792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peech Bubble: Oval 38">
            <a:extLst>
              <a:ext uri="{FF2B5EF4-FFF2-40B4-BE49-F238E27FC236}">
                <a16:creationId xmlns:a16="http://schemas.microsoft.com/office/drawing/2014/main" xmlns="" id="{512DEC50-8341-9C22-EF7E-8EC75E2E2CF2}"/>
              </a:ext>
            </a:extLst>
          </p:cNvPr>
          <p:cNvSpPr/>
          <p:nvPr/>
        </p:nvSpPr>
        <p:spPr>
          <a:xfrm>
            <a:off x="6064180" y="2880168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119234" y="1756550"/>
            <a:ext cx="2651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66034" y="2258573"/>
            <a:ext cx="64922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64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37944"/>
            <a:ext cx="1474500" cy="190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7361" y="3281642"/>
            <a:ext cx="183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solidFill>
                  <a:srgbClr val="7030A0"/>
                </a:solidFill>
                <a:latin typeface="UTM Avo" panose="02040603050506020204" pitchFamily="18" charset="0"/>
              </a:rPr>
              <a:t>Tóm tắt</a:t>
            </a:r>
            <a:endParaRPr lang="en-US" sz="3200" b="1" u="sng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257" y="3894644"/>
            <a:ext cx="5168767" cy="25937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 : 4 xe ô tô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 xe chở: 4 500 kg gạo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Chia đều cho 5 xã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 mỗi xã:  ? kg gạo</a:t>
            </a:r>
            <a:endParaRPr lang="en-US" sz="28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37944"/>
            <a:ext cx="1474500" cy="190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3723" y="2866721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solidFill>
                  <a:srgbClr val="7030A0"/>
                </a:solidFill>
                <a:latin typeface="UTM Avo" panose="02040603050506020204" pitchFamily="18" charset="0"/>
              </a:rPr>
              <a:t>Phương pháp giải</a:t>
            </a:r>
            <a:endParaRPr lang="en-US" sz="3200" b="1" u="sng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257" y="3894644"/>
            <a:ext cx="1105857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Tìm tổng số kg gạo 4 xe chở được = Số kg gạo mỗi xe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 4</a:t>
            </a:r>
            <a:r>
              <a:rPr 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Số kg gạo mỗi xã nhận được = Tổng số gạo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5</a:t>
            </a:r>
            <a:r>
              <a:rPr 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(xã)</a:t>
            </a:r>
            <a:endParaRPr lang="en-US" sz="28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37944"/>
            <a:ext cx="1474500" cy="190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3"/>
            <a:ext cx="10580914" cy="2108713"/>
            <a:chOff x="2752641" y="3846647"/>
            <a:chExt cx="10005372" cy="131350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313503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13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8901" y="2352235"/>
            <a:ext cx="2044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solidFill>
                  <a:srgbClr val="7030A0"/>
                </a:solidFill>
                <a:latin typeface="UTM Avo" panose="0204060305050602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0485" y="3039034"/>
            <a:ext cx="7281091" cy="345588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Tổng số gạo mà 4 xe ô tô chở là: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4 500 x 4 = 18 000 (kg)</a:t>
            </a:r>
          </a:p>
          <a:p>
            <a:pPr algn="ctr">
              <a:lnSpc>
                <a:spcPct val="140000"/>
              </a:lnSpc>
            </a:pPr>
            <a:r>
              <a:rPr lang="en-US" sz="3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 kg gạo mỗi xã nhận được là”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18 000 : 5 = 3 600 (kg)</a:t>
            </a:r>
            <a:endParaRPr lang="en-US" sz="32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>
              <a:lnSpc>
                <a:spcPct val="140000"/>
              </a:lnSpc>
            </a:pPr>
            <a:r>
              <a:rPr lang="en-US" sz="3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   Đáp số: 3 600 kg gạo.</a:t>
            </a:r>
            <a:endParaRPr lang="en-US" sz="32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202008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292219" y="4211252"/>
              <a:ext cx="8926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40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4: Tính giá trị của biểu thức.</a:t>
              </a:r>
              <a:endPara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5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62387"/>
            <a:ext cx="1474500" cy="1900252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82483"/>
            <a:ext cx="1474500" cy="1900252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68" y="2366778"/>
            <a:ext cx="4854497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latin typeface="UTM Avo" panose="02040603050506020204" pitchFamily="18" charset="0"/>
              </a:rPr>
              <a:t>a) 6 000 x 5 : 3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xmlns="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836" y="2366778"/>
            <a:ext cx="5634317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b</a:t>
            </a:r>
            <a:r>
              <a:rPr lang="en-US" altLang="en-US" sz="4000" b="1" smtClean="0">
                <a:latin typeface="UTM Avo" panose="02040603050506020204" pitchFamily="18" charset="0"/>
              </a:rPr>
              <a:t>) 13 206 x (36 : 9)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8117" y="3455893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UTM Avo" panose="02040603050506020204" pitchFamily="18" charset="0"/>
              </a:rPr>
              <a:t>= 30 000 : 3 </a:t>
            </a:r>
            <a:endParaRPr lang="en-US" sz="4000" b="1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8117" y="426719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UTM Avo" panose="02040603050506020204" pitchFamily="18" charset="0"/>
              </a:rPr>
              <a:t>= 10 000</a:t>
            </a:r>
            <a:endParaRPr lang="en-US" sz="4000" b="1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8352" y="343331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UTM Avo" panose="02040603050506020204" pitchFamily="18" charset="0"/>
              </a:rPr>
              <a:t>= 13 206 x 4 </a:t>
            </a:r>
            <a:endParaRPr lang="en-US" sz="4000" b="1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8352" y="416377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UTM Avo" panose="02040603050506020204" pitchFamily="18" charset="0"/>
              </a:rPr>
              <a:t>= 52 824</a:t>
            </a:r>
            <a:endParaRPr lang="en-US" sz="40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5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7363" y="3593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1" y="3357019"/>
            <a:ext cx="2275961" cy="3288824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3543658"/>
            <a:ext cx="2322337" cy="320004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19" y="5494602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7" y="5422020"/>
            <a:ext cx="1475846" cy="13100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7896" y="-93338"/>
            <a:ext cx="5222126" cy="3758328"/>
            <a:chOff x="2064001" y="1393719"/>
            <a:chExt cx="4846653" cy="328483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001" y="1393719"/>
              <a:ext cx="4846653" cy="3284830"/>
            </a:xfrm>
            <a:prstGeom prst="rect">
              <a:avLst/>
            </a:prstGeom>
          </p:spPr>
        </p:pic>
        <p:sp>
          <p:nvSpPr>
            <p:cNvPr id="9" name="矩形 7">
              <a:extLst>
                <a:ext uri="{FF2B5EF4-FFF2-40B4-BE49-F238E27FC236}">
                  <a16:creationId xmlns:a16="http://schemas.microsoft.com/office/drawing/2014/main" xmlns="" id="{6AF603BE-9BD2-4C46-AA11-1A5F9BAE30DD}"/>
                </a:ext>
              </a:extLst>
            </p:cNvPr>
            <p:cNvSpPr/>
            <p:nvPr/>
          </p:nvSpPr>
          <p:spPr>
            <a:xfrm>
              <a:off x="2651225" y="2354679"/>
              <a:ext cx="3807157" cy="158710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Thực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hiện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được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phép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nhân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chia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số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có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4,5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chữ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số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số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có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một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chữ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số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trong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phạm</a:t>
              </a:r>
              <a:r>
                <a:rPr lang="en-US" altLang="zh-CN" sz="2800" dirty="0" smtClean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vi 100 000</a:t>
              </a:r>
              <a:endParaRPr lang="vi-VN" altLang="zh-CN" sz="28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04181" y="40680"/>
            <a:ext cx="5500290" cy="3662191"/>
            <a:chOff x="2062563" y="1209962"/>
            <a:chExt cx="5130857" cy="3477450"/>
          </a:xfrm>
        </p:grpSpPr>
        <p:pic>
          <p:nvPicPr>
            <p:cNvPr id="12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563" y="1209962"/>
              <a:ext cx="5130857" cy="3477450"/>
            </a:xfrm>
            <a:prstGeom prst="rect">
              <a:avLst/>
            </a:prstGeom>
          </p:spPr>
        </p:pic>
        <p:sp>
          <p:nvSpPr>
            <p:cNvPr id="13" name="矩形 7">
              <a:extLst>
                <a:ext uri="{FF2B5EF4-FFF2-40B4-BE49-F238E27FC236}">
                  <a16:creationId xmlns:a16="http://schemas.microsoft.com/office/drawing/2014/main" xmlns="" id="{6AF603BE-9BD2-4C46-AA11-1A5F9BAE30DD}"/>
                </a:ext>
              </a:extLst>
            </p:cNvPr>
            <p:cNvSpPr/>
            <p:nvPr/>
          </p:nvSpPr>
          <p:spPr>
            <a:xfrm>
              <a:off x="2739205" y="2246809"/>
              <a:ext cx="3842225" cy="13151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smtClean="0">
                  <a:ln w="15875"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Tính được giá trị của biểu thức có phép nhân, chia có hoặc không có dấu ngoặc. </a:t>
              </a:r>
              <a:endParaRPr lang="vi-VN" altLang="zh-CN" sz="2800" dirty="0">
                <a:ln w="158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4359" y="2928890"/>
            <a:ext cx="4145728" cy="2867037"/>
            <a:chOff x="2069038" y="1393052"/>
            <a:chExt cx="4846653" cy="3284830"/>
          </a:xfrm>
        </p:grpSpPr>
        <p:pic>
          <p:nvPicPr>
            <p:cNvPr id="15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038" y="1393052"/>
              <a:ext cx="4846653" cy="3284830"/>
            </a:xfrm>
            <a:prstGeom prst="rect">
              <a:avLst/>
            </a:prstGeom>
          </p:spPr>
        </p:pic>
        <p:sp>
          <p:nvSpPr>
            <p:cNvPr id="16" name="矩形 7">
              <a:extLst>
                <a:ext uri="{FF2B5EF4-FFF2-40B4-BE49-F238E27FC236}">
                  <a16:creationId xmlns:a16="http://schemas.microsoft.com/office/drawing/2014/main" xmlns="" id="{6AF603BE-9BD2-4C46-AA11-1A5F9BAE30DD}"/>
                </a:ext>
              </a:extLst>
            </p:cNvPr>
            <p:cNvSpPr/>
            <p:nvPr/>
          </p:nvSpPr>
          <p:spPr>
            <a:xfrm>
              <a:off x="2492086" y="2185349"/>
              <a:ext cx="3903464" cy="20804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smtClean="0">
                  <a:ln w="15875">
                    <a:noFill/>
                  </a:ln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 được bài </a:t>
              </a:r>
            </a:p>
            <a:p>
              <a:pPr algn="ctr"/>
              <a:r>
                <a:rPr lang="en-US" altLang="zh-CN" sz="2800">
                  <a:ln w="15875">
                    <a:noFill/>
                  </a:ln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</a:t>
              </a:r>
              <a:r>
                <a:rPr lang="en-US" altLang="zh-CN" sz="2800" smtClean="0">
                  <a:ln w="15875">
                    <a:noFill/>
                  </a:ln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oán thực tế liên quan đến phép nhân, chia.</a:t>
              </a:r>
              <a:endParaRPr lang="vi-VN" altLang="zh-CN" sz="2800" dirty="0">
                <a:ln w="15875">
                  <a:noFill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7" name="矩形 4">
            <a:extLst>
              <a:ext uri="{FF2B5EF4-FFF2-40B4-BE49-F238E27FC236}">
                <a16:creationId xmlns:a16="http://schemas.microsoft.com/office/drawing/2014/main" xmlns="" id="{3007239F-B2E6-4F55-B367-6BA58826308E}"/>
              </a:ext>
            </a:extLst>
          </p:cNvPr>
          <p:cNvSpPr/>
          <p:nvPr/>
        </p:nvSpPr>
        <p:spPr>
          <a:xfrm>
            <a:off x="2917812" y="5645913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</a:sp3d>
          </a:bodyPr>
          <a:lstStyle/>
          <a:p>
            <a:r>
              <a:rPr lang="en-US" altLang="zh-CN" sz="720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MỤC TIÊU</a:t>
            </a:r>
            <a:endParaRPr lang="zh-CN" altLang="en-US" sz="72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6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" y="3966947"/>
            <a:ext cx="12192000" cy="2890756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90" y="2893596"/>
            <a:ext cx="6494339" cy="41590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29837" y="95423"/>
            <a:ext cx="8791442" cy="5596345"/>
            <a:chOff x="1810148" y="95616"/>
            <a:chExt cx="8791442" cy="5596345"/>
          </a:xfrm>
        </p:grpSpPr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7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8" name="图片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9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0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32" y="939505"/>
            <a:ext cx="1162811" cy="1107439"/>
          </a:xfrm>
          <a:prstGeom prst="rect">
            <a:avLst/>
          </a:prstGeom>
        </p:spPr>
      </p:pic>
      <p:pic>
        <p:nvPicPr>
          <p:cNvPr id="11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" y="4517622"/>
            <a:ext cx="2777278" cy="2348382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972" y="1012744"/>
            <a:ext cx="1751642" cy="1715691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xmlns="" id="{3007239F-B2E6-4F55-B367-6BA58826308E}"/>
              </a:ext>
            </a:extLst>
          </p:cNvPr>
          <p:cNvSpPr/>
          <p:nvPr/>
        </p:nvSpPr>
        <p:spPr>
          <a:xfrm>
            <a:off x="2188023" y="2583620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KHỞI ĐỘNG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79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7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xmlns="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15635" y="984249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GB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Pentagon 3">
            <a:hlinkClick r:id="rId13" action="ppaction://hlinksldjump"/>
          </p:cNvPr>
          <p:cNvSpPr/>
          <p:nvPr/>
        </p:nvSpPr>
        <p:spPr>
          <a:xfrm>
            <a:off x="10338055" y="104139"/>
            <a:ext cx="1629827" cy="4664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C00000"/>
                </a:solidFill>
                <a:latin typeface="UTM Avo" panose="02040603050506020204" pitchFamily="18" charset="0"/>
              </a:rPr>
              <a:t>Bài mới</a:t>
            </a:r>
            <a:endParaRPr lang="en-US" sz="2400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xmlns="" id="{A7A052B7-A5F5-290D-70D1-9C208797CD5E}"/>
              </a:ext>
            </a:extLst>
          </p:cNvPr>
          <p:cNvGrpSpPr/>
          <p:nvPr/>
        </p:nvGrpSpPr>
        <p:grpSpPr>
          <a:xfrm>
            <a:off x="428674" y="534229"/>
            <a:ext cx="10362640" cy="153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xmlns="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xmlns="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xmlns="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xmlns="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xmlns="" id="{EEDD4267-A89F-8448-271A-A2ED16DEECC9}"/>
                </a:ext>
              </a:extLst>
            </p:cNvPr>
            <p:cNvSpPr txBox="1"/>
            <p:nvPr/>
          </p:nvSpPr>
          <p:spPr>
            <a:xfrm>
              <a:off x="1009839" y="1186818"/>
              <a:ext cx="9986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 smtClean="0"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 smtClean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4400" b="1" dirty="0" smtClean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solidFill>
                    <a:srgbClr val="00206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2000 + 4000 : 2</a:t>
              </a:r>
              <a:endPara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xmlns="" id="{62DB8E11-419E-A43C-EED0-262F708A0651}"/>
              </a:ext>
            </a:extLst>
          </p:cNvPr>
          <p:cNvGrpSpPr/>
          <p:nvPr/>
        </p:nvGrpSpPr>
        <p:grpSpPr>
          <a:xfrm>
            <a:off x="873492" y="2904547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xmlns="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xmlns="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xmlns="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xmlns="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3 000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xmlns="" id="{3886914E-946F-9E78-DB52-75EC976B7127}"/>
              </a:ext>
            </a:extLst>
          </p:cNvPr>
          <p:cNvGrpSpPr/>
          <p:nvPr/>
        </p:nvGrpSpPr>
        <p:grpSpPr>
          <a:xfrm>
            <a:off x="6309362" y="2895733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xmlns="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xmlns="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xmlns="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xmlns="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4 000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xmlns="" id="{084C21AB-7D0B-6E15-076A-ACC9B00756EB}"/>
              </a:ext>
            </a:extLst>
          </p:cNvPr>
          <p:cNvGrpSpPr/>
          <p:nvPr/>
        </p:nvGrpSpPr>
        <p:grpSpPr>
          <a:xfrm>
            <a:off x="958238" y="4317881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xmlns="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xmlns="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xmlns="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xmlns="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5 000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xmlns="" id="{DF43F926-6653-CBC6-F3E8-99F6E4202C79}"/>
              </a:ext>
            </a:extLst>
          </p:cNvPr>
          <p:cNvGrpSpPr/>
          <p:nvPr/>
        </p:nvGrpSpPr>
        <p:grpSpPr>
          <a:xfrm>
            <a:off x="6309362" y="4348484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xmlns="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xmlns="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xmlns="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xmlns="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8 000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0068755" y="949389"/>
            <a:ext cx="2123245" cy="17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298C6247-3443-58B2-9E99-86894E2AD33A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xmlns="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xmlns="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xmlns="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xmlns="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xmlns="" id="{EF516165-5B97-E07D-DDF9-46462073D2E8}"/>
                </a:ext>
              </a:extLst>
            </p:cNvPr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2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smtClean="0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2 458 + 1 402 = ….?</a:t>
              </a:r>
              <a:endPara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xmlns="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xmlns="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xmlns="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xmlns="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xmlns="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3 858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xmlns="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xmlns="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xmlns="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xmlns="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xmlns="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3 850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xmlns="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xmlns="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xmlns="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xmlns="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xmlns="" id="{DFE3EE9F-D90C-5EBF-9925-55B329C94278}"/>
                </a:ext>
              </a:extLst>
            </p:cNvPr>
            <p:cNvSpPr txBox="1"/>
            <p:nvPr/>
          </p:nvSpPr>
          <p:spPr>
            <a:xfrm>
              <a:off x="2699102" y="4645453"/>
              <a:ext cx="20223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3 870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xmlns="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xmlns="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xmlns="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xmlns="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xmlns="" id="{6185C159-9C4B-F935-D927-2D577D6607B3}"/>
                </a:ext>
              </a:extLst>
            </p:cNvPr>
            <p:cNvSpPr txBox="1"/>
            <p:nvPr/>
          </p:nvSpPr>
          <p:spPr>
            <a:xfrm>
              <a:off x="8047289" y="4645453"/>
              <a:ext cx="2091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3 860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-59796" y="-132198"/>
            <a:ext cx="2139270" cy="21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3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 smtClean="0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25 x (16 : 4) =….?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100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50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xmlns="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200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xmlns="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xmlns="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xmlns="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xmlns="" id="{4F2B5AA1-5E36-362D-4100-84A2F8E87422}"/>
                </a:ext>
              </a:extLst>
            </p:cNvPr>
            <p:cNvSpPr txBox="1"/>
            <p:nvPr/>
          </p:nvSpPr>
          <p:spPr>
            <a:xfrm>
              <a:off x="6975029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150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9832526" y="-101461"/>
            <a:ext cx="2452370" cy="20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 smtClean="0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20 000 - 8 000 + 7 000 =…?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5 000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10 000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xmlns="" id="{E1B3EBE0-1A03-71FF-4EF6-BBC720D376FD}"/>
              </a:ext>
            </a:extLst>
          </p:cNvPr>
          <p:cNvGrpSpPr/>
          <p:nvPr/>
        </p:nvGrpSpPr>
        <p:grpSpPr>
          <a:xfrm>
            <a:off x="898615" y="4122455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19 000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2EB559FE-FECD-11B4-CC5C-F13D7860583D}"/>
              </a:ext>
            </a:extLst>
          </p:cNvPr>
          <p:cNvGrpSpPr/>
          <p:nvPr/>
        </p:nvGrpSpPr>
        <p:grpSpPr>
          <a:xfrm>
            <a:off x="6249739" y="4153058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xmlns="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xmlns="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xmlns="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xmlns="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18 000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4868" y="4937384"/>
            <a:ext cx="2227711" cy="22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6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7" name="图片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8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sp>
        <p:nvSpPr>
          <p:cNvPr id="11" name="矩形 4">
            <a:extLst>
              <a:ext uri="{FF2B5EF4-FFF2-40B4-BE49-F238E27FC236}">
                <a16:creationId xmlns:a16="http://schemas.microsoft.com/office/drawing/2014/main" xmlns="" id="{3007239F-B2E6-4F55-B367-6BA58826308E}"/>
              </a:ext>
            </a:extLst>
          </p:cNvPr>
          <p:cNvSpPr/>
          <p:nvPr/>
        </p:nvSpPr>
        <p:spPr>
          <a:xfrm>
            <a:off x="2325148" y="2597916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LUYỆN TẬP</a:t>
            </a:r>
            <a:endParaRPr lang="zh-CN" altLang="en-US" sz="72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669</Words>
  <Application>Microsoft Office PowerPoint</Application>
  <PresentationFormat>Custom</PresentationFormat>
  <Paragraphs>107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UTM Avo</vt:lpstr>
      <vt:lpstr>思源黑体 CN Medium</vt:lpstr>
      <vt:lpstr>#9Slide05 Aphrodite Pro</vt:lpstr>
      <vt:lpstr>inpin heiti</vt:lpstr>
      <vt:lpstr>Cambria</vt:lpstr>
      <vt:lpstr>#9Slide05 SVNHollycakes</vt:lpstr>
      <vt:lpstr>#9Slide07 HoneyCream</vt:lpstr>
      <vt:lpstr>Chango</vt:lpstr>
      <vt:lpstr>UTM Showcard</vt:lpstr>
      <vt:lpstr>Calibri</vt:lpstr>
      <vt:lpstr>等线</vt:lpstr>
      <vt:lpstr>UTM Isadora</vt:lpstr>
      <vt:lpstr>SVN-Newton</vt:lpstr>
      <vt:lpstr>微软雅黑</vt:lpstr>
      <vt:lpstr>Times New Roman</vt:lpstr>
      <vt:lpstr>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BÍCH NGỌC</dc:creator>
  <cp:keywords>MĂNGNON</cp:keywords>
  <dc:description>MT50</dc:description>
  <cp:lastModifiedBy>DELL</cp:lastModifiedBy>
  <cp:revision>2</cp:revision>
  <dcterms:created xsi:type="dcterms:W3CDTF">2023-06-18T15:06:24Z</dcterms:created>
  <dcterms:modified xsi:type="dcterms:W3CDTF">2024-09-14T00:42:33Z</dcterms:modified>
  <cp:category>MT50</cp:category>
  <cp:version>MT50</cp:version>
</cp:coreProperties>
</file>