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sldIdLst>
    <p:sldId id="258" r:id="rId2"/>
    <p:sldId id="261" r:id="rId3"/>
    <p:sldId id="260" r:id="rId4"/>
    <p:sldId id="262" r:id="rId5"/>
    <p:sldId id="263" r:id="rId6"/>
    <p:sldId id="264" r:id="rId7"/>
    <p:sldId id="259" r:id="rId8"/>
    <p:sldId id="265" r:id="rId9"/>
    <p:sldId id="266" r:id="rId10"/>
    <p:sldId id="268" r:id="rId11"/>
    <p:sldId id="267" r:id="rId12"/>
    <p:sldId id="269" r:id="rId13"/>
    <p:sldId id="270" r:id="rId14"/>
    <p:sldId id="271" r:id="rId15"/>
    <p:sldId id="281" r:id="rId16"/>
    <p:sldId id="272" r:id="rId17"/>
    <p:sldId id="273" r:id="rId18"/>
    <p:sldId id="275" r:id="rId19"/>
    <p:sldId id="276" r:id="rId20"/>
    <p:sldId id="277" r:id="rId21"/>
    <p:sldId id="278" r:id="rId22"/>
    <p:sldId id="279" r:id="rId23"/>
    <p:sldId id="280" r:id="rId24"/>
    <p:sldId id="283" r:id="rId25"/>
    <p:sldId id="282" r:id="rId26"/>
  </p:sldIdLst>
  <p:sldSz cx="12192000" cy="6858000"/>
  <p:notesSz cx="6858000" cy="9144000"/>
  <p:embeddedFontLst>
    <p:embeddedFont>
      <p:font typeface="#9Slide05 SVNMotion Picture" charset="0"/>
      <p:regular r:id="rId28"/>
    </p:embeddedFont>
    <p:embeddedFont>
      <p:font typeface="#9Slide07 HoneyCream" charset="0"/>
      <p:regular r:id="rId29"/>
    </p:embeddedFont>
    <p:embeddedFont>
      <p:font typeface="Calibri" pitchFamily="34" charset="0"/>
      <p:regular r:id="rId30"/>
      <p:bold r:id="rId31"/>
      <p:italic r:id="rId32"/>
      <p:boldItalic r:id="rId33"/>
    </p:embeddedFont>
    <p:embeddedFont>
      <p:font typeface="#9Slide07 SVNZiclets" charset="0"/>
      <p:regular r:id="rId34"/>
    </p:embeddedFont>
    <p:embeddedFont>
      <p:font typeface="微软雅黑" pitchFamily="34" charset="-122"/>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11D"/>
    <a:srgbClr val="FAC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8" autoAdjust="0"/>
    <p:restoredTop sz="94660"/>
  </p:normalViewPr>
  <p:slideViewPr>
    <p:cSldViewPr snapToGrid="0" showGuides="1">
      <p:cViewPr>
        <p:scale>
          <a:sx n="75" d="100"/>
          <a:sy n="75" d="100"/>
        </p:scale>
        <p:origin x="-498" y="-4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3AB4C2-27B0-4B2A-9CF7-55B0BFB8C14F}"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53168D-30D7-4819-A509-058CA99F24FC}" type="slidenum">
              <a:rPr lang="en-US" smtClean="0"/>
              <a:t>‹#›</a:t>
            </a:fld>
            <a:endParaRPr lang="en-US"/>
          </a:p>
        </p:txBody>
      </p:sp>
    </p:spTree>
    <p:extLst>
      <p:ext uri="{BB962C8B-B14F-4D97-AF65-F5344CB8AC3E}">
        <p14:creationId xmlns:p14="http://schemas.microsoft.com/office/powerpoint/2010/main" val="276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C1796-738F-403C-B61C-73290BF22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0831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482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658665-6E6F-4568-BCBE-93B0EB782B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C380476-F40A-4DF0-B977-FA462CADE67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43B9407-01C1-4D03-86F7-6355B6EF66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4D566DD3-9C56-49A2-B4E0-F96940EEEDF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B45D4026-4A75-42B7-ACEE-3180CE2680C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25576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4289B029-9DF5-448A-B93D-0ABAD1891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2BE6B6B-0E62-4B39-A9B0-299F890A521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07B106F-412F-4AC1-8926-0D0C76A685F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E5B919FC-5A4F-4D53-91D8-CB8D39F481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16BF3BED-DE32-49D2-9675-9BECA152704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7127741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64F318E-03F3-4D74-A497-F97BAD04576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DAB62F-719B-4951-BF8D-1D6150A64C3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319EF8A-45CA-4A25-976B-5205C95FF7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9010C86E-EF07-4461-ACDD-13B60B371DA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66720AFB-5B25-4660-AE29-1231FDE143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5810518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FD79DD-5DD3-4566-80F3-13F7A69DA6A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343C8779-7EAD-427E-BA8B-563D1598CCD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3D29FC11-E886-42B1-B985-A6AE5BB244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CE6A0340-C70D-4BE2-AADB-689E5E35D2B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8783C2A7-D03F-47C3-B4DB-556292A14D2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506257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9ECDD8B-9405-4441-98F7-5C3BBC9908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9D24EA3-247F-46F1-AF30-EB40EA9FF96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F33FDEA-14A9-4320-9158-7EFC49C1D2DB}"/>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CEBF7FF-B0D8-4283-9477-749E3CEC37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53989A2F-7D7A-49ED-A609-5C6BA67AD9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533FA3EB-13A1-4124-8FE3-27441CE0788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5928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3AC7B5-0263-40E2-9EBF-A687FDEC36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CA2D164-C222-4DED-A1C9-F21B53DE22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95A1340A-7B6C-4A50-AB42-745FEFD6B79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604A6FF-31C9-49C6-8FD1-E8ACB04FE32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52ED85D-C19A-484E-A047-0F10C5A111C1}"/>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C4251002-FD28-46EC-85E7-5B9EDA70859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FF6DEB3C-D1AB-48D0-B707-576DAF320E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6B2B1426-038B-418F-AC0D-E668F82E012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841878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827F10-9627-4184-AF0D-D1ECF6BCBC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0970352-F32A-4EEF-8166-8449F39DD52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8E387605-13C2-47C8-85A3-AB7121D2A3D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82959B96-DA21-4B0F-841C-83083CF17E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626503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FE82404-4BB6-4D00-9D6F-588386566F3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2FF0B54D-C6E8-47C0-B41B-C7EAA94DDC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E5B43969-F45D-4B25-8C5A-5155697B384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15326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EEC549-B500-4D3C-B9BB-040DB3A95B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E3A3E9A-F2E2-4F17-9339-2AA290AFE0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88A85F9-C607-43F3-9AC0-12EA8B330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0A2C323-0A6B-4559-A3F6-0F82E12A93C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916BEAC3-513C-4FBF-838E-A371DE8CBA5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1FBD15DD-EEC1-48AC-99BF-1028E030619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775850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2C94D3-80B6-437B-87FE-72065949A1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71D1D8B-7717-4ECC-B62E-455BFE6D33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C35FD32-2FF1-41FB-B1D5-92474F6CAC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59A294F-8420-464C-9F30-BDDF0C6646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8C12F-EE13-4C76-8F2F-11D1D61D88E8}"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DC464237-5C3A-45BE-BC51-69F39410B12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C36001A-0B26-4680-B19D-AC6D5C2FFBE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B20121-F214-40FA-9FDB-0ED3C6D93ED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412156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3" name="矩形: 圆角 4"/>
          <p:cNvSpPr/>
          <p:nvPr/>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4" name="Picture 3">
            <a:extLst>
              <a:ext uri="{FF2B5EF4-FFF2-40B4-BE49-F238E27FC236}">
                <a16:creationId xmlns:a16="http://schemas.microsoft.com/office/drawing/2014/main" xmlns="" id="{E601A826-9DBC-4144-A309-96D00EDA9B8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8" name="Picture 7">
            <a:extLst>
              <a:ext uri="{FF2B5EF4-FFF2-40B4-BE49-F238E27FC236}">
                <a16:creationId xmlns:a16="http://schemas.microsoft.com/office/drawing/2014/main" xmlns="" id="{2C38DA38-71FB-4CEB-B777-09292390EC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9" name="Picture 8">
            <a:extLst>
              <a:ext uri="{FF2B5EF4-FFF2-40B4-BE49-F238E27FC236}">
                <a16:creationId xmlns:a16="http://schemas.microsoft.com/office/drawing/2014/main" xmlns="" id="{7B3E06E2-B8CD-4348-A929-48748D523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0" name="Picture 9">
            <a:extLst>
              <a:ext uri="{FF2B5EF4-FFF2-40B4-BE49-F238E27FC236}">
                <a16:creationId xmlns:a16="http://schemas.microsoft.com/office/drawing/2014/main" xmlns="" id="{D1A0A433-1C81-43D6-86C9-906F9D1CD5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474714" y="16047151"/>
            <a:ext cx="1202436" cy="2044763"/>
          </a:xfrm>
          <a:prstGeom prst="rect">
            <a:avLst/>
          </a:prstGeom>
        </p:spPr>
      </p:pic>
      <p:pic>
        <p:nvPicPr>
          <p:cNvPr id="11" name="Picture 10">
            <a:extLst>
              <a:ext uri="{FF2B5EF4-FFF2-40B4-BE49-F238E27FC236}">
                <a16:creationId xmlns:a16="http://schemas.microsoft.com/office/drawing/2014/main" xmlns="" id="{57AB7940-731C-4B6C-8537-33EBAD98DE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260469" y="16047151"/>
            <a:ext cx="1202436" cy="2044763"/>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p:nvSpPr>
        <p:spPr>
          <a:xfrm>
            <a:off x="-313564" y="333883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786"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786"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xmlns="" id="{EFD30DE0-A467-4251-9C3A-A1C317B4972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24481104" y="-10629716"/>
            <a:ext cx="1995142" cy="2618919"/>
          </a:xfrm>
          <a:prstGeom prst="rect">
            <a:avLst/>
          </a:prstGeom>
        </p:spPr>
      </p:pic>
      <p:pic>
        <p:nvPicPr>
          <p:cNvPr id="15" name="Picture 14">
            <a:extLst>
              <a:ext uri="{FF2B5EF4-FFF2-40B4-BE49-F238E27FC236}">
                <a16:creationId xmlns:a16="http://schemas.microsoft.com/office/drawing/2014/main" xmlns="" id="{DAB0BDD7-87EC-486A-B615-E37ABFEB537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24481104" y="13019500"/>
            <a:ext cx="1995142" cy="2618919"/>
          </a:xfrm>
          <a:prstGeom prst="rect">
            <a:avLst/>
          </a:prstGeom>
        </p:spPr>
      </p:pic>
      <p:pic>
        <p:nvPicPr>
          <p:cNvPr id="16" name="Picture 15">
            <a:extLst>
              <a:ext uri="{FF2B5EF4-FFF2-40B4-BE49-F238E27FC236}">
                <a16:creationId xmlns:a16="http://schemas.microsoft.com/office/drawing/2014/main" xmlns="" id="{0A7B57CC-00D0-41DB-B5AF-37D47FB69AD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28861687" y="-10629716"/>
            <a:ext cx="1995142" cy="2618919"/>
          </a:xfrm>
          <a:prstGeom prst="rect">
            <a:avLst/>
          </a:prstGeom>
        </p:spPr>
      </p:pic>
      <p:pic>
        <p:nvPicPr>
          <p:cNvPr id="17" name="Picture 16">
            <a:extLst>
              <a:ext uri="{FF2B5EF4-FFF2-40B4-BE49-F238E27FC236}">
                <a16:creationId xmlns:a16="http://schemas.microsoft.com/office/drawing/2014/main" xmlns="" id="{2E588B1C-8AC9-4740-A8D9-6AF0680251B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0568" r="10051"/>
          <a:stretch/>
        </p:blipFill>
        <p:spPr>
          <a:xfrm>
            <a:off x="29006413" y="13019500"/>
            <a:ext cx="1995142" cy="2618919"/>
          </a:xfrm>
          <a:prstGeom prst="rect">
            <a:avLst/>
          </a:prstGeom>
        </p:spPr>
      </p:pic>
      <p:pic>
        <p:nvPicPr>
          <p:cNvPr id="19" name="Picture 18">
            <a:extLst>
              <a:ext uri="{FF2B5EF4-FFF2-40B4-BE49-F238E27FC236}">
                <a16:creationId xmlns:a16="http://schemas.microsoft.com/office/drawing/2014/main" xmlns="" id="{56EDD49C-554B-4C28-92F7-B784D7D8872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38142"/>
          <a:stretch/>
        </p:blipFill>
        <p:spPr>
          <a:xfrm>
            <a:off x="2057272" y="7239001"/>
            <a:ext cx="1003205" cy="1101367"/>
          </a:xfrm>
          <a:prstGeom prst="rect">
            <a:avLst/>
          </a:prstGeom>
        </p:spPr>
      </p:pic>
      <p:sp>
        <p:nvSpPr>
          <p:cNvPr id="20" name="TextBox 3">
            <a:extLst>
              <a:ext uri="{FF2B5EF4-FFF2-40B4-BE49-F238E27FC236}">
                <a16:creationId xmlns:a16="http://schemas.microsoft.com/office/drawing/2014/main" xmlns="" id="{F9034237-DA06-4066-849E-00A115FF4EA1}"/>
              </a:ext>
            </a:extLst>
          </p:cNvPr>
          <p:cNvSpPr txBox="1"/>
          <p:nvPr/>
        </p:nvSpPr>
        <p:spPr>
          <a:xfrm>
            <a:off x="2844801" y="7957943"/>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xmlns="" id="{9E5F6F2C-DE77-4B3E-986A-23D69ABD846E}"/>
              </a:ext>
            </a:extLst>
          </p:cNvPr>
          <p:cNvSpPr txBox="1">
            <a:spLocks/>
          </p:cNvSpPr>
          <p:nvPr/>
        </p:nvSpPr>
        <p:spPr>
          <a:xfrm>
            <a:off x="1957657" y="8158111"/>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4995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25.png"/><Relationship Id="rId3" Type="http://schemas.microsoft.com/office/2007/relationships/media" Target="../media/media2.mp3"/><Relationship Id="rId7" Type="http://schemas.openxmlformats.org/officeDocument/2006/relationships/image" Target="../media/image13.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2.xml"/><Relationship Id="rId15" Type="http://schemas.microsoft.com/office/2007/relationships/hdphoto" Target="../media/hdphoto7.wdp"/><Relationship Id="rId10" Type="http://schemas.openxmlformats.org/officeDocument/2006/relationships/image" Target="../media/image28.png"/><Relationship Id="rId19" Type="http://schemas.microsoft.com/office/2007/relationships/hdphoto" Target="../media/hdphoto4.wdp"/><Relationship Id="rId4" Type="http://schemas.openxmlformats.org/officeDocument/2006/relationships/audio" Target="../media/media2.mp3"/><Relationship Id="rId9" Type="http://schemas.microsoft.com/office/2007/relationships/hdphoto" Target="../media/hdphoto6.wdp"/><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33661" y="-2733780"/>
            <a:ext cx="6858000" cy="12192000"/>
          </a:xfrm>
          <a:prstGeom prst="rect">
            <a:avLst/>
          </a:prstGeom>
        </p:spPr>
      </p:pic>
      <p:sp>
        <p:nvSpPr>
          <p:cNvPr id="7" name="矩形: 圆角 4"/>
          <p:cNvSpPr/>
          <p:nvPr/>
        </p:nvSpPr>
        <p:spPr>
          <a:xfrm>
            <a:off x="802428" y="381000"/>
            <a:ext cx="10467975" cy="6186052"/>
          </a:xfrm>
          <a:prstGeom prst="roundRect">
            <a:avLst>
              <a:gd name="adj" fmla="val 10247"/>
            </a:avLst>
          </a:prstGeom>
          <a:solidFill>
            <a:schemeClr val="bg1"/>
          </a:solid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55" y="419028"/>
            <a:ext cx="1781777" cy="1781777"/>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5400" b="95900" l="1350" r="97000">
                        <a14:foregroundMark x1="41950" y1="13600" x2="44500" y2="21850"/>
                        <a14:foregroundMark x1="52150" y1="17600" x2="30900" y2="16450"/>
                        <a14:foregroundMark x1="21800" y1="21000" x2="20700" y2="33500"/>
                        <a14:foregroundMark x1="17550" y1="17000" x2="19000" y2="31750"/>
                        <a14:foregroundMark x1="28350" y1="22400" x2="14750" y2="29800"/>
                        <a14:foregroundMark x1="74850" y1="22400" x2="84500" y2="21300"/>
                        <a14:foregroundMark x1="67200" y1="15300" x2="64350" y2="25800"/>
                        <a14:foregroundMark x1="46500" y1="17850" x2="41400" y2="23550"/>
                        <a14:foregroundMark x1="39700" y1="13900" x2="39700" y2="28350"/>
                        <a14:foregroundMark x1="22400" y1="18450" x2="26350" y2="346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58640" y="3862117"/>
            <a:ext cx="2914657" cy="2914657"/>
          </a:xfrm>
          <a:prstGeom prst="rect">
            <a:avLst/>
          </a:prstGeom>
        </p:spPr>
      </p:pic>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08883" y="3488613"/>
            <a:ext cx="5489898" cy="3465916"/>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689" b="100000" l="0" r="100000"/>
                    </a14:imgEffect>
                  </a14:imgLayer>
                </a14:imgProps>
              </a:ext>
              <a:ext uri="{28A0092B-C50C-407E-A947-70E740481C1C}">
                <a14:useLocalDpi xmlns:a14="http://schemas.microsoft.com/office/drawing/2010/main" val="0"/>
              </a:ext>
            </a:extLst>
          </a:blip>
          <a:stretch>
            <a:fillRect/>
          </a:stretch>
        </p:blipFill>
        <p:spPr>
          <a:xfrm>
            <a:off x="3422736" y="4593257"/>
            <a:ext cx="3426583" cy="1930298"/>
          </a:xfrm>
          <a:prstGeom prst="rect">
            <a:avLst/>
          </a:prstGeom>
        </p:spPr>
      </p:pic>
      <p:pic>
        <p:nvPicPr>
          <p:cNvPr id="2" name="Picture 1"/>
          <p:cNvPicPr>
            <a:picLocks noChangeAspect="1"/>
          </p:cNvPicPr>
          <p:nvPr/>
        </p:nvPicPr>
        <p:blipFill>
          <a:blip r:embed="rId11"/>
          <a:stretch>
            <a:fillRect/>
          </a:stretch>
        </p:blipFill>
        <p:spPr>
          <a:xfrm>
            <a:off x="802428" y="448884"/>
            <a:ext cx="3182388" cy="1182727"/>
          </a:xfrm>
          <a:prstGeom prst="rect">
            <a:avLst/>
          </a:prstGeom>
        </p:spPr>
      </p:pic>
      <p:pic>
        <p:nvPicPr>
          <p:cNvPr id="5" name="Picture 4"/>
          <p:cNvPicPr>
            <a:picLocks noChangeAspect="1"/>
          </p:cNvPicPr>
          <p:nvPr/>
        </p:nvPicPr>
        <p:blipFill>
          <a:blip r:embed="rId12"/>
          <a:stretch>
            <a:fillRect/>
          </a:stretch>
        </p:blipFill>
        <p:spPr>
          <a:xfrm>
            <a:off x="3216043" y="3224000"/>
            <a:ext cx="7736495" cy="816935"/>
          </a:xfrm>
          <a:prstGeom prst="rect">
            <a:avLst/>
          </a:prstGeom>
        </p:spPr>
      </p:pic>
      <p:pic>
        <p:nvPicPr>
          <p:cNvPr id="9" name="Picture 8"/>
          <p:cNvPicPr>
            <a:picLocks noChangeAspect="1"/>
          </p:cNvPicPr>
          <p:nvPr/>
        </p:nvPicPr>
        <p:blipFill>
          <a:blip r:embed="rId13"/>
          <a:stretch>
            <a:fillRect/>
          </a:stretch>
        </p:blipFill>
        <p:spPr>
          <a:xfrm>
            <a:off x="1951917" y="827147"/>
            <a:ext cx="8602202" cy="2865368"/>
          </a:xfrm>
          <a:prstGeom prst="rect">
            <a:avLst/>
          </a:prstGeom>
        </p:spPr>
      </p:pic>
    </p:spTree>
    <p:extLst>
      <p:ext uri="{BB962C8B-B14F-4D97-AF65-F5344CB8AC3E}">
        <p14:creationId xmlns:p14="http://schemas.microsoft.com/office/powerpoint/2010/main" val="138016825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07696" y="192394"/>
            <a:ext cx="6269666" cy="1323439"/>
          </a:xfrm>
          <a:prstGeom prst="rect">
            <a:avLst/>
          </a:prstGeom>
        </p:spPr>
        <p:txBody>
          <a:bodyPr wrap="none">
            <a:spAutoFit/>
          </a:bodyPr>
          <a:lstStyle/>
          <a:p>
            <a:pPr lvl="0" algn="ctr">
              <a:defRPr/>
            </a:pPr>
            <a:r>
              <a:rPr lang="vi-VN" sz="8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từ khó</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
        <p:nvSpPr>
          <p:cNvPr id="7" name="Rectangle: Rounded Corners 15">
            <a:extLst>
              <a:ext uri="{FF2B5EF4-FFF2-40B4-BE49-F238E27FC236}">
                <a16:creationId xmlns:a16="http://schemas.microsoft.com/office/drawing/2014/main" xmlns="" id="{32C5B9DE-6B1A-4F57-8F72-A3FDD11E32B3}"/>
              </a:ext>
            </a:extLst>
          </p:cNvPr>
          <p:cNvSpPr/>
          <p:nvPr/>
        </p:nvSpPr>
        <p:spPr>
          <a:xfrm>
            <a:off x="1167608" y="166030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xmlns="" id="{5E15FC05-8D4F-4E34-A67B-5D7B3D632AB8}"/>
              </a:ext>
            </a:extLst>
          </p:cNvPr>
          <p:cNvSpPr txBox="1"/>
          <p:nvPr/>
        </p:nvSpPr>
        <p:spPr>
          <a:xfrm>
            <a:off x="1167608" y="1780412"/>
            <a:ext cx="2971042" cy="646331"/>
          </a:xfrm>
          <a:prstGeom prst="rect">
            <a:avLst/>
          </a:prstGeom>
          <a:noFill/>
        </p:spPr>
        <p:txBody>
          <a:bodyPr wrap="square" rtlCol="0">
            <a:spAutoFit/>
          </a:bodyPr>
          <a:lstStyle/>
          <a:p>
            <a:pPr algn="ctr"/>
            <a:r>
              <a:rPr lang="vi-VN" sz="3600" b="1" dirty="0" smtClean="0">
                <a:ln>
                  <a:solidFill>
                    <a:schemeClr val="tx1"/>
                  </a:solidFill>
                </a:ln>
                <a:solidFill>
                  <a:schemeClr val="bg1"/>
                </a:solidFill>
              </a:rPr>
              <a:t>Lấp lánh</a:t>
            </a:r>
            <a:endParaRPr lang="vi-VN" sz="3600" b="1" dirty="0">
              <a:ln>
                <a:solidFill>
                  <a:schemeClr val="tx1"/>
                </a:solidFill>
              </a:ln>
              <a:solidFill>
                <a:schemeClr val="bg1"/>
              </a:solidFill>
            </a:endParaRPr>
          </a:p>
        </p:txBody>
      </p:sp>
      <p:sp>
        <p:nvSpPr>
          <p:cNvPr id="9" name="Rectangle: Rounded Corners 15">
            <a:extLst>
              <a:ext uri="{FF2B5EF4-FFF2-40B4-BE49-F238E27FC236}">
                <a16:creationId xmlns:a16="http://schemas.microsoft.com/office/drawing/2014/main" xmlns="" id="{32C5B9DE-6B1A-4F57-8F72-A3FDD11E32B3}"/>
              </a:ext>
            </a:extLst>
          </p:cNvPr>
          <p:cNvSpPr/>
          <p:nvPr/>
        </p:nvSpPr>
        <p:spPr>
          <a:xfrm>
            <a:off x="1177603" y="304578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xmlns="" id="{5E15FC05-8D4F-4E34-A67B-5D7B3D632AB8}"/>
              </a:ext>
            </a:extLst>
          </p:cNvPr>
          <p:cNvSpPr txBox="1"/>
          <p:nvPr/>
        </p:nvSpPr>
        <p:spPr>
          <a:xfrm>
            <a:off x="1177603" y="3165889"/>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m</a:t>
            </a:r>
            <a:r>
              <a:rPr lang="vi-VN" sz="3600" b="1" dirty="0" smtClean="0">
                <a:ln>
                  <a:solidFill>
                    <a:schemeClr val="tx1"/>
                  </a:solidFill>
                </a:ln>
                <a:solidFill>
                  <a:schemeClr val="bg1"/>
                </a:solidFill>
              </a:rPr>
              <a:t>ãn nguyện</a:t>
            </a:r>
            <a:endParaRPr lang="vi-VN" sz="3600" b="1" dirty="0">
              <a:ln>
                <a:solidFill>
                  <a:schemeClr val="tx1"/>
                </a:solidFill>
              </a:ln>
              <a:solidFill>
                <a:schemeClr val="bg1"/>
              </a:solidFill>
            </a:endParaRPr>
          </a:p>
        </p:txBody>
      </p:sp>
      <p:sp>
        <p:nvSpPr>
          <p:cNvPr id="11" name="Rectangle: Rounded Corners 15">
            <a:extLst>
              <a:ext uri="{FF2B5EF4-FFF2-40B4-BE49-F238E27FC236}">
                <a16:creationId xmlns:a16="http://schemas.microsoft.com/office/drawing/2014/main" xmlns="" id="{32C5B9DE-6B1A-4F57-8F72-A3FDD11E32B3}"/>
              </a:ext>
            </a:extLst>
          </p:cNvPr>
          <p:cNvSpPr/>
          <p:nvPr/>
        </p:nvSpPr>
        <p:spPr>
          <a:xfrm>
            <a:off x="1177603" y="431114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2" name="TextBox 11">
            <a:extLst>
              <a:ext uri="{FF2B5EF4-FFF2-40B4-BE49-F238E27FC236}">
                <a16:creationId xmlns:a16="http://schemas.microsoft.com/office/drawing/2014/main" xmlns="" id="{5E15FC05-8D4F-4E34-A67B-5D7B3D632AB8}"/>
              </a:ext>
            </a:extLst>
          </p:cNvPr>
          <p:cNvSpPr txBox="1"/>
          <p:nvPr/>
        </p:nvSpPr>
        <p:spPr>
          <a:xfrm>
            <a:off x="1177603" y="4431257"/>
            <a:ext cx="2971042" cy="646331"/>
          </a:xfrm>
          <a:prstGeom prst="rect">
            <a:avLst/>
          </a:prstGeom>
          <a:noFill/>
        </p:spPr>
        <p:txBody>
          <a:bodyPr wrap="square" rtlCol="0">
            <a:spAutoFit/>
          </a:bodyPr>
          <a:lstStyle/>
          <a:p>
            <a:pPr algn="ctr"/>
            <a:r>
              <a:rPr lang="vi-VN" sz="3600" b="1" dirty="0">
                <a:ln>
                  <a:solidFill>
                    <a:schemeClr val="tx1"/>
                  </a:solidFill>
                </a:ln>
                <a:solidFill>
                  <a:schemeClr val="bg1"/>
                </a:solidFill>
              </a:rPr>
              <a:t>vi-ô-lông</a:t>
            </a:r>
            <a:r>
              <a:rPr lang="vi-VN" sz="3600" dirty="0">
                <a:ln>
                  <a:solidFill>
                    <a:schemeClr val="tx1"/>
                  </a:solidFill>
                </a:ln>
                <a:solidFill>
                  <a:schemeClr val="bg1"/>
                </a:solidFill>
              </a:rPr>
              <a:t> </a:t>
            </a:r>
            <a:endParaRPr lang="vi-VN" sz="3600" b="1" dirty="0">
              <a:ln>
                <a:solidFill>
                  <a:schemeClr val="tx1"/>
                </a:solidFill>
              </a:ln>
              <a:solidFill>
                <a:schemeClr val="bg1"/>
              </a:solidFill>
            </a:endParaRPr>
          </a:p>
        </p:txBody>
      </p:sp>
      <p:sp>
        <p:nvSpPr>
          <p:cNvPr id="13" name="Rectangle: Rounded Corners 15">
            <a:extLst>
              <a:ext uri="{FF2B5EF4-FFF2-40B4-BE49-F238E27FC236}">
                <a16:creationId xmlns:a16="http://schemas.microsoft.com/office/drawing/2014/main" xmlns="" id="{32C5B9DE-6B1A-4F57-8F72-A3FDD11E32B3}"/>
              </a:ext>
            </a:extLst>
          </p:cNvPr>
          <p:cNvSpPr/>
          <p:nvPr/>
        </p:nvSpPr>
        <p:spPr>
          <a:xfrm>
            <a:off x="4525785" y="1633092"/>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xmlns="" id="{5E15FC05-8D4F-4E34-A67B-5D7B3D632AB8}"/>
              </a:ext>
            </a:extLst>
          </p:cNvPr>
          <p:cNvSpPr txBox="1"/>
          <p:nvPr/>
        </p:nvSpPr>
        <p:spPr>
          <a:xfrm>
            <a:off x="4525785" y="1753201"/>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cla-ri-nét</a:t>
            </a:r>
          </a:p>
        </p:txBody>
      </p:sp>
      <p:sp>
        <p:nvSpPr>
          <p:cNvPr id="15" name="Rectangle: Rounded Corners 15">
            <a:extLst>
              <a:ext uri="{FF2B5EF4-FFF2-40B4-BE49-F238E27FC236}">
                <a16:creationId xmlns:a16="http://schemas.microsoft.com/office/drawing/2014/main" xmlns="" id="{32C5B9DE-6B1A-4F57-8F72-A3FDD11E32B3}"/>
              </a:ext>
            </a:extLst>
          </p:cNvPr>
          <p:cNvSpPr/>
          <p:nvPr/>
        </p:nvSpPr>
        <p:spPr>
          <a:xfrm>
            <a:off x="4610479" y="2924377"/>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6" name="TextBox 15">
            <a:extLst>
              <a:ext uri="{FF2B5EF4-FFF2-40B4-BE49-F238E27FC236}">
                <a16:creationId xmlns:a16="http://schemas.microsoft.com/office/drawing/2014/main" xmlns="" id="{5E15FC05-8D4F-4E34-A67B-5D7B3D632AB8}"/>
              </a:ext>
            </a:extLst>
          </p:cNvPr>
          <p:cNvSpPr txBox="1"/>
          <p:nvPr/>
        </p:nvSpPr>
        <p:spPr>
          <a:xfrm>
            <a:off x="4610479" y="3044486"/>
            <a:ext cx="2971042" cy="677108"/>
          </a:xfrm>
          <a:prstGeom prst="rect">
            <a:avLst/>
          </a:prstGeom>
          <a:noFill/>
        </p:spPr>
        <p:txBody>
          <a:bodyPr wrap="square" rtlCol="0">
            <a:spAutoFit/>
          </a:bodyPr>
          <a:lstStyle/>
          <a:p>
            <a:pPr algn="ctr"/>
            <a:r>
              <a:rPr lang="vi-VN" sz="3800" b="1" dirty="0">
                <a:ln>
                  <a:solidFill>
                    <a:schemeClr val="tx1"/>
                  </a:solidFill>
                </a:ln>
                <a:solidFill>
                  <a:schemeClr val="bg1"/>
                </a:solidFill>
              </a:rPr>
              <a:t>xen-lô</a:t>
            </a:r>
          </a:p>
        </p:txBody>
      </p:sp>
      <p:sp>
        <p:nvSpPr>
          <p:cNvPr id="17" name="Rectangle: Rounded Corners 15">
            <a:extLst>
              <a:ext uri="{FF2B5EF4-FFF2-40B4-BE49-F238E27FC236}">
                <a16:creationId xmlns:a16="http://schemas.microsoft.com/office/drawing/2014/main" xmlns="" id="{32C5B9DE-6B1A-4F57-8F72-A3FDD11E32B3}"/>
              </a:ext>
            </a:extLst>
          </p:cNvPr>
          <p:cNvSpPr/>
          <p:nvPr/>
        </p:nvSpPr>
        <p:spPr>
          <a:xfrm>
            <a:off x="4610479" y="4303028"/>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8" name="TextBox 17">
            <a:extLst>
              <a:ext uri="{FF2B5EF4-FFF2-40B4-BE49-F238E27FC236}">
                <a16:creationId xmlns:a16="http://schemas.microsoft.com/office/drawing/2014/main" xmlns="" id="{5E15FC05-8D4F-4E34-A67B-5D7B3D632AB8}"/>
              </a:ext>
            </a:extLst>
          </p:cNvPr>
          <p:cNvSpPr txBox="1"/>
          <p:nvPr/>
        </p:nvSpPr>
        <p:spPr>
          <a:xfrm>
            <a:off x="4610479" y="4397921"/>
            <a:ext cx="2971042" cy="677108"/>
          </a:xfrm>
          <a:prstGeom prst="rect">
            <a:avLst/>
          </a:prstGeom>
          <a:noFill/>
        </p:spPr>
        <p:txBody>
          <a:bodyPr wrap="square" rtlCol="0">
            <a:spAutoFit/>
          </a:bodyPr>
          <a:lstStyle/>
          <a:p>
            <a:pPr algn="ctr"/>
            <a:r>
              <a:rPr lang="vi-VN" sz="3800" b="1" dirty="0" smtClean="0">
                <a:ln>
                  <a:solidFill>
                    <a:schemeClr val="tx1"/>
                  </a:solidFill>
                </a:ln>
                <a:solidFill>
                  <a:schemeClr val="bg1"/>
                </a:solidFill>
              </a:rPr>
              <a:t>tờ-réc</a:t>
            </a:r>
            <a:endParaRPr lang="vi-VN" sz="3800" b="1" dirty="0">
              <a:ln>
                <a:solidFill>
                  <a:schemeClr val="tx1"/>
                </a:solidFill>
              </a:ln>
              <a:solidFill>
                <a:schemeClr val="bg1"/>
              </a:solidFill>
            </a:endParaRPr>
          </a:p>
        </p:txBody>
      </p:sp>
    </p:spTree>
    <p:extLst>
      <p:ext uri="{BB962C8B-B14F-4D97-AF65-F5344CB8AC3E}">
        <p14:creationId xmlns:p14="http://schemas.microsoft.com/office/powerpoint/2010/main" val="358889375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 y="-32004"/>
            <a:ext cx="12211009" cy="6922008"/>
          </a:xfrm>
          <a:prstGeom prst="rect">
            <a:avLst/>
          </a:prstGeom>
        </p:spPr>
      </p:pic>
      <p:sp>
        <p:nvSpPr>
          <p:cNvPr id="7" name="Rectangle 6"/>
          <p:cNvSpPr/>
          <p:nvPr/>
        </p:nvSpPr>
        <p:spPr>
          <a:xfrm>
            <a:off x="2874645" y="1366897"/>
            <a:ext cx="6781023" cy="1323439"/>
          </a:xfrm>
          <a:prstGeom prst="rect">
            <a:avLst/>
          </a:prstGeom>
        </p:spPr>
        <p:txBody>
          <a:bodyPr wrap="none">
            <a:spAutoFit/>
          </a:bodyPr>
          <a:lstStyle/>
          <a:p>
            <a:pPr lvl="0" algn="ctr">
              <a:defRPr/>
            </a:pPr>
            <a:r>
              <a:rPr lang="vi-VN" sz="8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 câu dài</a:t>
            </a:r>
            <a:endParaRPr lang="en-US" sz="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7"/>
          <p:cNvSpPr/>
          <p:nvPr/>
        </p:nvSpPr>
        <p:spPr>
          <a:xfrm>
            <a:off x="1261872" y="2851178"/>
            <a:ext cx="9630479" cy="1938992"/>
          </a:xfrm>
          <a:prstGeom prst="rect">
            <a:avLst/>
          </a:prstGeom>
        </p:spPr>
        <p:txBody>
          <a:bodyPr wrap="square">
            <a:spAutoFit/>
          </a:bodyPr>
          <a:lstStyle/>
          <a:p>
            <a:pPr algn="ctr"/>
            <a:r>
              <a:rPr lang="vi-VN" sz="4000" b="1" dirty="0">
                <a:solidFill>
                  <a:srgbClr val="002060"/>
                </a:solidFill>
              </a:rPr>
              <a:t>Gà mở đầu khúc nhạc “Bình minh” bằng tiết tấu nhanh</a:t>
            </a:r>
            <a:r>
              <a:rPr lang="vi-VN" sz="4000" b="1" dirty="0" smtClean="0">
                <a:solidFill>
                  <a:srgbClr val="002060"/>
                </a:solidFill>
              </a:rPr>
              <a:t>,</a:t>
            </a:r>
            <a:r>
              <a:rPr lang="vi-VN" sz="4000" b="1" dirty="0" smtClean="0">
                <a:solidFill>
                  <a:srgbClr val="FF0000"/>
                </a:solidFill>
              </a:rPr>
              <a:t>/</a:t>
            </a:r>
            <a:r>
              <a:rPr lang="vi-VN" sz="4000" b="1" dirty="0" smtClean="0">
                <a:solidFill>
                  <a:srgbClr val="002060"/>
                </a:solidFill>
              </a:rPr>
              <a:t> khoẻ,</a:t>
            </a:r>
            <a:r>
              <a:rPr lang="vi-VN" sz="4000" b="1" dirty="0" smtClean="0">
                <a:solidFill>
                  <a:srgbClr val="FF0000"/>
                </a:solidFill>
              </a:rPr>
              <a:t>/</a:t>
            </a:r>
            <a:r>
              <a:rPr lang="vi-VN" sz="4000" b="1" dirty="0" smtClean="0">
                <a:solidFill>
                  <a:srgbClr val="002060"/>
                </a:solidFill>
              </a:rPr>
              <a:t> </a:t>
            </a:r>
            <a:r>
              <a:rPr lang="vi-VN" sz="4000" b="1" dirty="0">
                <a:solidFill>
                  <a:srgbClr val="002060"/>
                </a:solidFill>
              </a:rPr>
              <a:t>đầy hứng khởi</a:t>
            </a:r>
            <a:r>
              <a:rPr lang="vi-VN" sz="4000" b="1" dirty="0" smtClean="0">
                <a:solidFill>
                  <a:srgbClr val="002060"/>
                </a:solidFill>
              </a:rPr>
              <a:t>:</a:t>
            </a:r>
            <a:r>
              <a:rPr lang="vi-VN" sz="4000" b="1" dirty="0" smtClean="0">
                <a:solidFill>
                  <a:srgbClr val="FF0000"/>
                </a:solidFill>
              </a:rPr>
              <a:t>/</a:t>
            </a:r>
            <a:r>
              <a:rPr lang="vi-VN" sz="4000" b="1" dirty="0" smtClean="0">
                <a:solidFill>
                  <a:srgbClr val="002060"/>
                </a:solidFill>
              </a:rPr>
              <a:t> </a:t>
            </a:r>
            <a:r>
              <a:rPr lang="vi-VN" sz="4000" b="1" dirty="0">
                <a:solidFill>
                  <a:srgbClr val="002060"/>
                </a:solidFill>
              </a:rPr>
              <a:t>Tờ-réc</a:t>
            </a:r>
            <a:r>
              <a:rPr lang="vi-VN" sz="4000" b="1" dirty="0" smtClean="0">
                <a:solidFill>
                  <a:srgbClr val="002060"/>
                </a:solidFill>
              </a:rPr>
              <a:t>...</a:t>
            </a:r>
            <a:r>
              <a:rPr lang="vi-VN" sz="4000" b="1" dirty="0" smtClean="0">
                <a:solidFill>
                  <a:srgbClr val="FF0000"/>
                </a:solidFill>
              </a:rPr>
              <a:t>/</a:t>
            </a:r>
            <a:r>
              <a:rPr lang="vi-VN" sz="4000" b="1" dirty="0" smtClean="0">
                <a:solidFill>
                  <a:srgbClr val="002060"/>
                </a:solidFill>
              </a:rPr>
              <a:t>Tờ-re-te-te-te...</a:t>
            </a:r>
            <a:r>
              <a:rPr lang="vi-VN" sz="4000" b="1" dirty="0" smtClean="0">
                <a:solidFill>
                  <a:srgbClr val="FF0000"/>
                </a:solidFill>
              </a:rPr>
              <a:t>//</a:t>
            </a:r>
            <a:endParaRPr lang="en-US" sz="4000" b="1" dirty="0">
              <a:solidFill>
                <a:srgbClr val="FF0000"/>
              </a:solidFill>
            </a:endParaRPr>
          </a:p>
        </p:txBody>
      </p:sp>
    </p:spTree>
    <p:extLst>
      <p:ext uri="{BB962C8B-B14F-4D97-AF65-F5344CB8AC3E}">
        <p14:creationId xmlns:p14="http://schemas.microsoft.com/office/powerpoint/2010/main" val="136692771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233036" y="185423"/>
            <a:ext cx="2818400" cy="1323439"/>
          </a:xfrm>
          <a:prstGeom prst="rect">
            <a:avLst/>
          </a:prstGeom>
        </p:spPr>
        <p:txBody>
          <a:bodyPr wrap="none">
            <a:spAutoFit/>
          </a:bodyPr>
          <a:lstStyle/>
          <a:p>
            <a:pPr lvl="0" algn="ctr">
              <a:defRPr/>
            </a:pPr>
            <a:r>
              <a:rPr lang="vi-VN" sz="8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Từ ngữ</a:t>
            </a:r>
            <a:endParaRPr lang="en-US" sz="8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8" name="Rectangle: Rounded Corners 15">
            <a:extLst>
              <a:ext uri="{FF2B5EF4-FFF2-40B4-BE49-F238E27FC236}">
                <a16:creationId xmlns:a16="http://schemas.microsoft.com/office/drawing/2014/main" xmlns="" id="{32C5B9DE-6B1A-4F57-8F72-A3FDD11E32B3}"/>
              </a:ext>
            </a:extLst>
          </p:cNvPr>
          <p:cNvSpPr/>
          <p:nvPr/>
        </p:nvSpPr>
        <p:spPr>
          <a:xfrm>
            <a:off x="1197680" y="5372812"/>
            <a:ext cx="2967919"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xmlns="" id="{5E15FC05-8D4F-4E34-A67B-5D7B3D632AB8}"/>
              </a:ext>
            </a:extLst>
          </p:cNvPr>
          <p:cNvSpPr txBox="1"/>
          <p:nvPr/>
        </p:nvSpPr>
        <p:spPr>
          <a:xfrm>
            <a:off x="1039056" y="5432866"/>
            <a:ext cx="2967919" cy="646331"/>
          </a:xfrm>
          <a:prstGeom prst="rect">
            <a:avLst/>
          </a:prstGeom>
          <a:noFill/>
        </p:spPr>
        <p:txBody>
          <a:bodyPr wrap="square" rtlCol="0">
            <a:spAutoFit/>
          </a:bodyPr>
          <a:lstStyle/>
          <a:p>
            <a:pPr algn="ctr"/>
            <a:r>
              <a:rPr lang="vi-VN" sz="3600" b="1" dirty="0">
                <a:solidFill>
                  <a:schemeClr val="accent1">
                    <a:lumMod val="50000"/>
                  </a:schemeClr>
                </a:solidFill>
              </a:rPr>
              <a:t>vi-ô-lông</a:t>
            </a:r>
            <a:r>
              <a:rPr lang="vi-VN" sz="3600" dirty="0"/>
              <a:t> </a:t>
            </a:r>
            <a:endParaRPr lang="vi-VN" sz="3600" b="1" dirty="0">
              <a:solidFill>
                <a:schemeClr val="accent5">
                  <a:lumMod val="50000"/>
                </a:schemeClr>
              </a:solidFill>
            </a:endParaRPr>
          </a:p>
        </p:txBody>
      </p:sp>
      <p:sp>
        <p:nvSpPr>
          <p:cNvPr id="10" name="Rectangle: Rounded Corners 15">
            <a:extLst>
              <a:ext uri="{FF2B5EF4-FFF2-40B4-BE49-F238E27FC236}">
                <a16:creationId xmlns:a16="http://schemas.microsoft.com/office/drawing/2014/main" xmlns="" id="{32C5B9DE-6B1A-4F57-8F72-A3FDD11E32B3}"/>
              </a:ext>
            </a:extLst>
          </p:cNvPr>
          <p:cNvSpPr/>
          <p:nvPr/>
        </p:nvSpPr>
        <p:spPr>
          <a:xfrm>
            <a:off x="4741313" y="5742783"/>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solidFill>
            <a:schemeClr val="accent3">
              <a:lumMod val="75000"/>
            </a:schemeClr>
          </a:solidFill>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xmlns="" id="{5E15FC05-8D4F-4E34-A67B-5D7B3D632AB8}"/>
              </a:ext>
            </a:extLst>
          </p:cNvPr>
          <p:cNvSpPr txBox="1"/>
          <p:nvPr/>
        </p:nvSpPr>
        <p:spPr>
          <a:xfrm>
            <a:off x="4755776" y="5813004"/>
            <a:ext cx="2971042" cy="677108"/>
          </a:xfrm>
          <a:prstGeom prst="rect">
            <a:avLst/>
          </a:prstGeom>
          <a:noFill/>
        </p:spPr>
        <p:txBody>
          <a:bodyPr wrap="square" rtlCol="0">
            <a:spAutoFit/>
          </a:bodyPr>
          <a:lstStyle/>
          <a:p>
            <a:pPr algn="ctr"/>
            <a:r>
              <a:rPr lang="vi-VN" sz="3800" b="1" dirty="0">
                <a:solidFill>
                  <a:schemeClr val="bg1"/>
                </a:solidFill>
              </a:rPr>
              <a:t>cla-ri-nét</a:t>
            </a:r>
          </a:p>
        </p:txBody>
      </p:sp>
      <p:sp>
        <p:nvSpPr>
          <p:cNvPr id="12" name="Rectangle: Rounded Corners 15">
            <a:extLst>
              <a:ext uri="{FF2B5EF4-FFF2-40B4-BE49-F238E27FC236}">
                <a16:creationId xmlns:a16="http://schemas.microsoft.com/office/drawing/2014/main" xmlns="" id="{32C5B9DE-6B1A-4F57-8F72-A3FDD11E32B3}"/>
              </a:ext>
            </a:extLst>
          </p:cNvPr>
          <p:cNvSpPr/>
          <p:nvPr/>
        </p:nvSpPr>
        <p:spPr>
          <a:xfrm>
            <a:off x="8051161" y="5298610"/>
            <a:ext cx="2971042" cy="766440"/>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5"/>
          </a:fillRef>
          <a:effectRef idx="1">
            <a:schemeClr val="accent5"/>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xmlns="" id="{5E15FC05-8D4F-4E34-A67B-5D7B3D632AB8}"/>
              </a:ext>
            </a:extLst>
          </p:cNvPr>
          <p:cNvSpPr txBox="1"/>
          <p:nvPr/>
        </p:nvSpPr>
        <p:spPr>
          <a:xfrm>
            <a:off x="8154369" y="5314897"/>
            <a:ext cx="2971042" cy="677108"/>
          </a:xfrm>
          <a:prstGeom prst="rect">
            <a:avLst/>
          </a:prstGeom>
          <a:noFill/>
        </p:spPr>
        <p:txBody>
          <a:bodyPr wrap="square" rtlCol="0">
            <a:spAutoFit/>
          </a:bodyPr>
          <a:lstStyle/>
          <a:p>
            <a:pPr algn="ctr"/>
            <a:r>
              <a:rPr lang="vi-VN" sz="3800" b="1" dirty="0">
                <a:solidFill>
                  <a:srgbClr val="002060"/>
                </a:solidFill>
              </a:rPr>
              <a:t>xen-lô</a:t>
            </a:r>
          </a:p>
        </p:txBody>
      </p:sp>
      <p:sp>
        <p:nvSpPr>
          <p:cNvPr id="14" name="Rectangle: Rounded Corners 15">
            <a:extLst>
              <a:ext uri="{FF2B5EF4-FFF2-40B4-BE49-F238E27FC236}">
                <a16:creationId xmlns:a16="http://schemas.microsoft.com/office/drawing/2014/main" xmlns="" id="{32C5B9DE-6B1A-4F57-8F72-A3FDD11E32B3}"/>
              </a:ext>
            </a:extLst>
          </p:cNvPr>
          <p:cNvSpPr/>
          <p:nvPr/>
        </p:nvSpPr>
        <p:spPr>
          <a:xfrm>
            <a:off x="977738" y="1359689"/>
            <a:ext cx="6157874" cy="752552"/>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6"/>
          </a:fillRef>
          <a:effectRef idx="1">
            <a:schemeClr val="accent6"/>
          </a:effectRef>
          <a:fontRef idx="minor">
            <a:schemeClr val="lt1"/>
          </a:fontRef>
        </p:style>
        <p:txBody>
          <a:bodyPr rtlCol="0" anchor="ctr"/>
          <a:lstStyle/>
          <a:p>
            <a:pPr algn="ctr"/>
            <a:endParaRPr lang="vi-VN"/>
          </a:p>
        </p:txBody>
      </p:sp>
      <p:sp>
        <p:nvSpPr>
          <p:cNvPr id="16" name="Rectangle 15"/>
          <p:cNvSpPr/>
          <p:nvPr/>
        </p:nvSpPr>
        <p:spPr>
          <a:xfrm>
            <a:off x="1039057" y="1458966"/>
            <a:ext cx="6104043" cy="553998"/>
          </a:xfrm>
          <a:prstGeom prst="rect">
            <a:avLst/>
          </a:prstGeom>
        </p:spPr>
        <p:txBody>
          <a:bodyPr wrap="none">
            <a:spAutoFit/>
          </a:bodyPr>
          <a:lstStyle/>
          <a:p>
            <a:r>
              <a:rPr lang="en-US" dirty="0">
                <a:solidFill>
                  <a:schemeClr val="bg1"/>
                </a:solidFill>
                <a:latin typeface="OpenSans"/>
              </a:rPr>
              <a:t> </a:t>
            </a:r>
            <a:r>
              <a:rPr lang="en-US" sz="3000" b="1" dirty="0" err="1">
                <a:solidFill>
                  <a:schemeClr val="bg1"/>
                </a:solidFill>
                <a:latin typeface="Arial" panose="020B0604020202020204" pitchFamily="34" charset="0"/>
                <a:cs typeface="Arial" panose="020B0604020202020204" pitchFamily="34" charset="0"/>
              </a:rPr>
              <a:t>Tiết</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tấu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nhịp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điệu</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của</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âm</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nhạc</a:t>
            </a:r>
            <a:r>
              <a:rPr lang="en-US" sz="3000" b="1" dirty="0">
                <a:solidFill>
                  <a:schemeClr val="bg1"/>
                </a:solidFill>
                <a:latin typeface="Arial" panose="020B0604020202020204" pitchFamily="34" charset="0"/>
                <a:cs typeface="Arial" panose="020B0604020202020204" pitchFamily="34" charset="0"/>
              </a:rPr>
              <a:t>.</a:t>
            </a:r>
          </a:p>
        </p:txBody>
      </p:sp>
      <p:pic>
        <p:nvPicPr>
          <p:cNvPr id="1028" name="Picture 4" descr="Clarinet - Nhạc cụ đỉnh cao không thể thiếu trong âm nhạ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570070">
            <a:off x="4885913" y="3715870"/>
            <a:ext cx="2979541" cy="1287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LO - Website Nhạc Cổ Đ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792" y="2757290"/>
            <a:ext cx="1493780" cy="22295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á đàn violin là bao nhiêu tiền - Cửa Hàng Bán Đàn Violin, Đàn Vi Ô Lông,  Đàn Vĩ Cầm, Đàn Violon, Giá Rẻ"/>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640" y="3356476"/>
            <a:ext cx="3287047" cy="185610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5">
            <a:extLst>
              <a:ext uri="{FF2B5EF4-FFF2-40B4-BE49-F238E27FC236}">
                <a16:creationId xmlns:a16="http://schemas.microsoft.com/office/drawing/2014/main" xmlns="" id="{32C5B9DE-6B1A-4F57-8F72-A3FDD11E32B3}"/>
              </a:ext>
            </a:extLst>
          </p:cNvPr>
          <p:cNvSpPr/>
          <p:nvPr/>
        </p:nvSpPr>
        <p:spPr>
          <a:xfrm>
            <a:off x="1039056" y="2177551"/>
            <a:ext cx="6457379" cy="752552"/>
          </a:xfrm>
          <a:custGeom>
            <a:avLst/>
            <a:gdLst>
              <a:gd name="connsiteX0" fmla="*/ 0 w 2971042"/>
              <a:gd name="connsiteY0" fmla="*/ 127743 h 766440"/>
              <a:gd name="connsiteX1" fmla="*/ 127743 w 2971042"/>
              <a:gd name="connsiteY1" fmla="*/ 0 h 766440"/>
              <a:gd name="connsiteX2" fmla="*/ 616543 w 2971042"/>
              <a:gd name="connsiteY2" fmla="*/ 0 h 766440"/>
              <a:gd name="connsiteX3" fmla="*/ 1159654 w 2971042"/>
              <a:gd name="connsiteY3" fmla="*/ 0 h 766440"/>
              <a:gd name="connsiteX4" fmla="*/ 1648454 w 2971042"/>
              <a:gd name="connsiteY4" fmla="*/ 0 h 766440"/>
              <a:gd name="connsiteX5" fmla="*/ 2191566 w 2971042"/>
              <a:gd name="connsiteY5" fmla="*/ 0 h 766440"/>
              <a:gd name="connsiteX6" fmla="*/ 2843299 w 2971042"/>
              <a:gd name="connsiteY6" fmla="*/ 0 h 766440"/>
              <a:gd name="connsiteX7" fmla="*/ 2971042 w 2971042"/>
              <a:gd name="connsiteY7" fmla="*/ 127743 h 766440"/>
              <a:gd name="connsiteX8" fmla="*/ 2971042 w 2971042"/>
              <a:gd name="connsiteY8" fmla="*/ 638697 h 766440"/>
              <a:gd name="connsiteX9" fmla="*/ 2843299 w 2971042"/>
              <a:gd name="connsiteY9" fmla="*/ 766440 h 766440"/>
              <a:gd name="connsiteX10" fmla="*/ 2327343 w 2971042"/>
              <a:gd name="connsiteY10" fmla="*/ 766440 h 766440"/>
              <a:gd name="connsiteX11" fmla="*/ 1865699 w 2971042"/>
              <a:gd name="connsiteY11" fmla="*/ 766440 h 766440"/>
              <a:gd name="connsiteX12" fmla="*/ 1295432 w 2971042"/>
              <a:gd name="connsiteY12" fmla="*/ 766440 h 766440"/>
              <a:gd name="connsiteX13" fmla="*/ 806632 w 2971042"/>
              <a:gd name="connsiteY13" fmla="*/ 766440 h 766440"/>
              <a:gd name="connsiteX14" fmla="*/ 127743 w 2971042"/>
              <a:gd name="connsiteY14" fmla="*/ 766440 h 766440"/>
              <a:gd name="connsiteX15" fmla="*/ 0 w 2971042"/>
              <a:gd name="connsiteY15" fmla="*/ 638697 h 766440"/>
              <a:gd name="connsiteX16" fmla="*/ 0 w 2971042"/>
              <a:gd name="connsiteY16" fmla="*/ 127743 h 76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042" h="766440" fill="none" extrusionOk="0">
                <a:moveTo>
                  <a:pt x="0" y="127743"/>
                </a:moveTo>
                <a:cubicBezTo>
                  <a:pt x="-1180" y="59301"/>
                  <a:pt x="66419" y="6856"/>
                  <a:pt x="127743" y="0"/>
                </a:cubicBezTo>
                <a:cubicBezTo>
                  <a:pt x="254647" y="-48163"/>
                  <a:pt x="478746" y="1616"/>
                  <a:pt x="616543" y="0"/>
                </a:cubicBezTo>
                <a:cubicBezTo>
                  <a:pt x="754340" y="-1616"/>
                  <a:pt x="1026907" y="10778"/>
                  <a:pt x="1159654" y="0"/>
                </a:cubicBezTo>
                <a:cubicBezTo>
                  <a:pt x="1292401" y="-10778"/>
                  <a:pt x="1511699" y="48969"/>
                  <a:pt x="1648454" y="0"/>
                </a:cubicBezTo>
                <a:cubicBezTo>
                  <a:pt x="1785209" y="-48969"/>
                  <a:pt x="1965879" y="52382"/>
                  <a:pt x="2191566" y="0"/>
                </a:cubicBezTo>
                <a:cubicBezTo>
                  <a:pt x="2417253" y="-52382"/>
                  <a:pt x="2557255" y="64234"/>
                  <a:pt x="2843299" y="0"/>
                </a:cubicBezTo>
                <a:cubicBezTo>
                  <a:pt x="2918941" y="-15659"/>
                  <a:pt x="2978080" y="64802"/>
                  <a:pt x="2971042" y="127743"/>
                </a:cubicBezTo>
                <a:cubicBezTo>
                  <a:pt x="2992178" y="365693"/>
                  <a:pt x="2951927" y="411579"/>
                  <a:pt x="2971042" y="638697"/>
                </a:cubicBezTo>
                <a:cubicBezTo>
                  <a:pt x="2970367" y="695236"/>
                  <a:pt x="2919985" y="770305"/>
                  <a:pt x="2843299" y="766440"/>
                </a:cubicBezTo>
                <a:cubicBezTo>
                  <a:pt x="2610940" y="769659"/>
                  <a:pt x="2436835" y="732105"/>
                  <a:pt x="2327343" y="766440"/>
                </a:cubicBezTo>
                <a:cubicBezTo>
                  <a:pt x="2217851" y="800775"/>
                  <a:pt x="2076240" y="764009"/>
                  <a:pt x="1865699" y="766440"/>
                </a:cubicBezTo>
                <a:cubicBezTo>
                  <a:pt x="1655158" y="768871"/>
                  <a:pt x="1514562" y="717058"/>
                  <a:pt x="1295432" y="766440"/>
                </a:cubicBezTo>
                <a:cubicBezTo>
                  <a:pt x="1076302" y="815822"/>
                  <a:pt x="1047679" y="724562"/>
                  <a:pt x="806632" y="766440"/>
                </a:cubicBezTo>
                <a:cubicBezTo>
                  <a:pt x="565585" y="808318"/>
                  <a:pt x="311812" y="685540"/>
                  <a:pt x="127743" y="766440"/>
                </a:cubicBezTo>
                <a:cubicBezTo>
                  <a:pt x="60295" y="752899"/>
                  <a:pt x="-4089" y="709116"/>
                  <a:pt x="0" y="638697"/>
                </a:cubicBezTo>
                <a:cubicBezTo>
                  <a:pt x="-38739" y="526325"/>
                  <a:pt x="56461" y="380017"/>
                  <a:pt x="0" y="127743"/>
                </a:cubicBezTo>
                <a:close/>
              </a:path>
              <a:path w="2971042" h="766440" stroke="0" extrusionOk="0">
                <a:moveTo>
                  <a:pt x="0" y="127743"/>
                </a:moveTo>
                <a:cubicBezTo>
                  <a:pt x="-7919" y="52307"/>
                  <a:pt x="55687" y="565"/>
                  <a:pt x="127743" y="0"/>
                </a:cubicBezTo>
                <a:cubicBezTo>
                  <a:pt x="378076" y="-51842"/>
                  <a:pt x="495197" y="38294"/>
                  <a:pt x="725165" y="0"/>
                </a:cubicBezTo>
                <a:cubicBezTo>
                  <a:pt x="955133" y="-38294"/>
                  <a:pt x="1137534" y="18273"/>
                  <a:pt x="1241121" y="0"/>
                </a:cubicBezTo>
                <a:cubicBezTo>
                  <a:pt x="1344708" y="-18273"/>
                  <a:pt x="1617182" y="8192"/>
                  <a:pt x="1729921" y="0"/>
                </a:cubicBezTo>
                <a:cubicBezTo>
                  <a:pt x="1842660" y="-8192"/>
                  <a:pt x="2185809" y="65458"/>
                  <a:pt x="2300188" y="0"/>
                </a:cubicBezTo>
                <a:cubicBezTo>
                  <a:pt x="2414567" y="-65458"/>
                  <a:pt x="2686366" y="64047"/>
                  <a:pt x="2843299" y="0"/>
                </a:cubicBezTo>
                <a:cubicBezTo>
                  <a:pt x="2915367" y="-2469"/>
                  <a:pt x="2968574" y="59361"/>
                  <a:pt x="2971042" y="127743"/>
                </a:cubicBezTo>
                <a:cubicBezTo>
                  <a:pt x="2988980" y="272483"/>
                  <a:pt x="2956655" y="395882"/>
                  <a:pt x="2971042" y="638697"/>
                </a:cubicBezTo>
                <a:cubicBezTo>
                  <a:pt x="2976506" y="710562"/>
                  <a:pt x="2899530" y="764124"/>
                  <a:pt x="2843299" y="766440"/>
                </a:cubicBezTo>
                <a:cubicBezTo>
                  <a:pt x="2666661" y="824456"/>
                  <a:pt x="2480533" y="738262"/>
                  <a:pt x="2300188" y="766440"/>
                </a:cubicBezTo>
                <a:cubicBezTo>
                  <a:pt x="2119843" y="794618"/>
                  <a:pt x="1954822" y="757009"/>
                  <a:pt x="1784232" y="766440"/>
                </a:cubicBezTo>
                <a:cubicBezTo>
                  <a:pt x="1613642" y="775871"/>
                  <a:pt x="1330656" y="701103"/>
                  <a:pt x="1186810" y="766440"/>
                </a:cubicBezTo>
                <a:cubicBezTo>
                  <a:pt x="1042964" y="831777"/>
                  <a:pt x="829741" y="744525"/>
                  <a:pt x="589388" y="766440"/>
                </a:cubicBezTo>
                <a:cubicBezTo>
                  <a:pt x="349035" y="788355"/>
                  <a:pt x="260256" y="745905"/>
                  <a:pt x="127743" y="766440"/>
                </a:cubicBezTo>
                <a:cubicBezTo>
                  <a:pt x="53793" y="763238"/>
                  <a:pt x="-7472" y="698078"/>
                  <a:pt x="0" y="638697"/>
                </a:cubicBezTo>
                <a:cubicBezTo>
                  <a:pt x="-52281" y="444805"/>
                  <a:pt x="11254" y="359361"/>
                  <a:pt x="0" y="127743"/>
                </a:cubicBezTo>
                <a:close/>
              </a:path>
            </a:pathLst>
          </a:custGeom>
          <a:ln>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p>
        </p:txBody>
      </p:sp>
      <p:sp>
        <p:nvSpPr>
          <p:cNvPr id="17" name="Rectangle 16"/>
          <p:cNvSpPr/>
          <p:nvPr/>
        </p:nvSpPr>
        <p:spPr>
          <a:xfrm>
            <a:off x="1062474" y="2274419"/>
            <a:ext cx="6360074" cy="861774"/>
          </a:xfrm>
          <a:prstGeom prst="rect">
            <a:avLst/>
          </a:prstGeom>
        </p:spPr>
        <p:txBody>
          <a:bodyPr wrap="none">
            <a:spAutoFit/>
          </a:bodyPr>
          <a:lstStyle/>
          <a:p>
            <a:r>
              <a:rPr lang="en-US" dirty="0">
                <a:solidFill>
                  <a:srgbClr val="000000"/>
                </a:solidFill>
                <a:latin typeface="OpenSans"/>
              </a:rPr>
              <a:t> </a:t>
            </a:r>
            <a:r>
              <a:rPr lang="vi-VN" sz="2500" b="1" dirty="0">
                <a:solidFill>
                  <a:schemeClr val="accent1">
                    <a:lumMod val="50000"/>
                  </a:schemeClr>
                </a:solidFill>
              </a:rPr>
              <a:t>V</a:t>
            </a:r>
            <a:r>
              <a:rPr lang="vi-VN" sz="2500" b="1" dirty="0" smtClean="0">
                <a:solidFill>
                  <a:schemeClr val="accent1">
                    <a:lumMod val="50000"/>
                  </a:schemeClr>
                </a:solidFill>
              </a:rPr>
              <a:t>i-ô-lông, </a:t>
            </a:r>
            <a:r>
              <a:rPr lang="vi-VN" sz="2500" b="1" dirty="0" smtClean="0">
                <a:solidFill>
                  <a:srgbClr val="002060"/>
                </a:solidFill>
              </a:rPr>
              <a:t>cla-ri-nét, xen-lô:  tên nhạc cụ</a:t>
            </a:r>
            <a:endParaRPr lang="vi-VN" sz="2500" b="1" dirty="0">
              <a:solidFill>
                <a:srgbClr val="002060"/>
              </a:solidFill>
            </a:endParaRPr>
          </a:p>
          <a:p>
            <a:endParaRPr lang="vi-VN" sz="2500" b="1" dirty="0">
              <a:solidFill>
                <a:schemeClr val="accent5">
                  <a:lumMod val="50000"/>
                </a:schemeClr>
              </a:solidFill>
            </a:endParaRPr>
          </a:p>
        </p:txBody>
      </p:sp>
    </p:spTree>
    <p:extLst>
      <p:ext uri="{BB962C8B-B14F-4D97-AF65-F5344CB8AC3E}">
        <p14:creationId xmlns:p14="http://schemas.microsoft.com/office/powerpoint/2010/main" val="42668465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inVertical)">
                                      <p:cBhvr>
                                        <p:cTn id="23" dur="500"/>
                                        <p:tgtEl>
                                          <p:spTgt spid="103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wipe(down)">
                                      <p:cBhvr>
                                        <p:cTn id="37" dur="500"/>
                                        <p:tgtEl>
                                          <p:spTgt spid="10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wipe(down)">
                                      <p:cBhvr>
                                        <p:cTn id="45" dur="500"/>
                                        <p:tgtEl>
                                          <p:spTgt spid="10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P spid="14" grpId="0" animBg="1"/>
      <p:bldP spid="16" grpId="0"/>
      <p:bldP spid="15" grpId="0" animBg="1"/>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0034" y="784761"/>
            <a:ext cx="5325497" cy="4708981"/>
          </a:xfrm>
          <a:prstGeom prst="rect">
            <a:avLst/>
          </a:prstGeom>
        </p:spPr>
        <p:txBody>
          <a:bodyPr wrap="none">
            <a:spAutoFit/>
          </a:bodyPr>
          <a:lstStyle/>
          <a:p>
            <a:pPr lvl="0" algn="ctr">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Trả lời </a:t>
            </a:r>
            <a:endParaRPr lang="en-US"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a:p>
            <a:pPr lvl="0" algn="ctr">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câu hỏi</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5903" y="1850057"/>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17433729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1</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xmlns="" id="{7BF6BCDF-9F5D-43EF-8D2F-74DA0EBB0C5C}"/>
              </a:ext>
            </a:extLst>
          </p:cNvPr>
          <p:cNvSpPr txBox="1"/>
          <p:nvPr/>
        </p:nvSpPr>
        <p:spPr>
          <a:xfrm>
            <a:off x="1383239" y="160851"/>
            <a:ext cx="9574242" cy="1394356"/>
          </a:xfrm>
          <a:prstGeom prst="rect">
            <a:avLst/>
          </a:prstGeom>
          <a:noFill/>
        </p:spPr>
        <p:txBody>
          <a:bodyPr wrap="square" rtlCol="0">
            <a:spAutoFit/>
          </a:bodyPr>
          <a:lstStyle/>
          <a:p>
            <a:pPr algn="ctr">
              <a:lnSpc>
                <a:spcPct val="150000"/>
              </a:lnSpc>
            </a:pPr>
            <a:r>
              <a:rPr lang="en-US" sz="3000" b="1" dirty="0" err="1">
                <a:solidFill>
                  <a:srgbClr val="FF0000"/>
                </a:solidFill>
                <a:latin typeface="Arial" panose="020B0604020202020204" pitchFamily="34" charset="0"/>
                <a:cs typeface="Arial" panose="020B0604020202020204" pitchFamily="34" charset="0"/>
              </a:rPr>
              <a:t>Câu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chuyện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những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endParaRPr lang="vi-VN" sz="3000" b="1" dirty="0">
              <a:solidFill>
                <a:srgbClr val="FF0000"/>
              </a:solidFill>
              <a:latin typeface="Arial" panose="020B0604020202020204" pitchFamily="34" charset="0"/>
              <a:cs typeface="Arial" panose="020B0604020202020204" pitchFamily="34" charset="0"/>
            </a:endParaRPr>
          </a:p>
          <a:p>
            <a:pPr algn="ctr">
              <a:lnSpc>
                <a:spcPct val="150000"/>
              </a:lnSpc>
            </a:pPr>
            <a:r>
              <a:rPr lang="en-US" sz="3000" b="1" dirty="0" err="1" smtClean="0">
                <a:solidFill>
                  <a:srgbClr val="FF0000"/>
                </a:solidFill>
                <a:latin typeface="Arial" panose="020B0604020202020204" pitchFamily="34" charset="0"/>
                <a:cs typeface="Arial" panose="020B0604020202020204" pitchFamily="34" charset="0"/>
              </a:rPr>
              <a:t>Những</a:t>
            </a:r>
            <a:r>
              <a:rPr lang="en-US" sz="3000" b="1" dirty="0" smtClean="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nhân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vật</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có</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điểm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giống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nhau</a:t>
            </a:r>
            <a:r>
              <a:rPr lang="en-US" sz="3000" b="1" dirty="0">
                <a:solidFill>
                  <a:srgbClr val="FF0000"/>
                </a:solidFill>
                <a:latin typeface="Arial" panose="020B0604020202020204" pitchFamily="34" charset="0"/>
                <a:cs typeface="Arial" panose="020B0604020202020204" pitchFamily="34" charset="0"/>
              </a:rPr>
              <a:t>?</a:t>
            </a:r>
            <a:r>
              <a:rPr lang="en-US" sz="3000" b="1" dirty="0">
                <a:solidFill>
                  <a:srgbClr val="FF0000"/>
                </a:solidFill>
                <a:latin typeface="Times New Roman" panose="02020603050405020304" pitchFamily="18" charset="0"/>
                <a:cs typeface="Times New Roman" panose="02020603050405020304" pitchFamily="18" charset="0"/>
              </a:rPr>
              <a:t> </a:t>
            </a:r>
            <a:endParaRPr lang="en-US" sz="3000" b="1" dirty="0" smtClean="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283820" y="2017415"/>
            <a:ext cx="7804762" cy="28231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smtClean="0">
              <a:solidFill>
                <a:schemeClr val="bg1"/>
              </a:solidFill>
            </a:endParaRPr>
          </a:p>
        </p:txBody>
      </p:sp>
      <p:sp>
        <p:nvSpPr>
          <p:cNvPr id="13" name="Rectangle 12"/>
          <p:cNvSpPr/>
          <p:nvPr/>
        </p:nvSpPr>
        <p:spPr>
          <a:xfrm>
            <a:off x="1383239" y="2090172"/>
            <a:ext cx="7422074" cy="2677656"/>
          </a:xfrm>
          <a:prstGeom prst="rect">
            <a:avLst/>
          </a:prstGeom>
        </p:spPr>
        <p:txBody>
          <a:bodyPr wrap="square">
            <a:spAutoFit/>
          </a:bodyPr>
          <a:lstStyle/>
          <a:p>
            <a:r>
              <a:rPr lang="vi-VN" sz="2600" b="1" dirty="0" smtClean="0">
                <a:solidFill>
                  <a:schemeClr val="bg1"/>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Những</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trong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ve</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sầu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dế</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mèn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họa</a:t>
            </a:r>
            <a:r>
              <a:rPr lang="en-US" sz="2800" b="1" dirty="0">
                <a:solidFill>
                  <a:schemeClr val="bg1"/>
                </a:solidFill>
                <a:latin typeface="Arial" panose="020B0604020202020204" pitchFamily="34" charset="0"/>
                <a:cs typeface="Arial" panose="020B0604020202020204" pitchFamily="34" charset="0"/>
              </a:rPr>
              <a:t> mi.</a:t>
            </a:r>
            <a:r>
              <a:rPr lang="en-US" sz="2800" b="1" dirty="0">
                <a:solidFill>
                  <a:srgbClr val="000000"/>
                </a:solidFill>
                <a:latin typeface="Arial" panose="020B0604020202020204" pitchFamily="34" charset="0"/>
                <a:cs typeface="Arial" panose="020B0604020202020204" pitchFamily="34" charset="0"/>
              </a:rPr>
              <a:t/>
            </a:r>
            <a:br>
              <a:rPr lang="en-US" sz="2800" b="1" dirty="0">
                <a:solidFill>
                  <a:srgbClr val="000000"/>
                </a:solidFill>
                <a:latin typeface="Arial" panose="020B0604020202020204" pitchFamily="34" charset="0"/>
                <a:cs typeface="Arial" panose="020B0604020202020204" pitchFamily="34" charset="0"/>
              </a:rPr>
            </a:br>
            <a:r>
              <a:rPr lang="vi-VN" sz="2800" b="1" dirty="0" smtClean="0">
                <a:solidFill>
                  <a:srgbClr val="000000"/>
                </a:solidFill>
                <a:latin typeface="Arial" panose="020B0604020202020204" pitchFamily="34" charset="0"/>
                <a:cs typeface="Arial" panose="020B0604020202020204" pitchFamily="34" charset="0"/>
              </a:rPr>
              <a:t>    </a:t>
            </a:r>
            <a:r>
              <a:rPr lang="en-US" sz="2800" b="1" dirty="0" err="1" smtClean="0">
                <a:solidFill>
                  <a:schemeClr val="bg1"/>
                </a:solidFill>
                <a:latin typeface="Arial" panose="020B0604020202020204" pitchFamily="34" charset="0"/>
                <a:cs typeface="Arial" panose="020B0604020202020204" pitchFamily="34" charset="0"/>
              </a:rPr>
              <a:t>Điểm</a:t>
            </a:r>
            <a:r>
              <a:rPr lang="en-US" sz="2800" b="1" dirty="0" smtClean="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giống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nhau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vật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đều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trò</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của</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thầy</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giáo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anh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đều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có</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những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tiết</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mục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rất</a:t>
            </a:r>
            <a:r>
              <a:rPr lang="en-US" sz="2800" b="1" dirty="0">
                <a:solidFill>
                  <a:schemeClr val="bg1"/>
                </a:solidFill>
                <a:latin typeface="Arial" panose="020B0604020202020204" pitchFamily="34" charset="0"/>
                <a:cs typeface="Arial" panose="020B0604020202020204" pitchFamily="34" charset="0"/>
              </a:rPr>
              <a:t> hay</a:t>
            </a:r>
            <a:r>
              <a:rPr lang="en-US" sz="2800" b="1" dirty="0" smtClean="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355984212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kumimoji="0" lang="vi-V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xmlns="" id="{7BF6BCDF-9F5D-43EF-8D2F-74DA0EBB0C5C}"/>
              </a:ext>
            </a:extLst>
          </p:cNvPr>
          <p:cNvSpPr txBox="1"/>
          <p:nvPr/>
        </p:nvSpPr>
        <p:spPr>
          <a:xfrm>
            <a:off x="1308879" y="263411"/>
            <a:ext cx="9574242" cy="13917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Giới</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thiệu</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về</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tiết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mục</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một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nhân</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vật</a:t>
            </a:r>
            <a:r>
              <a:rPr kumimoji="0" lang="en-US" sz="30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endParaRPr kumimoji="0" lang="vi-VN"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em</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yêu</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thích</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trong</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câu</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chuyện</a:t>
            </a:r>
            <a:r>
              <a:rPr kumimoji="0" lang="en-US" sz="3000" b="1"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smtClean="0">
                <a:ln>
                  <a:noFill/>
                </a:ln>
                <a:solidFill>
                  <a:srgbClr val="0070C0"/>
                </a:solidFill>
                <a:effectLst/>
                <a:uLnTx/>
                <a:uFillTx/>
                <a:latin typeface="等线" panose="020F0502020204030204"/>
                <a:ea typeface="+mn-ea"/>
              </a:rPr>
              <a:t> </a:t>
            </a:r>
            <a:endParaRPr kumimoji="0" lang="en-US" sz="3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2" name="Rounded Rectangle 11"/>
          <p:cNvSpPr/>
          <p:nvPr/>
        </p:nvSpPr>
        <p:spPr>
          <a:xfrm>
            <a:off x="3801846" y="2823958"/>
            <a:ext cx="4575845" cy="9238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1" y="3653721"/>
            <a:ext cx="4394839" cy="277457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12" y="4805985"/>
            <a:ext cx="13266916" cy="2077660"/>
          </a:xfrm>
          <a:prstGeom prst="rect">
            <a:avLst/>
          </a:prstGeom>
        </p:spPr>
      </p:pic>
      <p:sp>
        <p:nvSpPr>
          <p:cNvPr id="3" name="Rectangle 2"/>
          <p:cNvSpPr/>
          <p:nvPr/>
        </p:nvSpPr>
        <p:spPr>
          <a:xfrm>
            <a:off x="691014" y="1516767"/>
            <a:ext cx="1978427" cy="1169551"/>
          </a:xfrm>
          <a:prstGeom prst="rect">
            <a:avLst/>
          </a:prstGeom>
        </p:spPr>
        <p:txBody>
          <a:bodyPr wrap="none">
            <a:spAutoFit/>
          </a:bodyPr>
          <a:lstStyle/>
          <a:p>
            <a:r>
              <a:rPr lang="vi-VN"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a:t>
            </a:r>
            <a:r>
              <a:rPr lang="vi-VN" sz="7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Gợi ý</a:t>
            </a:r>
            <a:endParaRPr lang="en-US" sz="7000" dirty="0"/>
          </a:p>
        </p:txBody>
      </p:sp>
      <p:sp>
        <p:nvSpPr>
          <p:cNvPr id="16" name="Rounded Rectangle 15"/>
          <p:cNvSpPr/>
          <p:nvPr/>
        </p:nvSpPr>
        <p:spPr>
          <a:xfrm>
            <a:off x="3820909" y="1906378"/>
            <a:ext cx="3367548" cy="68917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sp>
        <p:nvSpPr>
          <p:cNvPr id="17" name="Rounded Rectangle 16"/>
          <p:cNvSpPr/>
          <p:nvPr/>
        </p:nvSpPr>
        <p:spPr>
          <a:xfrm>
            <a:off x="3957449" y="3975359"/>
            <a:ext cx="5860806" cy="115934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smtClean="0">
              <a:ln>
                <a:noFill/>
              </a:ln>
              <a:solidFill>
                <a:prstClr val="white"/>
              </a:solidFill>
              <a:effectLst/>
              <a:uLnTx/>
              <a:uFillTx/>
              <a:latin typeface="Arial" panose="020B0604020202020204" pitchFamily="34" charset="0"/>
              <a:ea typeface="+mn-ea"/>
              <a:cs typeface="+mn-cs"/>
            </a:endParaRPr>
          </a:p>
        </p:txBody>
      </p:sp>
      <p:sp>
        <p:nvSpPr>
          <p:cNvPr id="10" name="TextBox 9"/>
          <p:cNvSpPr txBox="1"/>
          <p:nvPr/>
        </p:nvSpPr>
        <p:spPr>
          <a:xfrm>
            <a:off x="3653755" y="2049122"/>
            <a:ext cx="3372464" cy="492443"/>
          </a:xfrm>
          <a:prstGeom prst="rect">
            <a:avLst/>
          </a:prstGeom>
          <a:noFill/>
        </p:spPr>
        <p:txBody>
          <a:bodyPr wrap="square" rtlCol="0">
            <a:spAutoFit/>
          </a:bodyPr>
          <a:lstStyle/>
          <a:p>
            <a:pPr algn="ct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Tên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nhân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vật</a:t>
            </a:r>
            <a:endParaRPr lang="en-US" sz="2600" b="1" dirty="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3801846" y="2905679"/>
            <a:ext cx="4267200" cy="892552"/>
          </a:xfrm>
          <a:prstGeom prst="rect">
            <a:avLst/>
          </a:prstGeom>
          <a:noFill/>
        </p:spPr>
        <p:txBody>
          <a:bodyPr wrap="square" rtlCol="0">
            <a:spAutoFit/>
          </a:bodyPr>
          <a:lstStyle/>
          <a:p>
            <a:pPr algn="ctr"/>
            <a:r>
              <a:rPr lang="en-US" sz="2600" dirty="0" smtClean="0">
                <a:ln>
                  <a:solidFill>
                    <a:sysClr val="windowText" lastClr="000000"/>
                  </a:solidFill>
                </a:ln>
                <a:latin typeface="Arial" panose="020B0604020202020204" pitchFamily="34" charset="0"/>
                <a:cs typeface="Arial" panose="020B0604020202020204" pitchFamily="34" charset="0"/>
              </a:rPr>
              <a:t>-</a:t>
            </a:r>
            <a:r>
              <a:rPr lang="vi-VN" sz="2600" dirty="0" smtClean="0">
                <a:ln>
                  <a:solidFill>
                    <a:sysClr val="windowText" lastClr="000000"/>
                  </a:solidFill>
                </a:ln>
                <a:latin typeface="Arial" panose="020B0604020202020204" pitchFamily="34" charset="0"/>
                <a:cs typeface="Arial" panose="020B0604020202020204" pitchFamily="34" charset="0"/>
              </a:rPr>
              <a:t> Ngoại hình, trang phục của nhân vật</a:t>
            </a:r>
            <a:endParaRPr lang="en-US" sz="2600" dirty="0">
              <a:ln>
                <a:solidFill>
                  <a:sysClr val="windowText" lastClr="000000"/>
                </a:solidFill>
              </a:ln>
              <a:latin typeface="Arial" panose="020B0604020202020204" pitchFamily="34" charset="0"/>
              <a:cs typeface="Arial" panose="020B0604020202020204" pitchFamily="34" charset="0"/>
            </a:endParaRPr>
          </a:p>
        </p:txBody>
      </p:sp>
      <p:sp>
        <p:nvSpPr>
          <p:cNvPr id="11" name="TextBox 10"/>
          <p:cNvSpPr txBox="1"/>
          <p:nvPr/>
        </p:nvSpPr>
        <p:spPr>
          <a:xfrm>
            <a:off x="4046303" y="4079391"/>
            <a:ext cx="5417574" cy="1292662"/>
          </a:xfrm>
          <a:prstGeom prst="rect">
            <a:avLst/>
          </a:prstGeom>
          <a:noFill/>
        </p:spPr>
        <p:txBody>
          <a:bodyPr wrap="square" rtlCol="0">
            <a:spAutoFit/>
          </a:bodyPr>
          <a:lstStyle/>
          <a:p>
            <a:pPr algn="ctr"/>
            <a:r>
              <a:rPr lang="en-US" sz="2600" b="1" dirty="0" smtClean="0">
                <a:solidFill>
                  <a:schemeClr val="bg1"/>
                </a:solidFill>
                <a:latin typeface="Arial" panose="020B0604020202020204" pitchFamily="34" charset="0"/>
                <a:cs typeface="Arial" panose="020B0604020202020204" pitchFamily="34" charset="0"/>
              </a:rPr>
              <a:t>- </a:t>
            </a:r>
            <a:r>
              <a:rPr lang="vi-VN" sz="2600" b="1" dirty="0" smtClean="0">
                <a:solidFill>
                  <a:schemeClr val="bg1"/>
                </a:solidFill>
                <a:latin typeface="Arial" panose="020B0604020202020204" pitchFamily="34" charset="0"/>
                <a:cs typeface="Arial" panose="020B0604020202020204" pitchFamily="34" charset="0"/>
              </a:rPr>
              <a:t>Những </a:t>
            </a:r>
            <a:r>
              <a:rPr lang="vi-VN" sz="2600" b="1" dirty="0">
                <a:solidFill>
                  <a:schemeClr val="bg1"/>
                </a:solidFill>
                <a:latin typeface="Arial" panose="020B0604020202020204" pitchFamily="34" charset="0"/>
                <a:cs typeface="Arial" panose="020B0604020202020204" pitchFamily="34" charset="0"/>
              </a:rPr>
              <a:t>hình ảnh được gợi ra từ bản nhạc mà nhân vật biểu diễn</a:t>
            </a:r>
            <a:r>
              <a:rPr lang="vi-VN" sz="2600" dirty="0">
                <a:latin typeface="Arial" panose="020B0604020202020204" pitchFamily="34" charset="0"/>
                <a:cs typeface="Arial" panose="020B0604020202020204" pitchFamily="34" charset="0"/>
              </a:rPr>
              <a:t/>
            </a:r>
            <a:br>
              <a:rPr lang="vi-VN" sz="2600" dirty="0">
                <a:latin typeface="Arial" panose="020B0604020202020204" pitchFamily="34" charset="0"/>
                <a:cs typeface="Arial" panose="020B0604020202020204" pitchFamily="34" charset="0"/>
              </a:rPr>
            </a:b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45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3" grpId="0"/>
      <p:bldP spid="16" grpId="0" animBg="1"/>
      <p:bldP spid="17" grpId="0" animBg="1"/>
      <p:bldP spid="10" grpId="0"/>
      <p:bldP spid="1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dirty="0">
                    <a:solidFill>
                      <a:srgbClr val="F7821E"/>
                    </a:solidFill>
                    <a:latin typeface="#9Slide07 SVNZiclets" panose="02000603000000000000" pitchFamily="2" charset="0"/>
                    <a:ea typeface="字魂131号-酷乐潮玩体" panose="00000500000000000000" pitchFamily="2" charset="-122"/>
                    <a:sym typeface="+mn-ea"/>
                  </a:rPr>
                  <a:t>2</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xmlns="" id="{7BF6BCDF-9F5D-43EF-8D2F-74DA0EBB0C5C}"/>
              </a:ext>
            </a:extLst>
          </p:cNvPr>
          <p:cNvSpPr txBox="1"/>
          <p:nvPr/>
        </p:nvSpPr>
        <p:spPr>
          <a:xfrm>
            <a:off x="1308879" y="263411"/>
            <a:ext cx="9574242" cy="1391728"/>
          </a:xfrm>
          <a:prstGeom prst="rect">
            <a:avLst/>
          </a:prstGeom>
          <a:noFill/>
        </p:spPr>
        <p:txBody>
          <a:bodyPr wrap="square" rtlCol="0">
            <a:spAutoFit/>
          </a:bodyPr>
          <a:lstStyle/>
          <a:p>
            <a:pPr algn="ctr">
              <a:lnSpc>
                <a:spcPct val="150000"/>
              </a:lnSpc>
            </a:pPr>
            <a:r>
              <a:rPr lang="en-US" sz="3000" b="1" dirty="0" err="1">
                <a:solidFill>
                  <a:srgbClr val="0070C0"/>
                </a:solidFill>
                <a:latin typeface="Arial" panose="020B0604020202020204" pitchFamily="34" charset="0"/>
                <a:cs typeface="Arial" panose="020B0604020202020204" pitchFamily="34" charset="0"/>
              </a:rPr>
              <a:t>Giới</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thiệu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về</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tiết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mục</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của</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một</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nhân</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vật</a:t>
            </a:r>
            <a:r>
              <a:rPr lang="en-US" sz="3000" b="1" dirty="0">
                <a:solidFill>
                  <a:srgbClr val="0070C0"/>
                </a:solidFill>
                <a:latin typeface="Arial" panose="020B0604020202020204" pitchFamily="34" charset="0"/>
                <a:cs typeface="Arial" panose="020B0604020202020204" pitchFamily="34" charset="0"/>
              </a:rPr>
              <a:t> </a:t>
            </a:r>
            <a:endParaRPr lang="vi-VN" sz="3000" b="1" dirty="0" smtClean="0">
              <a:solidFill>
                <a:srgbClr val="0070C0"/>
              </a:solidFill>
              <a:latin typeface="Arial" panose="020B0604020202020204" pitchFamily="34" charset="0"/>
              <a:cs typeface="Arial" panose="020B0604020202020204" pitchFamily="34" charset="0"/>
            </a:endParaRPr>
          </a:p>
          <a:p>
            <a:pPr algn="ctr">
              <a:lnSpc>
                <a:spcPct val="150000"/>
              </a:lnSpc>
            </a:pPr>
            <a:r>
              <a:rPr lang="en-US" sz="3000" b="1" dirty="0" err="1" smtClean="0">
                <a:solidFill>
                  <a:srgbClr val="0070C0"/>
                </a:solidFill>
                <a:latin typeface="Arial" panose="020B0604020202020204" pitchFamily="34" charset="0"/>
                <a:cs typeface="Arial" panose="020B0604020202020204" pitchFamily="34" charset="0"/>
              </a:rPr>
              <a:t>em</a:t>
            </a:r>
            <a:r>
              <a:rPr lang="en-US" sz="3000" b="1" dirty="0" smtClean="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yêu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thích</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trong</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câu</a:t>
            </a:r>
            <a:r>
              <a:rPr lang="en-US" sz="3000" b="1" dirty="0">
                <a:solidFill>
                  <a:srgbClr val="0070C0"/>
                </a:solidFill>
                <a:latin typeface="Arial" panose="020B0604020202020204" pitchFamily="34" charset="0"/>
                <a:cs typeface="Arial" panose="020B0604020202020204" pitchFamily="34" charset="0"/>
              </a:rPr>
              <a:t> </a:t>
            </a:r>
            <a:r>
              <a:rPr lang="en-US" sz="3000" b="1" dirty="0" err="1">
                <a:solidFill>
                  <a:srgbClr val="0070C0"/>
                </a:solidFill>
                <a:latin typeface="Arial" panose="020B0604020202020204" pitchFamily="34" charset="0"/>
                <a:cs typeface="Arial" panose="020B0604020202020204" pitchFamily="34" charset="0"/>
              </a:rPr>
              <a:t>chuyện</a:t>
            </a:r>
            <a:r>
              <a:rPr lang="en-US" sz="3000" b="1" dirty="0">
                <a:solidFill>
                  <a:srgbClr val="0070C0"/>
                </a:solidFill>
                <a:latin typeface="Arial" panose="020B0604020202020204" pitchFamily="34" charset="0"/>
                <a:cs typeface="Arial" panose="020B0604020202020204" pitchFamily="34" charset="0"/>
              </a:rPr>
              <a:t>.</a:t>
            </a:r>
            <a:r>
              <a:rPr lang="en-US" dirty="0">
                <a:solidFill>
                  <a:srgbClr val="0070C0"/>
                </a:solidFill>
              </a:rPr>
              <a:t> </a:t>
            </a:r>
            <a:endParaRPr lang="en-US" sz="3000" b="1" dirty="0" smtClean="0">
              <a:solidFill>
                <a:srgbClr val="0070C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69103" y="1908988"/>
            <a:ext cx="8054823" cy="320795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smtClean="0">
              <a:solidFill>
                <a:schemeClr val="bg1"/>
              </a:solidFill>
            </a:endParaRPr>
          </a:p>
        </p:txBody>
      </p:sp>
      <p:sp>
        <p:nvSpPr>
          <p:cNvPr id="13" name="Rectangle 12"/>
          <p:cNvSpPr/>
          <p:nvPr/>
        </p:nvSpPr>
        <p:spPr>
          <a:xfrm>
            <a:off x="1097660" y="1945825"/>
            <a:ext cx="7797707" cy="3893374"/>
          </a:xfrm>
          <a:prstGeom prst="rect">
            <a:avLst/>
          </a:prstGeom>
        </p:spPr>
        <p:txBody>
          <a:bodyPr wrap="square">
            <a:spAutoFit/>
          </a:bodyPr>
          <a:lstStyle/>
          <a:p>
            <a:r>
              <a:rPr lang="vi-VN" sz="2600" b="1" dirty="0" smtClean="0">
                <a:solidFill>
                  <a:schemeClr val="bg1"/>
                </a:solidFill>
                <a:latin typeface="Arial" panose="020B0604020202020204" pitchFamily="34" charset="0"/>
                <a:cs typeface="Arial" panose="020B0604020202020204" pitchFamily="34" charset="0"/>
              </a:rPr>
              <a:t>    </a:t>
            </a:r>
            <a:r>
              <a:rPr lang="vi-VN" sz="2500" b="1" dirty="0" smtClean="0">
                <a:latin typeface="Arial" panose="020B0604020202020204" pitchFamily="34" charset="0"/>
                <a:cs typeface="Arial" panose="020B0604020202020204" pitchFamily="34" charset="0"/>
              </a:rPr>
              <a:t>T</a:t>
            </a:r>
            <a:r>
              <a:rPr lang="vi-VN" sz="2500" b="1" dirty="0" smtClean="0"/>
              <a:t>rong </a:t>
            </a:r>
            <a:r>
              <a:rPr lang="vi-VN" sz="2500" b="1" dirty="0"/>
              <a:t>câu chuyện, em thích nhất là tiết mục của họa mi. Họa mi mặc một chiếc áo dài tha thướt trông rất uyển chuyển, dịu dàng. Bản nhạc “Mùa xuân” vang lên réo rắt, say đắm, rồi dần chuyển sang tiết tấu rạo rực, tưng bừng. Những giọt mưa xuân rơi trên đôi má nóng rực. Những chiếc mầm bật khỏi cành. Hoa đào rộ lên hoa mắt...</a:t>
            </a:r>
            <a:r>
              <a:rPr lang="vi-VN" b="1" dirty="0"/>
              <a:t/>
            </a:r>
            <a:br>
              <a:rPr lang="vi-VN" b="1" dirty="0"/>
            </a:br>
            <a:r>
              <a:rPr lang="vi-VN" b="1" dirty="0"/>
              <a:t/>
            </a:r>
            <a:br>
              <a:rPr lang="vi-VN" b="1"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161080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2"/>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3</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xmlns="" id="{7BF6BCDF-9F5D-43EF-8D2F-74DA0EBB0C5C}"/>
              </a:ext>
            </a:extLst>
          </p:cNvPr>
          <p:cNvSpPr txBox="1"/>
          <p:nvPr/>
        </p:nvSpPr>
        <p:spPr>
          <a:xfrm>
            <a:off x="2035276" y="224892"/>
            <a:ext cx="8121448" cy="1477328"/>
          </a:xfrm>
          <a:prstGeom prst="rect">
            <a:avLst/>
          </a:prstGeom>
          <a:noFill/>
        </p:spPr>
        <p:txBody>
          <a:bodyPr wrap="square" rtlCol="0">
            <a:spAutoFit/>
          </a:bodyPr>
          <a:lstStyle/>
          <a:p>
            <a:pPr algn="ctr">
              <a:lnSpc>
                <a:spcPct val="150000"/>
              </a:lnSpc>
            </a:pPr>
            <a:r>
              <a:rPr lang="en-US" sz="3000" b="1" dirty="0" err="1" smtClean="0">
                <a:latin typeface="Arial" panose="020B0604020202020204" pitchFamily="34" charset="0"/>
                <a:cs typeface="Arial" panose="020B0604020202020204" pitchFamily="34" charset="0"/>
              </a:rPr>
              <a:t>Vì</a:t>
            </a:r>
            <a:r>
              <a:rPr lang="en-US" sz="3000" b="1" dirty="0" smtClean="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sao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thầy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anh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rất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xúc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động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xem</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các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học</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trò</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biểu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diễn</a:t>
            </a:r>
            <a:r>
              <a:rPr lang="en-US" sz="3000" b="1" dirty="0" smtClean="0">
                <a:latin typeface="Arial" panose="020B0604020202020204" pitchFamily="34" charset="0"/>
                <a:cs typeface="Arial" panose="020B0604020202020204" pitchFamily="34" charset="0"/>
              </a:rPr>
              <a:t>?</a:t>
            </a:r>
          </a:p>
        </p:txBody>
      </p:sp>
      <p:sp>
        <p:nvSpPr>
          <p:cNvPr id="12" name="Rounded Rectangle 11"/>
          <p:cNvSpPr/>
          <p:nvPr/>
        </p:nvSpPr>
        <p:spPr>
          <a:xfrm>
            <a:off x="969103" y="1908988"/>
            <a:ext cx="8054823" cy="320795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b="1" dirty="0" smtClean="0">
              <a:solidFill>
                <a:schemeClr val="bg1"/>
              </a:solidFill>
            </a:endParaRPr>
          </a:p>
        </p:txBody>
      </p:sp>
      <p:sp>
        <p:nvSpPr>
          <p:cNvPr id="13" name="Rectangle 12"/>
          <p:cNvSpPr/>
          <p:nvPr/>
        </p:nvSpPr>
        <p:spPr>
          <a:xfrm>
            <a:off x="1226219" y="2100193"/>
            <a:ext cx="7797707" cy="3108543"/>
          </a:xfrm>
          <a:prstGeom prst="rect">
            <a:avLst/>
          </a:prstGeom>
        </p:spPr>
        <p:txBody>
          <a:bodyPr wrap="square">
            <a:spAutoFit/>
          </a:bodyPr>
          <a:lstStyle/>
          <a:p>
            <a:r>
              <a:rPr lang="vi-VN" sz="2600" b="1" dirty="0" smtClean="0">
                <a:solidFill>
                  <a:schemeClr val="bg1"/>
                </a:solidFill>
                <a:latin typeface="Arial" panose="020B0604020202020204" pitchFamily="34" charset="0"/>
                <a:cs typeface="Arial" panose="020B0604020202020204" pitchFamily="34" charset="0"/>
              </a:rPr>
              <a:t>    </a:t>
            </a:r>
            <a:r>
              <a:rPr lang="vi-VN" sz="3000" b="1" dirty="0">
                <a:solidFill>
                  <a:schemeClr val="bg1"/>
                </a:solidFill>
              </a:rPr>
              <a:t>Thầy vàng anh rất vui và xúc động khi xem các học trò biểu diễn vì sự thành công của các học trò. Các học trò của thầy đã tạo dựng cho mình một phong cách độc đáo, không ai bắt chước ai. </a:t>
            </a:r>
            <a:r>
              <a:rPr lang="vi-VN" dirty="0"/>
              <a:t/>
            </a:r>
            <a:br>
              <a:rPr lang="vi-VN" dirty="0"/>
            </a:br>
            <a:r>
              <a:rPr lang="vi-VN" dirty="0"/>
              <a:t/>
            </a:r>
            <a:br>
              <a:rPr lang="vi-VN" dirty="0"/>
            </a:br>
            <a:endParaRPr lang="en-US" sz="2800" b="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7481454" y="4067514"/>
            <a:ext cx="4251072" cy="268381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715" y="4780340"/>
            <a:ext cx="13266916" cy="2077660"/>
          </a:xfrm>
          <a:prstGeom prst="rect">
            <a:avLst/>
          </a:prstGeom>
        </p:spPr>
      </p:pic>
    </p:spTree>
    <p:extLst>
      <p:ext uri="{BB962C8B-B14F-4D97-AF65-F5344CB8AC3E}">
        <p14:creationId xmlns:p14="http://schemas.microsoft.com/office/powerpoint/2010/main" val="262323844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4608"/>
            <a:ext cx="11511524" cy="1697066"/>
            <a:chOff x="6401628" y="-1319874"/>
            <a:chExt cx="10971837" cy="1471931"/>
          </a:xfrm>
        </p:grpSpPr>
        <p:sp>
          <p:nvSpPr>
            <p:cNvPr id="5" name="任意多边形 4"/>
            <p:cNvSpPr/>
            <p:nvPr/>
          </p:nvSpPr>
          <p:spPr>
            <a:xfrm>
              <a:off x="7325298" y="-1168113"/>
              <a:ext cx="10048167" cy="1278379"/>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nvGrpSpPr>
            <p:cNvPr id="6" name="Group 5"/>
            <p:cNvGrpSpPr/>
            <p:nvPr/>
          </p:nvGrpSpPr>
          <p:grpSpPr>
            <a:xfrm>
              <a:off x="6401628" y="-1319874"/>
              <a:ext cx="1822365" cy="1471931"/>
              <a:chOff x="2137831" y="1070819"/>
              <a:chExt cx="1822365" cy="1471931"/>
            </a:xfrm>
          </p:grpSpPr>
          <p:pic>
            <p:nvPicPr>
              <p:cNvPr id="7" name="图片 20"/>
              <p:cNvPicPr>
                <a:picLocks noChangeAspect="1"/>
              </p:cNvPicPr>
              <p:nvPr/>
            </p:nvPicPr>
            <p:blipFill rotWithShape="1">
              <a:blip r:embed="rId6"/>
              <a:srcRect/>
              <a:stretch>
                <a:fillRect/>
              </a:stretch>
            </p:blipFill>
            <p:spPr>
              <a:xfrm>
                <a:off x="2137831" y="1070819"/>
                <a:ext cx="1822365" cy="1471931"/>
              </a:xfrm>
              <a:prstGeom prst="rect">
                <a:avLst/>
              </a:prstGeom>
            </p:spPr>
          </p:pic>
          <p:sp>
            <p:nvSpPr>
              <p:cNvPr id="8" name="矩形 21"/>
              <p:cNvSpPr/>
              <p:nvPr/>
            </p:nvSpPr>
            <p:spPr>
              <a:xfrm>
                <a:off x="2736564" y="1286577"/>
                <a:ext cx="624898" cy="902390"/>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r>
                  <a:rPr lang="vi-VN" altLang="zh-CN" sz="4800" noProof="0" dirty="0">
                    <a:solidFill>
                      <a:srgbClr val="F7821E"/>
                    </a:solidFill>
                    <a:latin typeface="#9Slide07 SVNZiclets" panose="02000603000000000000" pitchFamily="2" charset="0"/>
                    <a:ea typeface="字魂131号-酷乐潮玩体" panose="00000500000000000000" pitchFamily="2" charset="-122"/>
                    <a:sym typeface="+mn-ea"/>
                  </a:rPr>
                  <a:t>4</a:t>
                </a: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grpSp>
      <p:sp>
        <p:nvSpPr>
          <p:cNvPr id="9" name="TextBox 8">
            <a:extLst>
              <a:ext uri="{FF2B5EF4-FFF2-40B4-BE49-F238E27FC236}">
                <a16:creationId xmlns:a16="http://schemas.microsoft.com/office/drawing/2014/main" xmlns="" id="{7BF6BCDF-9F5D-43EF-8D2F-74DA0EBB0C5C}"/>
              </a:ext>
            </a:extLst>
          </p:cNvPr>
          <p:cNvSpPr txBox="1"/>
          <p:nvPr/>
        </p:nvSpPr>
        <p:spPr>
          <a:xfrm>
            <a:off x="1568462" y="-98522"/>
            <a:ext cx="9574242" cy="1391728"/>
          </a:xfrm>
          <a:prstGeom prst="rect">
            <a:avLst/>
          </a:prstGeom>
          <a:noFill/>
        </p:spPr>
        <p:txBody>
          <a:bodyPr wrap="square" rtlCol="0">
            <a:spAutoFit/>
          </a:bodyPr>
          <a:lstStyle/>
          <a:p>
            <a:pPr algn="ctr">
              <a:lnSpc>
                <a:spcPct val="150000"/>
              </a:lnSpc>
            </a:pPr>
            <a:r>
              <a:rPr lang="en-US" sz="3000" b="1" dirty="0" err="1" smtClean="0">
                <a:solidFill>
                  <a:srgbClr val="C00000"/>
                </a:solidFill>
                <a:latin typeface="Arial" panose="020B0604020202020204" pitchFamily="34" charset="0"/>
                <a:cs typeface="Arial" panose="020B0604020202020204" pitchFamily="34" charset="0"/>
              </a:rPr>
              <a:t>Tác</a:t>
            </a:r>
            <a:r>
              <a:rPr lang="en-US" sz="3000" b="1" dirty="0" smtClean="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giả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muốn</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nói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với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chúng</a:t>
            </a:r>
            <a:r>
              <a:rPr lang="en-US" sz="3000" b="1" dirty="0">
                <a:solidFill>
                  <a:srgbClr val="C00000"/>
                </a:solidFill>
                <a:latin typeface="Arial" panose="020B0604020202020204" pitchFamily="34" charset="0"/>
                <a:cs typeface="Arial" panose="020B0604020202020204" pitchFamily="34" charset="0"/>
              </a:rPr>
              <a:t> ta </a:t>
            </a:r>
            <a:r>
              <a:rPr lang="en-US" sz="3000" b="1" dirty="0" err="1">
                <a:solidFill>
                  <a:srgbClr val="C00000"/>
                </a:solidFill>
                <a:latin typeface="Arial" panose="020B0604020202020204" pitchFamily="34" charset="0"/>
                <a:cs typeface="Arial" panose="020B0604020202020204" pitchFamily="34" charset="0"/>
              </a:rPr>
              <a:t>điều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gì</a:t>
            </a:r>
            <a:r>
              <a:rPr lang="en-US" sz="3000" b="1" dirty="0">
                <a:solidFill>
                  <a:srgbClr val="C00000"/>
                </a:solidFill>
                <a:latin typeface="Arial" panose="020B0604020202020204" pitchFamily="34" charset="0"/>
                <a:cs typeface="Arial" panose="020B0604020202020204" pitchFamily="34" charset="0"/>
              </a:rPr>
              <a:t> qua </a:t>
            </a:r>
            <a:r>
              <a:rPr lang="en-US" sz="3000" b="1" dirty="0" err="1" smtClean="0">
                <a:solidFill>
                  <a:srgbClr val="C00000"/>
                </a:solidFill>
                <a:latin typeface="Arial" panose="020B0604020202020204" pitchFamily="34" charset="0"/>
                <a:cs typeface="Arial" panose="020B0604020202020204" pitchFamily="34" charset="0"/>
              </a:rPr>
              <a:t>câu</a:t>
            </a:r>
            <a:r>
              <a:rPr lang="vi-VN" sz="3000" b="1" dirty="0" smtClean="0">
                <a:solidFill>
                  <a:srgbClr val="C00000"/>
                </a:solidFill>
                <a:latin typeface="Arial" panose="020B0604020202020204" pitchFamily="34" charset="0"/>
                <a:cs typeface="Arial" panose="020B0604020202020204" pitchFamily="34" charset="0"/>
              </a:rPr>
              <a:t> </a:t>
            </a:r>
            <a:r>
              <a:rPr lang="en-US" sz="3000" b="1" dirty="0" err="1" smtClean="0">
                <a:solidFill>
                  <a:srgbClr val="C00000"/>
                </a:solidFill>
                <a:latin typeface="Arial" panose="020B0604020202020204" pitchFamily="34" charset="0"/>
                <a:cs typeface="Arial" panose="020B0604020202020204" pitchFamily="34" charset="0"/>
              </a:rPr>
              <a:t>chuyện</a:t>
            </a:r>
            <a:r>
              <a:rPr lang="en-US" sz="3000" b="1" dirty="0" smtClean="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trên</a:t>
            </a:r>
            <a:r>
              <a:rPr lang="en-US" sz="3000" b="1" dirty="0">
                <a:solidFill>
                  <a:srgbClr val="C00000"/>
                </a:solidFill>
                <a:latin typeface="Arial" panose="020B0604020202020204" pitchFamily="34" charset="0"/>
                <a:cs typeface="Arial" panose="020B0604020202020204" pitchFamily="34" charset="0"/>
              </a:rPr>
              <a:t>? </a:t>
            </a:r>
            <a:r>
              <a:rPr lang="en-US" sz="3000" b="1" dirty="0" err="1" smtClean="0">
                <a:solidFill>
                  <a:srgbClr val="C00000"/>
                </a:solidFill>
                <a:latin typeface="Arial" panose="020B0604020202020204" pitchFamily="34" charset="0"/>
                <a:cs typeface="Arial" panose="020B0604020202020204" pitchFamily="34" charset="0"/>
              </a:rPr>
              <a:t>Tìm</a:t>
            </a:r>
            <a:r>
              <a:rPr lang="en-US" sz="3000" b="1" dirty="0" smtClean="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câu</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trả</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lời</a:t>
            </a:r>
            <a:r>
              <a:rPr lang="en-US" sz="3000" b="1" dirty="0">
                <a:solidFill>
                  <a:srgbClr val="C00000"/>
                </a:solidFill>
                <a:latin typeface="Arial" panose="020B0604020202020204" pitchFamily="34" charset="0"/>
                <a:cs typeface="Arial" panose="020B0604020202020204" pitchFamily="34" charset="0"/>
              </a:rPr>
              <a:t> </a:t>
            </a:r>
            <a:r>
              <a:rPr lang="en-US" sz="3000" b="1" dirty="0" err="1">
                <a:solidFill>
                  <a:srgbClr val="C00000"/>
                </a:solidFill>
                <a:latin typeface="Arial" panose="020B0604020202020204" pitchFamily="34" charset="0"/>
                <a:cs typeface="Arial" panose="020B0604020202020204" pitchFamily="34" charset="0"/>
              </a:rPr>
              <a:t>đúng</a:t>
            </a:r>
            <a:r>
              <a:rPr lang="en-US" sz="3000" b="1" dirty="0" smtClean="0">
                <a:solidFill>
                  <a:srgbClr val="C00000"/>
                </a:solidFill>
                <a:latin typeface="Arial" panose="020B0604020202020204" pitchFamily="34" charset="0"/>
                <a:cs typeface="Arial" panose="020B0604020202020204" pitchFamily="34" charset="0"/>
              </a:rPr>
              <a:t>.</a:t>
            </a: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907" y="5128266"/>
            <a:ext cx="13266916" cy="2077660"/>
          </a:xfrm>
          <a:prstGeom prst="rect">
            <a:avLst/>
          </a:prstGeom>
        </p:spPr>
      </p:pic>
      <p:grpSp>
        <p:nvGrpSpPr>
          <p:cNvPr id="16" name="Group 15">
            <a:extLst>
              <a:ext uri="{FF2B5EF4-FFF2-40B4-BE49-F238E27FC236}">
                <a16:creationId xmlns:a16="http://schemas.microsoft.com/office/drawing/2014/main" xmlns="" id="{DA2422B9-6810-4289-A18F-1D6D90A2BBEE}"/>
              </a:ext>
            </a:extLst>
          </p:cNvPr>
          <p:cNvGrpSpPr/>
          <p:nvPr/>
        </p:nvGrpSpPr>
        <p:grpSpPr>
          <a:xfrm>
            <a:off x="530847" y="4765752"/>
            <a:ext cx="8285230" cy="858538"/>
            <a:chOff x="5917611" y="3914754"/>
            <a:chExt cx="5749137" cy="858538"/>
          </a:xfrm>
        </p:grpSpPr>
        <p:sp>
          <p:nvSpPr>
            <p:cNvPr id="17" name="Snip Diagonal Corner Rectangle 5">
              <a:extLst>
                <a:ext uri="{FF2B5EF4-FFF2-40B4-BE49-F238E27FC236}">
                  <a16:creationId xmlns:a16="http://schemas.microsoft.com/office/drawing/2014/main" xmlns="" id="{FF22CCEE-A5EF-4358-90DF-ABF83F8786A0}"/>
                </a:ext>
              </a:extLst>
            </p:cNvPr>
            <p:cNvSpPr/>
            <p:nvPr/>
          </p:nvSpPr>
          <p:spPr>
            <a:xfrm>
              <a:off x="6732424" y="3969139"/>
              <a:ext cx="4934324" cy="804153"/>
            </a:xfrm>
            <a:custGeom>
              <a:avLst/>
              <a:gdLst>
                <a:gd name="connsiteX0" fmla="*/ 0 w 4934324"/>
                <a:gd name="connsiteY0" fmla="*/ 0 h 804153"/>
                <a:gd name="connsiteX1" fmla="*/ 4800296 w 4934324"/>
                <a:gd name="connsiteY1" fmla="*/ 0 h 804153"/>
                <a:gd name="connsiteX2" fmla="*/ 4934324 w 4934324"/>
                <a:gd name="connsiteY2" fmla="*/ 134028 h 804153"/>
                <a:gd name="connsiteX3" fmla="*/ 4934324 w 4934324"/>
                <a:gd name="connsiteY3" fmla="*/ 804153 h 804153"/>
                <a:gd name="connsiteX4" fmla="*/ 4934324 w 4934324"/>
                <a:gd name="connsiteY4" fmla="*/ 804153 h 804153"/>
                <a:gd name="connsiteX5" fmla="*/ 134028 w 4934324"/>
                <a:gd name="connsiteY5" fmla="*/ 804153 h 804153"/>
                <a:gd name="connsiteX6" fmla="*/ 0 w 4934324"/>
                <a:gd name="connsiteY6" fmla="*/ 670125 h 804153"/>
                <a:gd name="connsiteX7" fmla="*/ 0 w 493432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324" h="804153" fill="none" extrusionOk="0">
                  <a:moveTo>
                    <a:pt x="0" y="0"/>
                  </a:moveTo>
                  <a:cubicBezTo>
                    <a:pt x="2199784" y="13096"/>
                    <a:pt x="3547767" y="-29434"/>
                    <a:pt x="4800296" y="0"/>
                  </a:cubicBezTo>
                  <a:cubicBezTo>
                    <a:pt x="4821086" y="33792"/>
                    <a:pt x="4909011" y="131971"/>
                    <a:pt x="4934324" y="134028"/>
                  </a:cubicBezTo>
                  <a:cubicBezTo>
                    <a:pt x="4993280" y="400761"/>
                    <a:pt x="4925258" y="484502"/>
                    <a:pt x="4934324" y="804153"/>
                  </a:cubicBezTo>
                  <a:lnTo>
                    <a:pt x="4934324" y="804153"/>
                  </a:lnTo>
                  <a:cubicBezTo>
                    <a:pt x="2841417" y="969440"/>
                    <a:pt x="1186698" y="960914"/>
                    <a:pt x="134028" y="804153"/>
                  </a:cubicBezTo>
                  <a:cubicBezTo>
                    <a:pt x="108889" y="759349"/>
                    <a:pt x="22555" y="678190"/>
                    <a:pt x="0" y="670125"/>
                  </a:cubicBezTo>
                  <a:cubicBezTo>
                    <a:pt x="-12112" y="473605"/>
                    <a:pt x="-19628" y="72824"/>
                    <a:pt x="0" y="0"/>
                  </a:cubicBezTo>
                  <a:close/>
                </a:path>
                <a:path w="4934324" h="804153" stroke="0" extrusionOk="0">
                  <a:moveTo>
                    <a:pt x="0" y="0"/>
                  </a:moveTo>
                  <a:cubicBezTo>
                    <a:pt x="1733524" y="12344"/>
                    <a:pt x="3669139" y="155067"/>
                    <a:pt x="4800296" y="0"/>
                  </a:cubicBezTo>
                  <a:cubicBezTo>
                    <a:pt x="4865382" y="59849"/>
                    <a:pt x="4893655" y="96500"/>
                    <a:pt x="4934324" y="134028"/>
                  </a:cubicBezTo>
                  <a:cubicBezTo>
                    <a:pt x="4979065" y="426059"/>
                    <a:pt x="4954769" y="556059"/>
                    <a:pt x="4934324" y="804153"/>
                  </a:cubicBezTo>
                  <a:lnTo>
                    <a:pt x="4934324" y="804153"/>
                  </a:lnTo>
                  <a:cubicBezTo>
                    <a:pt x="4287852" y="781273"/>
                    <a:pt x="1089980" y="896692"/>
                    <a:pt x="134028" y="804153"/>
                  </a:cubicBezTo>
                  <a:cubicBezTo>
                    <a:pt x="109110" y="755824"/>
                    <a:pt x="16784" y="682953"/>
                    <a:pt x="0" y="670125"/>
                  </a:cubicBezTo>
                  <a:cubicBezTo>
                    <a:pt x="13332" y="428282"/>
                    <a:pt x="23758" y="318115"/>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xmlns="" sd="4027667423">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Muốn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hát</a:t>
              </a:r>
              <a:r>
                <a:rPr lang="en-US" sz="2400" b="1" dirty="0">
                  <a:solidFill>
                    <a:schemeClr val="tx1"/>
                  </a:solidFill>
                  <a:latin typeface="Arial" panose="020B0604020202020204" pitchFamily="34" charset="0"/>
                  <a:cs typeface="Arial" panose="020B0604020202020204" pitchFamily="34" charset="0"/>
                </a:rPr>
                <a:t> hay, </a:t>
              </a:r>
              <a:r>
                <a:rPr lang="en-US" sz="2400" b="1" dirty="0" err="1">
                  <a:solidFill>
                    <a:schemeClr val="tx1"/>
                  </a:solidFill>
                  <a:latin typeface="Arial" panose="020B0604020202020204" pitchFamily="34" charset="0"/>
                  <a:cs typeface="Arial" panose="020B0604020202020204" pitchFamily="34" charset="0"/>
                </a:rPr>
                <a:t>đàn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giỏi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phải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tập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luyện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chăm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chỉ</a:t>
              </a:r>
              <a:r>
                <a:rPr lang="en-US" sz="2400" b="1" dirty="0" smtClean="0">
                  <a:solidFill>
                    <a:schemeClr val="tx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xmlns="" id="{346F85EC-8916-4F32-9CB2-C33C8A9584C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822" b="20635" l="58508" r="70672"/>
                      </a14:imgEffect>
                    </a14:imgLayer>
                  </a14:imgProps>
                </a:ext>
              </a:extLst>
            </a:blip>
            <a:srcRect l="56987" t="5095" r="27807" b="77638"/>
            <a:stretch/>
          </p:blipFill>
          <p:spPr>
            <a:xfrm>
              <a:off x="5917611" y="3914754"/>
              <a:ext cx="986391" cy="858538"/>
            </a:xfrm>
            <a:prstGeom prst="rect">
              <a:avLst/>
            </a:prstGeom>
          </p:spPr>
        </p:pic>
      </p:grpSp>
      <p:grpSp>
        <p:nvGrpSpPr>
          <p:cNvPr id="19" name="Group 18">
            <a:extLst>
              <a:ext uri="{FF2B5EF4-FFF2-40B4-BE49-F238E27FC236}">
                <a16:creationId xmlns:a16="http://schemas.microsoft.com/office/drawing/2014/main" xmlns="" id="{43C4074B-C83B-4AB6-91F3-9C4F9E64DD81}"/>
              </a:ext>
            </a:extLst>
          </p:cNvPr>
          <p:cNvGrpSpPr/>
          <p:nvPr/>
        </p:nvGrpSpPr>
        <p:grpSpPr>
          <a:xfrm>
            <a:off x="1299310" y="3677650"/>
            <a:ext cx="8307680" cy="1098938"/>
            <a:chOff x="-224515" y="3871120"/>
            <a:chExt cx="5764715" cy="1098938"/>
          </a:xfrm>
        </p:grpSpPr>
        <p:sp>
          <p:nvSpPr>
            <p:cNvPr id="20" name="Snip Diagonal Corner Rectangle 4">
              <a:extLst>
                <a:ext uri="{FF2B5EF4-FFF2-40B4-BE49-F238E27FC236}">
                  <a16:creationId xmlns:a16="http://schemas.microsoft.com/office/drawing/2014/main" xmlns="" id="{85F46886-4DD0-400D-84E8-F04DD4A607F2}"/>
                </a:ext>
              </a:extLst>
            </p:cNvPr>
            <p:cNvSpPr/>
            <p:nvPr/>
          </p:nvSpPr>
          <p:spPr>
            <a:xfrm>
              <a:off x="560774" y="3943740"/>
              <a:ext cx="4979426" cy="804153"/>
            </a:xfrm>
            <a:custGeom>
              <a:avLst/>
              <a:gdLst>
                <a:gd name="connsiteX0" fmla="*/ 0 w 4979426"/>
                <a:gd name="connsiteY0" fmla="*/ 0 h 804153"/>
                <a:gd name="connsiteX1" fmla="*/ 4845398 w 4979426"/>
                <a:gd name="connsiteY1" fmla="*/ 0 h 804153"/>
                <a:gd name="connsiteX2" fmla="*/ 4979426 w 4979426"/>
                <a:gd name="connsiteY2" fmla="*/ 134028 h 804153"/>
                <a:gd name="connsiteX3" fmla="*/ 4979426 w 4979426"/>
                <a:gd name="connsiteY3" fmla="*/ 804153 h 804153"/>
                <a:gd name="connsiteX4" fmla="*/ 4979426 w 4979426"/>
                <a:gd name="connsiteY4" fmla="*/ 804153 h 804153"/>
                <a:gd name="connsiteX5" fmla="*/ 134028 w 4979426"/>
                <a:gd name="connsiteY5" fmla="*/ 804153 h 804153"/>
                <a:gd name="connsiteX6" fmla="*/ 0 w 4979426"/>
                <a:gd name="connsiteY6" fmla="*/ 670125 h 804153"/>
                <a:gd name="connsiteX7" fmla="*/ 0 w 4979426"/>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426" h="804153" fill="none" extrusionOk="0">
                  <a:moveTo>
                    <a:pt x="0" y="0"/>
                  </a:moveTo>
                  <a:cubicBezTo>
                    <a:pt x="2239189" y="75240"/>
                    <a:pt x="4271761" y="-82539"/>
                    <a:pt x="4845398" y="0"/>
                  </a:cubicBezTo>
                  <a:cubicBezTo>
                    <a:pt x="4901554" y="64018"/>
                    <a:pt x="4921394" y="74726"/>
                    <a:pt x="4979426" y="134028"/>
                  </a:cubicBezTo>
                  <a:cubicBezTo>
                    <a:pt x="4980923" y="275075"/>
                    <a:pt x="5033553" y="688762"/>
                    <a:pt x="4979426" y="804153"/>
                  </a:cubicBezTo>
                  <a:lnTo>
                    <a:pt x="4979426" y="804153"/>
                  </a:lnTo>
                  <a:cubicBezTo>
                    <a:pt x="2579741" y="839828"/>
                    <a:pt x="770948" y="738376"/>
                    <a:pt x="134028" y="804153"/>
                  </a:cubicBezTo>
                  <a:cubicBezTo>
                    <a:pt x="111296" y="761372"/>
                    <a:pt x="33429" y="712702"/>
                    <a:pt x="0" y="670125"/>
                  </a:cubicBezTo>
                  <a:cubicBezTo>
                    <a:pt x="-58434" y="426259"/>
                    <a:pt x="28233" y="102294"/>
                    <a:pt x="0" y="0"/>
                  </a:cubicBezTo>
                  <a:close/>
                </a:path>
                <a:path w="4979426" h="804153" stroke="0" extrusionOk="0">
                  <a:moveTo>
                    <a:pt x="0" y="0"/>
                  </a:moveTo>
                  <a:cubicBezTo>
                    <a:pt x="645607" y="-79517"/>
                    <a:pt x="4301417" y="-19842"/>
                    <a:pt x="4845398" y="0"/>
                  </a:cubicBezTo>
                  <a:cubicBezTo>
                    <a:pt x="4897692" y="33949"/>
                    <a:pt x="4910395" y="81350"/>
                    <a:pt x="4979426" y="134028"/>
                  </a:cubicBezTo>
                  <a:cubicBezTo>
                    <a:pt x="4962558" y="453041"/>
                    <a:pt x="4944799" y="603229"/>
                    <a:pt x="4979426" y="804153"/>
                  </a:cubicBezTo>
                  <a:lnTo>
                    <a:pt x="4979426" y="804153"/>
                  </a:lnTo>
                  <a:cubicBezTo>
                    <a:pt x="3621336" y="827522"/>
                    <a:pt x="898031" y="906030"/>
                    <a:pt x="134028" y="804153"/>
                  </a:cubicBezTo>
                  <a:cubicBezTo>
                    <a:pt x="91349" y="752234"/>
                    <a:pt x="29130" y="676549"/>
                    <a:pt x="0" y="670125"/>
                  </a:cubicBezTo>
                  <a:cubicBezTo>
                    <a:pt x="-30004" y="495923"/>
                    <a:pt x="-25214" y="138417"/>
                    <a:pt x="0" y="0"/>
                  </a:cubicBezTo>
                  <a:close/>
                </a:path>
              </a:pathLst>
            </a:custGeom>
            <a:solidFill>
              <a:schemeClr val="bg1">
                <a:alpha val="93000"/>
              </a:schemeClr>
            </a:solidFill>
            <a:ln w="50800" cmpd="sng">
              <a:solidFill>
                <a:srgbClr val="FA9DB0"/>
              </a:solidFill>
              <a:prstDash val="sysDash"/>
              <a:extLst>
                <a:ext uri="{C807C97D-BFC1-408E-A445-0C87EB9F89A2}">
                  <ask:lineSketchStyleProps xmlns:ask="http://schemas.microsoft.com/office/drawing/2018/sketchyshapes" xmlns="" sd="763009324">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smtClean="0">
                <a:solidFill>
                  <a:schemeClr val="tx1"/>
                </a:solidFill>
              </a:endParaRPr>
            </a:p>
            <a:p>
              <a:endParaRPr lang="vi-VN" sz="2400" dirty="0">
                <a:solidFill>
                  <a:schemeClr val="tx1"/>
                </a:solidFill>
              </a:endParaRPr>
            </a:p>
            <a:p>
              <a:endParaRPr lang="vi-VN" sz="2400" dirty="0" smtClean="0">
                <a:solidFill>
                  <a:schemeClr val="tx1"/>
                </a:solidFill>
              </a:endParaRPr>
            </a:p>
            <a:p>
              <a:r>
                <a:rPr lang="vi-VN" sz="2400" b="1" dirty="0" smtClean="0">
                  <a:solidFill>
                    <a:schemeClr val="tx1"/>
                  </a:solidFill>
                </a:rPr>
                <a:t>    Mỗi </a:t>
              </a:r>
              <a:r>
                <a:rPr lang="vi-VN" sz="2400" b="1" dirty="0">
                  <a:solidFill>
                    <a:schemeClr val="tx1"/>
                  </a:solidFill>
                </a:rPr>
                <a:t>người hãy tạo cho mình nét đẹp riêng.</a:t>
              </a:r>
            </a:p>
            <a:p>
              <a:r>
                <a:rPr lang="vi-VN" sz="2400" dirty="0">
                  <a:solidFill>
                    <a:schemeClr val="tx1"/>
                  </a:solidFill>
                </a:rPr>
                <a:t/>
              </a:r>
              <a:br>
                <a:rPr lang="vi-VN" sz="2400" dirty="0">
                  <a:solidFill>
                    <a:schemeClr val="tx1"/>
                  </a:solidFill>
                </a:rPr>
              </a:br>
              <a:r>
                <a:rPr lang="vi-VN" sz="2400" dirty="0">
                  <a:solidFill>
                    <a:schemeClr val="tx1"/>
                  </a:solidFill>
                </a:rPr>
                <a:t/>
              </a:r>
              <a:br>
                <a:rPr lang="vi-VN" sz="2400" dirty="0">
                  <a:solidFill>
                    <a:schemeClr val="tx1"/>
                  </a:solidFill>
                </a:rPr>
              </a:b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xmlns="" id="{30612737-172E-4394-97A9-95D286E5829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3354" b="20655" l="45187" r="57351"/>
                      </a14:imgEffect>
                    </a14:imgLayer>
                  </a14:imgProps>
                </a:ext>
              </a:extLst>
            </a:blip>
            <a:srcRect l="43666" t="1191" r="41128" b="77182"/>
            <a:stretch/>
          </p:blipFill>
          <p:spPr>
            <a:xfrm>
              <a:off x="-224515" y="3871120"/>
              <a:ext cx="891465" cy="1098938"/>
            </a:xfrm>
            <a:prstGeom prst="rect">
              <a:avLst/>
            </a:prstGeom>
          </p:spPr>
        </p:pic>
      </p:grpSp>
      <p:grpSp>
        <p:nvGrpSpPr>
          <p:cNvPr id="22" name="Group 21">
            <a:extLst>
              <a:ext uri="{FF2B5EF4-FFF2-40B4-BE49-F238E27FC236}">
                <a16:creationId xmlns:a16="http://schemas.microsoft.com/office/drawing/2014/main" xmlns="" id="{64766620-A971-4430-A136-B87153F480AB}"/>
              </a:ext>
            </a:extLst>
          </p:cNvPr>
          <p:cNvGrpSpPr/>
          <p:nvPr/>
        </p:nvGrpSpPr>
        <p:grpSpPr>
          <a:xfrm>
            <a:off x="1147843" y="2406973"/>
            <a:ext cx="8443436" cy="1022027"/>
            <a:chOff x="5882410" y="2545982"/>
            <a:chExt cx="5858916" cy="1022027"/>
          </a:xfrm>
        </p:grpSpPr>
        <p:sp>
          <p:nvSpPr>
            <p:cNvPr id="23" name="Snip Diagonal Corner Rectangle 3">
              <a:extLst>
                <a:ext uri="{FF2B5EF4-FFF2-40B4-BE49-F238E27FC236}">
                  <a16:creationId xmlns:a16="http://schemas.microsoft.com/office/drawing/2014/main" xmlns="" id="{8523E691-EF77-4A6F-B48F-9ED05118FB39}"/>
                </a:ext>
              </a:extLst>
            </p:cNvPr>
            <p:cNvSpPr/>
            <p:nvPr/>
          </p:nvSpPr>
          <p:spPr>
            <a:xfrm>
              <a:off x="6687322" y="2763856"/>
              <a:ext cx="5054004"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816809" y="9969"/>
                    <a:pt x="3709796" y="147239"/>
                    <a:pt x="4919976" y="0"/>
                  </a:cubicBezTo>
                  <a:cubicBezTo>
                    <a:pt x="4930053" y="26521"/>
                    <a:pt x="5004367" y="75417"/>
                    <a:pt x="5054004" y="134028"/>
                  </a:cubicBezTo>
                  <a:cubicBezTo>
                    <a:pt x="5046418" y="361744"/>
                    <a:pt x="5027545" y="579666"/>
                    <a:pt x="5054004" y="804153"/>
                  </a:cubicBezTo>
                  <a:lnTo>
                    <a:pt x="5054004" y="804153"/>
                  </a:lnTo>
                  <a:cubicBezTo>
                    <a:pt x="2596654" y="916450"/>
                    <a:pt x="1132076" y="643146"/>
                    <a:pt x="134028" y="804153"/>
                  </a:cubicBezTo>
                  <a:cubicBezTo>
                    <a:pt x="104542" y="752119"/>
                    <a:pt x="17902" y="689473"/>
                    <a:pt x="0" y="670125"/>
                  </a:cubicBezTo>
                  <a:cubicBezTo>
                    <a:pt x="7911" y="541222"/>
                    <a:pt x="-14712" y="232930"/>
                    <a:pt x="0" y="0"/>
                  </a:cubicBezTo>
                  <a:close/>
                </a:path>
                <a:path w="5054004" h="804153" stroke="0" extrusionOk="0">
                  <a:moveTo>
                    <a:pt x="0" y="0"/>
                  </a:moveTo>
                  <a:cubicBezTo>
                    <a:pt x="1467293" y="140996"/>
                    <a:pt x="3090509" y="-4395"/>
                    <a:pt x="4919976" y="0"/>
                  </a:cubicBezTo>
                  <a:cubicBezTo>
                    <a:pt x="4952966" y="28361"/>
                    <a:pt x="5027963" y="90190"/>
                    <a:pt x="5054004" y="134028"/>
                  </a:cubicBezTo>
                  <a:cubicBezTo>
                    <a:pt x="5070480" y="374767"/>
                    <a:pt x="5014618" y="653714"/>
                    <a:pt x="5054004" y="804153"/>
                  </a:cubicBezTo>
                  <a:lnTo>
                    <a:pt x="5054004" y="804153"/>
                  </a:lnTo>
                  <a:cubicBezTo>
                    <a:pt x="3997107" y="908201"/>
                    <a:pt x="1453670" y="766287"/>
                    <a:pt x="134028" y="804153"/>
                  </a:cubicBezTo>
                  <a:cubicBezTo>
                    <a:pt x="100446" y="764900"/>
                    <a:pt x="49412" y="719315"/>
                    <a:pt x="0" y="670125"/>
                  </a:cubicBezTo>
                  <a:cubicBezTo>
                    <a:pt x="-31288" y="472291"/>
                    <a:pt x="45730" y="205863"/>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xmlns="" sd="3897290515">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smtClean="0">
                  <a:solidFill>
                    <a:schemeClr val="tx1"/>
                  </a:solidFill>
                </a:rPr>
                <a:t>T</a:t>
              </a:r>
              <a:r>
                <a:rPr lang="en-US" sz="2400" b="1" dirty="0" err="1" smtClean="0">
                  <a:solidFill>
                    <a:schemeClr val="tx1"/>
                  </a:solidFill>
                  <a:latin typeface="Arial" panose="020B0604020202020204" pitchFamily="34" charset="0"/>
                  <a:cs typeface="Arial" panose="020B0604020202020204" pitchFamily="34" charset="0"/>
                </a:rPr>
                <a:t>hế</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giới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của</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màu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muôn</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vẻ</a:t>
              </a:r>
              <a:r>
                <a:rPr lang="en-US" sz="2400" dirty="0" smtClean="0">
                  <a:solidFill>
                    <a:schemeClr val="tx1"/>
                  </a:solidFill>
                </a:rPr>
                <a:t>.</a:t>
              </a:r>
              <a:r>
                <a:rPr lang="en-US" sz="2400" dirty="0">
                  <a:solidFill>
                    <a:schemeClr val="tx1"/>
                  </a:solidFill>
                </a:rPr>
                <a:t> </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8EC331B9-8FF6-4B11-8E7E-6C58204ED2BE}"/>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163" b="19464" l="31364" r="43528"/>
                      </a14:imgEffect>
                    </a14:imgLayer>
                  </a14:imgProps>
                </a:ext>
              </a:extLst>
            </a:blip>
            <a:srcRect l="29843" r="54951" b="78373"/>
            <a:stretch/>
          </p:blipFill>
          <p:spPr>
            <a:xfrm>
              <a:off x="5882410" y="2545982"/>
              <a:ext cx="891465" cy="971805"/>
            </a:xfrm>
            <a:prstGeom prst="rect">
              <a:avLst/>
            </a:prstGeom>
          </p:spPr>
        </p:pic>
      </p:grpSp>
      <p:grpSp>
        <p:nvGrpSpPr>
          <p:cNvPr id="25" name="Group 24">
            <a:extLst>
              <a:ext uri="{FF2B5EF4-FFF2-40B4-BE49-F238E27FC236}">
                <a16:creationId xmlns:a16="http://schemas.microsoft.com/office/drawing/2014/main" xmlns="" id="{298DB3E3-04C5-4590-8EC0-517A13ACF52D}"/>
              </a:ext>
            </a:extLst>
          </p:cNvPr>
          <p:cNvGrpSpPr/>
          <p:nvPr/>
        </p:nvGrpSpPr>
        <p:grpSpPr>
          <a:xfrm>
            <a:off x="511652" y="1439888"/>
            <a:ext cx="9079627" cy="1010454"/>
            <a:chOff x="-511380" y="2525751"/>
            <a:chExt cx="6300370" cy="1010454"/>
          </a:xfrm>
        </p:grpSpPr>
        <p:sp>
          <p:nvSpPr>
            <p:cNvPr id="26" name="Snip Diagonal Corner Rectangle 2">
              <a:extLst>
                <a:ext uri="{FF2B5EF4-FFF2-40B4-BE49-F238E27FC236}">
                  <a16:creationId xmlns:a16="http://schemas.microsoft.com/office/drawing/2014/main" xmlns="" id="{0683F072-1B50-4692-95F2-BA41A5102B7D}"/>
                </a:ext>
              </a:extLst>
            </p:cNvPr>
            <p:cNvSpPr/>
            <p:nvPr/>
          </p:nvSpPr>
          <p:spPr>
            <a:xfrm>
              <a:off x="523485" y="2732052"/>
              <a:ext cx="5265505" cy="804153"/>
            </a:xfrm>
            <a:custGeom>
              <a:avLst/>
              <a:gdLst>
                <a:gd name="connsiteX0" fmla="*/ 0 w 5054004"/>
                <a:gd name="connsiteY0" fmla="*/ 0 h 804153"/>
                <a:gd name="connsiteX1" fmla="*/ 4919976 w 5054004"/>
                <a:gd name="connsiteY1" fmla="*/ 0 h 804153"/>
                <a:gd name="connsiteX2" fmla="*/ 5054004 w 5054004"/>
                <a:gd name="connsiteY2" fmla="*/ 134028 h 804153"/>
                <a:gd name="connsiteX3" fmla="*/ 5054004 w 5054004"/>
                <a:gd name="connsiteY3" fmla="*/ 804153 h 804153"/>
                <a:gd name="connsiteX4" fmla="*/ 5054004 w 5054004"/>
                <a:gd name="connsiteY4" fmla="*/ 804153 h 804153"/>
                <a:gd name="connsiteX5" fmla="*/ 134028 w 5054004"/>
                <a:gd name="connsiteY5" fmla="*/ 804153 h 804153"/>
                <a:gd name="connsiteX6" fmla="*/ 0 w 5054004"/>
                <a:gd name="connsiteY6" fmla="*/ 670125 h 804153"/>
                <a:gd name="connsiteX7" fmla="*/ 0 w 5054004"/>
                <a:gd name="connsiteY7" fmla="*/ 0 h 80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4004" h="804153" fill="none" extrusionOk="0">
                  <a:moveTo>
                    <a:pt x="0" y="0"/>
                  </a:moveTo>
                  <a:cubicBezTo>
                    <a:pt x="1125194" y="-163733"/>
                    <a:pt x="3748621" y="8092"/>
                    <a:pt x="4919976" y="0"/>
                  </a:cubicBezTo>
                  <a:cubicBezTo>
                    <a:pt x="4966847" y="41345"/>
                    <a:pt x="5000679" y="73630"/>
                    <a:pt x="5054004" y="134028"/>
                  </a:cubicBezTo>
                  <a:cubicBezTo>
                    <a:pt x="5026499" y="368849"/>
                    <a:pt x="5014638" y="623435"/>
                    <a:pt x="5054004" y="804153"/>
                  </a:cubicBezTo>
                  <a:lnTo>
                    <a:pt x="5054004" y="804153"/>
                  </a:lnTo>
                  <a:cubicBezTo>
                    <a:pt x="4165879" y="803328"/>
                    <a:pt x="1212944" y="848860"/>
                    <a:pt x="134028" y="804153"/>
                  </a:cubicBezTo>
                  <a:cubicBezTo>
                    <a:pt x="112346" y="778813"/>
                    <a:pt x="51742" y="717933"/>
                    <a:pt x="0" y="670125"/>
                  </a:cubicBezTo>
                  <a:cubicBezTo>
                    <a:pt x="-10818" y="403095"/>
                    <a:pt x="5560" y="294789"/>
                    <a:pt x="0" y="0"/>
                  </a:cubicBezTo>
                  <a:close/>
                </a:path>
                <a:path w="5054004" h="804153" stroke="0" extrusionOk="0">
                  <a:moveTo>
                    <a:pt x="0" y="0"/>
                  </a:moveTo>
                  <a:cubicBezTo>
                    <a:pt x="2458279" y="51761"/>
                    <a:pt x="3958506" y="-6647"/>
                    <a:pt x="4919976" y="0"/>
                  </a:cubicBezTo>
                  <a:cubicBezTo>
                    <a:pt x="4951367" y="49602"/>
                    <a:pt x="5007806" y="94691"/>
                    <a:pt x="5054004" y="134028"/>
                  </a:cubicBezTo>
                  <a:cubicBezTo>
                    <a:pt x="5092578" y="288740"/>
                    <a:pt x="5110136" y="573457"/>
                    <a:pt x="5054004" y="804153"/>
                  </a:cubicBezTo>
                  <a:lnTo>
                    <a:pt x="5054004" y="804153"/>
                  </a:lnTo>
                  <a:cubicBezTo>
                    <a:pt x="3435081" y="770936"/>
                    <a:pt x="868061" y="681229"/>
                    <a:pt x="134028" y="804153"/>
                  </a:cubicBezTo>
                  <a:cubicBezTo>
                    <a:pt x="76680" y="769220"/>
                    <a:pt x="35999" y="705812"/>
                    <a:pt x="0" y="670125"/>
                  </a:cubicBezTo>
                  <a:cubicBezTo>
                    <a:pt x="-1653" y="348987"/>
                    <a:pt x="-33895" y="326224"/>
                    <a:pt x="0" y="0"/>
                  </a:cubicBezTo>
                  <a:close/>
                </a:path>
              </a:pathLst>
            </a:custGeom>
            <a:solidFill>
              <a:schemeClr val="bg1">
                <a:alpha val="93000"/>
              </a:schemeClr>
            </a:solidFill>
            <a:ln w="50800" cmpd="sng">
              <a:solidFill>
                <a:srgbClr val="FDBBCA"/>
              </a:solidFill>
              <a:prstDash val="sysDash"/>
              <a:extLst>
                <a:ext uri="{C807C97D-BFC1-408E-A445-0C87EB9F89A2}">
                  <ask:lineSketchStyleProps xmlns:ask="http://schemas.microsoft.com/office/drawing/2018/sketchyshapes" xmlns="" sd="3726150081">
                    <a:prstGeom prst="snip2DiagRect">
                      <a:avLst/>
                    </a:prstGeom>
                    <ask:type>
                      <ask:lineSketchCurve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chemeClr val="tx1"/>
                  </a:solidFill>
                  <a:latin typeface="Arial" panose="020B0604020202020204" pitchFamily="34" charset="0"/>
                  <a:cs typeface="Arial" panose="020B0604020202020204" pitchFamily="34" charset="0"/>
                </a:rPr>
                <a:t>Nhiều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loài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có</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kêu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gáy</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tiếng</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hót</a:t>
              </a:r>
              <a:r>
                <a:rPr lang="en-US" sz="2400" b="1" dirty="0">
                  <a:solidFill>
                    <a:schemeClr val="tx1"/>
                  </a:solidFill>
                  <a:latin typeface="Arial" panose="020B0604020202020204" pitchFamily="34" charset="0"/>
                  <a:cs typeface="Arial" panose="020B0604020202020204" pitchFamily="34" charset="0"/>
                </a:rPr>
                <a:t> </a:t>
              </a:r>
              <a:endParaRPr lang="vi-VN" sz="2400" b="1" dirty="0" smtClean="0">
                <a:solidFill>
                  <a:schemeClr val="tx1"/>
                </a:solidFill>
                <a:latin typeface="Arial" panose="020B0604020202020204" pitchFamily="34" charset="0"/>
                <a:cs typeface="Arial" panose="020B0604020202020204" pitchFamily="34" charset="0"/>
              </a:endParaRPr>
            </a:p>
            <a:p>
              <a:pPr lvl="0" algn="ctr">
                <a:defRPr/>
              </a:pPr>
              <a:r>
                <a:rPr lang="en-US" sz="2400" b="1" dirty="0" err="1" smtClean="0">
                  <a:solidFill>
                    <a:schemeClr val="tx1"/>
                  </a:solidFill>
                  <a:latin typeface="Arial" panose="020B0604020202020204" pitchFamily="34" charset="0"/>
                  <a:cs typeface="Arial" panose="020B0604020202020204" pitchFamily="34" charset="0"/>
                </a:rPr>
                <a:t>rất</a:t>
              </a:r>
              <a:r>
                <a:rPr lang="en-US" sz="2400" b="1" dirty="0" smtClean="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hay</a:t>
              </a:r>
              <a:r>
                <a:rPr lang="en-US" sz="2400" b="1" dirty="0" smtClean="0">
                  <a:solidFill>
                    <a:schemeClr val="tx1"/>
                  </a:solidFill>
                  <a:latin typeface="Arial" panose="020B0604020202020204" pitchFamily="34" charset="0"/>
                  <a:cs typeface="Arial" panose="020B0604020202020204" pitchFamily="34" charset="0"/>
                </a:rPr>
                <a:t>.</a:t>
              </a:r>
              <a:endParaRPr kumimoji="0" lang="en-US" sz="24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xmlns="" id="{013FDD46-A88F-4CA4-8772-9BE1EC3B6D41}"/>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2150" b="19450" l="2950" r="27650">
                          <a14:foregroundMark x1="27650" y1="18050" x2="27650" y2="18050"/>
                        </a14:backgroundRemoval>
                      </a14:imgEffect>
                    </a14:imgLayer>
                  </a14:imgProps>
                </a:ext>
              </a:extLst>
            </a:blip>
            <a:srcRect r="70171" b="78373"/>
            <a:stretch/>
          </p:blipFill>
          <p:spPr>
            <a:xfrm>
              <a:off x="-511380" y="2525751"/>
              <a:ext cx="1185869" cy="919186"/>
            </a:xfrm>
            <a:prstGeom prst="rect">
              <a:avLst/>
            </a:prstGeom>
          </p:spPr>
        </p:pic>
      </p:grpSp>
      <p:pic>
        <p:nvPicPr>
          <p:cNvPr id="29" name="Picture 28">
            <a:extLst>
              <a:ext uri="{FF2B5EF4-FFF2-40B4-BE49-F238E27FC236}">
                <a16:creationId xmlns:a16="http://schemas.microsoft.com/office/drawing/2014/main" xmlns="" id="{3AC886BD-394C-4C41-BF2E-E8B241C4BC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46515" y="3780678"/>
            <a:ext cx="1154344" cy="861550"/>
          </a:xfrm>
          <a:prstGeom prst="rect">
            <a:avLst/>
          </a:prstGeom>
        </p:spPr>
      </p:pic>
      <p:pic>
        <p:nvPicPr>
          <p:cNvPr id="30" name="Picture 29">
            <a:extLst>
              <a:ext uri="{FF2B5EF4-FFF2-40B4-BE49-F238E27FC236}">
                <a16:creationId xmlns:a16="http://schemas.microsoft.com/office/drawing/2014/main" xmlns="" id="{64A749A6-D974-4637-ABE3-B91FA985A9EC}"/>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37574" y="1726748"/>
            <a:ext cx="728696" cy="723838"/>
          </a:xfrm>
          <a:prstGeom prst="rect">
            <a:avLst/>
          </a:prstGeom>
        </p:spPr>
      </p:pic>
      <p:pic>
        <p:nvPicPr>
          <p:cNvPr id="31" name="Picture 30">
            <a:extLst>
              <a:ext uri="{FF2B5EF4-FFF2-40B4-BE49-F238E27FC236}">
                <a16:creationId xmlns:a16="http://schemas.microsoft.com/office/drawing/2014/main" xmlns="" id="{DBD72ED4-ABD3-4554-BD7F-95126537C73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606990" y="2705162"/>
            <a:ext cx="728696" cy="723838"/>
          </a:xfrm>
          <a:prstGeom prst="rect">
            <a:avLst/>
          </a:prstGeom>
        </p:spPr>
      </p:pic>
      <p:pic>
        <p:nvPicPr>
          <p:cNvPr id="32" name="Am-thanh-tra-loi-sai-www_nhacchuongvui_com">
            <a:hlinkClick r:id="" action="ppaction://media"/>
            <a:extLst>
              <a:ext uri="{FF2B5EF4-FFF2-40B4-BE49-F238E27FC236}">
                <a16:creationId xmlns:a16="http://schemas.microsoft.com/office/drawing/2014/main" xmlns="" id="{83EC4EF8-8C79-4B98-88E2-897C2B95262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1483173"/>
            <a:ext cx="487363" cy="487363"/>
          </a:xfrm>
          <a:prstGeom prst="rect">
            <a:avLst/>
          </a:prstGeom>
        </p:spPr>
      </p:pic>
      <p:pic>
        <p:nvPicPr>
          <p:cNvPr id="33" name="Am-thanh-tra-loi-sai-www_nhacchuongvui_com">
            <a:hlinkClick r:id="" action="ppaction://media"/>
            <a:extLst>
              <a:ext uri="{FF2B5EF4-FFF2-40B4-BE49-F238E27FC236}">
                <a16:creationId xmlns:a16="http://schemas.microsoft.com/office/drawing/2014/main" xmlns="" id="{89F17C7F-165A-4A87-B86C-9DC5680E07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19491" y="2114306"/>
            <a:ext cx="487363" cy="487363"/>
          </a:xfrm>
          <a:prstGeom prst="rect">
            <a:avLst/>
          </a:prstGeom>
        </p:spPr>
      </p:pic>
      <p:pic>
        <p:nvPicPr>
          <p:cNvPr id="34" name="Am-thanh-tra-loi-sai-www_nhacchuongvui_com">
            <a:hlinkClick r:id="" action="ppaction://media"/>
            <a:extLst>
              <a:ext uri="{FF2B5EF4-FFF2-40B4-BE49-F238E27FC236}">
                <a16:creationId xmlns:a16="http://schemas.microsoft.com/office/drawing/2014/main" xmlns="" id="{C7D14A83-F7E4-4F50-80F8-B296FE54EEF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399302" y="3481776"/>
            <a:ext cx="487363" cy="487363"/>
          </a:xfrm>
          <a:prstGeom prst="rect">
            <a:avLst/>
          </a:prstGeom>
        </p:spPr>
      </p:pic>
      <p:pic>
        <p:nvPicPr>
          <p:cNvPr id="35" name="Am-thanh-tra-loi-dung-www_nhacchuongvui_com">
            <a:hlinkClick r:id="" action="ppaction://media"/>
            <a:extLst>
              <a:ext uri="{FF2B5EF4-FFF2-40B4-BE49-F238E27FC236}">
                <a16:creationId xmlns:a16="http://schemas.microsoft.com/office/drawing/2014/main" xmlns="" id="{AFB97FC8-C33D-4B9A-A0F2-E794AB81D69E}"/>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9490" y="2798041"/>
            <a:ext cx="487363" cy="487363"/>
          </a:xfrm>
          <a:prstGeom prst="rect">
            <a:avLst/>
          </a:prstGeom>
        </p:spPr>
      </p:pic>
      <p:pic>
        <p:nvPicPr>
          <p:cNvPr id="37" name="Picture 36">
            <a:extLst>
              <a:ext uri="{FF2B5EF4-FFF2-40B4-BE49-F238E27FC236}">
                <a16:creationId xmlns:a16="http://schemas.microsoft.com/office/drawing/2014/main" xmlns="" id="{0375B63D-328C-4C2E-9A80-9FBAF2F859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4991" y="4909899"/>
            <a:ext cx="728696" cy="723838"/>
          </a:xfrm>
          <a:prstGeom prst="rect">
            <a:avLst/>
          </a:prstGeom>
        </p:spPr>
      </p:pic>
      <p:pic>
        <p:nvPicPr>
          <p:cNvPr id="38" name="Picture 37"/>
          <p:cNvPicPr>
            <a:picLocks noChangeAspect="1"/>
          </p:cNvPicPr>
          <p:nvPr/>
        </p:nvPicPr>
        <p:blipFill>
          <a:blip r:embed="rId18" cstate="print">
            <a:extLst>
              <a:ext uri="{BEBA8EAE-BF5A-486C-A8C5-ECC9F3942E4B}">
                <a14:imgProps xmlns:a14="http://schemas.microsoft.com/office/drawing/2010/main">
                  <a14:imgLayer r:embed="rId19">
                    <a14:imgEffect>
                      <a14:backgroundRemoval t="0" b="89915" l="2316" r="100000">
                        <a14:foregroundMark x1="4053" y1="34578" x2="7610" y2="51670"/>
                        <a14:foregroundMark x1="3805" y1="38179" x2="2854" y2="44204"/>
                        <a14:foregroundMark x1="20885" y1="56974" x2="19272" y2="56974"/>
                        <a14:foregroundMark x1="80232" y1="46758" x2="77006" y2="44335"/>
                      </a14:backgroundRemoval>
                    </a14:imgEffect>
                  </a14:imgLayer>
                </a14:imgProps>
              </a:ext>
              <a:ext uri="{28A0092B-C50C-407E-A947-70E740481C1C}">
                <a14:useLocalDpi xmlns:a14="http://schemas.microsoft.com/office/drawing/2010/main" val="0"/>
              </a:ext>
            </a:extLst>
          </a:blip>
          <a:stretch>
            <a:fillRect/>
          </a:stretch>
        </p:blipFill>
        <p:spPr>
          <a:xfrm>
            <a:off x="9085085" y="4400374"/>
            <a:ext cx="4251072" cy="2683813"/>
          </a:xfrm>
          <a:prstGeom prst="rect">
            <a:avLst/>
          </a:prstGeom>
        </p:spPr>
      </p:pic>
    </p:spTree>
    <p:extLst>
      <p:ext uri="{BB962C8B-B14F-4D97-AF65-F5344CB8AC3E}">
        <p14:creationId xmlns:p14="http://schemas.microsoft.com/office/powerpoint/2010/main" val="240779646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par>
                          <p:cTn id="16" fill="hold">
                            <p:stCondLst>
                              <p:cond delay="2500"/>
                            </p:stCondLst>
                            <p:childTnLst>
                              <p:par>
                                <p:cTn id="17" presetID="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0-#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ppt_x"/>
                                          </p:val>
                                        </p:tav>
                                        <p:tav tm="100000">
                                          <p:val>
                                            <p:strVal val="#ppt_x"/>
                                          </p:val>
                                        </p:tav>
                                      </p:tavLst>
                                    </p:anim>
                                    <p:anim calcmode="lin" valueType="num">
                                      <p:cBhvr additive="base">
                                        <p:cTn id="37" dur="500" fill="hold"/>
                                        <p:tgtEl>
                                          <p:spTgt spid="30"/>
                                        </p:tgtEl>
                                        <p:attrNameLst>
                                          <p:attrName>ppt_y</p:attrName>
                                        </p:attrNameLst>
                                      </p:cBhvr>
                                      <p:tavLst>
                                        <p:tav tm="0">
                                          <p:val>
                                            <p:strVal val="1+#ppt_h/2"/>
                                          </p:val>
                                        </p:tav>
                                        <p:tav tm="100000">
                                          <p:val>
                                            <p:strVal val="#ppt_y"/>
                                          </p:val>
                                        </p:tav>
                                      </p:tavLst>
                                    </p:anim>
                                  </p:childTnLst>
                                </p:cTn>
                              </p:par>
                              <p:par>
                                <p:cTn id="38" presetID="1" presetClass="mediacall" presetSubtype="0" fill="hold" nodeType="withEffect">
                                  <p:stCondLst>
                                    <p:cond delay="0"/>
                                  </p:stCondLst>
                                  <p:childTnLst>
                                    <p:cmd type="call" cmd="playFrom(0.0)">
                                      <p:cBhvr>
                                        <p:cTn id="39" dur="8150" fill="hold"/>
                                        <p:tgtEl>
                                          <p:spTgt spid="33"/>
                                        </p:tgtEl>
                                      </p:cBhvr>
                                    </p:cmd>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150" fill="hold"/>
                                        <p:tgtEl>
                                          <p:spTgt spid="34"/>
                                        </p:tgtEl>
                                      </p:cBhvr>
                                    </p:cmd>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8085" fill="hold"/>
                                        <p:tgtEl>
                                          <p:spTgt spid="35"/>
                                        </p:tgtEl>
                                      </p:cBhvr>
                                    </p:cmd>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150" fill="hold"/>
                                        <p:tgtEl>
                                          <p:spTgt spid="32"/>
                                        </p:tgtEl>
                                      </p:cBhvr>
                                    </p:cmd>
                                  </p:childTnLst>
                                </p:cTn>
                              </p:par>
                            </p:childTnLst>
                          </p:cTn>
                        </p:par>
                      </p:childTnLst>
                    </p:cTn>
                  </p:par>
                </p:childTnLst>
              </p:cTn>
              <p:nextCondLst>
                <p:cond evt="onClick" delay="0">
                  <p:tgtEl>
                    <p:spTgt spid="16"/>
                  </p:tgtEl>
                </p:cond>
              </p:nextCondLst>
            </p:seq>
            <p:audio>
              <p:cMediaNode vol="80000">
                <p:cTn id="61" fill="hold" display="0">
                  <p:stCondLst>
                    <p:cond delay="indefinite"/>
                  </p:stCondLst>
                  <p:endCondLst>
                    <p:cond evt="onStopAudio" delay="0">
                      <p:tgtEl>
                        <p:sldTgt/>
                      </p:tgtEl>
                    </p:cond>
                  </p:endCondLst>
                </p:cTn>
                <p:tgtEl>
                  <p:spTgt spid="32"/>
                </p:tgtEl>
              </p:cMediaNode>
            </p:audio>
            <p:audio>
              <p:cMediaNode vol="80000">
                <p:cTn id="62" fill="hold" display="0">
                  <p:stCondLst>
                    <p:cond delay="indefinite"/>
                  </p:stCondLst>
                  <p:endCondLst>
                    <p:cond evt="onStopAudio" delay="0">
                      <p:tgtEl>
                        <p:sldTgt/>
                      </p:tgtEl>
                    </p:cond>
                  </p:endCondLst>
                </p:cTn>
                <p:tgtEl>
                  <p:spTgt spid="33"/>
                </p:tgtEl>
              </p:cMediaNode>
            </p:audio>
            <p:audio>
              <p:cMediaNode vol="80000">
                <p:cTn id="63" fill="hold" display="0">
                  <p:stCondLst>
                    <p:cond delay="indefinite"/>
                  </p:stCondLst>
                  <p:endCondLst>
                    <p:cond evt="onStopAudio" delay="0">
                      <p:tgtEl>
                        <p:sldTgt/>
                      </p:tgtEl>
                    </p:cond>
                  </p:endCondLst>
                </p:cTn>
                <p:tgtEl>
                  <p:spTgt spid="34"/>
                </p:tgtEl>
              </p:cMediaNode>
            </p:audio>
            <p:audio>
              <p:cMediaNode vol="80000">
                <p:cTn id="64" fill="hold" display="0">
                  <p:stCondLst>
                    <p:cond delay="indefinite"/>
                  </p:stCondLst>
                  <p:endCondLst>
                    <p:cond evt="onStopAudio" delay="0">
                      <p:tgtEl>
                        <p:sldTgt/>
                      </p:tgtEl>
                    </p:cond>
                  </p:endCondLst>
                </p:cTn>
                <p:tgtEl>
                  <p:spTgt spid="35"/>
                </p:tgtEl>
              </p:cMediaNode>
            </p:audio>
          </p:childTnLst>
        </p:cTn>
      </p:par>
    </p:tnLst>
    <p:bldLst>
      <p:bldP spid="5"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589" y="843294"/>
            <a:ext cx="6716903" cy="4401205"/>
          </a:xfrm>
          <a:prstGeom prst="rect">
            <a:avLst/>
          </a:prstGeom>
        </p:spPr>
        <p:txBody>
          <a:bodyPr wrap="none">
            <a:spAutoFit/>
          </a:bodyPr>
          <a:lstStyle/>
          <a:p>
            <a:pPr lvl="0" algn="ctr">
              <a:defRPr/>
            </a:pPr>
            <a:r>
              <a:rPr lang="vi-VN" sz="14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Luyện đọc</a:t>
            </a:r>
          </a:p>
          <a:p>
            <a:pPr lvl="0" algn="ctr">
              <a:defRPr/>
            </a:pPr>
            <a:r>
              <a:rPr lang="vi-VN" sz="14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 diễn cảm</a:t>
            </a:r>
            <a:endParaRPr lang="en-US" sz="14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4163888978"/>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785" t="12843" r="16352" b="9684"/>
          <a:stretch/>
        </p:blipFill>
        <p:spPr>
          <a:xfrm>
            <a:off x="7518500" y="2964580"/>
            <a:ext cx="3694931" cy="3012707"/>
          </a:xfrm>
          <a:prstGeom prst="rect">
            <a:avLst/>
          </a:prstGeom>
        </p:spPr>
      </p:pic>
      <p:sp>
        <p:nvSpPr>
          <p:cNvPr id="2" name="Rectangle 1"/>
          <p:cNvSpPr/>
          <p:nvPr/>
        </p:nvSpPr>
        <p:spPr>
          <a:xfrm>
            <a:off x="1456149" y="163839"/>
            <a:ext cx="6460423" cy="2400657"/>
          </a:xfrm>
          <a:prstGeom prst="rect">
            <a:avLst/>
          </a:prstGeom>
        </p:spPr>
        <p:txBody>
          <a:bodyPr wrap="none">
            <a:spAutoFit/>
          </a:bodyPr>
          <a:lstStyle/>
          <a:p>
            <a:pPr lvl="0">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Ôn bài cũ</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3" name="Rectangle 2"/>
          <p:cNvSpPr/>
          <p:nvPr/>
        </p:nvSpPr>
        <p:spPr>
          <a:xfrm>
            <a:off x="1071139" y="2348966"/>
            <a:ext cx="6619446" cy="3046988"/>
          </a:xfrm>
          <a:prstGeom prst="rect">
            <a:avLst/>
          </a:prstGeom>
        </p:spPr>
        <p:txBody>
          <a:bodyPr wrap="square">
            <a:spAutoFit/>
          </a:bodyPr>
          <a:lstStyle/>
          <a:p>
            <a:pPr marL="457200" indent="-457200">
              <a:buFontTx/>
              <a:buChar char="-"/>
            </a:pPr>
            <a:r>
              <a:rPr lang="vi-VN" sz="3200" b="1" dirty="0" smtClean="0">
                <a:solidFill>
                  <a:srgbClr val="002060"/>
                </a:solidFill>
              </a:rPr>
              <a:t>Đọc thuộc lòng bài thơ </a:t>
            </a:r>
          </a:p>
          <a:p>
            <a:r>
              <a:rPr lang="vi-VN" sz="3200" b="1" dirty="0" smtClean="0">
                <a:solidFill>
                  <a:srgbClr val="002060"/>
                </a:solidFill>
              </a:rPr>
              <a:t>“Điều kì diệu”.</a:t>
            </a:r>
          </a:p>
          <a:p>
            <a:r>
              <a:rPr lang="vi-VN" sz="3200" b="1" dirty="0" smtClean="0">
                <a:solidFill>
                  <a:srgbClr val="002060"/>
                </a:solidFill>
              </a:rPr>
              <a:t>- Theo em, bài thơ muốn nói đến điều kì diệu gì? Điều kì diệu đó thể hiện như thế nào trong lớp của em? </a:t>
            </a:r>
            <a:endParaRPr lang="en-US" sz="3200" b="1" dirty="0">
              <a:solidFill>
                <a:srgbClr val="00206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6" y="4780340"/>
            <a:ext cx="12858751" cy="2077660"/>
          </a:xfrm>
          <a:prstGeom prst="rect">
            <a:avLst/>
          </a:prstGeom>
        </p:spPr>
      </p:pic>
    </p:spTree>
    <p:extLst>
      <p:ext uri="{BB962C8B-B14F-4D97-AF65-F5344CB8AC3E}">
        <p14:creationId xmlns:p14="http://schemas.microsoft.com/office/powerpoint/2010/main" val="7034177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4616" y="1424724"/>
            <a:ext cx="9805015" cy="4401205"/>
          </a:xfrm>
          <a:prstGeom prst="rect">
            <a:avLst/>
          </a:prstGeom>
          <a:solidFill>
            <a:schemeClr val="accent4">
              <a:lumMod val="40000"/>
              <a:lumOff val="60000"/>
            </a:schemeClr>
          </a:solidFill>
        </p:spPr>
        <p:txBody>
          <a:bodyPr wrap="square" rtlCol="0">
            <a:spAutoFit/>
          </a:bodyPr>
          <a:lstStyle/>
          <a:p>
            <a:pPr algn="just"/>
            <a:r>
              <a:rPr lang="vi-VN" sz="2800" dirty="0" smtClean="0"/>
              <a:t>         Hôm </a:t>
            </a:r>
            <a:r>
              <a:rPr lang="vi-VN" sz="2800" dirty="0"/>
              <a:t>nay là ngày thi tốt nghiệp của các học trò thầy  giáo vàng anh.</a:t>
            </a:r>
          </a:p>
          <a:p>
            <a:pPr algn="just"/>
            <a:r>
              <a:rPr lang="vi-VN" sz="2800" dirty="0"/>
              <a:t>        </a:t>
            </a:r>
            <a:r>
              <a:rPr lang="vi-VN" sz="2800" dirty="0" smtClean="0"/>
              <a:t>Ve </a:t>
            </a:r>
            <a:r>
              <a:rPr lang="vi-VN" sz="2800" dirty="0"/>
              <a:t>sầu được thầy mời trình bày tác phẩm trước tiên. Mặc áo măng tô trong suốt, đôi mắt nâu </a:t>
            </a:r>
            <a:r>
              <a:rPr lang="vi-VN" sz="2800" dirty="0">
                <a:solidFill>
                  <a:srgbClr val="C00000"/>
                </a:solidFill>
              </a:rPr>
              <a:t>lấp lánh</a:t>
            </a:r>
            <a:r>
              <a:rPr lang="vi-VN" sz="2800" dirty="0"/>
              <a:t>, đầy vẻ tự tin, ve sầu biểu diễn bản nhạc “Mùa hè”. Gian phòng tràn ngập âm thanh sáng chói. Tiếng vi-ô-lông </a:t>
            </a:r>
            <a:r>
              <a:rPr lang="vi-VN" sz="2800" dirty="0">
                <a:solidFill>
                  <a:srgbClr val="C00000"/>
                </a:solidFill>
              </a:rPr>
              <a:t>réo rắt</a:t>
            </a:r>
            <a:r>
              <a:rPr lang="vi-VN" sz="2800" dirty="0"/>
              <a:t>, tiếng cla-ri-nét </a:t>
            </a:r>
            <a:r>
              <a:rPr lang="vi-VN" sz="2800" dirty="0">
                <a:solidFill>
                  <a:srgbClr val="C00000"/>
                </a:solidFill>
              </a:rPr>
              <a:t>trong sáng</a:t>
            </a:r>
            <a:r>
              <a:rPr lang="vi-VN" sz="2800" dirty="0"/>
              <a:t>, xen-lô </a:t>
            </a:r>
            <a:r>
              <a:rPr lang="vi-VN" sz="2800" dirty="0">
                <a:solidFill>
                  <a:srgbClr val="C00000"/>
                </a:solidFill>
              </a:rPr>
              <a:t>ấm áp</a:t>
            </a:r>
            <a:r>
              <a:rPr lang="vi-VN" sz="2800" dirty="0"/>
              <a:t>,... Tiếng nhạc gợi màu hoa phượng đỏ rực</a:t>
            </a:r>
            <a:r>
              <a:rPr lang="vi-VN" sz="2800" dirty="0" smtClean="0"/>
              <a:t>,</a:t>
            </a:r>
            <a:r>
              <a:rPr lang="vi-VN" sz="2800" dirty="0" smtClean="0">
                <a:solidFill>
                  <a:srgbClr val="C00000"/>
                </a:solidFill>
              </a:rPr>
              <a:t>/</a:t>
            </a:r>
            <a:r>
              <a:rPr lang="vi-VN" sz="2800" dirty="0" smtClean="0"/>
              <a:t> </a:t>
            </a:r>
            <a:r>
              <a:rPr lang="vi-VN" sz="2800" dirty="0"/>
              <a:t>nắng sáng trắng</a:t>
            </a:r>
            <a:r>
              <a:rPr lang="vi-VN" sz="2800" dirty="0" smtClean="0"/>
              <a:t>,</a:t>
            </a:r>
            <a:r>
              <a:rPr lang="vi-VN" sz="2800" dirty="0" smtClean="0">
                <a:solidFill>
                  <a:srgbClr val="C00000"/>
                </a:solidFill>
              </a:rPr>
              <a:t>/</a:t>
            </a:r>
            <a:r>
              <a:rPr lang="vi-VN" sz="2800" dirty="0" smtClean="0"/>
              <a:t> </a:t>
            </a:r>
            <a:r>
              <a:rPr lang="vi-VN" sz="2800" dirty="0"/>
              <a:t>bầu trời xanh mênh mông</a:t>
            </a:r>
            <a:r>
              <a:rPr lang="vi-VN" sz="2800" dirty="0" smtClean="0"/>
              <a:t>.</a:t>
            </a:r>
            <a:r>
              <a:rPr lang="vi-VN" sz="2800" dirty="0" smtClean="0">
                <a:solidFill>
                  <a:srgbClr val="C00000"/>
                </a:solidFill>
              </a:rPr>
              <a:t>//</a:t>
            </a:r>
            <a:r>
              <a:rPr lang="vi-VN" sz="2800" dirty="0" smtClean="0"/>
              <a:t> </a:t>
            </a:r>
            <a:r>
              <a:rPr lang="vi-VN" sz="2800" dirty="0"/>
              <a:t>Bên hàng giậu, hoa mướp vàng và những cánh ong </a:t>
            </a:r>
            <a:r>
              <a:rPr lang="vi-VN" sz="2800" dirty="0">
                <a:solidFill>
                  <a:srgbClr val="C00000"/>
                </a:solidFill>
              </a:rPr>
              <a:t>rù rì</a:t>
            </a:r>
            <a:r>
              <a:rPr lang="vi-VN" sz="2800" dirty="0"/>
              <a:t>. Thầy giáo </a:t>
            </a:r>
            <a:r>
              <a:rPr lang="vi-VN" sz="2800" dirty="0">
                <a:solidFill>
                  <a:srgbClr val="C00000"/>
                </a:solidFill>
              </a:rPr>
              <a:t>xúc động</a:t>
            </a:r>
            <a:r>
              <a:rPr lang="vi-VN" sz="2800" dirty="0"/>
              <a:t>, cúi xuống ghi điểm</a:t>
            </a:r>
            <a:r>
              <a:rPr lang="vi-VN" sz="2800" dirty="0" smtClean="0"/>
              <a:t>.</a:t>
            </a:r>
            <a:endParaRPr lang="vi-VN" sz="2800" dirty="0"/>
          </a:p>
        </p:txBody>
      </p:sp>
      <p:sp>
        <p:nvSpPr>
          <p:cNvPr id="5" name="Rectangle 4"/>
          <p:cNvSpPr/>
          <p:nvPr/>
        </p:nvSpPr>
        <p:spPr>
          <a:xfrm>
            <a:off x="3524516" y="21678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88" y="5280853"/>
            <a:ext cx="12858751" cy="2077660"/>
          </a:xfrm>
          <a:prstGeom prst="rect">
            <a:avLst/>
          </a:prstGeom>
        </p:spPr>
      </p:pic>
    </p:spTree>
    <p:extLst>
      <p:ext uri="{BB962C8B-B14F-4D97-AF65-F5344CB8AC3E}">
        <p14:creationId xmlns:p14="http://schemas.microsoft.com/office/powerpoint/2010/main" val="343515428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0730" y="1406713"/>
            <a:ext cx="7500771" cy="2554545"/>
          </a:xfrm>
          <a:prstGeom prst="rect">
            <a:avLst/>
          </a:prstGeom>
        </p:spPr>
        <p:txBody>
          <a:bodyPr wrap="none">
            <a:spAutoFit/>
          </a:bodyPr>
          <a:lstStyle/>
          <a:p>
            <a:pPr lvl="0" algn="ctr">
              <a:defRPr/>
            </a:pPr>
            <a:r>
              <a:rPr lang="vi-VN" sz="16000" b="1" dirty="0" smtClean="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rPr>
              <a:t>Luyện tập</a:t>
            </a:r>
            <a:endParaRPr lang="en-US" sz="16000" b="1" dirty="0">
              <a:ln>
                <a:solidFill>
                  <a:schemeClr val="accent1"/>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6872639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9">
            <a:extLst>
              <a:ext uri="{FF2B5EF4-FFF2-40B4-BE49-F238E27FC236}">
                <a16:creationId xmlns:a16="http://schemas.microsoft.com/office/drawing/2014/main" xmlns="" id="{8899916F-CC00-4A9D-8D54-70C399745CDC}"/>
              </a:ext>
            </a:extLst>
          </p:cNvPr>
          <p:cNvPicPr>
            <a:picLocks noChangeAspect="1"/>
          </p:cNvPicPr>
          <p:nvPr/>
        </p:nvPicPr>
        <p:blipFill rotWithShape="1">
          <a:blip r:embed="rId2"/>
          <a:srcRect l="16136" r="17274" b="20236"/>
          <a:stretch/>
        </p:blipFill>
        <p:spPr>
          <a:xfrm>
            <a:off x="1333846" y="27708"/>
            <a:ext cx="9090314" cy="1794574"/>
          </a:xfrm>
          <a:prstGeom prst="rect">
            <a:avLst/>
          </a:prstGeom>
        </p:spPr>
      </p:pic>
      <p:sp>
        <p:nvSpPr>
          <p:cNvPr id="7" name="Rectangle 6"/>
          <p:cNvSpPr/>
          <p:nvPr/>
        </p:nvSpPr>
        <p:spPr>
          <a:xfrm>
            <a:off x="1823105" y="542332"/>
            <a:ext cx="8111795" cy="584775"/>
          </a:xfrm>
          <a:prstGeom prst="rect">
            <a:avLst/>
          </a:prstGeom>
        </p:spPr>
        <p:txBody>
          <a:bodyPr wrap="square">
            <a:spAutoFit/>
          </a:bodyPr>
          <a:lstStyle/>
          <a:p>
            <a:pPr algn="just"/>
            <a:r>
              <a:rPr lang="vi-VN" sz="3200" b="1" dirty="0" smtClean="0">
                <a:solidFill>
                  <a:schemeClr val="bg1"/>
                </a:solidFill>
              </a:rPr>
              <a:t>1.Tìm </a:t>
            </a:r>
            <a:r>
              <a:rPr lang="vi-VN" sz="3200" b="1" dirty="0">
                <a:solidFill>
                  <a:schemeClr val="bg1"/>
                </a:solidFill>
              </a:rPr>
              <a:t>danh từ trong các câu dưới đây</a:t>
            </a:r>
            <a:r>
              <a:rPr lang="vi-VN" sz="3200" b="1" dirty="0" smtClean="0">
                <a:solidFill>
                  <a:schemeClr val="bg1"/>
                </a:solidFill>
              </a:rPr>
              <a:t>:</a:t>
            </a:r>
            <a:endParaRPr lang="vi-VN" sz="3200" b="1" dirty="0">
              <a:solidFill>
                <a:schemeClr val="bg1"/>
              </a:solidFill>
            </a:endParaRPr>
          </a:p>
        </p:txBody>
      </p:sp>
      <p:grpSp>
        <p:nvGrpSpPr>
          <p:cNvPr id="9" name="Group 8">
            <a:extLst>
              <a:ext uri="{FF2B5EF4-FFF2-40B4-BE49-F238E27FC236}">
                <a16:creationId xmlns:a16="http://schemas.microsoft.com/office/drawing/2014/main" xmlns="" id="{013E386B-D22D-8F1E-AC4F-11BFC59E33CD}"/>
              </a:ext>
            </a:extLst>
          </p:cNvPr>
          <p:cNvGrpSpPr/>
          <p:nvPr/>
        </p:nvGrpSpPr>
        <p:grpSpPr>
          <a:xfrm>
            <a:off x="950276" y="1691842"/>
            <a:ext cx="7796560" cy="4914944"/>
            <a:chOff x="3911731" y="894056"/>
            <a:chExt cx="8406597" cy="5531461"/>
          </a:xfrm>
        </p:grpSpPr>
        <p:sp>
          <p:nvSpPr>
            <p:cNvPr id="10" name="文本框 22">
              <a:extLst>
                <a:ext uri="{FF2B5EF4-FFF2-40B4-BE49-F238E27FC236}">
                  <a16:creationId xmlns:a16="http://schemas.microsoft.com/office/drawing/2014/main" xmlns=""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11" name="Group 10">
              <a:extLst>
                <a:ext uri="{FF2B5EF4-FFF2-40B4-BE49-F238E27FC236}">
                  <a16:creationId xmlns:a16="http://schemas.microsoft.com/office/drawing/2014/main" xmlns="" id="{C2996A05-41AC-FEEA-9923-F995F3FE4F0E}"/>
                </a:ext>
              </a:extLst>
            </p:cNvPr>
            <p:cNvGrpSpPr/>
            <p:nvPr/>
          </p:nvGrpSpPr>
          <p:grpSpPr>
            <a:xfrm>
              <a:off x="3911731" y="894056"/>
              <a:ext cx="8095881" cy="5238072"/>
              <a:chOff x="4376142" y="0"/>
              <a:chExt cx="5920637" cy="2211327"/>
            </a:xfrm>
          </p:grpSpPr>
          <p:sp>
            <p:nvSpPr>
              <p:cNvPr id="12" name="Flowchart: Terminator 11">
                <a:extLst>
                  <a:ext uri="{FF2B5EF4-FFF2-40B4-BE49-F238E27FC236}">
                    <a16:creationId xmlns:a16="http://schemas.microsoft.com/office/drawing/2014/main" xmlns=""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TextBox 60">
                <a:extLst>
                  <a:ext uri="{FF2B5EF4-FFF2-40B4-BE49-F238E27FC236}">
                    <a16:creationId xmlns:a16="http://schemas.microsoft.com/office/drawing/2014/main" xmlns=""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4" name="Heart 13">
            <a:extLst>
              <a:ext uri="{FF2B5EF4-FFF2-40B4-BE49-F238E27FC236}">
                <a16:creationId xmlns:a16="http://schemas.microsoft.com/office/drawing/2014/main" xmlns="" id="{5370C47D-934E-74B4-513C-B0D68650BE05}"/>
              </a:ext>
            </a:extLst>
          </p:cNvPr>
          <p:cNvSpPr/>
          <p:nvPr/>
        </p:nvSpPr>
        <p:spPr>
          <a:xfrm rot="20943956">
            <a:off x="936665" y="169306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Rectangle 14"/>
          <p:cNvSpPr/>
          <p:nvPr/>
        </p:nvSpPr>
        <p:spPr>
          <a:xfrm>
            <a:off x="1949618" y="2106014"/>
            <a:ext cx="6031540" cy="3693319"/>
          </a:xfrm>
          <a:prstGeom prst="rect">
            <a:avLst/>
          </a:prstGeom>
        </p:spPr>
        <p:txBody>
          <a:bodyPr wrap="square">
            <a:spAutoFit/>
          </a:bodyPr>
          <a:lstStyle/>
          <a:p>
            <a:pPr marL="342900" indent="-342900" algn="just">
              <a:buAutoNum type="alphaLcPeriod"/>
            </a:pPr>
            <a:r>
              <a:rPr lang="vi-VN" sz="2600" dirty="0" smtClean="0">
                <a:solidFill>
                  <a:srgbClr val="002060"/>
                </a:solidFill>
              </a:rPr>
              <a:t>Sau ve sầu</a:t>
            </a:r>
            <a:r>
              <a:rPr lang="vi-VN" sz="2600" dirty="0">
                <a:solidFill>
                  <a:srgbClr val="002060"/>
                </a:solidFill>
              </a:rPr>
              <a:t>, gà trống đĩnh đạc bước lên, kiêu hãnh ngẩng đầu với cái mũ đỏ chói</a:t>
            </a:r>
            <a:r>
              <a:rPr lang="vi-VN" sz="2600" dirty="0" smtClean="0">
                <a:solidFill>
                  <a:srgbClr val="002060"/>
                </a:solidFill>
              </a:rPr>
              <a:t>.</a:t>
            </a:r>
          </a:p>
          <a:p>
            <a:pPr algn="just"/>
            <a:r>
              <a:rPr lang="vi-VN" sz="2600" dirty="0" smtClean="0">
                <a:solidFill>
                  <a:srgbClr val="002060"/>
                </a:solidFill>
              </a:rPr>
              <a:t> b. Dế </a:t>
            </a:r>
            <a:r>
              <a:rPr lang="vi-VN" sz="2600" dirty="0">
                <a:solidFill>
                  <a:srgbClr val="002060"/>
                </a:solidFill>
              </a:rPr>
              <a:t>bước ra khoẻ khoắn và trang nhã trong </a:t>
            </a:r>
            <a:r>
              <a:rPr lang="vi-VN" sz="2600" dirty="0" smtClean="0">
                <a:solidFill>
                  <a:srgbClr val="002060"/>
                </a:solidFill>
              </a:rPr>
              <a:t>chiếc </a:t>
            </a:r>
            <a:r>
              <a:rPr lang="vi-VN" sz="2600" dirty="0">
                <a:solidFill>
                  <a:srgbClr val="002060"/>
                </a:solidFill>
              </a:rPr>
              <a:t>áo nâu ông</a:t>
            </a:r>
            <a:r>
              <a:rPr lang="vi-VN" sz="2600" dirty="0" smtClean="0">
                <a:solidFill>
                  <a:srgbClr val="002060"/>
                </a:solidFill>
              </a:rPr>
              <a:t>.</a:t>
            </a:r>
          </a:p>
          <a:p>
            <a:endParaRPr lang="vi-VN" sz="2600" dirty="0" smtClean="0">
              <a:solidFill>
                <a:srgbClr val="002060"/>
              </a:solidFill>
            </a:endParaRPr>
          </a:p>
          <a:p>
            <a:r>
              <a:rPr lang="vi-VN" sz="2600" dirty="0" smtClean="0">
                <a:solidFill>
                  <a:srgbClr val="002060"/>
                </a:solidFill>
              </a:rPr>
              <a:t>c</a:t>
            </a:r>
            <a:r>
              <a:rPr lang="vi-VN" sz="2600" dirty="0">
                <a:solidFill>
                  <a:srgbClr val="002060"/>
                </a:solidFill>
              </a:rPr>
              <a:t>. Trong tà áo dài tha thướt, hoạ mi trông thật dịu dàng, uyển chuyển</a:t>
            </a:r>
            <a:r>
              <a:rPr lang="vi-VN" sz="2600" dirty="0" smtClean="0">
                <a:solidFill>
                  <a:srgbClr val="002060"/>
                </a:solidFill>
              </a:rPr>
              <a:t>.</a:t>
            </a:r>
          </a:p>
          <a:p>
            <a:pPr algn="just"/>
            <a:r>
              <a:rPr lang="vi-VN" sz="2600" dirty="0" smtClean="0">
                <a:solidFill>
                  <a:srgbClr val="002060"/>
                </a:solidFill>
              </a:rPr>
              <a:t>   		</a:t>
            </a:r>
            <a:endParaRPr lang="vi-VN" dirty="0">
              <a:solidFill>
                <a:srgbClr val="000000"/>
              </a:solidFill>
              <a:latin typeface="OpenSans"/>
            </a:endParaRPr>
          </a:p>
        </p:txBody>
      </p:sp>
      <p:sp>
        <p:nvSpPr>
          <p:cNvPr id="3" name="TextBox 2"/>
          <p:cNvSpPr txBox="1"/>
          <p:nvPr/>
        </p:nvSpPr>
        <p:spPr>
          <a:xfrm>
            <a:off x="3023903" y="2108918"/>
            <a:ext cx="1173019" cy="492443"/>
          </a:xfrm>
          <a:prstGeom prst="rect">
            <a:avLst/>
          </a:prstGeom>
          <a:noFill/>
        </p:spPr>
        <p:txBody>
          <a:bodyPr wrap="square" rtlCol="0">
            <a:spAutoFit/>
          </a:bodyPr>
          <a:lstStyle/>
          <a:p>
            <a:r>
              <a:rPr lang="en-US" sz="2600" dirty="0" err="1">
                <a:solidFill>
                  <a:srgbClr val="FF0000"/>
                </a:solidFill>
                <a:latin typeface="Ải"/>
              </a:rPr>
              <a:t>ve</a:t>
            </a:r>
            <a:r>
              <a:rPr lang="en-US" sz="2600" dirty="0">
                <a:solidFill>
                  <a:srgbClr val="FF0000"/>
                </a:solidFill>
                <a:latin typeface="Ải"/>
              </a:rPr>
              <a:t> </a:t>
            </a:r>
            <a:r>
              <a:rPr lang="en-US" sz="2600" dirty="0" err="1">
                <a:solidFill>
                  <a:srgbClr val="FF0000"/>
                </a:solidFill>
                <a:latin typeface="Ải"/>
              </a:rPr>
              <a:t>sầu</a:t>
            </a:r>
            <a:endParaRPr lang="en-US" sz="2600" dirty="0">
              <a:solidFill>
                <a:srgbClr val="FF0000"/>
              </a:solidFill>
              <a:latin typeface="Ải"/>
            </a:endParaRPr>
          </a:p>
        </p:txBody>
      </p:sp>
      <p:sp>
        <p:nvSpPr>
          <p:cNvPr id="16" name="TextBox 15"/>
          <p:cNvSpPr txBox="1"/>
          <p:nvPr/>
        </p:nvSpPr>
        <p:spPr>
          <a:xfrm>
            <a:off x="4238614" y="2106014"/>
            <a:ext cx="1746549" cy="492443"/>
          </a:xfrm>
          <a:prstGeom prst="rect">
            <a:avLst/>
          </a:prstGeom>
          <a:noFill/>
        </p:spPr>
        <p:txBody>
          <a:bodyPr wrap="square" rtlCol="0">
            <a:spAutoFit/>
          </a:bodyPr>
          <a:lstStyle/>
          <a:p>
            <a:r>
              <a:rPr lang="vi-VN" sz="2600" dirty="0">
                <a:solidFill>
                  <a:srgbClr val="FF0000"/>
                </a:solidFill>
              </a:rPr>
              <a:t>g</a:t>
            </a:r>
            <a:r>
              <a:rPr lang="vi-VN" sz="2600" dirty="0" smtClean="0">
                <a:solidFill>
                  <a:srgbClr val="FF0000"/>
                </a:solidFill>
              </a:rPr>
              <a:t>à trống</a:t>
            </a:r>
            <a:endParaRPr lang="en-US" sz="2600" dirty="0">
              <a:solidFill>
                <a:srgbClr val="FF0000"/>
              </a:solidFill>
            </a:endParaRPr>
          </a:p>
        </p:txBody>
      </p:sp>
      <p:sp>
        <p:nvSpPr>
          <p:cNvPr id="17" name="TextBox 16"/>
          <p:cNvSpPr txBox="1"/>
          <p:nvPr/>
        </p:nvSpPr>
        <p:spPr>
          <a:xfrm>
            <a:off x="6813677" y="2500462"/>
            <a:ext cx="1173019" cy="492443"/>
          </a:xfrm>
          <a:prstGeom prst="rect">
            <a:avLst/>
          </a:prstGeom>
          <a:noFill/>
        </p:spPr>
        <p:txBody>
          <a:bodyPr wrap="square" rtlCol="0">
            <a:spAutoFit/>
          </a:bodyPr>
          <a:lstStyle/>
          <a:p>
            <a:r>
              <a:rPr lang="vi-VN" sz="2600" dirty="0">
                <a:solidFill>
                  <a:srgbClr val="FF0000"/>
                </a:solidFill>
              </a:rPr>
              <a:t>c</a:t>
            </a:r>
            <a:r>
              <a:rPr lang="vi-VN" sz="2600" dirty="0" smtClean="0">
                <a:solidFill>
                  <a:srgbClr val="FF0000"/>
                </a:solidFill>
              </a:rPr>
              <a:t>ái mũ</a:t>
            </a:r>
            <a:endParaRPr lang="en-US" sz="2600" dirty="0">
              <a:solidFill>
                <a:srgbClr val="FF0000"/>
              </a:solidFill>
            </a:endParaRPr>
          </a:p>
        </p:txBody>
      </p:sp>
      <p:sp>
        <p:nvSpPr>
          <p:cNvPr id="18" name="TextBox 17"/>
          <p:cNvSpPr txBox="1"/>
          <p:nvPr/>
        </p:nvSpPr>
        <p:spPr>
          <a:xfrm>
            <a:off x="2495720" y="3285822"/>
            <a:ext cx="1173019" cy="492443"/>
          </a:xfrm>
          <a:prstGeom prst="rect">
            <a:avLst/>
          </a:prstGeom>
          <a:noFill/>
        </p:spPr>
        <p:txBody>
          <a:bodyPr wrap="square" rtlCol="0">
            <a:spAutoFit/>
          </a:bodyPr>
          <a:lstStyle/>
          <a:p>
            <a:r>
              <a:rPr lang="vi-VN" sz="2600" dirty="0">
                <a:solidFill>
                  <a:srgbClr val="FF0000"/>
                </a:solidFill>
              </a:rPr>
              <a:t>D</a:t>
            </a:r>
            <a:r>
              <a:rPr lang="vi-VN" sz="2600" smtClean="0">
                <a:solidFill>
                  <a:srgbClr val="FF0000"/>
                </a:solidFill>
              </a:rPr>
              <a:t>ế</a:t>
            </a:r>
            <a:endParaRPr lang="en-US" sz="2600" dirty="0">
              <a:solidFill>
                <a:srgbClr val="FF0000"/>
              </a:solidFill>
            </a:endParaRPr>
          </a:p>
        </p:txBody>
      </p:sp>
      <p:sp>
        <p:nvSpPr>
          <p:cNvPr id="20" name="TextBox 19"/>
          <p:cNvSpPr txBox="1"/>
          <p:nvPr/>
        </p:nvSpPr>
        <p:spPr>
          <a:xfrm>
            <a:off x="3441640" y="3689561"/>
            <a:ext cx="1630892"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chiếc</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endParaRPr lang="en-US" sz="2600" dirty="0">
              <a:solidFill>
                <a:srgbClr val="FF0000"/>
              </a:solidFill>
              <a:latin typeface="Arial" panose="020B0604020202020204" pitchFamily="34" charset="0"/>
              <a:cs typeface="Arial" panose="020B0604020202020204" pitchFamily="34" charset="0"/>
            </a:endParaRPr>
          </a:p>
        </p:txBody>
      </p:sp>
      <p:sp>
        <p:nvSpPr>
          <p:cNvPr id="21" name="TextBox 20"/>
          <p:cNvSpPr txBox="1"/>
          <p:nvPr/>
        </p:nvSpPr>
        <p:spPr>
          <a:xfrm>
            <a:off x="3234630" y="4480299"/>
            <a:ext cx="1911927" cy="492443"/>
          </a:xfrm>
          <a:prstGeom prst="rect">
            <a:avLst/>
          </a:prstGeom>
          <a:noFill/>
        </p:spPr>
        <p:txBody>
          <a:bodyPr wrap="square" rtlCol="0">
            <a:spAutoFit/>
          </a:bodyPr>
          <a:lstStyle/>
          <a:p>
            <a:r>
              <a:rPr lang="en-US" sz="2600" dirty="0" err="1">
                <a:solidFill>
                  <a:srgbClr val="FF0000"/>
                </a:solidFill>
                <a:latin typeface="Arial" panose="020B0604020202020204" pitchFamily="34" charset="0"/>
                <a:cs typeface="Arial" panose="020B0604020202020204" pitchFamily="34" charset="0"/>
              </a:rPr>
              <a:t>tà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áo</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dài</a:t>
            </a:r>
            <a:endParaRPr lang="en-US" sz="2600" dirty="0">
              <a:solidFill>
                <a:srgbClr val="FF0000"/>
              </a:solidFill>
              <a:latin typeface="Arial" panose="020B0604020202020204" pitchFamily="34" charset="0"/>
              <a:cs typeface="Arial" panose="020B0604020202020204" pitchFamily="34" charset="0"/>
            </a:endParaRPr>
          </a:p>
        </p:txBody>
      </p:sp>
      <p:sp>
        <p:nvSpPr>
          <p:cNvPr id="22" name="TextBox 21"/>
          <p:cNvSpPr txBox="1"/>
          <p:nvPr/>
        </p:nvSpPr>
        <p:spPr>
          <a:xfrm>
            <a:off x="6151822" y="4480299"/>
            <a:ext cx="1911927" cy="492443"/>
          </a:xfrm>
          <a:prstGeom prst="rect">
            <a:avLst/>
          </a:prstGeom>
          <a:noFill/>
        </p:spPr>
        <p:txBody>
          <a:bodyPr wrap="square" rtlCol="0">
            <a:spAutoFit/>
          </a:bodyPr>
          <a:lstStyle/>
          <a:p>
            <a:r>
              <a:rPr lang="vi-VN" sz="2600" dirty="0" smtClean="0">
                <a:solidFill>
                  <a:srgbClr val="FF0000"/>
                </a:solidFill>
                <a:latin typeface="Arial" panose="020B0604020202020204" pitchFamily="34" charset="0"/>
                <a:cs typeface="Arial" panose="020B0604020202020204" pitchFamily="34" charset="0"/>
              </a:rPr>
              <a:t>họa mi</a:t>
            </a:r>
            <a:endParaRPr lang="en-US" sz="2600" dirty="0">
              <a:solidFill>
                <a:srgbClr val="FF0000"/>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3133" t="10947" r="48564" b="5685"/>
          <a:stretch/>
        </p:blipFill>
        <p:spPr>
          <a:xfrm>
            <a:off x="8679179" y="1600443"/>
            <a:ext cx="2564138" cy="3956099"/>
          </a:xfrm>
          <a:prstGeom prst="rect">
            <a:avLst/>
          </a:prstGeom>
        </p:spPr>
      </p:pic>
    </p:spTree>
    <p:extLst>
      <p:ext uri="{BB962C8B-B14F-4D97-AF65-F5344CB8AC3E}">
        <p14:creationId xmlns:p14="http://schemas.microsoft.com/office/powerpoint/2010/main" val="285264802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13E386B-D22D-8F1E-AC4F-11BFC59E33CD}"/>
              </a:ext>
            </a:extLst>
          </p:cNvPr>
          <p:cNvGrpSpPr/>
          <p:nvPr/>
        </p:nvGrpSpPr>
        <p:grpSpPr>
          <a:xfrm>
            <a:off x="1052189" y="2018398"/>
            <a:ext cx="6595931" cy="3602053"/>
            <a:chOff x="3911731" y="894056"/>
            <a:chExt cx="8406597" cy="5531461"/>
          </a:xfrm>
        </p:grpSpPr>
        <p:sp>
          <p:nvSpPr>
            <p:cNvPr id="8" name="文本框 22">
              <a:extLst>
                <a:ext uri="{FF2B5EF4-FFF2-40B4-BE49-F238E27FC236}">
                  <a16:creationId xmlns:a16="http://schemas.microsoft.com/office/drawing/2014/main" xmlns=""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9" name="Group 8">
              <a:extLst>
                <a:ext uri="{FF2B5EF4-FFF2-40B4-BE49-F238E27FC236}">
                  <a16:creationId xmlns:a16="http://schemas.microsoft.com/office/drawing/2014/main" xmlns="" id="{C2996A05-41AC-FEEA-9923-F995F3FE4F0E}"/>
                </a:ext>
              </a:extLst>
            </p:cNvPr>
            <p:cNvGrpSpPr/>
            <p:nvPr/>
          </p:nvGrpSpPr>
          <p:grpSpPr>
            <a:xfrm>
              <a:off x="3911731" y="894056"/>
              <a:ext cx="8095881" cy="5238072"/>
              <a:chOff x="4376142" y="0"/>
              <a:chExt cx="5920637" cy="2211327"/>
            </a:xfrm>
          </p:grpSpPr>
          <p:sp>
            <p:nvSpPr>
              <p:cNvPr id="10" name="Flowchart: Terminator 9">
                <a:extLst>
                  <a:ext uri="{FF2B5EF4-FFF2-40B4-BE49-F238E27FC236}">
                    <a16:creationId xmlns:a16="http://schemas.microsoft.com/office/drawing/2014/main" xmlns=""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60">
                <a:extLst>
                  <a:ext uri="{FF2B5EF4-FFF2-40B4-BE49-F238E27FC236}">
                    <a16:creationId xmlns:a16="http://schemas.microsoft.com/office/drawing/2014/main" xmlns=""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2" name="Heart 11">
            <a:extLst>
              <a:ext uri="{FF2B5EF4-FFF2-40B4-BE49-F238E27FC236}">
                <a16:creationId xmlns:a16="http://schemas.microsoft.com/office/drawing/2014/main" xmlns="" id="{5370C47D-934E-74B4-513C-B0D68650BE05}"/>
              </a:ext>
            </a:extLst>
          </p:cNvPr>
          <p:cNvSpPr/>
          <p:nvPr/>
        </p:nvSpPr>
        <p:spPr>
          <a:xfrm rot="20943956">
            <a:off x="1092618" y="1783793"/>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3" name="Content Placeholder 2"/>
          <p:cNvSpPr>
            <a:spLocks noGrp="1"/>
          </p:cNvSpPr>
          <p:nvPr>
            <p:ph idx="1"/>
          </p:nvPr>
        </p:nvSpPr>
        <p:spPr>
          <a:xfrm>
            <a:off x="1856789" y="2803572"/>
            <a:ext cx="5669435" cy="4351338"/>
          </a:xfrm>
        </p:spPr>
        <p:txBody>
          <a:bodyPr/>
          <a:lstStyle/>
          <a:p>
            <a:pPr marL="0" indent="0">
              <a:buNone/>
            </a:pPr>
            <a:r>
              <a:rPr lang="en-US" sz="3500" b="1" dirty="0" err="1" smtClean="0">
                <a:solidFill>
                  <a:srgbClr val="002060"/>
                </a:solidFill>
                <a:latin typeface="Arial" panose="020B0604020202020204" pitchFamily="34" charset="0"/>
                <a:cs typeface="Arial" panose="020B0604020202020204" pitchFamily="34" charset="0"/>
              </a:rPr>
              <a:t>Họa</a:t>
            </a:r>
            <a:r>
              <a:rPr lang="en-US" sz="3500" b="1" dirty="0" smtClean="0">
                <a:solidFill>
                  <a:srgbClr val="002060"/>
                </a:solidFill>
                <a:latin typeface="Arial" panose="020B0604020202020204" pitchFamily="34" charset="0"/>
                <a:cs typeface="Arial" panose="020B0604020202020204" pitchFamily="34" charset="0"/>
              </a:rPr>
              <a:t> </a:t>
            </a:r>
            <a:r>
              <a:rPr lang="en-US" sz="3500" b="1" dirty="0">
                <a:solidFill>
                  <a:srgbClr val="002060"/>
                </a:solidFill>
                <a:latin typeface="Arial" panose="020B0604020202020204" pitchFamily="34" charset="0"/>
                <a:cs typeface="Arial" panose="020B0604020202020204" pitchFamily="34" charset="0"/>
              </a:rPr>
              <a:t>mi </a:t>
            </a:r>
            <a:r>
              <a:rPr lang="en-US" sz="3500" b="1" dirty="0" err="1">
                <a:solidFill>
                  <a:srgbClr val="002060"/>
                </a:solidFill>
                <a:latin typeface="Arial" panose="020B0604020202020204" pitchFamily="34" charset="0"/>
                <a:cs typeface="Arial" panose="020B0604020202020204" pitchFamily="34" charset="0"/>
              </a:rPr>
              <a:t>có</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giọng</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hát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rất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ngọt</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ngào</a:t>
            </a:r>
            <a:r>
              <a:rPr lang="en-US" sz="3500" b="1" dirty="0">
                <a:solidFill>
                  <a:srgbClr val="002060"/>
                </a:solidFill>
                <a:latin typeface="Arial" panose="020B0604020202020204" pitchFamily="34" charset="0"/>
                <a:cs typeface="Arial" panose="020B0604020202020204" pitchFamily="34" charset="0"/>
              </a:rPr>
              <a:t>.</a:t>
            </a:r>
          </a:p>
          <a:p>
            <a:pPr marL="0" indent="0">
              <a:buNone/>
            </a:pPr>
            <a:r>
              <a:rPr lang="en-US" sz="3500" b="1" dirty="0" err="1">
                <a:solidFill>
                  <a:srgbClr val="002060"/>
                </a:solidFill>
                <a:latin typeface="Arial" panose="020B0604020202020204" pitchFamily="34" charset="0"/>
                <a:cs typeface="Arial" panose="020B0604020202020204" pitchFamily="34" charset="0"/>
              </a:rPr>
              <a:t>Danh</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từ</a:t>
            </a:r>
            <a:r>
              <a:rPr lang="en-US" sz="3500" b="1" dirty="0">
                <a:solidFill>
                  <a:srgbClr val="002060"/>
                </a:solidFill>
                <a:latin typeface="Arial" panose="020B0604020202020204" pitchFamily="34" charset="0"/>
                <a:cs typeface="Arial" panose="020B0604020202020204" pitchFamily="34" charset="0"/>
              </a:rPr>
              <a:t>: </a:t>
            </a:r>
            <a:r>
              <a:rPr lang="en-US" sz="3500" b="1" dirty="0" err="1">
                <a:solidFill>
                  <a:srgbClr val="002060"/>
                </a:solidFill>
                <a:latin typeface="Arial" panose="020B0604020202020204" pitchFamily="34" charset="0"/>
                <a:cs typeface="Arial" panose="020B0604020202020204" pitchFamily="34" charset="0"/>
              </a:rPr>
              <a:t>họa</a:t>
            </a:r>
            <a:r>
              <a:rPr lang="en-US" sz="3500" b="1" dirty="0">
                <a:solidFill>
                  <a:srgbClr val="002060"/>
                </a:solidFill>
                <a:latin typeface="Arial" panose="020B0604020202020204" pitchFamily="34" charset="0"/>
                <a:cs typeface="Arial" panose="020B0604020202020204" pitchFamily="34" charset="0"/>
              </a:rPr>
              <a:t> mi</a:t>
            </a:r>
          </a:p>
          <a:p>
            <a:pPr marL="0" indent="0">
              <a:buNone/>
            </a:pPr>
            <a:r>
              <a:rPr lang="en-US" b="1" dirty="0">
                <a:solidFill>
                  <a:srgbClr val="002060"/>
                </a:solidFill>
              </a:rPr>
              <a:t/>
            </a:r>
            <a:br>
              <a:rPr lang="en-US" b="1" dirty="0">
                <a:solidFill>
                  <a:srgbClr val="002060"/>
                </a:solidFill>
              </a:rPr>
            </a:br>
            <a:endParaRPr lang="en-US" b="1" dirty="0">
              <a:solidFill>
                <a:srgbClr val="002060"/>
              </a:solidFill>
            </a:endParaRPr>
          </a:p>
        </p:txBody>
      </p:sp>
      <p:pic>
        <p:nvPicPr>
          <p:cNvPr id="5" name="图片 69">
            <a:extLst>
              <a:ext uri="{FF2B5EF4-FFF2-40B4-BE49-F238E27FC236}">
                <a16:creationId xmlns:a16="http://schemas.microsoft.com/office/drawing/2014/main" xmlns="" id="{8899916F-CC00-4A9D-8D54-70C399745CDC}"/>
              </a:ext>
            </a:extLst>
          </p:cNvPr>
          <p:cNvPicPr>
            <a:picLocks noChangeAspect="1"/>
          </p:cNvPicPr>
          <p:nvPr/>
        </p:nvPicPr>
        <p:blipFill rotWithShape="1">
          <a:blip r:embed="rId2"/>
          <a:srcRect l="16136" r="17274" b="20236"/>
          <a:stretch/>
        </p:blipFill>
        <p:spPr>
          <a:xfrm>
            <a:off x="1174086" y="0"/>
            <a:ext cx="8624432" cy="1872680"/>
          </a:xfrm>
          <a:prstGeom prst="rect">
            <a:avLst/>
          </a:prstGeom>
        </p:spPr>
      </p:pic>
      <p:sp>
        <p:nvSpPr>
          <p:cNvPr id="6" name="TextBox 5"/>
          <p:cNvSpPr txBox="1"/>
          <p:nvPr/>
        </p:nvSpPr>
        <p:spPr>
          <a:xfrm>
            <a:off x="1660260" y="484901"/>
            <a:ext cx="7652083" cy="1446550"/>
          </a:xfrm>
          <a:prstGeom prst="rect">
            <a:avLst/>
          </a:prstGeom>
          <a:noFill/>
        </p:spPr>
        <p:txBody>
          <a:bodyPr wrap="square" rtlCol="0">
            <a:spAutoFit/>
          </a:bodyPr>
          <a:lstStyle/>
          <a:p>
            <a:r>
              <a:rPr lang="en-US" sz="2600" b="1" dirty="0">
                <a:solidFill>
                  <a:schemeClr val="bg1"/>
                </a:solidFill>
                <a:latin typeface="Arial" panose="020B0604020202020204" pitchFamily="34" charset="0"/>
                <a:cs typeface="Arial" panose="020B0604020202020204" pitchFamily="34" charset="0"/>
              </a:rPr>
              <a:t>2.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 1 – 2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về</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nhân</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vật</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yêu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thích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bài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đọc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Thi</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nhạc</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Chỉ</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ra</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danh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từ</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trong</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câu</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em</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đặt</a:t>
            </a:r>
            <a:r>
              <a:rPr lang="en-US" sz="2600" b="1" dirty="0">
                <a:solidFill>
                  <a:schemeClr val="bg1"/>
                </a:solidFill>
                <a:latin typeface="Arial" panose="020B0604020202020204" pitchFamily="34" charset="0"/>
                <a:cs typeface="Arial" panose="020B0604020202020204" pitchFamily="34" charset="0"/>
              </a:rPr>
              <a:t>.</a:t>
            </a:r>
            <a:r>
              <a:rPr lang="en-US" dirty="0"/>
              <a:t> </a:t>
            </a:r>
            <a:br>
              <a:rPr lang="en-US" dirty="0"/>
            </a:br>
            <a:r>
              <a:rPr lang="en-US" dirty="0"/>
              <a:t/>
            </a:r>
            <a:br>
              <a:rPr lang="en-US" dirty="0"/>
            </a:b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133" t="13865" r="48749" b="5686"/>
          <a:stretch/>
        </p:blipFill>
        <p:spPr>
          <a:xfrm>
            <a:off x="7526224" y="1679388"/>
            <a:ext cx="3231184" cy="48340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13" y="4942422"/>
            <a:ext cx="12858751" cy="2077660"/>
          </a:xfrm>
          <a:prstGeom prst="rect">
            <a:avLst/>
          </a:prstGeom>
        </p:spPr>
      </p:pic>
    </p:spTree>
    <p:extLst>
      <p:ext uri="{BB962C8B-B14F-4D97-AF65-F5344CB8AC3E}">
        <p14:creationId xmlns:p14="http://schemas.microsoft.com/office/powerpoint/2010/main" val="141779678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2681" y="172980"/>
            <a:ext cx="8272628"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smtClean="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Dặn dò</a:t>
            </a:r>
            <a:endParaRPr kumimoji="0" lang="en-US" sz="10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827" y="1660178"/>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grpSp>
        <p:nvGrpSpPr>
          <p:cNvPr id="7" name="Group 6">
            <a:extLst>
              <a:ext uri="{FF2B5EF4-FFF2-40B4-BE49-F238E27FC236}">
                <a16:creationId xmlns:a16="http://schemas.microsoft.com/office/drawing/2014/main" xmlns="" id="{013E386B-D22D-8F1E-AC4F-11BFC59E33CD}"/>
              </a:ext>
            </a:extLst>
          </p:cNvPr>
          <p:cNvGrpSpPr/>
          <p:nvPr/>
        </p:nvGrpSpPr>
        <p:grpSpPr>
          <a:xfrm>
            <a:off x="1912803" y="1816228"/>
            <a:ext cx="6808437" cy="3669430"/>
            <a:chOff x="3911731" y="894056"/>
            <a:chExt cx="8406597" cy="5531461"/>
          </a:xfrm>
        </p:grpSpPr>
        <p:sp>
          <p:nvSpPr>
            <p:cNvPr id="8" name="文本框 22">
              <a:extLst>
                <a:ext uri="{FF2B5EF4-FFF2-40B4-BE49-F238E27FC236}">
                  <a16:creationId xmlns:a16="http://schemas.microsoft.com/office/drawing/2014/main" xmlns="" id="{DF852C5A-86D8-401B-81C2-36889DB0A9B1}"/>
                </a:ext>
              </a:extLst>
            </p:cNvPr>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微软雅黑" panose="020B0503020204020204" pitchFamily="34" charset="-122"/>
                <a:cs typeface="+mn-cs"/>
              </a:endParaRPr>
            </a:p>
          </p:txBody>
        </p:sp>
        <p:grpSp>
          <p:nvGrpSpPr>
            <p:cNvPr id="9" name="Group 8">
              <a:extLst>
                <a:ext uri="{FF2B5EF4-FFF2-40B4-BE49-F238E27FC236}">
                  <a16:creationId xmlns:a16="http://schemas.microsoft.com/office/drawing/2014/main" xmlns="" id="{C2996A05-41AC-FEEA-9923-F995F3FE4F0E}"/>
                </a:ext>
              </a:extLst>
            </p:cNvPr>
            <p:cNvGrpSpPr/>
            <p:nvPr/>
          </p:nvGrpSpPr>
          <p:grpSpPr>
            <a:xfrm>
              <a:off x="3911731" y="894056"/>
              <a:ext cx="8095881" cy="5238072"/>
              <a:chOff x="4376142" y="0"/>
              <a:chExt cx="5920637" cy="2211327"/>
            </a:xfrm>
          </p:grpSpPr>
          <p:sp>
            <p:nvSpPr>
              <p:cNvPr id="10" name="Flowchart: Terminator 9">
                <a:extLst>
                  <a:ext uri="{FF2B5EF4-FFF2-40B4-BE49-F238E27FC236}">
                    <a16:creationId xmlns:a16="http://schemas.microsoft.com/office/drawing/2014/main" xmlns="" id="{2852771F-47B2-61DE-0313-B70759FE1E6A}"/>
                  </a:ext>
                </a:extLst>
              </p:cNvPr>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TextBox 60">
                <a:extLst>
                  <a:ext uri="{FF2B5EF4-FFF2-40B4-BE49-F238E27FC236}">
                    <a16:creationId xmlns:a16="http://schemas.microsoft.com/office/drawing/2014/main" xmlns="" id="{292B412F-2835-03F7-2DF7-C6ECD1CE6876}"/>
                  </a:ext>
                </a:extLst>
              </p:cNvPr>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2" name="Heart 11">
            <a:extLst>
              <a:ext uri="{FF2B5EF4-FFF2-40B4-BE49-F238E27FC236}">
                <a16:creationId xmlns:a16="http://schemas.microsoft.com/office/drawing/2014/main" xmlns="" id="{5370C47D-934E-74B4-513C-B0D68650BE05}"/>
              </a:ext>
            </a:extLst>
          </p:cNvPr>
          <p:cNvSpPr/>
          <p:nvPr/>
        </p:nvSpPr>
        <p:spPr>
          <a:xfrm rot="20943956">
            <a:off x="2010479" y="1781287"/>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3" name="Heart 12">
            <a:extLst>
              <a:ext uri="{FF2B5EF4-FFF2-40B4-BE49-F238E27FC236}">
                <a16:creationId xmlns:a16="http://schemas.microsoft.com/office/drawing/2014/main" xmlns="" id="{5370C47D-934E-74B4-513C-B0D68650BE05}"/>
              </a:ext>
            </a:extLst>
          </p:cNvPr>
          <p:cNvSpPr/>
          <p:nvPr/>
        </p:nvSpPr>
        <p:spPr>
          <a:xfrm rot="20943956">
            <a:off x="1857377" y="2069202"/>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4" name="Heart 13">
            <a:extLst>
              <a:ext uri="{FF2B5EF4-FFF2-40B4-BE49-F238E27FC236}">
                <a16:creationId xmlns:a16="http://schemas.microsoft.com/office/drawing/2014/main" xmlns="" id="{5370C47D-934E-74B4-513C-B0D68650BE05}"/>
              </a:ext>
            </a:extLst>
          </p:cNvPr>
          <p:cNvSpPr/>
          <p:nvPr/>
        </p:nvSpPr>
        <p:spPr>
          <a:xfrm rot="20943956">
            <a:off x="2429510" y="1812811"/>
            <a:ext cx="1200099" cy="1036954"/>
          </a:xfrm>
          <a:prstGeom prst="hear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0" b="0" i="0" u="none" strike="noStrike" kern="1200" cap="none" spc="0" normalizeH="0" baseline="0" noProof="0">
              <a:ln>
                <a:noFill/>
              </a:ln>
              <a:solidFill>
                <a:srgbClr val="70AD47">
                  <a:lumMod val="75000"/>
                </a:srgbClr>
              </a:solidFill>
              <a:effectLst/>
              <a:uLnTx/>
              <a:uFillTx/>
              <a:latin typeface="Arial" panose="020B0604020202020204"/>
              <a:ea typeface="+mn-ea"/>
              <a:cs typeface="+mn-cs"/>
            </a:endParaRPr>
          </a:p>
        </p:txBody>
      </p:sp>
      <p:sp>
        <p:nvSpPr>
          <p:cNvPr id="15" name="Content Placeholder 2"/>
          <p:cNvSpPr>
            <a:spLocks noGrp="1"/>
          </p:cNvSpPr>
          <p:nvPr>
            <p:ph idx="1"/>
          </p:nvPr>
        </p:nvSpPr>
        <p:spPr>
          <a:xfrm>
            <a:off x="3009674" y="2911277"/>
            <a:ext cx="5669435" cy="4351338"/>
          </a:xfrm>
        </p:spPr>
        <p:txBody>
          <a:bodyPr/>
          <a:lstStyle/>
          <a:p>
            <a:pPr>
              <a:buFontTx/>
              <a:buChar char="-"/>
            </a:pPr>
            <a:r>
              <a:rPr lang="vi-VN" sz="3000" b="1" dirty="0" smtClean="0">
                <a:solidFill>
                  <a:srgbClr val="002060"/>
                </a:solidFill>
              </a:rPr>
              <a:t>Đọc bài và trả lời câu hỏi.</a:t>
            </a:r>
          </a:p>
          <a:p>
            <a:pPr>
              <a:buFontTx/>
              <a:buChar char="-"/>
            </a:pPr>
            <a:r>
              <a:rPr lang="vi-VN" sz="3000" b="1" dirty="0" smtClean="0">
                <a:solidFill>
                  <a:srgbClr val="002060"/>
                </a:solidFill>
              </a:rPr>
              <a:t>Tìm thêm các danh từ có trong bài.</a:t>
            </a:r>
            <a:r>
              <a:rPr lang="en-US" b="1" dirty="0">
                <a:solidFill>
                  <a:srgbClr val="002060"/>
                </a:solidFill>
              </a:rPr>
              <a:t/>
            </a:r>
            <a:br>
              <a:rPr lang="en-US" b="1" dirty="0">
                <a:solidFill>
                  <a:srgbClr val="002060"/>
                </a:solidFill>
              </a:rPr>
            </a:br>
            <a:endParaRPr lang="en-US" b="1" dirty="0">
              <a:solidFill>
                <a:srgbClr val="002060"/>
              </a:solidFill>
            </a:endParaRPr>
          </a:p>
        </p:txBody>
      </p:sp>
    </p:spTree>
    <p:extLst>
      <p:ext uri="{BB962C8B-B14F-4D97-AF65-F5344CB8AC3E}">
        <p14:creationId xmlns:p14="http://schemas.microsoft.com/office/powerpoint/2010/main" val="1719718755"/>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barn(inVertical)">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9780" y="1064675"/>
            <a:ext cx="6260047" cy="440120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0" b="1" i="0" u="none" strike="noStrike" kern="1200" cap="none" spc="0" normalizeH="0" baseline="0" noProof="0" dirty="0" smtClean="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4000" b="1" i="0" u="none" strike="noStrike" kern="1200" cap="none" spc="0" normalizeH="0" baseline="0" noProof="0" dirty="0" smtClean="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rPr>
              <a:t>các em</a:t>
            </a:r>
            <a:endParaRPr kumimoji="0" lang="en-US" sz="14000" b="1" i="0" u="none" strike="noStrike" kern="1200" cap="none" spc="0" normalizeH="0" baseline="0" noProof="0" dirty="0">
              <a:ln>
                <a:solidFill>
                  <a:srgbClr val="4472C4"/>
                </a:solidFill>
              </a:ln>
              <a:gradFill>
                <a:gsLst>
                  <a:gs pos="47000">
                    <a:srgbClr val="92D050"/>
                  </a:gs>
                  <a:gs pos="69000">
                    <a:srgbClr val="EF311D"/>
                  </a:gs>
                </a:gsLst>
                <a:lin ang="5400000" scaled="1"/>
              </a:gradFill>
              <a:effectLst>
                <a:outerShdw blurRad="50800" dist="38100" dir="2700000" algn="tl" rotWithShape="0">
                  <a:prstClr val="black">
                    <a:alpha val="40000"/>
                  </a:prstClr>
                </a:outerShdw>
              </a:effectLst>
              <a:uLnTx/>
              <a:uFillTx/>
              <a:latin typeface="UTM French Vanilla" panose="02040603050506020204" pitchFamily="18" charset="0"/>
              <a:ea typeface="+mn-ea"/>
              <a:cs typeface="+mn-cs"/>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9827" y="1660178"/>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73257502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0591" y="494789"/>
            <a:ext cx="8124340" cy="2400657"/>
          </a:xfrm>
          <a:prstGeom prst="rect">
            <a:avLst/>
          </a:prstGeom>
        </p:spPr>
        <p:txBody>
          <a:bodyPr wrap="none">
            <a:spAutoFit/>
          </a:bodyPr>
          <a:lstStyle/>
          <a:p>
            <a:pPr lvl="0">
              <a:defRPr/>
            </a:pPr>
            <a:r>
              <a:rPr lang="vi-VN" sz="15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Khởi động </a:t>
            </a:r>
            <a:endParaRPr lang="en-US" sz="15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sp>
        <p:nvSpPr>
          <p:cNvPr id="5" name="Rectangle 4"/>
          <p:cNvSpPr/>
          <p:nvPr/>
        </p:nvSpPr>
        <p:spPr>
          <a:xfrm>
            <a:off x="3651379" y="3246183"/>
            <a:ext cx="7843545" cy="1938992"/>
          </a:xfrm>
          <a:prstGeom prst="rect">
            <a:avLst/>
          </a:prstGeom>
        </p:spPr>
        <p:txBody>
          <a:bodyPr wrap="square">
            <a:spAutoFit/>
          </a:bodyPr>
          <a:lstStyle/>
          <a:p>
            <a:pPr algn="ctr"/>
            <a:r>
              <a:rPr lang="vi-VN" sz="4000" dirty="0">
                <a:solidFill>
                  <a:srgbClr val="000000"/>
                </a:solidFill>
              </a:rPr>
              <a:t>Kể về tiết mục văn nghệ đáng nhớ nhất mà em đã được xem hoặc tham gia</a:t>
            </a:r>
            <a:r>
              <a:rPr lang="vi-VN" sz="4000" dirty="0" smtClean="0">
                <a:solidFill>
                  <a:srgbClr val="000000"/>
                </a:solidFill>
              </a:rPr>
              <a:t>.</a:t>
            </a:r>
            <a:endParaRPr lang="en-US" sz="40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8835" t="12254" r="12400" b="21325"/>
          <a:stretch/>
        </p:blipFill>
        <p:spPr>
          <a:xfrm>
            <a:off x="858980" y="2585783"/>
            <a:ext cx="3122391" cy="210629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6" y="4780340"/>
            <a:ext cx="12858751" cy="2077660"/>
          </a:xfrm>
          <a:prstGeom prst="rect">
            <a:avLst/>
          </a:prstGeom>
        </p:spPr>
      </p:pic>
    </p:spTree>
    <p:extLst>
      <p:ext uri="{BB962C8B-B14F-4D97-AF65-F5344CB8AC3E}">
        <p14:creationId xmlns:p14="http://schemas.microsoft.com/office/powerpoint/2010/main" val="286545585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074" y="1453369"/>
            <a:ext cx="8584401" cy="2862322"/>
          </a:xfrm>
          <a:prstGeom prst="rect">
            <a:avLst/>
          </a:prstGeom>
        </p:spPr>
        <p:txBody>
          <a:bodyPr wrap="none">
            <a:spAutoFit/>
          </a:bodyPr>
          <a:lstStyle/>
          <a:p>
            <a:pPr lvl="0">
              <a:defRPr/>
            </a:pPr>
            <a:r>
              <a:rPr lang="vi-VN" sz="18000" b="1" dirty="0" smtClean="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rPr>
              <a:t>Luyện đọc</a:t>
            </a:r>
            <a:endParaRPr lang="en-US" sz="18000" b="1" dirty="0">
              <a:ln>
                <a:solidFill>
                  <a:schemeClr val="tx1"/>
                </a:solidFill>
              </a:ln>
              <a:solidFill>
                <a:srgbClr val="FFC000"/>
              </a:solidFill>
              <a:effectLst>
                <a:outerShdw blurRad="50800" dist="38100" dir="2700000" algn="tl" rotWithShape="0">
                  <a:prstClr val="black">
                    <a:alpha val="40000"/>
                  </a:prstClr>
                </a:outerShdw>
              </a:effectLst>
              <a:latin typeface="UTM French Vanilla" panose="02040603050506020204" pitchFamily="18" charset="0"/>
            </a:endParaRPr>
          </a:p>
        </p:txBody>
      </p:sp>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5285" y="2016312"/>
            <a:ext cx="3310964" cy="406701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46" y="4780340"/>
            <a:ext cx="12858751" cy="2077660"/>
          </a:xfrm>
          <a:prstGeom prst="rect">
            <a:avLst/>
          </a:prstGeom>
        </p:spPr>
      </p:pic>
    </p:spTree>
    <p:extLst>
      <p:ext uri="{BB962C8B-B14F-4D97-AF65-F5344CB8AC3E}">
        <p14:creationId xmlns:p14="http://schemas.microsoft.com/office/powerpoint/2010/main" val="1090842787"/>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783" y="36944"/>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02701" y="4310579"/>
            <a:ext cx="9615053" cy="2954655"/>
          </a:xfrm>
          <a:prstGeom prst="rect">
            <a:avLst/>
          </a:prstGeom>
          <a:noFill/>
        </p:spPr>
        <p:txBody>
          <a:bodyPr wrap="square" rtlCol="0">
            <a:spAutoFit/>
          </a:bodyPr>
          <a:lstStyle/>
          <a:p>
            <a:pPr algn="just"/>
            <a:r>
              <a:rPr lang="vi-VN" sz="2500" dirty="0" smtClean="0"/>
              <a:t>      Sau </a:t>
            </a:r>
            <a:r>
              <a:rPr lang="vi-VN" sz="2500" dirty="0"/>
              <a:t>ve sầu, gà trống đĩnh đạc bước lên, kiêu hãnh ngẩng đầu với cái mũ đỏ chói. Gà mở đầu khúc nhạc “Bình minh” bằng tiết tấu nhanh, khoẻ, đầy hứng khởi: Tờ-réc</a:t>
            </a:r>
            <a:r>
              <a:rPr lang="vi-VN" sz="2500" dirty="0" smtClean="0"/>
              <a:t>...Tờ-re-te-te-te...Phần </a:t>
            </a:r>
            <a:r>
              <a:rPr lang="vi-VN" sz="2500" dirty="0"/>
              <a:t>cuối bản nhạc là niềm mãn nguyện khi thấy mặt trời lên rực </a:t>
            </a:r>
            <a:r>
              <a:rPr lang="vi-VN" sz="2500" dirty="0" smtClean="0"/>
              <a:t>rỡ.Tiết </a:t>
            </a:r>
            <a:r>
              <a:rPr lang="vi-VN" sz="2500" dirty="0"/>
              <a:t>tấu trở nên vui nhộn khi gà sử dụng bộ gõ: Cục – cục</a:t>
            </a:r>
            <a:r>
              <a:rPr lang="vi-VN" sz="2500" dirty="0" smtClean="0"/>
              <a:t>!...Cục </a:t>
            </a:r>
            <a:r>
              <a:rPr lang="vi-VN" sz="2500" dirty="0"/>
              <a:t>– cục!.... Cục – cục!...</a:t>
            </a:r>
          </a:p>
          <a:p>
            <a:r>
              <a:rPr lang="vi-VN" dirty="0"/>
              <a:t/>
            </a:r>
            <a:br>
              <a:rPr lang="vi-VN" dirty="0"/>
            </a:br>
            <a:endParaRPr lang="en-US" dirty="0"/>
          </a:p>
        </p:txBody>
      </p:sp>
      <p:sp>
        <p:nvSpPr>
          <p:cNvPr id="7" name="TextBox 6"/>
          <p:cNvSpPr txBox="1"/>
          <p:nvPr/>
        </p:nvSpPr>
        <p:spPr>
          <a:xfrm>
            <a:off x="147783" y="823464"/>
            <a:ext cx="9805015" cy="3893374"/>
          </a:xfrm>
          <a:prstGeom prst="rect">
            <a:avLst/>
          </a:prstGeom>
          <a:noFill/>
        </p:spPr>
        <p:txBody>
          <a:bodyPr wrap="square" rtlCol="0">
            <a:spAutoFit/>
          </a:bodyPr>
          <a:lstStyle/>
          <a:p>
            <a:pPr algn="just"/>
            <a:r>
              <a:rPr lang="vi-VN" sz="2200" dirty="0" smtClean="0"/>
              <a:t>         </a:t>
            </a:r>
            <a:r>
              <a:rPr lang="vi-VN" sz="2500" dirty="0" smtClean="0"/>
              <a:t>Hôm </a:t>
            </a:r>
            <a:r>
              <a:rPr lang="vi-VN" sz="2500" dirty="0"/>
              <a:t>nay là ngày thi tốt nghiệp của các học trò thầy  giáo vàng anh.</a:t>
            </a:r>
          </a:p>
          <a:p>
            <a:pPr algn="just"/>
            <a:r>
              <a:rPr lang="vi-VN" sz="2500" dirty="0"/>
              <a:t>        </a:t>
            </a:r>
            <a:r>
              <a:rPr lang="vi-VN" sz="2500" dirty="0" smtClean="0"/>
              <a:t>Ve </a:t>
            </a:r>
            <a:r>
              <a:rPr lang="vi-VN" sz="2500" dirty="0"/>
              <a:t>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r>
              <a:rPr lang="vi-VN" sz="2200" dirty="0" smtClean="0"/>
              <a:t> </a:t>
            </a:r>
            <a:endParaRPr lang="en-US" sz="22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97" y="1674424"/>
            <a:ext cx="1895457" cy="17851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9" y="4746256"/>
            <a:ext cx="2119521" cy="1987652"/>
          </a:xfrm>
          <a:prstGeom prst="rect">
            <a:avLst/>
          </a:prstGeom>
        </p:spPr>
      </p:pic>
      <p:sp>
        <p:nvSpPr>
          <p:cNvPr id="10" name="Rectangle 9"/>
          <p:cNvSpPr/>
          <p:nvPr/>
        </p:nvSpPr>
        <p:spPr>
          <a:xfrm>
            <a:off x="3469487" y="-20380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51642124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964" y="65809"/>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306912" y="2035142"/>
            <a:ext cx="9439520" cy="2015936"/>
          </a:xfrm>
          <a:prstGeom prst="rect">
            <a:avLst/>
          </a:prstGeom>
        </p:spPr>
        <p:txBody>
          <a:bodyPr wrap="square">
            <a:spAutoFit/>
          </a:bodyPr>
          <a:lstStyle/>
          <a:p>
            <a:r>
              <a:rPr lang="vi-VN" sz="2500" dirty="0" smtClean="0"/>
              <a:t>       Trong </a:t>
            </a:r>
            <a:r>
              <a:rPr lang="vi-VN" sz="2500" dirty="0"/>
              <a:t>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r>
              <a:rPr lang="vi-VN" sz="2500" dirty="0" smtClean="0"/>
              <a:t>...</a:t>
            </a:r>
            <a:endParaRPr lang="en-US" sz="2500" dirty="0"/>
          </a:p>
        </p:txBody>
      </p:sp>
      <p:sp>
        <p:nvSpPr>
          <p:cNvPr id="6" name="TextBox 5"/>
          <p:cNvSpPr txBox="1"/>
          <p:nvPr/>
        </p:nvSpPr>
        <p:spPr>
          <a:xfrm>
            <a:off x="461256" y="227851"/>
            <a:ext cx="8970745" cy="1631216"/>
          </a:xfrm>
          <a:prstGeom prst="rect">
            <a:avLst/>
          </a:prstGeom>
          <a:noFill/>
        </p:spPr>
        <p:txBody>
          <a:bodyPr wrap="square" rtlCol="0">
            <a:spAutoFit/>
          </a:bodyPr>
          <a:lstStyle/>
          <a:p>
            <a:pPr algn="just"/>
            <a:r>
              <a:rPr lang="vi-VN" sz="2500" dirty="0" smtClean="0"/>
              <a:t>      </a:t>
            </a:r>
            <a:r>
              <a:rPr lang="vi-VN" sz="2500" dirty="0"/>
              <a:t>Đến lượt dế mèn. Dế bước ra khoẻ khoắn và trang nhã trong chiếc áo nâu óng. Bản nhạc "Mùa thu” gợi hình ảnh những chiếc lá khô xoay tròn, rơi rơi trong nắng. Tiếng gió xào xạc thầm thì với lá... Đôi mắt thấy vàng anh nhoà đi.</a:t>
            </a:r>
            <a:endParaRPr lang="en-US" sz="25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431" y="94343"/>
            <a:ext cx="1835244" cy="1771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283" t="11740" r="-5386" b="4505"/>
          <a:stretch/>
        </p:blipFill>
        <p:spPr>
          <a:xfrm>
            <a:off x="193964" y="2049176"/>
            <a:ext cx="2112948" cy="1872299"/>
          </a:xfrm>
          <a:prstGeom prst="rect">
            <a:avLst/>
          </a:prstGeom>
        </p:spPr>
      </p:pic>
      <p:sp>
        <p:nvSpPr>
          <p:cNvPr id="9" name="TextBox 8"/>
          <p:cNvSpPr txBox="1"/>
          <p:nvPr/>
        </p:nvSpPr>
        <p:spPr>
          <a:xfrm>
            <a:off x="807764" y="4061579"/>
            <a:ext cx="10724539" cy="3170099"/>
          </a:xfrm>
          <a:prstGeom prst="rect">
            <a:avLst/>
          </a:prstGeom>
          <a:noFill/>
        </p:spPr>
        <p:txBody>
          <a:bodyPr wrap="square" rtlCol="0">
            <a:spAutoFit/>
          </a:bodyPr>
          <a:lstStyle/>
          <a:p>
            <a:r>
              <a:rPr lang="vi-VN" sz="2500" dirty="0" smtClean="0"/>
              <a:t>     Thầy </a:t>
            </a:r>
            <a:r>
              <a:rPr lang="vi-VN" sz="2500" dirty="0"/>
              <a:t>vàng anh đứng dậy, vẻ nghiêm trang. Các học trò im lặng, hồi hộp.</a:t>
            </a:r>
          </a:p>
          <a:p>
            <a:r>
              <a:rPr lang="vi-VN" sz="2500" dirty="0" smtClean="0"/>
              <a:t>-Thầy </a:t>
            </a:r>
            <a:r>
              <a:rPr lang="vi-VN" sz="2500" dirty="0"/>
              <a:t>rất vui vì sự thành công của các em. Các em đã tạo dựng cho mình một phong cách độc đáo, không ai bắt chước ai. Cảm ơn các em đã cho thầy niềm vui này. </a:t>
            </a:r>
          </a:p>
          <a:p>
            <a:r>
              <a:rPr lang="vi-VN" sz="2500" dirty="0"/>
              <a:t>                                                                      (Theo Nguyễn Phan Hách)</a:t>
            </a:r>
            <a:endParaRPr lang="en-US" sz="2500" dirty="0"/>
          </a:p>
          <a:p>
            <a:pPr marL="285750" indent="-285750">
              <a:buFontTx/>
              <a:buChar char="-"/>
            </a:pPr>
            <a:endParaRPr lang="vi-VN" sz="2500" dirty="0"/>
          </a:p>
          <a:p>
            <a:endParaRPr lang="en-US" sz="2500" dirty="0"/>
          </a:p>
        </p:txBody>
      </p:sp>
    </p:spTree>
    <p:extLst>
      <p:ext uri="{BB962C8B-B14F-4D97-AF65-F5344CB8AC3E}">
        <p14:creationId xmlns:p14="http://schemas.microsoft.com/office/powerpoint/2010/main" val="416349371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8073" y="1915427"/>
            <a:ext cx="3770635" cy="4631647"/>
          </a:xfrm>
          <a:prstGeom prst="rect">
            <a:avLst/>
          </a:prstGeom>
        </p:spPr>
      </p:pic>
      <p:sp>
        <p:nvSpPr>
          <p:cNvPr id="6" name="TextBox 5"/>
          <p:cNvSpPr txBox="1"/>
          <p:nvPr/>
        </p:nvSpPr>
        <p:spPr>
          <a:xfrm>
            <a:off x="649597" y="383880"/>
            <a:ext cx="9621240" cy="1323439"/>
          </a:xfrm>
          <a:prstGeom prst="rect">
            <a:avLst/>
          </a:prstGeom>
          <a:noFill/>
        </p:spPr>
        <p:txBody>
          <a:bodyPr wrap="square" rtlCol="0">
            <a:spAutoFit/>
          </a:bodyPr>
          <a:lstStyle/>
          <a:p>
            <a:pPr algn="ctr"/>
            <a:r>
              <a:rPr lang="en-US" sz="8000" b="1" dirty="0" smtClean="0">
                <a:solidFill>
                  <a:srgbClr val="0070C0"/>
                </a:solidFill>
                <a:effectLst>
                  <a:outerShdw blurRad="38100" dist="38100" dir="2700000" algn="tl">
                    <a:srgbClr val="000000">
                      <a:alpha val="43137"/>
                    </a:srgbClr>
                  </a:outerShdw>
                </a:effectLst>
                <a:latin typeface="UTM Futura Extra" panose="02040603050506020204" pitchFamily="18" charset="0"/>
              </a:rPr>
              <a:t>CHIA</a:t>
            </a:r>
            <a:r>
              <a:rPr lang="vi-VN" sz="8000" b="1" dirty="0" smtClean="0">
                <a:solidFill>
                  <a:srgbClr val="0070C0"/>
                </a:solidFill>
                <a:effectLst>
                  <a:outerShdw blurRad="38100" dist="38100" dir="2700000" algn="tl">
                    <a:srgbClr val="000000">
                      <a:alpha val="43137"/>
                    </a:srgbClr>
                  </a:outerShdw>
                </a:effectLst>
                <a:latin typeface="UTM Futura Extra" panose="02040603050506020204" pitchFamily="18" charset="0"/>
              </a:rPr>
              <a:t> </a:t>
            </a:r>
            <a:r>
              <a:rPr lang="en-US" sz="8000" b="1" dirty="0" smtClean="0">
                <a:solidFill>
                  <a:srgbClr val="0070C0"/>
                </a:solidFill>
                <a:effectLst>
                  <a:outerShdw blurRad="38100" dist="38100" dir="2700000" algn="tl">
                    <a:srgbClr val="000000">
                      <a:alpha val="43137"/>
                    </a:srgbClr>
                  </a:outerShdw>
                </a:effectLst>
                <a:latin typeface="UTM Futura Extra" panose="02040603050506020204" pitchFamily="18" charset="0"/>
              </a:rPr>
              <a:t>ĐOẠN</a:t>
            </a:r>
            <a:endParaRPr lang="en-US" sz="8000" b="1" dirty="0">
              <a:solidFill>
                <a:srgbClr val="0070C0"/>
              </a:solidFill>
              <a:effectLst>
                <a:outerShdw blurRad="38100" dist="38100" dir="2700000" algn="tl">
                  <a:srgbClr val="000000">
                    <a:alpha val="43137"/>
                  </a:srgbClr>
                </a:outerShdw>
              </a:effectLst>
              <a:latin typeface="UTM Futura Extra" panose="02040603050506020204" pitchFamily="18" charset="0"/>
            </a:endParaRPr>
          </a:p>
        </p:txBody>
      </p:sp>
      <p:sp>
        <p:nvSpPr>
          <p:cNvPr id="9" name="矩形 29">
            <a:extLst>
              <a:ext uri="{FF2B5EF4-FFF2-40B4-BE49-F238E27FC236}">
                <a16:creationId xmlns:a16="http://schemas.microsoft.com/office/drawing/2014/main" xmlns="" id="{374BA373-0D5B-441B-8785-6935E06E5EAE}"/>
              </a:ext>
            </a:extLst>
          </p:cNvPr>
          <p:cNvSpPr/>
          <p:nvPr/>
        </p:nvSpPr>
        <p:spPr>
          <a:xfrm>
            <a:off x="1016189" y="1662072"/>
            <a:ext cx="6105047" cy="612934"/>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altLang="zh-CN" sz="3000" i="0" u="none" strike="noStrike" kern="1200" cap="none" spc="300" normalizeH="0" baseline="0" noProof="0" dirty="0" smtClean="0">
                <a:ln>
                  <a:noFill/>
                </a:ln>
                <a:solidFill>
                  <a:schemeClr val="tx1"/>
                </a:solidFill>
                <a:effectLst/>
                <a:uLnTx/>
                <a:uFillTx/>
                <a:ea typeface="思源黑体 CN" panose="020B0500000000000000" pitchFamily="34" charset="-122"/>
                <a:cs typeface="Times New Roman" panose="02020603050405020304" pitchFamily="18" charset="0"/>
              </a:rPr>
              <a:t>Đoạn 1: </a:t>
            </a:r>
            <a:r>
              <a:rPr lang="vi-VN" sz="3000" dirty="0"/>
              <a:t>Hôm </a:t>
            </a:r>
            <a:r>
              <a:rPr lang="vi-VN" sz="3000" dirty="0" smtClean="0"/>
              <a:t>nay... Ghi điểm</a:t>
            </a:r>
            <a:r>
              <a:rPr kumimoji="0" lang="vi-VN" altLang="zh-CN" sz="3000" i="0" u="none" strike="noStrike" kern="1200" cap="none" spc="300" normalizeH="0" baseline="0" noProof="0" dirty="0" smtClean="0">
                <a:ln>
                  <a:noFill/>
                </a:ln>
                <a:solidFill>
                  <a:schemeClr val="tx1"/>
                </a:solidFill>
                <a:effectLst/>
                <a:uLnTx/>
                <a:uFillTx/>
                <a:ea typeface="思源黑体 CN" panose="020B0500000000000000" pitchFamily="34" charset="-122"/>
                <a:cs typeface="Times New Roman" panose="02020603050405020304" pitchFamily="18" charset="0"/>
              </a:rPr>
              <a:t> </a:t>
            </a: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10" name="矩形 29">
            <a:extLst>
              <a:ext uri="{FF2B5EF4-FFF2-40B4-BE49-F238E27FC236}">
                <a16:creationId xmlns:a16="http://schemas.microsoft.com/office/drawing/2014/main" xmlns="" id="{374BA373-0D5B-441B-8785-6935E06E5EAE}"/>
              </a:ext>
            </a:extLst>
          </p:cNvPr>
          <p:cNvSpPr/>
          <p:nvPr/>
        </p:nvSpPr>
        <p:spPr>
          <a:xfrm>
            <a:off x="1016189" y="2583611"/>
            <a:ext cx="6188175" cy="612934"/>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dirty="0" smtClean="0"/>
              <a:t>Đoạn 2: Sau ve sầu...</a:t>
            </a:r>
            <a:r>
              <a:rPr lang="vi-VN" sz="3000" dirty="0"/>
              <a:t> Cục – cục!...</a:t>
            </a:r>
            <a:endParaRPr lang="en-US" sz="3000" dirty="0"/>
          </a:p>
        </p:txBody>
      </p:sp>
      <p:sp>
        <p:nvSpPr>
          <p:cNvPr id="12" name="矩形 29">
            <a:extLst>
              <a:ext uri="{FF2B5EF4-FFF2-40B4-BE49-F238E27FC236}">
                <a16:creationId xmlns:a16="http://schemas.microsoft.com/office/drawing/2014/main" xmlns="" id="{374BA373-0D5B-441B-8785-6935E06E5EAE}"/>
              </a:ext>
            </a:extLst>
          </p:cNvPr>
          <p:cNvSpPr/>
          <p:nvPr/>
        </p:nvSpPr>
        <p:spPr>
          <a:xfrm>
            <a:off x="1016187" y="3515428"/>
            <a:ext cx="6862429" cy="646986"/>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kumimoji="0" lang="vi-VN" altLang="zh-CN" sz="3000" i="0" u="none" strike="noStrike" kern="1200" cap="none" spc="300" normalizeH="0" baseline="0" noProof="0" dirty="0" smtClean="0">
                <a:ln>
                  <a:noFill/>
                </a:ln>
                <a:solidFill>
                  <a:schemeClr val="tx1"/>
                </a:solidFill>
                <a:effectLst/>
                <a:uLnTx/>
                <a:uFillTx/>
                <a:ea typeface="思源黑体 CN" panose="020B0500000000000000" pitchFamily="34" charset="-122"/>
                <a:cs typeface="Times New Roman" panose="02020603050405020304" pitchFamily="18" charset="0"/>
              </a:rPr>
              <a:t>Đoạn 3:</a:t>
            </a:r>
            <a:r>
              <a:rPr lang="vi-VN" sz="3200" dirty="0"/>
              <a:t> Đến lượt dế </a:t>
            </a:r>
            <a:r>
              <a:rPr lang="vi-VN" sz="3200" dirty="0" smtClean="0"/>
              <a:t>mèn...nhòa đi</a:t>
            </a:r>
            <a:endParaRPr kumimoji="0" lang="zh-CN" altLang="en-US" sz="3000" i="0" u="none" strike="noStrike" kern="1200" cap="none" spc="300" normalizeH="0" baseline="0" noProof="0" dirty="0">
              <a:ln>
                <a:noFill/>
              </a:ln>
              <a:solidFill>
                <a:schemeClr val="tx1"/>
              </a:solidFill>
              <a:effectLst/>
              <a:uLnTx/>
              <a:uFillTx/>
              <a:ea typeface="思源黑体 CN" panose="020B0500000000000000" pitchFamily="34" charset="-122"/>
              <a:cs typeface="Times New Roman" panose="02020603050405020304" pitchFamily="18" charset="0"/>
            </a:endParaRPr>
          </a:p>
        </p:txBody>
      </p:sp>
      <p:sp>
        <p:nvSpPr>
          <p:cNvPr id="13" name="矩形 29">
            <a:extLst>
              <a:ext uri="{FF2B5EF4-FFF2-40B4-BE49-F238E27FC236}">
                <a16:creationId xmlns:a16="http://schemas.microsoft.com/office/drawing/2014/main" xmlns="" id="{374BA373-0D5B-441B-8785-6935E06E5EAE}"/>
              </a:ext>
            </a:extLst>
          </p:cNvPr>
          <p:cNvSpPr/>
          <p:nvPr/>
        </p:nvSpPr>
        <p:spPr>
          <a:xfrm>
            <a:off x="1046899" y="4509986"/>
            <a:ext cx="6509289" cy="646986"/>
          </a:xfrm>
          <a:prstGeom prst="roundRect">
            <a:avLst/>
          </a:prstGeom>
          <a:solidFill>
            <a:schemeClr val="accent1">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dirty="0" smtClean="0"/>
              <a:t>Đoạn </a:t>
            </a:r>
            <a:r>
              <a:rPr lang="vi-VN" sz="3000" smtClean="0"/>
              <a:t>4:</a:t>
            </a:r>
            <a:r>
              <a:rPr lang="vi-VN" sz="3200"/>
              <a:t> Trong tà áo dài </a:t>
            </a:r>
            <a:r>
              <a:rPr lang="vi-VN" sz="3200" smtClean="0"/>
              <a:t>...hoa mắt</a:t>
            </a:r>
            <a:endParaRPr lang="en-US" sz="3000" dirty="0"/>
          </a:p>
        </p:txBody>
      </p:sp>
      <p:sp>
        <p:nvSpPr>
          <p:cNvPr id="14" name="矩形 29">
            <a:extLst>
              <a:ext uri="{FF2B5EF4-FFF2-40B4-BE49-F238E27FC236}">
                <a16:creationId xmlns:a16="http://schemas.microsoft.com/office/drawing/2014/main" xmlns="" id="{374BA373-0D5B-441B-8785-6935E06E5EAE}"/>
              </a:ext>
            </a:extLst>
          </p:cNvPr>
          <p:cNvSpPr/>
          <p:nvPr/>
        </p:nvSpPr>
        <p:spPr>
          <a:xfrm>
            <a:off x="1046899" y="5504544"/>
            <a:ext cx="7036842" cy="612934"/>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vi-VN" sz="3000" dirty="0" smtClean="0"/>
              <a:t>Đoạn 5:Thầy vàng </a:t>
            </a:r>
            <a:r>
              <a:rPr lang="vi-VN" sz="3000" smtClean="0"/>
              <a:t>anh...niềm vui này</a:t>
            </a:r>
            <a:endParaRPr lang="en-US" sz="3000" dirty="0"/>
          </a:p>
        </p:txBody>
      </p:sp>
    </p:spTree>
    <p:extLst>
      <p:ext uri="{BB962C8B-B14F-4D97-AF65-F5344CB8AC3E}">
        <p14:creationId xmlns:p14="http://schemas.microsoft.com/office/powerpoint/2010/main" val="4086344459"/>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7783" y="36944"/>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336802" y="4378283"/>
            <a:ext cx="9615053" cy="2954655"/>
          </a:xfrm>
          <a:prstGeom prst="rect">
            <a:avLst/>
          </a:prstGeom>
          <a:solidFill>
            <a:schemeClr val="accent6">
              <a:lumMod val="20000"/>
              <a:lumOff val="80000"/>
            </a:schemeClr>
          </a:solidFill>
        </p:spPr>
        <p:txBody>
          <a:bodyPr wrap="square" rtlCol="0">
            <a:spAutoFit/>
          </a:bodyPr>
          <a:lstStyle/>
          <a:p>
            <a:pPr algn="just"/>
            <a:r>
              <a:rPr lang="vi-VN" sz="2500" dirty="0" smtClean="0"/>
              <a:t>      Sau </a:t>
            </a:r>
            <a:r>
              <a:rPr lang="vi-VN" sz="2500" dirty="0"/>
              <a:t>ve sầu, gà trống đĩnh đạc bước lên, kiêu hãnh ngẩng đầu với cái mũ đỏ chói. Gà mở đầu khúc nhạc “Bình minh” bằng tiết tấu nhanh, khoẻ, đầy hứng khởi: Tờ-réc</a:t>
            </a:r>
            <a:r>
              <a:rPr lang="vi-VN" sz="2500" dirty="0" smtClean="0"/>
              <a:t>...Tờ-re-te-te-te...Phần </a:t>
            </a:r>
            <a:r>
              <a:rPr lang="vi-VN" sz="2500" dirty="0"/>
              <a:t>cuối bản nhạc là niềm mãn nguyện khi thấy mặt trời lên rực </a:t>
            </a:r>
            <a:r>
              <a:rPr lang="vi-VN" sz="2500" dirty="0" smtClean="0"/>
              <a:t>rỡ.Tiết </a:t>
            </a:r>
            <a:r>
              <a:rPr lang="vi-VN" sz="2500" dirty="0"/>
              <a:t>tấu trở nên vui nhộn khi gà sử dụng bộ gõ: Cục – cục</a:t>
            </a:r>
            <a:r>
              <a:rPr lang="vi-VN" sz="2500" dirty="0" smtClean="0"/>
              <a:t>!...</a:t>
            </a:r>
          </a:p>
          <a:p>
            <a:pPr algn="just"/>
            <a:r>
              <a:rPr lang="vi-VN" sz="2500" dirty="0" smtClean="0"/>
              <a:t>Cục </a:t>
            </a:r>
            <a:r>
              <a:rPr lang="vi-VN" sz="2500" dirty="0"/>
              <a:t>– cục!.... Cục – cục</a:t>
            </a:r>
            <a:r>
              <a:rPr lang="vi-VN" sz="2500" dirty="0" smtClean="0"/>
              <a:t>!...</a:t>
            </a:r>
          </a:p>
          <a:p>
            <a:r>
              <a:rPr lang="vi-VN" dirty="0" smtClean="0"/>
              <a:t/>
            </a:r>
            <a:br>
              <a:rPr lang="vi-VN" dirty="0" smtClean="0"/>
            </a:br>
            <a:endParaRPr lang="en-US" dirty="0"/>
          </a:p>
        </p:txBody>
      </p:sp>
      <p:sp>
        <p:nvSpPr>
          <p:cNvPr id="7" name="TextBox 6"/>
          <p:cNvSpPr txBox="1"/>
          <p:nvPr/>
        </p:nvSpPr>
        <p:spPr>
          <a:xfrm>
            <a:off x="147783" y="823464"/>
            <a:ext cx="9805015" cy="3554819"/>
          </a:xfrm>
          <a:prstGeom prst="rect">
            <a:avLst/>
          </a:prstGeom>
          <a:solidFill>
            <a:schemeClr val="accent4">
              <a:lumMod val="40000"/>
              <a:lumOff val="60000"/>
            </a:schemeClr>
          </a:solidFill>
        </p:spPr>
        <p:txBody>
          <a:bodyPr wrap="square" rtlCol="0">
            <a:spAutoFit/>
          </a:bodyPr>
          <a:lstStyle/>
          <a:p>
            <a:pPr algn="just"/>
            <a:r>
              <a:rPr lang="vi-VN" sz="2200" dirty="0" smtClean="0"/>
              <a:t>         </a:t>
            </a:r>
            <a:r>
              <a:rPr lang="vi-VN" sz="2500" dirty="0" smtClean="0"/>
              <a:t>Hôm </a:t>
            </a:r>
            <a:r>
              <a:rPr lang="vi-VN" sz="2500" dirty="0"/>
              <a:t>nay là ngày thi tốt nghiệp của các học trò thầy  giáo vàng anh.</a:t>
            </a:r>
          </a:p>
          <a:p>
            <a:pPr algn="just"/>
            <a:r>
              <a:rPr lang="vi-VN" sz="2500" dirty="0"/>
              <a:t>        </a:t>
            </a:r>
            <a:r>
              <a:rPr lang="vi-VN" sz="2500" dirty="0" smtClean="0"/>
              <a:t>Ve </a:t>
            </a:r>
            <a:r>
              <a:rPr lang="vi-VN" sz="2500" dirty="0"/>
              <a:t>sầu được thầy mời trình bày tác phẩm trước tiên. Mặc áo măng tô trong suốt, đôi mắt nâu lấp lánh, đầy vẻ tự tin, ve sầu biểu diễn bản nhạc “Mùa hè”. Gian phòng tràn ngập âm thanh sáng chói.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r>
              <a:rPr lang="vi-VN" sz="2500" dirty="0" smtClean="0"/>
              <a:t>.</a:t>
            </a:r>
            <a:endParaRPr lang="vi-VN" sz="25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2297" y="1674424"/>
            <a:ext cx="1895457" cy="178519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9" y="4746256"/>
            <a:ext cx="2119521" cy="1987652"/>
          </a:xfrm>
          <a:prstGeom prst="rect">
            <a:avLst/>
          </a:prstGeom>
        </p:spPr>
      </p:pic>
      <p:sp>
        <p:nvSpPr>
          <p:cNvPr id="10" name="Rectangle 9"/>
          <p:cNvSpPr/>
          <p:nvPr/>
        </p:nvSpPr>
        <p:spPr>
          <a:xfrm>
            <a:off x="3469487" y="-242307"/>
            <a:ext cx="3640740" cy="1323439"/>
          </a:xfrm>
          <a:prstGeom prst="rect">
            <a:avLst/>
          </a:prstGeom>
        </p:spPr>
        <p:txBody>
          <a:bodyPr wrap="none">
            <a:spAutoFit/>
          </a:bodyPr>
          <a:lstStyle/>
          <a:p>
            <a:pPr lvl="0">
              <a:defRPr/>
            </a:pPr>
            <a:r>
              <a:rPr lang="vi-VN"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rPr>
              <a:t>Thi nhạc </a:t>
            </a:r>
            <a:endParaRPr lang="en-US" sz="8000" b="1" dirty="0">
              <a:solidFill>
                <a:srgbClr val="F04425"/>
              </a:solidFill>
              <a:effectLst>
                <a:outerShdw blurRad="50800" dist="38100" dir="2700000" algn="tl" rotWithShape="0">
                  <a:prstClr val="black">
                    <a:alpha val="40000"/>
                  </a:prstClr>
                </a:outerShdw>
              </a:effectLst>
              <a:latin typeface="UTM French Vanilla" panose="02040603050506020204" pitchFamily="18" charset="0"/>
            </a:endParaRPr>
          </a:p>
        </p:txBody>
      </p:sp>
    </p:spTree>
    <p:extLst>
      <p:ext uri="{BB962C8B-B14F-4D97-AF65-F5344CB8AC3E}">
        <p14:creationId xmlns:p14="http://schemas.microsoft.com/office/powerpoint/2010/main" val="1411754964"/>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3964" y="65809"/>
            <a:ext cx="11804072" cy="672638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58516" y="1955863"/>
            <a:ext cx="9439520" cy="2015936"/>
          </a:xfrm>
          <a:prstGeom prst="rect">
            <a:avLst/>
          </a:prstGeom>
          <a:solidFill>
            <a:schemeClr val="accent1">
              <a:lumMod val="40000"/>
              <a:lumOff val="60000"/>
            </a:schemeClr>
          </a:solidFill>
        </p:spPr>
        <p:txBody>
          <a:bodyPr wrap="square">
            <a:spAutoFit/>
          </a:bodyPr>
          <a:lstStyle/>
          <a:p>
            <a:r>
              <a:rPr lang="vi-VN" sz="2500" dirty="0" smtClean="0"/>
              <a:t>       Trong </a:t>
            </a:r>
            <a:r>
              <a:rPr lang="vi-VN" sz="2500" dirty="0"/>
              <a:t>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hoa mắt</a:t>
            </a:r>
            <a:r>
              <a:rPr lang="vi-VN" sz="2500" dirty="0" smtClean="0"/>
              <a:t>...</a:t>
            </a:r>
            <a:endParaRPr lang="en-US" sz="2500" dirty="0"/>
          </a:p>
        </p:txBody>
      </p:sp>
      <p:sp>
        <p:nvSpPr>
          <p:cNvPr id="6" name="TextBox 5"/>
          <p:cNvSpPr txBox="1"/>
          <p:nvPr/>
        </p:nvSpPr>
        <p:spPr>
          <a:xfrm>
            <a:off x="634511" y="234868"/>
            <a:ext cx="8970745" cy="1631216"/>
          </a:xfrm>
          <a:prstGeom prst="rect">
            <a:avLst/>
          </a:prstGeom>
          <a:solidFill>
            <a:schemeClr val="accent2">
              <a:lumMod val="20000"/>
              <a:lumOff val="80000"/>
            </a:schemeClr>
          </a:solidFill>
        </p:spPr>
        <p:txBody>
          <a:bodyPr wrap="square" rtlCol="0">
            <a:spAutoFit/>
          </a:bodyPr>
          <a:lstStyle/>
          <a:p>
            <a:r>
              <a:rPr lang="vi-VN" sz="2500" dirty="0" smtClean="0"/>
              <a:t>      </a:t>
            </a:r>
            <a:r>
              <a:rPr lang="vi-VN" sz="2500" dirty="0"/>
              <a:t>Đến lượt dế mèn. Dế bước ra khoẻ khoắn và trang nhã trong chiếc áo nâu óng. Bản nhạc "Mùa thu” gợi hình ảnh những chiếc lá khô xoay tròn, rơi rơi trong nắng. Tiếng gió xào xạc thầm thì với lá... Đôi mắt thấy vàng anh nhoà đi.</a:t>
            </a:r>
            <a:endParaRPr lang="en-US" sz="25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431" y="94343"/>
            <a:ext cx="1835244" cy="177174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283" t="11740" r="-5386" b="4505"/>
          <a:stretch/>
        </p:blipFill>
        <p:spPr>
          <a:xfrm>
            <a:off x="434109" y="2006609"/>
            <a:ext cx="2205312" cy="1872299"/>
          </a:xfrm>
          <a:prstGeom prst="rect">
            <a:avLst/>
          </a:prstGeom>
        </p:spPr>
      </p:pic>
      <p:sp>
        <p:nvSpPr>
          <p:cNvPr id="9" name="TextBox 8"/>
          <p:cNvSpPr txBox="1"/>
          <p:nvPr/>
        </p:nvSpPr>
        <p:spPr>
          <a:xfrm>
            <a:off x="807764" y="4061579"/>
            <a:ext cx="10724539" cy="3170099"/>
          </a:xfrm>
          <a:prstGeom prst="rect">
            <a:avLst/>
          </a:prstGeom>
          <a:solidFill>
            <a:schemeClr val="accent4">
              <a:lumMod val="20000"/>
              <a:lumOff val="80000"/>
            </a:schemeClr>
          </a:solidFill>
        </p:spPr>
        <p:txBody>
          <a:bodyPr wrap="square" rtlCol="0">
            <a:spAutoFit/>
          </a:bodyPr>
          <a:lstStyle/>
          <a:p>
            <a:r>
              <a:rPr lang="vi-VN" sz="2500" dirty="0" smtClean="0"/>
              <a:t>     Thầy </a:t>
            </a:r>
            <a:r>
              <a:rPr lang="vi-VN" sz="2500" dirty="0"/>
              <a:t>vàng anh đứng dậy, vẻ nghiêm trang. Các học trò im lặng, hồi hộp.</a:t>
            </a:r>
          </a:p>
          <a:p>
            <a:r>
              <a:rPr lang="vi-VN" sz="2500" dirty="0" smtClean="0"/>
              <a:t>-Thầy </a:t>
            </a:r>
            <a:r>
              <a:rPr lang="vi-VN" sz="2500" dirty="0"/>
              <a:t>rất vui vì sự thành công của các em. Các em đã tạo dựng cho mình một phong cách độc đáo, không ai bắt chước ai. Cảm ơn các em đã cho thầy niềm vui này. </a:t>
            </a:r>
          </a:p>
          <a:p>
            <a:r>
              <a:rPr lang="vi-VN" sz="2500" dirty="0"/>
              <a:t>                                                                      (Theo Nguyễn Phan Hách)</a:t>
            </a:r>
            <a:endParaRPr lang="en-US" sz="2500" dirty="0"/>
          </a:p>
          <a:p>
            <a:pPr marL="285750" indent="-285750">
              <a:buFontTx/>
              <a:buChar char="-"/>
            </a:pPr>
            <a:endParaRPr lang="vi-VN" sz="2500" dirty="0"/>
          </a:p>
          <a:p>
            <a:endParaRPr lang="en-US" sz="2500" dirty="0"/>
          </a:p>
        </p:txBody>
      </p:sp>
    </p:spTree>
    <p:extLst>
      <p:ext uri="{BB962C8B-B14F-4D97-AF65-F5344CB8AC3E}">
        <p14:creationId xmlns:p14="http://schemas.microsoft.com/office/powerpoint/2010/main" val="2471912042"/>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1228</Words>
  <Application>Microsoft Office PowerPoint</Application>
  <PresentationFormat>Custom</PresentationFormat>
  <Paragraphs>116</Paragraphs>
  <Slides>25</Slides>
  <Notes>1</Notes>
  <HiddenSlides>0</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25</vt:i4>
      </vt:variant>
    </vt:vector>
  </HeadingPairs>
  <TitlesOfParts>
    <vt:vector size="43" baseType="lpstr">
      <vt:lpstr>Arial</vt:lpstr>
      <vt:lpstr>UTM Futura Extra</vt:lpstr>
      <vt:lpstr>等线</vt:lpstr>
      <vt:lpstr>OpenSans</vt:lpstr>
      <vt:lpstr>思源黑体 CN</vt:lpstr>
      <vt:lpstr>#9Slide05 SVNMotion Picture</vt:lpstr>
      <vt:lpstr>#9Slide07 HoneyCream</vt:lpstr>
      <vt:lpstr>SVN-Newton</vt:lpstr>
      <vt:lpstr>UVF Candlescript Pro</vt:lpstr>
      <vt:lpstr>Calibri</vt:lpstr>
      <vt:lpstr>#9Slide07 SVNZiclets</vt:lpstr>
      <vt:lpstr>UTM French Vanilla</vt:lpstr>
      <vt:lpstr>Ải</vt:lpstr>
      <vt:lpstr>字魂131号-酷乐潮玩体</vt:lpstr>
      <vt:lpstr>微软雅黑</vt:lpstr>
      <vt:lpstr>等线 Light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Măngnon</dc:creator>
  <cp:keywords>MĂNG NON TEAM</cp:keywords>
  <dc:description>MT50</dc:description>
  <cp:lastModifiedBy>DELL</cp:lastModifiedBy>
  <cp:revision>2</cp:revision>
  <dcterms:created xsi:type="dcterms:W3CDTF">2023-06-18T05:21:45Z</dcterms:created>
  <dcterms:modified xsi:type="dcterms:W3CDTF">2024-09-14T00:14:55Z</dcterms:modified>
  <cp:category>MT50</cp:category>
  <cp:version>MT50</cp:version>
</cp:coreProperties>
</file>