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406" r:id="rId3"/>
    <p:sldId id="257" r:id="rId4"/>
    <p:sldId id="259" r:id="rId5"/>
    <p:sldId id="384" r:id="rId6"/>
    <p:sldId id="306" r:id="rId7"/>
    <p:sldId id="258" r:id="rId8"/>
    <p:sldId id="387" r:id="rId9"/>
    <p:sldId id="388" r:id="rId10"/>
    <p:sldId id="268" r:id="rId11"/>
    <p:sldId id="270" r:id="rId12"/>
    <p:sldId id="389" r:id="rId13"/>
    <p:sldId id="390" r:id="rId14"/>
    <p:sldId id="391" r:id="rId15"/>
    <p:sldId id="392" r:id="rId16"/>
    <p:sldId id="393" r:id="rId17"/>
    <p:sldId id="275" r:id="rId18"/>
    <p:sldId id="313" r:id="rId19"/>
    <p:sldId id="281" r:id="rId20"/>
    <p:sldId id="312" r:id="rId21"/>
    <p:sldId id="272" r:id="rId22"/>
    <p:sldId id="394" r:id="rId23"/>
    <p:sldId id="378" r:id="rId24"/>
    <p:sldId id="395" r:id="rId25"/>
    <p:sldId id="396" r:id="rId26"/>
    <p:sldId id="358" r:id="rId27"/>
    <p:sldId id="280" r:id="rId28"/>
    <p:sldId id="397" r:id="rId29"/>
    <p:sldId id="399" r:id="rId30"/>
    <p:sldId id="400" r:id="rId31"/>
    <p:sldId id="279" r:id="rId32"/>
    <p:sldId id="401" r:id="rId33"/>
    <p:sldId id="379" r:id="rId34"/>
    <p:sldId id="402" r:id="rId35"/>
    <p:sldId id="403" r:id="rId36"/>
    <p:sldId id="404" r:id="rId37"/>
    <p:sldId id="330" r:id="rId38"/>
    <p:sldId id="386" r:id="rId39"/>
    <p:sldId id="265" r:id="rId40"/>
    <p:sldId id="326" r:id="rId41"/>
  </p:sldIdLst>
  <p:sldSz cx="18288000" cy="10287000"/>
  <p:notesSz cx="6858000" cy="9144000"/>
  <p:embeddedFontLst>
    <p:embeddedFont>
      <p:font typeface="Calibri" pitchFamily="34" charset="0"/>
      <p:regular r:id="rId43"/>
      <p:bold r:id="rId44"/>
      <p:italic r:id="rId45"/>
      <p:boldItalic r:id="rId46"/>
    </p:embeddedFont>
    <p:embeddedFont>
      <p:font typeface="Cambria Math"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1" d="100"/>
          <a:sy n="51" d="100"/>
        </p:scale>
        <p:origin x="-45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17/12/24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31</a:t>
            </a:fld>
            <a:endParaRPr lang="en-US"/>
          </a:p>
        </p:txBody>
      </p:sp>
    </p:spTree>
    <p:extLst>
      <p:ext uri="{BB962C8B-B14F-4D97-AF65-F5344CB8AC3E}">
        <p14:creationId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4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7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9.png"/><Relationship Id="rId4" Type="http://schemas.openxmlformats.org/officeDocument/2006/relationships/image" Target="../media/image75.pn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0.png"/><Relationship Id="rId7" Type="http://schemas.openxmlformats.org/officeDocument/2006/relationships/image" Target="../media/image8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9.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8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9.png"/><Relationship Id="rId4" Type="http://schemas.openxmlformats.org/officeDocument/2006/relationships/image" Target="../media/image75.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0.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7.png"/><Relationship Id="rId4" Type="http://schemas.openxmlformats.org/officeDocument/2006/relationships/image" Target="../media/image76.png"/><Relationship Id="rId9"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png"/><Relationship Id="rId7"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92.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3.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1.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png"/><Relationship Id="rId7"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94.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1.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png"/><Relationship Id="rId7"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9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654771" y="2476500"/>
            <a:ext cx="11240171" cy="383177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smtClean="0">
                <a:solidFill>
                  <a:schemeClr val="bg1"/>
                </a:solidFill>
                <a:latin typeface="Arial"/>
                <a:ea typeface="Arial"/>
                <a:cs typeface="Arial"/>
                <a:sym typeface="Arial"/>
              </a:rPr>
              <a:t>BÀI GIẢNG ĐIỆN TỬ </a:t>
            </a:r>
          </a:p>
          <a:p>
            <a:pPr marL="0" marR="0" lvl="0" indent="0" algn="ctr" rtl="0">
              <a:lnSpc>
                <a:spcPct val="150000"/>
              </a:lnSpc>
              <a:spcBef>
                <a:spcPts val="0"/>
              </a:spcBef>
              <a:spcAft>
                <a:spcPts val="0"/>
              </a:spcAft>
              <a:buNone/>
            </a:pPr>
            <a:r>
              <a:rPr lang="en-US" sz="5400" b="1" smtClean="0">
                <a:solidFill>
                  <a:schemeClr val="bg1"/>
                </a:solidFill>
                <a:latin typeface="Arial"/>
                <a:ea typeface="Arial"/>
                <a:cs typeface="Arial"/>
                <a:sym typeface="Arial"/>
              </a:rPr>
              <a:t>MÔN TOÁN 9</a:t>
            </a:r>
          </a:p>
          <a:p>
            <a:pPr marL="0" marR="0" lvl="0" indent="0" algn="ctr" rtl="0">
              <a:lnSpc>
                <a:spcPct val="150000"/>
              </a:lnSpc>
              <a:spcBef>
                <a:spcPts val="0"/>
              </a:spcBef>
              <a:spcAft>
                <a:spcPts val="0"/>
              </a:spcAft>
              <a:buNone/>
            </a:pPr>
            <a:r>
              <a:rPr lang="en-US" sz="5400" b="1" i="0" u="none" strike="noStrike" cap="none" smtClean="0">
                <a:solidFill>
                  <a:schemeClr val="bg1"/>
                </a:solidFill>
                <a:latin typeface="Arial"/>
                <a:ea typeface="Arial"/>
                <a:cs typeface="Arial"/>
                <a:sym typeface="Arial"/>
              </a:rPr>
              <a:t>Năm học 2024 - 2025</a:t>
            </a:r>
            <a:endParaRPr lang="en-US" sz="54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91878" y="-42501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80881"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80881" cy="175432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a:stretch>
                  <a:fillRect l="-1231" b="-26667"/>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a:stretch>
                  <a:fillRect l="-1231" b="-7732"/>
                </a:stretch>
              </a:blipFill>
            </p:spPr>
            <p:txBody>
              <a:bodyPr/>
              <a:lstStyle/>
              <a:p>
                <a:r>
                  <a:rPr lang="en-US">
                    <a:noFill/>
                  </a:rPr>
                  <a:t> </a:t>
                </a:r>
              </a:p>
            </p:txBody>
          </p:sp>
        </mc:Fallback>
      </mc:AlternateContent>
    </p:spTree>
    <p:extLst>
      <p:ext uri="{BB962C8B-B14F-4D97-AF65-F5344CB8AC3E}">
        <p14:creationId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a:cs typeface="Times New Roman" panose="02020603050405020304" pitchFamily="18" charset="0"/>
                          </a:rPr>
                        </m:ctrlPr>
                      </m:sSupPr>
                      <m:e>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a:cs typeface="Times New Roman" panose="02020603050405020304" pitchFamily="18" charset="0"/>
                          </a:rPr>
                        </m:ctrlPr>
                      </m:sSupPr>
                      <m:e>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a:ea typeface="Times New Roman" panose="02020603050405020304" pitchFamily="18" charset="0"/>
                            <a:cs typeface="Times New Roman" panose="02020603050405020304" pitchFamily="18" charset="0"/>
                          </a:rPr>
                        </m:ctrlPr>
                      </m:dPr>
                      <m:e>
                        <m:sSup>
                          <m:sSupPr>
                            <m:ctrlPr>
                              <a:rPr lang="en-US" sz="3600" i="1" kern="100" smtClean="0">
                                <a:latin typeface="Cambria Math"/>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a:cs typeface="Times New Roman" panose="02020603050405020304" pitchFamily="18" charset="0"/>
                            </a:rPr>
                          </m:ctrlPr>
                        </m:sSup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a:cs typeface="Times New Roman" panose="02020603050405020304" pitchFamily="18" charset="0"/>
                            </a:rPr>
                          </m:ctrlPr>
                        </m:sSup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a:cs typeface="Times New Roman" panose="02020603050405020304" pitchFamily="18" charset="0"/>
                            </a:rPr>
                          </m:ctrlPr>
                        </m:sSup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a:cs typeface="Times New Roman" panose="02020603050405020304" pitchFamily="18" charset="0"/>
                            </a:rPr>
                          </m:ctrlPr>
                        </m:sSup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a:ea typeface="Times New Roman" panose="02020603050405020304" pitchFamily="18" charset="0"/>
                              <a:cs typeface="Times New Roman" panose="02020603050405020304" pitchFamily="18" charset="0"/>
                            </a:rPr>
                          </m:ctrlPr>
                        </m:d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a:ea typeface="Times New Roman" panose="02020603050405020304" pitchFamily="18" charset="0"/>
                              <a:cs typeface="Times New Roman" panose="02020603050405020304" pitchFamily="18" charset="0"/>
                            </a:rPr>
                          </m:ctrlPr>
                        </m:dPr>
                        <m:e>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a:stretch>
                  <a:fillRect l="-127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a:cs typeface="Times New Roman" panose="02020603050405020304" pitchFamily="18" charset="0"/>
                          </a:rPr>
                        </m:ctrlPr>
                      </m:sSupPr>
                      <m:e>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a:cs typeface="Times New Roman" panose="02020603050405020304" pitchFamily="18" charset="0"/>
                          </a:rPr>
                        </m:ctrlPr>
                      </m:sSupPr>
                      <m:e>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xmlns=""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a:stretch>
                  <a:fillRect l="-1272" b="-125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a:stretch>
                  <a:fillRect l="-1538" t="-14151" r="-546" b="-358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a:rPr>
                        </m:ctrlPr>
                      </m:sSupPr>
                      <m:e>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xmlns="">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219215" y="8937619"/>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a:stretch>
                  <a:fillRect l="-1484" r="-544" b="-116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a:stretch>
                  <a:fillRect l="-1332"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a:rPr>
                          </m:ctrlPr>
                        </m:dPr>
                        <m:e>
                          <m:sSup>
                            <m:sSupPr>
                              <m:ctrlPr>
                                <a:rPr lang="en-US" sz="3600" i="1">
                                  <a:solidFill>
                                    <a:srgbClr val="000000"/>
                                  </a:solidFill>
                                  <a:latin typeface="Cambria Math"/>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xmlns=""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xmlns=""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626357" y="8358207"/>
            <a:ext cx="4420396" cy="41496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a:stretch>
                  <a:fillRect l="-1141" b="-54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a16="http://schemas.microsoft.com/office/drawing/2014/main" xmlns="" id="{44B7D0B0-3ABC-9DCC-C6AD-5AA358BBC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a16="http://schemas.microsoft.com/office/drawing/2014/main" xmlns=""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a16="http://schemas.microsoft.com/office/drawing/2014/main" xmlns="" id="{7EAF2F7C-D819-E330-92E1-33B62FAD94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8565" y="5723233"/>
            <a:ext cx="1307998" cy="120989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654771" y="3015417"/>
            <a:ext cx="11240171"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a:t>
            </a:r>
            <a:r>
              <a:rPr lang="en-US" sz="5400" b="1" i="0" u="none" strike="noStrike" cap="none">
                <a:solidFill>
                  <a:schemeClr val="bg1"/>
                </a:solidFill>
                <a:latin typeface="Arial"/>
                <a:ea typeface="Arial"/>
                <a:cs typeface="Arial"/>
                <a:sym typeface="Arial"/>
              </a:rPr>
              <a:t>NAY</a:t>
            </a:r>
            <a:r>
              <a:rPr lang="en-US" sz="5400" b="1" i="0" u="none" strike="noStrike" cap="none" smtClean="0">
                <a:solidFill>
                  <a:schemeClr val="bg1"/>
                </a:solidFill>
                <a:latin typeface="Arial"/>
                <a:ea typeface="Arial"/>
                <a:cs typeface="Arial"/>
                <a:sym typeface="Arial"/>
              </a:rPr>
              <a:t>!</a:t>
            </a:r>
            <a:endParaRPr lang="en-US" sz="5400" b="1"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3784888378"/>
      </p:ext>
    </p:extLst>
  </p:cSld>
  <p:clrMapOvr>
    <a:masterClrMapping/>
  </p:clrMapOvr>
  <p:transition spd="med">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4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xmlns="">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xmlns="">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xmlns="">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xmlns="">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xmlns="">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a:stretch>
                  <a:fillRect l="-1455" b="-3747"/>
                </a:stretch>
              </a:blipFill>
            </p:spPr>
            <p:txBody>
              <a:bodyPr/>
              <a:lstStyle/>
              <a:p>
                <a:r>
                  <a:rPr lang="en-US">
                    <a:noFill/>
                  </a:rPr>
                  <a:t> </a:t>
                </a:r>
              </a:p>
            </p:txBody>
          </p:sp>
        </mc:Fallback>
      </mc:AlternateContent>
    </p:spTree>
    <p:extLst>
      <p:ext uri="{BB962C8B-B14F-4D97-AF65-F5344CB8AC3E}">
        <p14:creationId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901">
            <a:off x="15530698" y="291410"/>
            <a:ext cx="2183861" cy="559863"/>
          </a:xfrm>
          <a:prstGeom prst="rect">
            <a:avLst/>
          </a:prstGeom>
        </p:spPr>
      </p:pic>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a:rPr>
                        </m:ctrlPr>
                      </m:fPr>
                      <m:num>
                        <m:sSup>
                          <m:sSupPr>
                            <m:ctrlPr>
                              <a:rPr lang="en-US" sz="4000" i="1" smtClean="0">
                                <a:effectLst/>
                                <a:latin typeface="Cambria Math"/>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a:stretch>
                  <a:fillRect l="-1416"/>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a:rPr>
                        </m:ctrlPr>
                      </m:fPr>
                      <m:num>
                        <m:sSup>
                          <m:sSupPr>
                            <m:ctrlPr>
                              <a:rPr lang="en-US" sz="3600" i="1" smtClean="0">
                                <a:effectLst/>
                                <a:latin typeface="Cambria Math"/>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a:stretch>
                  <a:fillRect l="-12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sSup>
                            <m:sSupPr>
                              <m:ctrlPr>
                                <a:rPr lang="en-US" sz="3600" i="1">
                                  <a:latin typeface="Cambria Math"/>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sSup>
                            <m:sSupPr>
                              <m:ctrlPr>
                                <a:rPr lang="en-US" sz="3600" i="1">
                                  <a:latin typeface="Cambria Math"/>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a:stretch>
                  <a:fillRect l="-2319" r="-2244" b="-1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277776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a:stretch>
                  <a:fillRect l="-1214"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99934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a:stretch>
                  <a:fillRect l="-1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a:stretch>
                  <a:fillRect l="-2415" r="-2496"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60848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xmlns="">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xmlns="">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a:rPr>
                        </m:ctrlPr>
                      </m:dPr>
                      <m:e>
                        <m:f>
                          <m:fPr>
                            <m:ctrlPr>
                              <a:rPr lang="en-US" sz="3600" b="0" i="1" smtClean="0">
                                <a:latin typeface="Cambria Math"/>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a16="http://schemas.microsoft.com/office/drawing/2014/main" xmlns=""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0" y="4979960"/>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a:stretch>
                  <a:fillRect l="-2038" b="-7303"/>
                </a:stretch>
              </a:blipFill>
            </p:spPr>
            <p:txBody>
              <a:bodyPr/>
              <a:lstStyle/>
              <a:p>
                <a:r>
                  <a:rPr lang="en-US">
                    <a:noFill/>
                  </a:rPr>
                  <a:t> </a:t>
                </a:r>
              </a:p>
            </p:txBody>
          </p:sp>
        </mc:Fallback>
      </mc:AlternateContent>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xmlns=""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a16="http://schemas.microsoft.com/office/drawing/2014/main" xmlns=""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a:stretch>
                  <a:fillRect l="-854" t="-573" r="-820" b="-22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1802438866"/>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gridCol w="8375538"/>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smtClean="0">
                          <a:solidFill>
                            <a:srgbClr val="000000"/>
                          </a:solidFill>
                          <a:effectLst/>
                          <a:latin typeface="+mn-lt"/>
                        </a:rPr>
                        <a:t>2x + 1 = 0</a:t>
                      </a:r>
                    </a:p>
                    <a:p>
                      <a:pPr algn="just"/>
                      <a:r>
                        <a:rPr lang="vi-VN" sz="2800" b="0" smtClean="0">
                          <a:solidFill>
                            <a:srgbClr val="000000"/>
                          </a:solidFill>
                          <a:effectLst/>
                          <a:latin typeface="+mn-lt"/>
                        </a:rPr>
                        <a:t>      2x = –1</a:t>
                      </a:r>
                    </a:p>
                    <a:p>
                      <a:pPr algn="just"/>
                      <a:r>
                        <a:rPr lang="vi-VN" sz="2800" b="0" smtClean="0">
                          <a:solidFill>
                            <a:srgbClr val="000000"/>
                          </a:solidFill>
                          <a:effectLst/>
                          <a:latin typeface="+mn-lt"/>
                        </a:rPr>
                        <a:t>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p>
                      <a:pPr algn="just"/>
                      <a:r>
                        <a:rPr lang="vi-VN" sz="2800" b="0" smtClean="0">
                          <a:solidFill>
                            <a:srgbClr val="000000"/>
                          </a:solidFill>
                          <a:effectLst/>
                          <a:latin typeface="+mn-lt"/>
                        </a:rPr>
                        <a:t>Vậy phương trình 2x + 1 = 0 có nghiệm là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txBody>
                  <a:tcPr>
                    <a:solidFill>
                      <a:schemeClr val="bg1"/>
                    </a:solidFill>
                  </a:tcPr>
                </a:tc>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xmlns=""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 Vì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3)(2x + 1) = 0 nên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thỏa mãn phương trình (x – 3)(2x + 1) = 0, tức là:</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 0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a:t>
                </a:r>
                <a:r>
                  <a:rPr lang="en-US" sz="3600">
                    <a:solidFill>
                      <a:srgbClr val="000000"/>
                    </a:solidFill>
                    <a:latin typeface="Arial (Body)"/>
                    <a:cs typeface="Arial" panose="020B0604020202020204" pitchFamily="34" charset="0"/>
                  </a:rPr>
                  <a:t> x</a:t>
                </a:r>
                <a:r>
                  <a:rPr lang="en-US" sz="3600" baseline="-30000">
                    <a:solidFill>
                      <a:srgbClr val="000000"/>
                    </a:solidFill>
                    <a:latin typeface="Arial (Body)"/>
                    <a:cs typeface="Arial" panose="020B0604020202020204" pitchFamily="34" charset="0"/>
                  </a:rPr>
                  <a:t>0</a:t>
                </a:r>
                <a:r>
                  <a:rPr lang="en-US" sz="3600" baseline="-30000" smtClean="0">
                    <a:solidFill>
                      <a:srgbClr val="000000"/>
                    </a:solidFill>
                    <a:latin typeface="Arial (Body)"/>
                    <a:cs typeface="Arial" panose="020B0604020202020204" pitchFamily="34" charset="0"/>
                  </a:rPr>
                  <a:t> </a:t>
                </a:r>
                <a:r>
                  <a:rPr kumimoji="0" lang="en-US" sz="3600" b="0" i="0" u="none" strike="noStrike" cap="none" normalizeH="0" baseline="0" smtClean="0">
                    <a:ln>
                      <a:noFill/>
                    </a:ln>
                    <a:solidFill>
                      <a:srgbClr val="000000"/>
                    </a:solidFill>
                    <a:effectLst/>
                    <a:latin typeface="Arial (Body)"/>
                    <a:cs typeface="Arial" panose="020B0604020202020204" pitchFamily="34" charset="0"/>
                  </a:rPr>
                  <a:t>=</a:t>
                </a:r>
                <a:r>
                  <a:rPr kumimoji="0" lang="en-US" sz="3600" b="0" i="0" u="none" strike="noStrike" cap="none" normalizeH="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Vậy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 = 0 hoặc phương trình 2x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a:stretch>
                  <a:fillRect l="-1088" r="-1053" b="-2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3203</TotalTime>
  <Words>3087</Words>
  <Application>Microsoft Office PowerPoint</Application>
  <PresentationFormat>Custom</PresentationFormat>
  <Paragraphs>309</Paragraphs>
  <Slides>40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Open Sans</vt:lpstr>
      <vt:lpstr>Calibri</vt:lpstr>
      <vt:lpstr>Arial (Body)</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huy_ctn</cp:lastModifiedBy>
  <cp:revision>70</cp:revision>
  <dcterms:created xsi:type="dcterms:W3CDTF">2006-08-16T00:00:00Z</dcterms:created>
  <dcterms:modified xsi:type="dcterms:W3CDTF">2024-12-17T07:15:59Z</dcterms:modified>
  <dc:identifier>DAFWAZhnXwQ</dc:identifier>
</cp:coreProperties>
</file>