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</p:sldMasterIdLst>
  <p:sldIdLst>
    <p:sldId id="262" r:id="rId5"/>
    <p:sldId id="271" r:id="rId6"/>
    <p:sldId id="267" r:id="rId7"/>
    <p:sldId id="335" r:id="rId8"/>
    <p:sldId id="273" r:id="rId9"/>
    <p:sldId id="276" r:id="rId10"/>
    <p:sldId id="274" r:id="rId11"/>
    <p:sldId id="285" r:id="rId12"/>
    <p:sldId id="336" r:id="rId13"/>
    <p:sldId id="291" r:id="rId14"/>
    <p:sldId id="292" r:id="rId15"/>
    <p:sldId id="338" r:id="rId16"/>
    <p:sldId id="337" r:id="rId17"/>
    <p:sldId id="293" r:id="rId18"/>
    <p:sldId id="340" r:id="rId19"/>
    <p:sldId id="339" r:id="rId20"/>
    <p:sldId id="296" r:id="rId21"/>
    <p:sldId id="300" r:id="rId22"/>
    <p:sldId id="341" r:id="rId23"/>
    <p:sldId id="304" r:id="rId24"/>
    <p:sldId id="306" r:id="rId25"/>
    <p:sldId id="308" r:id="rId26"/>
    <p:sldId id="3050" r:id="rId27"/>
    <p:sldId id="3051" r:id="rId28"/>
    <p:sldId id="314" r:id="rId29"/>
    <p:sldId id="323" r:id="rId30"/>
    <p:sldId id="3052" r:id="rId31"/>
    <p:sldId id="321" r:id="rId32"/>
    <p:sldId id="3053" r:id="rId33"/>
    <p:sldId id="324" r:id="rId34"/>
    <p:sldId id="325" r:id="rId35"/>
    <p:sldId id="326" r:id="rId36"/>
    <p:sldId id="329" r:id="rId37"/>
    <p:sldId id="3054" r:id="rId38"/>
    <p:sldId id="328" r:id="rId39"/>
    <p:sldId id="320" r:id="rId40"/>
  </p:sldIdLst>
  <p:sldSz cx="12192000" cy="6858000"/>
  <p:notesSz cx="6858000" cy="9144000"/>
  <p:embeddedFontLst>
    <p:embeddedFont>
      <p:font typeface="#9Slide03 Ample" panose="02000000000000000000" pitchFamily="2" charset="0"/>
      <p:regular r:id="rId41"/>
    </p:embeddedFont>
    <p:embeddedFont>
      <p:font typeface="#9Slide03 AmpleSoft" panose="02000000000000000000" pitchFamily="2" charset="0"/>
      <p:regular r:id="rId42"/>
    </p:embeddedFont>
    <p:embeddedFont>
      <p:font typeface="#9Slide03 AmpleSoft Bold" panose="02000000000000000000" pitchFamily="2" charset="0"/>
      <p:regular r:id="rId43"/>
    </p:embeddedFont>
    <p:embeddedFont>
      <p:font typeface="#9Slide06 IcielBC Seinna Grace" panose="02000504000000020004" pitchFamily="2" charset="0"/>
      <p:regular r:id="rId44"/>
    </p:embeddedFont>
    <p:embeddedFont>
      <p:font typeface="Franklin Gothic Demi Cond" panose="020B0706030402020204" pitchFamily="34" charset="0"/>
      <p:regular r:id="rId45"/>
    </p:embeddedFont>
    <p:embeddedFont>
      <p:font typeface="Franklin Gothic Medium" panose="020B0603020102020204" pitchFamily="34" charset="0"/>
      <p:regular r:id="rId46"/>
      <p:italic r:id="rId47"/>
    </p:embeddedFont>
    <p:embeddedFont>
      <p:font typeface="Oswald" panose="00000500000000000000" pitchFamily="2" charset="0"/>
      <p:regular r:id="rId48"/>
    </p:embeddedFont>
    <p:embeddedFont>
      <p:font typeface="Source Sans Pro" panose="020B0503030403020204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7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5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69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92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59" y="5783324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0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50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8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357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4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32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635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36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239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648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244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5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04D4C-B8E5-421F-BCD2-B2B9B7A3F00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2029-7E08-4D06-9245-3615554073B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3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557516" y="-582917"/>
            <a:ext cx="1971064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668802" y="1392235"/>
            <a:ext cx="88543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9220202" y="3852833"/>
            <a:ext cx="2971799" cy="300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819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35698" y="2677971"/>
            <a:ext cx="12280867" cy="4230169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35698" y="2852935"/>
            <a:ext cx="12280867" cy="4055068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2463978" y="24194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 rot="8100000">
            <a:off x="8051976" y="27979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/>
          <p:nvPr/>
        </p:nvSpPr>
        <p:spPr>
          <a:xfrm rot="8100000">
            <a:off x="9575978" y="28423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38" name="Shape 38"/>
          <p:cNvGrpSpPr/>
          <p:nvPr/>
        </p:nvGrpSpPr>
        <p:grpSpPr>
          <a:xfrm>
            <a:off x="-12700" y="2698892"/>
            <a:ext cx="12223767" cy="793735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57116" y="2673646"/>
            <a:ext cx="12306099" cy="857049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8" name="Shape 68"/>
          <p:cNvSpPr/>
          <p:nvPr/>
        </p:nvSpPr>
        <p:spPr>
          <a:xfrm>
            <a:off x="3987680" y="28639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447624" y="32449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527716" y="27703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 rot="8100000">
            <a:off x="11599938" y="25210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97300" y="4484763"/>
            <a:ext cx="7480400" cy="1546399"/>
          </a:xfrm>
          <a:prstGeom prst="rect">
            <a:avLst/>
          </a:prstGeom>
        </p:spPr>
        <p:txBody>
          <a:bodyPr lIns="121146" tIns="121146" rIns="121146" bIns="121146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606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26652" y="2882532"/>
            <a:ext cx="8138799" cy="1093199"/>
          </a:xfrm>
          <a:prstGeom prst="rect">
            <a:avLst/>
          </a:prstGeom>
        </p:spPr>
        <p:txBody>
          <a:bodyPr lIns="121146" tIns="121146" rIns="121146" bIns="121146" anchor="ctr" anchorCtr="0"/>
          <a:lstStyle>
            <a:lvl1pPr lvl="0" algn="ctr" rtl="0">
              <a:spcBef>
                <a:spcPts val="0"/>
              </a:spcBef>
              <a:buSzPct val="100000"/>
              <a:defRPr sz="4000" i="1"/>
            </a:lvl1pPr>
            <a:lvl2pPr lvl="1" algn="ctr" rtl="0">
              <a:spcBef>
                <a:spcPts val="0"/>
              </a:spcBef>
              <a:buSzPct val="100000"/>
              <a:defRPr sz="4000" i="1"/>
            </a:lvl2pPr>
            <a:lvl3pPr lvl="2" algn="ctr" rtl="0">
              <a:spcBef>
                <a:spcPts val="0"/>
              </a:spcBef>
              <a:buSzPct val="100000"/>
              <a:defRPr sz="4000" i="1"/>
            </a:lvl3pPr>
            <a:lvl4pPr lvl="3" algn="ctr" rtl="0">
              <a:spcBef>
                <a:spcPts val="0"/>
              </a:spcBef>
              <a:buSzPct val="100000"/>
              <a:defRPr sz="4000" i="1"/>
            </a:lvl4pPr>
            <a:lvl5pPr lvl="4" algn="ctr" rtl="0">
              <a:spcBef>
                <a:spcPts val="0"/>
              </a:spcBef>
              <a:buSzPct val="100000"/>
              <a:defRPr sz="4000" i="1"/>
            </a:lvl5pPr>
            <a:lvl6pPr lvl="5" algn="ctr" rtl="0">
              <a:spcBef>
                <a:spcPts val="0"/>
              </a:spcBef>
              <a:buSzPct val="100000"/>
              <a:defRPr sz="4000" i="1"/>
            </a:lvl6pPr>
            <a:lvl7pPr lvl="6" algn="ctr" rtl="0">
              <a:spcBef>
                <a:spcPts val="0"/>
              </a:spcBef>
              <a:buSzPct val="100000"/>
              <a:defRPr sz="4000" i="1"/>
            </a:lvl7pPr>
            <a:lvl8pPr lvl="7" algn="ctr" rtl="0">
              <a:spcBef>
                <a:spcPts val="0"/>
              </a:spcBef>
              <a:buSzPct val="100000"/>
              <a:defRPr sz="4000" i="1"/>
            </a:lvl8pPr>
            <a:lvl9pPr lvl="8" algn="ctr">
              <a:spcBef>
                <a:spcPts val="0"/>
              </a:spcBef>
              <a:buSzPct val="100000"/>
              <a:defRPr sz="4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4791200" y="737219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146" tIns="121146" rIns="121146" bIns="121146" anchor="t" anchorCtr="0">
            <a:noAutofit/>
          </a:bodyPr>
          <a:lstStyle/>
          <a:p>
            <a:pPr marL="0" marR="0" lvl="0" indent="0" algn="ctr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800" b="0" i="0" u="none" strike="noStrike" kern="0" cap="none" spc="0" normalizeH="0" baseline="0" noProof="0">
                <a:ln>
                  <a:noFill/>
                </a:ln>
                <a:solidFill>
                  <a:srgbClr val="00CEF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56" name="Shape 156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38294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97000" y="845503"/>
            <a:ext cx="9328800" cy="954400"/>
          </a:xfrm>
          <a:prstGeom prst="rect">
            <a:avLst/>
          </a:prstGeom>
        </p:spPr>
        <p:txBody>
          <a:bodyPr lIns="121146" tIns="121146" rIns="121146" bIns="121146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34467" y="2053762"/>
            <a:ext cx="9328800" cy="25627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165" name="Shape 165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95" name="Shape 195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1151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97000" y="845503"/>
            <a:ext cx="9328800" cy="954400"/>
          </a:xfrm>
          <a:prstGeom prst="rect">
            <a:avLst/>
          </a:prstGeom>
        </p:spPr>
        <p:txBody>
          <a:bodyPr lIns="121146" tIns="121146" rIns="121146" bIns="121146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08712" y="2070620"/>
            <a:ext cx="4453199" cy="35543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6230282" y="2070620"/>
            <a:ext cx="4453199" cy="35543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>
              <a:spcBef>
                <a:spcPts val="0"/>
              </a:spcBef>
              <a:buSzPct val="100000"/>
              <a:defRPr sz="23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07" name="Shape 207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7290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397000" y="845503"/>
            <a:ext cx="9328800" cy="954400"/>
          </a:xfrm>
          <a:prstGeom prst="rect">
            <a:avLst/>
          </a:prstGeom>
        </p:spPr>
        <p:txBody>
          <a:bodyPr lIns="121146" tIns="121146" rIns="121146" bIns="121146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41399" y="2168991"/>
            <a:ext cx="3295599" cy="43991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4405699" y="2168991"/>
            <a:ext cx="3295599" cy="43991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7869999" y="2168991"/>
            <a:ext cx="3295599" cy="43991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252" name="Shape 252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82" name="Shape 282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85" name="Shape 285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5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09600" y="5137295"/>
            <a:ext cx="10972800" cy="692799"/>
          </a:xfrm>
          <a:prstGeom prst="rect">
            <a:avLst/>
          </a:prstGeom>
        </p:spPr>
        <p:txBody>
          <a:bodyPr lIns="121146" tIns="121146" rIns="121146" bIns="121146" anchor="t" anchorCtr="0"/>
          <a:lstStyle>
            <a:lvl1pPr lvl="0" algn="ctr">
              <a:spcBef>
                <a:spcPts val="480"/>
              </a:spcBef>
              <a:buClr>
                <a:srgbClr val="00CEF6"/>
              </a:buClr>
              <a:buSzPct val="100000"/>
              <a:buNone/>
              <a:defRPr sz="20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0" name="Shape 330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1" name="Shape 331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32" name="Shape 332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33" name="Shape 333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334" name="Shape 334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335" name="Shape 33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6" name="Shape 33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7" name="Shape 33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38" name="Shape 338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339" name="Shape 33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64" name="Shape 364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7" name="Shape 367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6624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38098" y="5929230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38098" y="6104214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2463978" y="567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2" name="Shape 372"/>
          <p:cNvSpPr/>
          <p:nvPr/>
        </p:nvSpPr>
        <p:spPr>
          <a:xfrm rot="8100000">
            <a:off x="8051976" y="6049102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3" name="Shape 373"/>
          <p:cNvSpPr/>
          <p:nvPr/>
        </p:nvSpPr>
        <p:spPr>
          <a:xfrm rot="8100000">
            <a:off x="9575978" y="6093562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-12700" y="5950092"/>
            <a:ext cx="12223767" cy="793735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57116" y="5924846"/>
            <a:ext cx="12306099" cy="857049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04" name="Shape 404"/>
          <p:cNvSpPr/>
          <p:nvPr/>
        </p:nvSpPr>
        <p:spPr>
          <a:xfrm>
            <a:off x="3987680" y="611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447624" y="649613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6527716" y="602157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 rot="8100000">
            <a:off x="11599938" y="577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69815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26765" y="849035"/>
            <a:ext cx="12271933" cy="6067868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-44634" y="1024145"/>
            <a:ext cx="12280867" cy="5874933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1" name="Shape 411"/>
          <p:cNvSpPr/>
          <p:nvPr/>
        </p:nvSpPr>
        <p:spPr>
          <a:xfrm rot="8100000">
            <a:off x="2463978" y="59063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12" name="Shape 412"/>
          <p:cNvSpPr/>
          <p:nvPr/>
        </p:nvSpPr>
        <p:spPr>
          <a:xfrm rot="8100000">
            <a:off x="8051976" y="969106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13" name="Shape 413"/>
          <p:cNvSpPr/>
          <p:nvPr/>
        </p:nvSpPr>
        <p:spPr>
          <a:xfrm rot="8100000">
            <a:off x="9575978" y="1013566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414" name="Shape 414"/>
          <p:cNvGrpSpPr/>
          <p:nvPr/>
        </p:nvGrpSpPr>
        <p:grpSpPr>
          <a:xfrm>
            <a:off x="-12700" y="870092"/>
            <a:ext cx="12223767" cy="793735"/>
            <a:chOff x="-9525" y="4462475"/>
            <a:chExt cx="9167825" cy="595300"/>
          </a:xfrm>
        </p:grpSpPr>
        <p:sp>
          <p:nvSpPr>
            <p:cNvPr id="415" name="Shape 41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7" name="Shape 41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8" name="Shape 418"/>
          <p:cNvGrpSpPr/>
          <p:nvPr/>
        </p:nvGrpSpPr>
        <p:grpSpPr>
          <a:xfrm>
            <a:off x="-57116" y="844846"/>
            <a:ext cx="12306099" cy="857049"/>
            <a:chOff x="-42837" y="4443487"/>
            <a:chExt cx="9229574" cy="642787"/>
          </a:xfrm>
        </p:grpSpPr>
        <p:sp>
          <p:nvSpPr>
            <p:cNvPr id="419" name="Shape 41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44" name="Shape 444"/>
          <p:cNvSpPr/>
          <p:nvPr/>
        </p:nvSpPr>
        <p:spPr>
          <a:xfrm>
            <a:off x="3987680" y="1035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1447624" y="1416131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527716" y="941460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47" name="Shape 447"/>
          <p:cNvSpPr/>
          <p:nvPr/>
        </p:nvSpPr>
        <p:spPr>
          <a:xfrm rot="8100000">
            <a:off x="11599938" y="69223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146" tIns="121146" rIns="121146" bIns="121146" anchor="ctr" anchorCtr="0">
            <a:noAutofit/>
          </a:bodyPr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8385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4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2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4166" indent="0" algn="ctr">
              <a:buNone/>
              <a:defRPr sz="2000"/>
            </a:lvl2pPr>
            <a:lvl3pPr marL="908477" indent="0" algn="ctr">
              <a:buNone/>
              <a:defRPr sz="2000"/>
            </a:lvl3pPr>
            <a:lvl4pPr marL="1362729" indent="0" algn="ctr">
              <a:buNone/>
              <a:defRPr sz="1600"/>
            </a:lvl4pPr>
            <a:lvl5pPr marL="1816984" indent="0" algn="ctr">
              <a:buNone/>
              <a:defRPr sz="1600"/>
            </a:lvl5pPr>
            <a:lvl6pPr marL="2271275" indent="0" algn="ctr">
              <a:buNone/>
              <a:defRPr sz="1600"/>
            </a:lvl6pPr>
            <a:lvl7pPr marL="2725453" indent="0" algn="ctr">
              <a:buNone/>
              <a:defRPr sz="1600"/>
            </a:lvl7pPr>
            <a:lvl8pPr marL="3179637" indent="0" algn="ctr">
              <a:buNone/>
              <a:defRPr sz="1600"/>
            </a:lvl8pPr>
            <a:lvl9pPr marL="363394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61"/>
            <a:ext cx="2743200" cy="365125"/>
          </a:xfrm>
        </p:spPr>
        <p:txBody>
          <a:bodyPr lIns="90885" tIns="45533" rIns="90885" bIns="45533"/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CE12F-2F63-4128-B0F8-658474A42701}" type="datetimeFigureOut"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rtl val="0"/>
              </a:rPr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2024/7/28</a:t>
            </a:fld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  <a:rtl val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61"/>
            <a:ext cx="4114800" cy="365125"/>
          </a:xfrm>
        </p:spPr>
        <p:txBody>
          <a:bodyPr lIns="90885" tIns="45533" rIns="90885" bIns="45533"/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  <a:rtl val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61"/>
            <a:ext cx="2743200" cy="365125"/>
          </a:xfrm>
        </p:spPr>
        <p:txBody>
          <a:bodyPr lIns="90885" tIns="45533" rIns="90885" bIns="45533"/>
          <a:lstStyle/>
          <a:p>
            <a:pPr marL="0" marR="0" lvl="0" indent="0" algn="l" defTabSz="908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76FAB-42FF-4022-8B51-4FA71A5A5596}" type="slidenum"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rtl val="0"/>
              </a:rPr>
              <a:pPr marL="0" marR="0" lvl="0" indent="0" algn="l" defTabSz="9085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3856"/>
      </p:ext>
    </p:extLst>
  </p:cSld>
  <p:clrMapOvr>
    <a:masterClrMapping/>
  </p:clrMapOvr>
  <p:transition spd="slow" advClick="0" advTm="4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4" y="199130"/>
            <a:ext cx="5980067" cy="8272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34" y="1158273"/>
            <a:ext cx="5980067" cy="3275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7714661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2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89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6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4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664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11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19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511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289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2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0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7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6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3B55-DD28-4121-949A-21D20AF7907D}" type="datetimeFigureOut">
              <a:rPr lang="en-US" smtClean="0"/>
              <a:t>28/7/2024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4EAD-965F-428D-876C-F6C454BBF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1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508000" y="62"/>
            <a:ext cx="11176000" cy="6883131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97000" y="845503"/>
            <a:ext cx="9328800" cy="954400"/>
          </a:xfrm>
          <a:prstGeom prst="rect">
            <a:avLst/>
          </a:prstGeom>
          <a:noFill/>
          <a:ln>
            <a:noFill/>
          </a:ln>
        </p:spPr>
        <p:txBody>
          <a:bodyPr lIns="121146" tIns="121146" rIns="121146" bIns="121146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434467" y="2053762"/>
            <a:ext cx="9328800" cy="2562799"/>
          </a:xfrm>
          <a:prstGeom prst="rect">
            <a:avLst/>
          </a:prstGeom>
          <a:noFill/>
          <a:ln>
            <a:noFill/>
          </a:ln>
        </p:spPr>
        <p:txBody>
          <a:bodyPr lIns="121146" tIns="121146" rIns="121146" bIns="121146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93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28/7/2024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5" t="14242" r="11665" b="12224"/>
          <a:stretch/>
        </p:blipFill>
        <p:spPr>
          <a:xfrm>
            <a:off x="5285514" y="512994"/>
            <a:ext cx="6906485" cy="5832012"/>
          </a:xfrm>
        </p:spPr>
      </p:pic>
      <p:sp>
        <p:nvSpPr>
          <p:cNvPr id="2" name="Rectangle 1"/>
          <p:cNvSpPr/>
          <p:nvPr/>
        </p:nvSpPr>
        <p:spPr>
          <a:xfrm>
            <a:off x="2188203" y="4114079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effectLst/>
                <a:latin typeface="#9Slide03 AmpleSoft Bold" panose="020000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(Hồ Xuân Hương)</a:t>
            </a:r>
            <a:endParaRPr lang="en-US" sz="2800" b="1" dirty="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434109"/>
            <a:ext cx="593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học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0DB0F-A634-3990-A2AD-E929AA152B22}"/>
              </a:ext>
            </a:extLst>
          </p:cNvPr>
          <p:cNvSpPr txBox="1"/>
          <p:nvPr/>
        </p:nvSpPr>
        <p:spPr>
          <a:xfrm>
            <a:off x="777240" y="1728811"/>
            <a:ext cx="7029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FF0000"/>
                </a:solidFill>
                <a:latin typeface="#9Slide06 IcielBC Seinna Grace" panose="02000504000000020004" pitchFamily="2" charset="0"/>
              </a:rPr>
              <a:t>Tự</a:t>
            </a:r>
            <a:r>
              <a:rPr lang="en-US" sz="16600" dirty="0">
                <a:solidFill>
                  <a:srgbClr val="FF0000"/>
                </a:solidFill>
                <a:latin typeface="#9Slide06 IcielBC Seinna Grace" panose="02000504000000020004" pitchFamily="2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#9Slide06 IcielBC Seinna Grace" panose="02000504000000020004" pitchFamily="2" charset="0"/>
              </a:rPr>
              <a:t>tình</a:t>
            </a:r>
            <a:endParaRPr lang="en-US" sz="16600" dirty="0">
              <a:solidFill>
                <a:srgbClr val="FF0000"/>
              </a:solidFill>
              <a:latin typeface="#9Slide06 IcielBC Seinna Grace" panose="02000504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3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5AB0D5-3386-4BA2-A404-88A20047F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50"/>
          <a:stretch/>
        </p:blipFill>
        <p:spPr>
          <a:xfrm>
            <a:off x="203358" y="2318235"/>
            <a:ext cx="2641442" cy="381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FDD60-F3E7-4E30-9B3B-182B06647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861" y="0"/>
            <a:ext cx="4938188" cy="1603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19925-0E25-47FE-97FD-3696138AC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46" y="0"/>
            <a:ext cx="3918544" cy="1457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4036" y="979056"/>
            <a:ext cx="8811491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xác định được năm 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mất.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vào khoảng nửa cuối thế kỷ XVIII – nửa đầu thế kỷ XIX.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Quê quán: Làng Quỳnh Đôi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huyện Quỳnh Lưu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tỉnh Nghệ An nhưng sống chủ yếu ở kinh thành Thăng Long.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xuất thân: trong một gia đình nhà nho nghèo, cha làm nghề dạy học.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HXH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64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FDD60-F3E7-4E30-9B3B-182B0664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861" y="0"/>
            <a:ext cx="4938188" cy="1603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19925-0E25-47FE-97FD-3696138A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36" y="236534"/>
            <a:ext cx="3918544" cy="145707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36" y="1603388"/>
            <a:ext cx="4360487" cy="344181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11481" y="1608757"/>
            <a:ext cx="7275956" cy="489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HXH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về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tài,cảm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“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305" y="0"/>
            <a:ext cx="11121389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"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tình</a:t>
            </a:r>
            <a:r>
              <a:rPr lang="en-US" sz="2800" b="1" dirty="0">
                <a:solidFill>
                  <a:srgbClr val="FF0000"/>
                </a:solidFill>
              </a:rPr>
              <a:t>” (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2)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/>
              <a:t>a.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xứ</a:t>
            </a:r>
            <a:r>
              <a:rPr lang="en-US" sz="2800" dirty="0"/>
              <a:t>: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2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chùm</a:t>
            </a:r>
            <a:r>
              <a:rPr lang="en-US" sz="2800" dirty="0"/>
              <a:t> 3 </a:t>
            </a:r>
            <a:r>
              <a:rPr lang="en-US" sz="2800" dirty="0" err="1"/>
              <a:t>bài</a:t>
            </a:r>
            <a:r>
              <a:rPr lang="en-US" sz="2800" dirty="0"/>
              <a:t> “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b.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dirty="0"/>
              <a:t>: </a:t>
            </a:r>
            <a:r>
              <a:rPr lang="en-US" sz="2800" dirty="0" err="1"/>
              <a:t>Thất</a:t>
            </a:r>
            <a:r>
              <a:rPr lang="en-US" sz="2800" dirty="0"/>
              <a:t>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</a:t>
            </a:r>
            <a:r>
              <a:rPr lang="en-US" sz="2800" dirty="0" err="1"/>
              <a:t>cú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c. </a:t>
            </a:r>
            <a:r>
              <a:rPr lang="en-US" sz="2800" b="1" dirty="0" err="1"/>
              <a:t>Đề</a:t>
            </a:r>
            <a:r>
              <a:rPr lang="en-US" sz="2800" b="1" dirty="0"/>
              <a:t> tài</a:t>
            </a:r>
            <a:r>
              <a:rPr lang="en-US" sz="2800" dirty="0"/>
              <a:t>: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d.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trữ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là </a:t>
            </a:r>
            <a:r>
              <a:rPr lang="en-US" sz="2800" dirty="0" err="1"/>
              <a:t>lời</a:t>
            </a:r>
            <a:r>
              <a:rPr lang="en-US" sz="2800" dirty="0"/>
              <a:t> tâm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về </a:t>
            </a:r>
            <a:r>
              <a:rPr lang="en-US" sz="2800" dirty="0" err="1"/>
              <a:t>nỗi</a:t>
            </a:r>
            <a:r>
              <a:rPr lang="en-US" sz="2800" dirty="0"/>
              <a:t> </a:t>
            </a:r>
            <a:r>
              <a:rPr lang="en-US" sz="2800" dirty="0" err="1"/>
              <a:t>đau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duyên</a:t>
            </a:r>
            <a:r>
              <a:rPr lang="en-US" sz="2800" dirty="0"/>
              <a:t> </a:t>
            </a:r>
            <a:r>
              <a:rPr lang="en-US" sz="2800" dirty="0" err="1"/>
              <a:t>éo</a:t>
            </a:r>
            <a:r>
              <a:rPr lang="en-US" sz="2800" dirty="0"/>
              <a:t> le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khát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.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trữ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bộc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qua </a:t>
            </a:r>
            <a:r>
              <a:rPr lang="en-US" sz="2800" dirty="0" err="1"/>
              <a:t>cách</a:t>
            </a:r>
            <a:r>
              <a:rPr lang="en-US" sz="2800" dirty="0"/>
              <a:t> cảm nhận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 </a:t>
            </a:r>
            <a:r>
              <a:rPr lang="en-US" sz="2800" dirty="0" err="1"/>
              <a:t>Ngoại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cũng là tâm </a:t>
            </a:r>
            <a:r>
              <a:rPr lang="en-US" sz="2800" dirty="0" err="1"/>
              <a:t>cảnh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e. Nhan </a:t>
            </a:r>
            <a:r>
              <a:rPr lang="en-US" sz="2800" b="1" dirty="0" err="1"/>
              <a:t>đề</a:t>
            </a:r>
            <a:r>
              <a:rPr lang="en-US" sz="2800" dirty="0"/>
              <a:t> “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”: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tỏ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, cảm </a:t>
            </a:r>
            <a:r>
              <a:rPr lang="en-US" sz="2800" dirty="0" err="1"/>
              <a:t>xúc</a:t>
            </a:r>
            <a:r>
              <a:rPr lang="en-US" sz="2800" dirty="0"/>
              <a:t>,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viết .</a:t>
            </a:r>
          </a:p>
        </p:txBody>
      </p:sp>
    </p:spTree>
    <p:extLst>
      <p:ext uri="{BB962C8B-B14F-4D97-AF65-F5344CB8AC3E}">
        <p14:creationId xmlns:p14="http://schemas.microsoft.com/office/powerpoint/2010/main" val="42746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229100"/>
            <a:ext cx="3075373" cy="217627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7210" y="408607"/>
            <a:ext cx="111213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"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tình</a:t>
            </a:r>
            <a:r>
              <a:rPr lang="en-US" sz="2800" b="1" dirty="0">
                <a:solidFill>
                  <a:srgbClr val="FF0000"/>
                </a:solidFill>
              </a:rPr>
              <a:t>” (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2)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/>
              <a:t>f.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cục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b="1" dirty="0" err="1"/>
              <a:t>Cáchh</a:t>
            </a:r>
            <a:r>
              <a:rPr lang="en-US" sz="2800" b="1" dirty="0"/>
              <a:t> 1</a:t>
            </a:r>
            <a:r>
              <a:rPr lang="en-US" sz="2800" dirty="0"/>
              <a:t>: </a:t>
            </a:r>
            <a:r>
              <a:rPr lang="en-US" sz="2800" dirty="0" err="1"/>
              <a:t>Đề</a:t>
            </a:r>
            <a:r>
              <a:rPr lang="en-US" sz="2800" dirty="0"/>
              <a:t> - </a:t>
            </a:r>
            <a:r>
              <a:rPr lang="en-US" sz="2800" dirty="0" err="1"/>
              <a:t>thực</a:t>
            </a:r>
            <a:r>
              <a:rPr lang="en-US" sz="2800" dirty="0"/>
              <a:t> – </a:t>
            </a:r>
            <a:r>
              <a:rPr lang="en-US" sz="2800" dirty="0" err="1"/>
              <a:t>luận</a:t>
            </a:r>
            <a:r>
              <a:rPr lang="en-US" sz="2800" dirty="0"/>
              <a:t> – </a:t>
            </a:r>
            <a:r>
              <a:rPr lang="en-US" sz="2800" dirty="0" err="1"/>
              <a:t>kết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b="1" dirty="0" err="1"/>
              <a:t>Cách</a:t>
            </a:r>
            <a:r>
              <a:rPr lang="en-US" sz="2800" b="1" dirty="0"/>
              <a:t> 2:</a:t>
            </a:r>
            <a:r>
              <a:rPr lang="en-US" sz="2800" dirty="0"/>
              <a:t> </a:t>
            </a:r>
          </a:p>
          <a:p>
            <a:r>
              <a:rPr lang="en-US" sz="2800" b="1" dirty="0"/>
              <a:t>  + </a:t>
            </a:r>
            <a:r>
              <a:rPr lang="en-US" sz="2800" dirty="0"/>
              <a:t>6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: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đau</a:t>
            </a:r>
            <a:r>
              <a:rPr lang="en-US" sz="2800" dirty="0"/>
              <a:t> </a:t>
            </a:r>
            <a:r>
              <a:rPr lang="en-US" sz="2800" dirty="0" err="1"/>
              <a:t>xót</a:t>
            </a:r>
            <a:r>
              <a:rPr lang="en-US" sz="2800" dirty="0"/>
              <a:t>, </a:t>
            </a:r>
            <a:r>
              <a:rPr lang="en-US" sz="2800" dirty="0" err="1"/>
              <a:t>phẫn</a:t>
            </a:r>
            <a:r>
              <a:rPr lang="en-US" sz="2800" dirty="0"/>
              <a:t> </a:t>
            </a:r>
            <a:r>
              <a:rPr lang="en-US" sz="2800" dirty="0" err="1"/>
              <a:t>uất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, </a:t>
            </a:r>
            <a:r>
              <a:rPr lang="en-US" sz="2800" dirty="0" err="1"/>
              <a:t>duyên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lỡ</a:t>
            </a:r>
            <a:r>
              <a:rPr lang="en-US" sz="2800" dirty="0"/>
              <a:t> </a:t>
            </a:r>
            <a:r>
              <a:rPr lang="en-US" sz="2800" dirty="0" err="1"/>
              <a:t>làng</a:t>
            </a:r>
            <a:r>
              <a:rPr lang="en-US" sz="2800" dirty="0"/>
              <a:t>.</a:t>
            </a:r>
          </a:p>
          <a:p>
            <a:r>
              <a:rPr lang="en-US" sz="2800" dirty="0"/>
              <a:t>  + 2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cuối</a:t>
            </a:r>
            <a:r>
              <a:rPr lang="en-US" sz="2800" dirty="0"/>
              <a:t>: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khát</a:t>
            </a:r>
            <a:r>
              <a:rPr lang="en-US" sz="2800" dirty="0"/>
              <a:t> khao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, ý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vươn</a:t>
            </a:r>
            <a:r>
              <a:rPr lang="en-US" sz="2800" dirty="0"/>
              <a:t> lên,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khuất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1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6003" y="2774167"/>
            <a:ext cx="7335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II. KHÁM PHÁ VĂN BẢN</a:t>
            </a:r>
            <a:endParaRPr lang="en-US" sz="5400" dirty="0">
              <a:solidFill>
                <a:srgbClr val="FF00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7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rectangular rectangle with black and red text&#10;&#10;Description automatically generated">
            <a:extLst>
              <a:ext uri="{FF2B5EF4-FFF2-40B4-BE49-F238E27FC236}">
                <a16:creationId xmlns:a16="http://schemas.microsoft.com/office/drawing/2014/main" id="{6F05685A-F7E4-83A5-6B1F-7AB22B4A1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0" y="1314450"/>
            <a:ext cx="7492240" cy="4979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5506C-A889-EA1A-F9AE-BB3861DFF0A2}"/>
              </a:ext>
            </a:extLst>
          </p:cNvPr>
          <p:cNvSpPr txBox="1"/>
          <p:nvPr/>
        </p:nvSpPr>
        <p:spPr>
          <a:xfrm>
            <a:off x="1099721" y="494883"/>
            <a:ext cx="6329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331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A98F3A-FD5D-DECF-562E-7DAC0D3B9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8979"/>
              </p:ext>
            </p:extLst>
          </p:nvPr>
        </p:nvGraphicFramePr>
        <p:xfrm>
          <a:off x="514351" y="1208530"/>
          <a:ext cx="11418569" cy="486657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63299">
                  <a:extLst>
                    <a:ext uri="{9D8B030D-6E8A-4147-A177-3AD203B41FA5}">
                      <a16:colId xmlns:a16="http://schemas.microsoft.com/office/drawing/2014/main" val="2764606883"/>
                    </a:ext>
                  </a:extLst>
                </a:gridCol>
                <a:gridCol w="1794874">
                  <a:extLst>
                    <a:ext uri="{9D8B030D-6E8A-4147-A177-3AD203B41FA5}">
                      <a16:colId xmlns:a16="http://schemas.microsoft.com/office/drawing/2014/main" val="1903150590"/>
                    </a:ext>
                  </a:extLst>
                </a:gridCol>
                <a:gridCol w="6251586">
                  <a:extLst>
                    <a:ext uri="{9D8B030D-6E8A-4147-A177-3AD203B41FA5}">
                      <a16:colId xmlns:a16="http://schemas.microsoft.com/office/drawing/2014/main" val="36972357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1088433420"/>
                    </a:ext>
                  </a:extLst>
                </a:gridCol>
              </a:tblGrid>
              <a:tr h="12859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Nhóm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Nhiệm vụ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Đáp 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09504"/>
                  </a:ext>
                </a:extLst>
              </a:tr>
              <a:tr h="76849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Nhóm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Hai câu đề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- Hai câu đầu miêu tả thời gian, không gian nào?</a:t>
                      </a:r>
                      <a:endParaRPr lang="en-US" sz="280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- Hai câu thơ bộc lộ tâm trạng gì của nhân vật trữ tình?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272220"/>
                  </a:ext>
                </a:extLst>
              </a:tr>
              <a:tr h="134189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Hai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Em có nhận xét gì về những âm thanh được miêu tả ở hai câu thực? Những âm thanh này phản chiếu nỗi niềm tâm sự gì của chủ thể trữ tình.</a:t>
                      </a:r>
                      <a:endParaRPr lang="en-US" sz="280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(Chú ý: nghệ thuật đối giữa hai câu thơ và phép đối lập giữa 2 vế trong từng câu thơ; nghệ thuật nhân hóa, câu hỏi tu từ.)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4679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DCD152-C140-4D3F-27F7-272F3C554FEE}"/>
              </a:ext>
            </a:extLst>
          </p:cNvPr>
          <p:cNvSpPr txBox="1"/>
          <p:nvPr/>
        </p:nvSpPr>
        <p:spPr>
          <a:xfrm>
            <a:off x="883919" y="268574"/>
            <a:ext cx="1042416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36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A98F3A-FD5D-DECF-562E-7DAC0D3B9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84381"/>
              </p:ext>
            </p:extLst>
          </p:nvPr>
        </p:nvGraphicFramePr>
        <p:xfrm>
          <a:off x="358139" y="909032"/>
          <a:ext cx="11658599" cy="534206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94059">
                  <a:extLst>
                    <a:ext uri="{9D8B030D-6E8A-4147-A177-3AD203B41FA5}">
                      <a16:colId xmlns:a16="http://schemas.microsoft.com/office/drawing/2014/main" val="2764606883"/>
                    </a:ext>
                  </a:extLst>
                </a:gridCol>
                <a:gridCol w="1832604">
                  <a:extLst>
                    <a:ext uri="{9D8B030D-6E8A-4147-A177-3AD203B41FA5}">
                      <a16:colId xmlns:a16="http://schemas.microsoft.com/office/drawing/2014/main" val="1903150590"/>
                    </a:ext>
                  </a:extLst>
                </a:gridCol>
                <a:gridCol w="6773648">
                  <a:extLst>
                    <a:ext uri="{9D8B030D-6E8A-4147-A177-3AD203B41FA5}">
                      <a16:colId xmlns:a16="http://schemas.microsoft.com/office/drawing/2014/main" val="369723571"/>
                    </a:ext>
                  </a:extLst>
                </a:gridCol>
                <a:gridCol w="1558288">
                  <a:extLst>
                    <a:ext uri="{9D8B030D-6E8A-4147-A177-3AD203B41FA5}">
                      <a16:colId xmlns:a16="http://schemas.microsoft.com/office/drawing/2014/main" val="1088433420"/>
                    </a:ext>
                  </a:extLst>
                </a:gridCol>
              </a:tblGrid>
              <a:tr h="12859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Nhóm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Nhiệm vụ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Đáp 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09504"/>
                  </a:ext>
                </a:extLst>
              </a:tr>
              <a:tr h="119903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Nhóm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Hai câu luận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- Hai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lộ</a:t>
                      </a:r>
                      <a:r>
                        <a:rPr lang="en-US" sz="2400" dirty="0">
                          <a:effectLst/>
                        </a:rPr>
                        <a:t> tâm </a:t>
                      </a:r>
                      <a:r>
                        <a:rPr lang="en-US" sz="2400" dirty="0" err="1">
                          <a:effectLst/>
                        </a:rPr>
                        <a:t>trạng</a:t>
                      </a:r>
                      <a:r>
                        <a:rPr lang="en-US" sz="2400" dirty="0">
                          <a:effectLst/>
                        </a:rPr>
                        <a:t> gì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là do đâu? (chú ý các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láy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rầu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rĩ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mõm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mòm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tabLst>
                          <a:tab pos="128270" algn="l"/>
                        </a:tabLst>
                      </a:pPr>
                      <a:r>
                        <a:rPr lang="en-US" sz="2400" dirty="0">
                          <a:effectLst/>
                        </a:rPr>
                        <a:t>- Cảm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luận</a:t>
                      </a:r>
                      <a:r>
                        <a:rPr lang="en-US" sz="2400" dirty="0">
                          <a:effectLst/>
                        </a:rPr>
                        <a:t> có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nối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rộng</a:t>
                      </a:r>
                      <a:r>
                        <a:rPr lang="en-US" sz="2400" dirty="0">
                          <a:effectLst/>
                        </a:rPr>
                        <a:t> như thế nào so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20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2621"/>
                  </a:ext>
                </a:extLst>
              </a:tr>
              <a:tr h="91332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Nhóm 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Hai câu kết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- Chỉ ra sự chuyển mạch cảm xúc của bài thơ trong hai câu kết.</a:t>
                      </a:r>
                      <a:endParaRPr lang="en-US" sz="280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- Em có đồng ý với ý kiến cho rằng hai câu thơ kết cho thấy bản lĩnh của Hồ Xuân Hương không? Vì sao?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039" marR="380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626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DCD152-C140-4D3F-27F7-272F3C554FEE}"/>
              </a:ext>
            </a:extLst>
          </p:cNvPr>
          <p:cNvSpPr txBox="1"/>
          <p:nvPr/>
        </p:nvSpPr>
        <p:spPr>
          <a:xfrm>
            <a:off x="975359" y="131414"/>
            <a:ext cx="1042416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5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991"/>
          <a:stretch/>
        </p:blipFill>
        <p:spPr>
          <a:xfrm>
            <a:off x="6719124" y="0"/>
            <a:ext cx="5472876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B74E7-1CA8-3BEB-E5AC-7C65A8D1C0A8}"/>
              </a:ext>
            </a:extLst>
          </p:cNvPr>
          <p:cNvSpPr txBox="1"/>
          <p:nvPr/>
        </p:nvSpPr>
        <p:spPr>
          <a:xfrm>
            <a:off x="328612" y="517248"/>
            <a:ext cx="6815137" cy="561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Hai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905" algn="ctr">
              <a:lnSpc>
                <a:spcPct val="130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văng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vẳng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gáy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trên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bom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br>
              <a:rPr lang="en-US" sz="2400" b="1" i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Oán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trông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chòm</a:t>
            </a:r>
            <a:r>
              <a:rPr lang="en-US" sz="2400" b="1" i="1" dirty="0">
                <a:solidFill>
                  <a:srgbClr val="141414"/>
                </a:solidFill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b="1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yên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4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văng</a:t>
            </a:r>
            <a:r>
              <a:rPr lang="en-US" sz="24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vẳng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láy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vẳng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 </a:t>
            </a:r>
            <a:r>
              <a:rPr lang="en-US" sz="24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5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991"/>
          <a:stretch/>
        </p:blipFill>
        <p:spPr>
          <a:xfrm>
            <a:off x="6959154" y="0"/>
            <a:ext cx="5472876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B74E7-1CA8-3BEB-E5AC-7C65A8D1C0A8}"/>
              </a:ext>
            </a:extLst>
          </p:cNvPr>
          <p:cNvSpPr txBox="1"/>
          <p:nvPr/>
        </p:nvSpPr>
        <p:spPr>
          <a:xfrm>
            <a:off x="442912" y="137585"/>
            <a:ext cx="6735127" cy="6582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Hai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lấy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để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vắng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Tâm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oán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trông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i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chòm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→ Tâm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xót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u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uất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trùm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lên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hình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bà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35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826"/>
            <a:ext cx="12191999" cy="6959600"/>
          </a:xfrm>
        </p:spPr>
      </p:pic>
      <p:sp>
        <p:nvSpPr>
          <p:cNvPr id="5" name="Rectangle 4"/>
          <p:cNvSpPr/>
          <p:nvPr/>
        </p:nvSpPr>
        <p:spPr>
          <a:xfrm>
            <a:off x="4277489" y="1828562"/>
            <a:ext cx="3637021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HOẠT ĐỘNG 1 </a:t>
            </a: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MỞ ĐẦU</a:t>
            </a:r>
            <a:endParaRPr lang="en-US" sz="7200" b="1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04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r="22002"/>
          <a:stretch/>
        </p:blipFill>
        <p:spPr>
          <a:xfrm>
            <a:off x="-212063" y="1524857"/>
            <a:ext cx="4072864" cy="5448093"/>
          </a:xfrm>
        </p:spPr>
      </p:pic>
      <p:sp>
        <p:nvSpPr>
          <p:cNvPr id="5" name="Rectangle 4"/>
          <p:cNvSpPr/>
          <p:nvPr/>
        </p:nvSpPr>
        <p:spPr>
          <a:xfrm>
            <a:off x="4149090" y="-218917"/>
            <a:ext cx="7863839" cy="721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</a:rPr>
              <a:t>Mõ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thảm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khua</a:t>
            </a:r>
            <a:r>
              <a:rPr lang="en-US" sz="2800" b="1" i="1" dirty="0">
                <a:solidFill>
                  <a:srgbClr val="FF0000"/>
                </a:solidFill>
              </a:rPr>
              <a:t> mà cũng </a:t>
            </a:r>
            <a:r>
              <a:rPr lang="en-US" sz="2800" b="1" i="1" dirty="0" err="1">
                <a:solidFill>
                  <a:srgbClr val="FF0000"/>
                </a:solidFill>
              </a:rPr>
              <a:t>cốc</a:t>
            </a:r>
            <a:r>
              <a:rPr lang="en-US" sz="2800" b="1" i="1" dirty="0">
                <a:solidFill>
                  <a:srgbClr val="FF0000"/>
                </a:solidFill>
              </a:rPr>
              <a:t>,</a:t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Chuông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sầu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chẳng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đánh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cớ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sao</a:t>
            </a:r>
            <a:r>
              <a:rPr lang="en-US" sz="2800" b="1" i="1" dirty="0">
                <a:solidFill>
                  <a:srgbClr val="FF0000"/>
                </a:solidFill>
              </a:rPr>
              <a:t> om?”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/>
              <a:t>Mang</a:t>
            </a:r>
            <a:r>
              <a:rPr lang="en-US" sz="2800" dirty="0"/>
              <a:t> tâm thế </a:t>
            </a:r>
            <a:r>
              <a:rPr lang="en-US" sz="2800" i="1" dirty="0" err="1"/>
              <a:t>oán</a:t>
            </a:r>
            <a:r>
              <a:rPr lang="en-US" sz="2800" i="1" dirty="0"/>
              <a:t> </a:t>
            </a:r>
            <a:r>
              <a:rPr lang="en-US" sz="2800" i="1" dirty="0" err="1"/>
              <a:t>hận</a:t>
            </a:r>
            <a:r>
              <a:rPr lang="en-US" sz="2800" i="1" dirty="0"/>
              <a:t> </a:t>
            </a:r>
            <a:r>
              <a:rPr lang="en-US" sz="2800" i="1" dirty="0" err="1"/>
              <a:t>trông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khắp</a:t>
            </a:r>
            <a:r>
              <a:rPr lang="en-US" sz="2800" i="1" dirty="0"/>
              <a:t> </a:t>
            </a:r>
            <a:r>
              <a:rPr lang="en-US" sz="2800" i="1" dirty="0" err="1"/>
              <a:t>mọi</a:t>
            </a:r>
            <a:r>
              <a:rPr lang="en-US" sz="2800" i="1" dirty="0"/>
              <a:t> </a:t>
            </a:r>
            <a:r>
              <a:rPr lang="en-US" sz="2800" i="1" dirty="0" err="1"/>
              <a:t>chòm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nhận lại là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mõ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chuông</a:t>
            </a:r>
            <a:r>
              <a:rPr lang="en-US" sz="28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dirty="0"/>
              <a:t>- </a:t>
            </a:r>
            <a:r>
              <a:rPr lang="en-US" sz="2800" dirty="0" err="1"/>
              <a:t>Nghệ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800" dirty="0"/>
              <a:t>                            </a:t>
            </a:r>
            <a:r>
              <a:rPr lang="en-US" sz="2800" i="1" dirty="0" err="1"/>
              <a:t>Mõ</a:t>
            </a:r>
            <a:r>
              <a:rPr lang="en-US" sz="2800" i="1" dirty="0"/>
              <a:t> </a:t>
            </a:r>
            <a:r>
              <a:rPr lang="en-US" sz="2800" i="1" dirty="0" err="1"/>
              <a:t>thảm</a:t>
            </a:r>
            <a:r>
              <a:rPr lang="en-US" sz="2800" i="1" dirty="0"/>
              <a:t> – </a:t>
            </a:r>
            <a:r>
              <a:rPr lang="en-US" sz="2800" i="1" dirty="0" err="1"/>
              <a:t>cốc</a:t>
            </a:r>
            <a:endParaRPr lang="en-US" sz="2800" dirty="0"/>
          </a:p>
          <a:p>
            <a:pPr algn="just">
              <a:lnSpc>
                <a:spcPct val="120000"/>
              </a:lnSpc>
            </a:pPr>
            <a:r>
              <a:rPr lang="en-US" sz="2800" i="1" dirty="0"/>
              <a:t>                            </a:t>
            </a:r>
            <a:r>
              <a:rPr lang="en-US" sz="2800" i="1" dirty="0" err="1"/>
              <a:t>Chuông</a:t>
            </a:r>
            <a:r>
              <a:rPr lang="en-US" sz="2800" i="1" dirty="0"/>
              <a:t> </a:t>
            </a:r>
            <a:r>
              <a:rPr lang="en-US" sz="2800" i="1" dirty="0" err="1"/>
              <a:t>sầu</a:t>
            </a:r>
            <a:r>
              <a:rPr lang="en-US" sz="2800" i="1" dirty="0"/>
              <a:t> – om</a:t>
            </a:r>
            <a:endParaRPr lang="en-US" sz="2800" dirty="0"/>
          </a:p>
          <a:p>
            <a:pPr algn="just">
              <a:lnSpc>
                <a:spcPct val="120000"/>
              </a:lnSpc>
            </a:pPr>
            <a:r>
              <a:rPr lang="en-US" sz="2800" dirty="0"/>
              <a:t>- </a:t>
            </a:r>
            <a:r>
              <a:rPr lang="en-US" sz="2800" dirty="0" err="1"/>
              <a:t>Câu</a:t>
            </a:r>
            <a:r>
              <a:rPr lang="en-US" sz="2800" dirty="0"/>
              <a:t> hỏi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i="1" dirty="0"/>
              <a:t>: ...</a:t>
            </a:r>
            <a:r>
              <a:rPr lang="en-US" sz="2800" i="1" dirty="0" err="1"/>
              <a:t>cớ</a:t>
            </a:r>
            <a:r>
              <a:rPr lang="en-US" sz="2800" i="1" dirty="0"/>
              <a:t> </a:t>
            </a:r>
            <a:r>
              <a:rPr lang="en-US" sz="2800" i="1" dirty="0" err="1"/>
              <a:t>sao</a:t>
            </a:r>
            <a:r>
              <a:rPr lang="en-US" sz="2800" i="1" dirty="0"/>
              <a:t> om?</a:t>
            </a:r>
            <a:endParaRPr lang="en-US" sz="2800" dirty="0"/>
          </a:p>
          <a:p>
            <a:pPr algn="just">
              <a:lnSpc>
                <a:spcPct val="120000"/>
              </a:lnSpc>
            </a:pPr>
            <a:r>
              <a:rPr lang="en-US" sz="2800" i="1" dirty="0">
                <a:solidFill>
                  <a:srgbClr val="7030A0"/>
                </a:solidFill>
              </a:rPr>
              <a:t>=&gt; </a:t>
            </a:r>
            <a:r>
              <a:rPr lang="en-US" sz="2800" i="1" dirty="0" err="1">
                <a:solidFill>
                  <a:srgbClr val="7030A0"/>
                </a:solidFill>
              </a:rPr>
              <a:t>Những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âm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thanh</a:t>
            </a:r>
            <a:r>
              <a:rPr lang="en-US" sz="2800" i="1" dirty="0">
                <a:solidFill>
                  <a:srgbClr val="7030A0"/>
                </a:solidFill>
              </a:rPr>
              <a:t> cũng </a:t>
            </a:r>
            <a:r>
              <a:rPr lang="en-US" sz="2800" i="1" dirty="0" err="1">
                <a:solidFill>
                  <a:srgbClr val="7030A0"/>
                </a:solidFill>
              </a:rPr>
              <a:t>chất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chứa</a:t>
            </a:r>
            <a:r>
              <a:rPr lang="en-US" sz="2800" i="1" dirty="0">
                <a:solidFill>
                  <a:srgbClr val="7030A0"/>
                </a:solidFill>
              </a:rPr>
              <a:t> tâm </a:t>
            </a:r>
            <a:r>
              <a:rPr lang="en-US" sz="2800" i="1" dirty="0" err="1">
                <a:solidFill>
                  <a:srgbClr val="7030A0"/>
                </a:solidFill>
              </a:rPr>
              <a:t>sự</a:t>
            </a:r>
            <a:r>
              <a:rPr lang="en-US" sz="2800" i="1" dirty="0">
                <a:solidFill>
                  <a:srgbClr val="7030A0"/>
                </a:solidFill>
              </a:rPr>
              <a:t>, cảm </a:t>
            </a:r>
            <a:r>
              <a:rPr lang="en-US" sz="2800" i="1" dirty="0" err="1">
                <a:solidFill>
                  <a:srgbClr val="7030A0"/>
                </a:solidFill>
              </a:rPr>
              <a:t>xúc</a:t>
            </a:r>
            <a:r>
              <a:rPr lang="en-US" sz="2800" i="1" dirty="0">
                <a:solidFill>
                  <a:srgbClr val="7030A0"/>
                </a:solidFill>
              </a:rPr>
              <a:t> ai </a:t>
            </a:r>
            <a:r>
              <a:rPr lang="en-US" sz="2800" i="1" dirty="0" err="1">
                <a:solidFill>
                  <a:srgbClr val="7030A0"/>
                </a:solidFill>
              </a:rPr>
              <a:t>oán</a:t>
            </a:r>
            <a:r>
              <a:rPr lang="en-US" sz="2800" i="1" dirty="0">
                <a:solidFill>
                  <a:srgbClr val="7030A0"/>
                </a:solidFill>
              </a:rPr>
              <a:t>, </a:t>
            </a:r>
            <a:r>
              <a:rPr lang="en-US" sz="2800" i="1" dirty="0" err="1">
                <a:solidFill>
                  <a:srgbClr val="7030A0"/>
                </a:solidFill>
              </a:rPr>
              <a:t>thê</a:t>
            </a:r>
            <a:r>
              <a:rPr lang="en-US" sz="2800" i="1" dirty="0">
                <a:solidFill>
                  <a:srgbClr val="7030A0"/>
                </a:solidFill>
              </a:rPr>
              <a:t> </a:t>
            </a:r>
            <a:r>
              <a:rPr lang="en-US" sz="2800" i="1" dirty="0" err="1">
                <a:solidFill>
                  <a:srgbClr val="7030A0"/>
                </a:solidFill>
              </a:rPr>
              <a:t>lương</a:t>
            </a:r>
            <a:r>
              <a:rPr lang="en-US" sz="2800" i="1" dirty="0">
                <a:solidFill>
                  <a:srgbClr val="7030A0"/>
                </a:solidFill>
              </a:rPr>
              <a:t>. </a:t>
            </a:r>
            <a:r>
              <a:rPr lang="vi-VN" sz="2800" i="1" dirty="0">
                <a:solidFill>
                  <a:srgbClr val="7030A0"/>
                </a:solidFill>
              </a:rPr>
              <a:t>Âm thanh vang vọng từ không gian bên ngoài cũng chính là tiếng lòng tê tái, não nề của con người.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74" y="136311"/>
            <a:ext cx="3180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2. Hai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thực</a:t>
            </a:r>
            <a:endParaRPr lang="en-US" sz="36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20372"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172055" y="2863511"/>
            <a:ext cx="5609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3. Hai </a:t>
            </a:r>
            <a:r>
              <a:rPr lang="en-US" sz="48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luận</a:t>
            </a:r>
            <a:endParaRPr lang="en-US" sz="4800" dirty="0">
              <a:solidFill>
                <a:srgbClr val="0070C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93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" t="419" r="1267" b="-419"/>
          <a:stretch/>
        </p:blipFill>
        <p:spPr>
          <a:xfrm>
            <a:off x="8229600" y="1142999"/>
            <a:ext cx="3874770" cy="3943351"/>
          </a:xfrm>
        </p:spPr>
      </p:pic>
      <p:sp>
        <p:nvSpPr>
          <p:cNvPr id="4" name="Rectangle 3"/>
          <p:cNvSpPr/>
          <p:nvPr/>
        </p:nvSpPr>
        <p:spPr>
          <a:xfrm>
            <a:off x="228600" y="905309"/>
            <a:ext cx="8666018" cy="563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</a:rPr>
              <a:t>Trước</a:t>
            </a:r>
            <a:r>
              <a:rPr lang="en-US" sz="2800" b="1" i="1" dirty="0">
                <a:solidFill>
                  <a:srgbClr val="FF0000"/>
                </a:solidFill>
              </a:rPr>
              <a:t> nghe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thêm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rầu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rỉ</a:t>
            </a:r>
            <a:r>
              <a:rPr lang="en-US" sz="2800" b="1" i="1" dirty="0">
                <a:solidFill>
                  <a:srgbClr val="FF0000"/>
                </a:solidFill>
              </a:rPr>
              <a:t>,</a:t>
            </a:r>
            <a:br>
              <a:rPr lang="en-US" sz="2800" b="1" i="1" dirty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</a:rPr>
              <a:t>Sau </a:t>
            </a:r>
            <a:r>
              <a:rPr lang="en-US" sz="2800" b="1" i="1" dirty="0" err="1">
                <a:solidFill>
                  <a:srgbClr val="FF0000"/>
                </a:solidFill>
              </a:rPr>
              <a:t>giận</a:t>
            </a:r>
            <a:r>
              <a:rPr lang="en-US" sz="2800" b="1" i="1" dirty="0">
                <a:solidFill>
                  <a:srgbClr val="FF0000"/>
                </a:solidFill>
              </a:rPr>
              <a:t> vì </a:t>
            </a:r>
            <a:r>
              <a:rPr lang="en-US" sz="2800" b="1" i="1" dirty="0" err="1">
                <a:solidFill>
                  <a:srgbClr val="FF0000"/>
                </a:solidFill>
              </a:rPr>
              <a:t>duyên</a:t>
            </a:r>
            <a:r>
              <a:rPr lang="en-US" sz="2800" b="1" i="1" dirty="0">
                <a:solidFill>
                  <a:srgbClr val="FF0000"/>
                </a:solidFill>
              </a:rPr>
              <a:t> để </a:t>
            </a:r>
            <a:r>
              <a:rPr lang="en-US" sz="2800" b="1" i="1" dirty="0" err="1">
                <a:solidFill>
                  <a:srgbClr val="FF0000"/>
                </a:solidFill>
              </a:rPr>
              <a:t>mõm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mòm</a:t>
            </a:r>
            <a:r>
              <a:rPr lang="en-US" sz="2800" b="1" i="1" dirty="0">
                <a:solidFill>
                  <a:srgbClr val="FF0000"/>
                </a:solidFill>
              </a:rPr>
              <a:t>.”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hoà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cảm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bã</a:t>
            </a:r>
            <a:r>
              <a:rPr lang="en-US" sz="2800" dirty="0"/>
              <a:t>, cô </a:t>
            </a:r>
            <a:r>
              <a:rPr lang="en-US" sz="2800" dirty="0" err="1"/>
              <a:t>đơn</a:t>
            </a:r>
            <a:r>
              <a:rPr lang="en-US" sz="2800" dirty="0"/>
              <a:t>, </a:t>
            </a:r>
            <a:r>
              <a:rPr lang="en-US" sz="2800" dirty="0" err="1"/>
              <a:t>chán</a:t>
            </a:r>
            <a:r>
              <a:rPr lang="en-US" sz="2800" dirty="0"/>
              <a:t> </a:t>
            </a:r>
            <a:r>
              <a:rPr lang="en-US" sz="2800" dirty="0" err="1"/>
              <a:t>chường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tâm </a:t>
            </a:r>
            <a:r>
              <a:rPr lang="en-US" sz="2800" dirty="0" err="1"/>
              <a:t>hồn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trữ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.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/>
              <a:t>Hé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nỗi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, </a:t>
            </a:r>
            <a:r>
              <a:rPr lang="en-US" sz="2800" dirty="0" err="1"/>
              <a:t>sầu,oán</a:t>
            </a:r>
            <a:r>
              <a:rPr lang="en-US" sz="2800" dirty="0"/>
              <a:t> </a:t>
            </a:r>
            <a:r>
              <a:rPr lang="en-US" sz="2800" dirty="0" err="1"/>
              <a:t>hận</a:t>
            </a:r>
            <a:r>
              <a:rPr lang="en-US" sz="2800" dirty="0"/>
              <a:t>: </a:t>
            </a:r>
            <a:r>
              <a:rPr lang="en-US" sz="2800" i="1" dirty="0" err="1"/>
              <a:t>giận</a:t>
            </a:r>
            <a:r>
              <a:rPr lang="en-US" sz="2800" i="1" dirty="0"/>
              <a:t> vì </a:t>
            </a:r>
            <a:r>
              <a:rPr lang="en-US" sz="2800" i="1" dirty="0" err="1"/>
              <a:t>duyên</a:t>
            </a:r>
            <a:r>
              <a:rPr lang="en-US" sz="2800" i="1" dirty="0"/>
              <a:t> để </a:t>
            </a:r>
            <a:r>
              <a:rPr lang="en-US" sz="2800" i="1" dirty="0" err="1"/>
              <a:t>mõm</a:t>
            </a:r>
            <a:r>
              <a:rPr lang="en-US" sz="2800" i="1" dirty="0"/>
              <a:t> </a:t>
            </a:r>
            <a:r>
              <a:rPr lang="en-US" sz="2800" i="1" dirty="0" err="1"/>
              <a:t>mòm</a:t>
            </a:r>
            <a:r>
              <a:rPr lang="en-US" sz="2800" i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nỗi</a:t>
            </a:r>
            <a:r>
              <a:rPr lang="en-US" sz="2800" dirty="0"/>
              <a:t> </a:t>
            </a:r>
            <a:r>
              <a:rPr lang="en-US" sz="2800" dirty="0" err="1"/>
              <a:t>xót</a:t>
            </a:r>
            <a:r>
              <a:rPr lang="en-US" sz="2800" dirty="0"/>
              <a:t> xa vì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hẩm</a:t>
            </a:r>
            <a:r>
              <a:rPr lang="en-US" sz="2800" dirty="0"/>
              <a:t> </a:t>
            </a:r>
            <a:r>
              <a:rPr lang="en-US" sz="2800" dirty="0" err="1"/>
              <a:t>hiu</a:t>
            </a:r>
            <a:r>
              <a:rPr lang="en-US" sz="2800" dirty="0"/>
              <a:t>, </a:t>
            </a:r>
            <a:r>
              <a:rPr lang="en-US" sz="2800" dirty="0" err="1"/>
              <a:t>duyên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lỡ</a:t>
            </a:r>
            <a:r>
              <a:rPr lang="en-US" sz="2800" dirty="0"/>
              <a:t> </a:t>
            </a:r>
            <a:r>
              <a:rPr lang="en-US" sz="2800" dirty="0" err="1"/>
              <a:t>làng</a:t>
            </a:r>
            <a:r>
              <a:rPr lang="en-US" sz="2800" dirty="0"/>
              <a:t>,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phai</a:t>
            </a:r>
            <a:r>
              <a:rPr lang="en-US" sz="2800" dirty="0"/>
              <a:t> </a:t>
            </a:r>
            <a:r>
              <a:rPr lang="en-US" sz="2800" dirty="0" err="1"/>
              <a:t>tàn</a:t>
            </a:r>
            <a:endParaRPr lang="en-US" sz="2800" dirty="0"/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/>
              <a:t>Nghệ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: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các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láy</a:t>
            </a:r>
            <a:r>
              <a:rPr lang="en-US" sz="2800" dirty="0"/>
              <a:t> giàu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(</a:t>
            </a:r>
            <a:r>
              <a:rPr lang="en-US" sz="2800" i="1" dirty="0" err="1"/>
              <a:t>rầu</a:t>
            </a:r>
            <a:r>
              <a:rPr lang="en-US" sz="2800" i="1" dirty="0"/>
              <a:t> </a:t>
            </a:r>
            <a:r>
              <a:rPr lang="en-US" sz="2800" i="1" dirty="0" err="1"/>
              <a:t>rĩ</a:t>
            </a:r>
            <a:r>
              <a:rPr lang="en-US" sz="2800" i="1" dirty="0"/>
              <a:t>, </a:t>
            </a:r>
            <a:r>
              <a:rPr lang="en-US" sz="2800" i="1" dirty="0" err="1"/>
              <a:t>mõm</a:t>
            </a:r>
            <a:r>
              <a:rPr lang="en-US" sz="2800" i="1" dirty="0"/>
              <a:t> </a:t>
            </a:r>
            <a:r>
              <a:rPr lang="en-US" sz="2800" i="1" dirty="0" err="1"/>
              <a:t>mòm</a:t>
            </a:r>
            <a:r>
              <a:rPr lang="en-US" sz="2800" dirty="0"/>
              <a:t>) 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0BB9C-3B36-6B54-5705-1AF82838A983}"/>
              </a:ext>
            </a:extLst>
          </p:cNvPr>
          <p:cNvSpPr/>
          <p:nvPr/>
        </p:nvSpPr>
        <p:spPr>
          <a:xfrm>
            <a:off x="486092" y="0"/>
            <a:ext cx="5609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3. Hai </a:t>
            </a:r>
            <a:r>
              <a:rPr lang="en-US" sz="48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luận</a:t>
            </a:r>
            <a:endParaRPr lang="en-US" sz="4800" dirty="0">
              <a:solidFill>
                <a:srgbClr val="0070C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5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109E1-45E3-4986-9663-C3EAAC0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DEE9D42-BBE7-4427-9BC3-971CE96F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6441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19D13-2FC2-9F1C-5C52-61C155E5E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" y="1240403"/>
            <a:ext cx="7098030" cy="2941983"/>
          </a:xfrm>
        </p:spPr>
        <p:txBody>
          <a:bodyPr anchor="ctr">
            <a:norm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thấy tâm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buồn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bã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chán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chường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bế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ngao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ngán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bẽ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bàng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duyên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trữ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.</a:t>
            </a:r>
            <a:endParaRPr lang="en-US" sz="13800" dirty="0">
              <a:latin typeface="#9Slide03 Amp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A0A9A-34C4-F594-262A-0372BA24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 b="21905"/>
          <a:stretch/>
        </p:blipFill>
        <p:spPr>
          <a:xfrm>
            <a:off x="7533136" y="646441"/>
            <a:ext cx="4658863" cy="39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8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90" y="905309"/>
            <a:ext cx="7720588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thảm</a:t>
            </a:r>
            <a:r>
              <a:rPr lang="en-US" sz="2800" dirty="0"/>
              <a:t>, </a:t>
            </a:r>
            <a:r>
              <a:rPr lang="en-US" sz="2800" dirty="0" err="1"/>
              <a:t>ảo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(6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),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ngột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. </a:t>
            </a:r>
            <a:r>
              <a:rPr lang="en-US" sz="2800" dirty="0" err="1"/>
              <a:t>Không</a:t>
            </a:r>
            <a:r>
              <a:rPr lang="en-US" sz="2800" dirty="0"/>
              <a:t> còn là </a:t>
            </a:r>
            <a:r>
              <a:rPr lang="en-US" sz="2800" dirty="0" err="1"/>
              <a:t>lời</a:t>
            </a:r>
            <a:r>
              <a:rPr lang="en-US" sz="2800" dirty="0"/>
              <a:t> than </a:t>
            </a:r>
            <a:r>
              <a:rPr lang="en-US" sz="2800" dirty="0" err="1"/>
              <a:t>khóc</a:t>
            </a:r>
            <a:r>
              <a:rPr lang="en-US" sz="2800" dirty="0"/>
              <a:t>, </a:t>
            </a:r>
            <a:r>
              <a:rPr lang="en-US" sz="2800" dirty="0" err="1"/>
              <a:t>oán</a:t>
            </a:r>
            <a:r>
              <a:rPr lang="en-US" sz="2800" dirty="0"/>
              <a:t> </a:t>
            </a:r>
            <a:r>
              <a:rPr lang="en-US" sz="2800" dirty="0" err="1"/>
              <a:t>thán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ngột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lên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lĩnh</a:t>
            </a:r>
            <a:r>
              <a:rPr lang="en-US" sz="2800" dirty="0"/>
              <a:t> -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hi </a:t>
            </a:r>
            <a:r>
              <a:rPr lang="en-US" sz="2800" dirty="0" err="1"/>
              <a:t>vọng</a:t>
            </a:r>
            <a:r>
              <a:rPr lang="en-US" sz="2800" dirty="0"/>
              <a:t>, </a:t>
            </a:r>
            <a:r>
              <a:rPr lang="en-US" sz="2800" dirty="0" err="1"/>
              <a:t>khát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,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kiêu</a:t>
            </a:r>
            <a:r>
              <a:rPr lang="en-US" sz="2800" dirty="0"/>
              <a:t> </a:t>
            </a:r>
            <a:r>
              <a:rPr lang="en-US" sz="2800" dirty="0" err="1"/>
              <a:t>hãnh</a:t>
            </a:r>
            <a:r>
              <a:rPr lang="en-US" sz="2800" dirty="0"/>
              <a:t> mà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tổn</a:t>
            </a:r>
            <a:r>
              <a:rPr lang="en-US" sz="2800" dirty="0"/>
              <a:t> thương,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trớ</a:t>
            </a:r>
            <a:r>
              <a:rPr lang="en-US" sz="2800" dirty="0"/>
              <a:t> </a:t>
            </a:r>
            <a:r>
              <a:rPr lang="en-US" sz="2800" dirty="0" err="1"/>
              <a:t>trêu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/>
              <a:t>“Tài </a:t>
            </a:r>
            <a:r>
              <a:rPr lang="en-US" sz="2800" b="1" i="1" dirty="0" err="1"/>
              <a:t>tử</a:t>
            </a:r>
            <a:r>
              <a:rPr lang="en-US" sz="2800" b="1" i="1" dirty="0"/>
              <a:t> </a:t>
            </a:r>
            <a:r>
              <a:rPr lang="en-US" sz="2800" b="1" i="1" dirty="0" err="1"/>
              <a:t>văn</a:t>
            </a:r>
            <a:r>
              <a:rPr lang="en-US" sz="2800" b="1" i="1" dirty="0"/>
              <a:t> </a:t>
            </a:r>
            <a:r>
              <a:rPr lang="en-US" sz="2800" b="1" i="1" dirty="0" err="1"/>
              <a:t>nhân</a:t>
            </a:r>
            <a:r>
              <a:rPr lang="en-US" sz="2800" b="1" i="1" dirty="0"/>
              <a:t> ai đó </a:t>
            </a:r>
            <a:r>
              <a:rPr lang="en-US" sz="2800" b="1" i="1" dirty="0" err="1"/>
              <a:t>tá</a:t>
            </a:r>
            <a:r>
              <a:rPr lang="en-US" sz="2800" b="1" i="1" dirty="0"/>
              <a:t>?</a:t>
            </a:r>
            <a:br>
              <a:rPr lang="en-US" sz="2800" b="1" i="1" dirty="0"/>
            </a:br>
            <a:r>
              <a:rPr lang="en-US" sz="2800" b="1" i="1" dirty="0"/>
              <a:t>          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này</a:t>
            </a:r>
            <a:r>
              <a:rPr lang="en-US" sz="2800" b="1" i="1" dirty="0"/>
              <a:t> đâu đã </a:t>
            </a:r>
            <a:r>
              <a:rPr lang="en-US" sz="2800" b="1" i="1" dirty="0" err="1"/>
              <a:t>chịu</a:t>
            </a:r>
            <a:r>
              <a:rPr lang="en-US" sz="2800" b="1" i="1" dirty="0"/>
              <a:t> </a:t>
            </a:r>
            <a:r>
              <a:rPr lang="en-US" sz="2800" b="1" i="1" dirty="0" err="1"/>
              <a:t>già</a:t>
            </a:r>
            <a:r>
              <a:rPr lang="en-US" sz="2800" b="1" i="1" dirty="0"/>
              <a:t> tom!”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92492" y="149041"/>
            <a:ext cx="560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4. Hai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kết</a:t>
            </a:r>
            <a:endParaRPr lang="en-US" sz="3600" dirty="0">
              <a:solidFill>
                <a:srgbClr val="0070C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2628"/>
          <a:stretch/>
        </p:blipFill>
        <p:spPr>
          <a:xfrm>
            <a:off x="8097778" y="304800"/>
            <a:ext cx="4177349" cy="3725889"/>
          </a:xfr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489" y="3779376"/>
            <a:ext cx="3781511" cy="299861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541761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90" y="905309"/>
            <a:ext cx="7720588" cy="563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thảm</a:t>
            </a:r>
            <a:r>
              <a:rPr lang="en-US" sz="2800" dirty="0"/>
              <a:t>, </a:t>
            </a:r>
            <a:r>
              <a:rPr lang="en-US" sz="2800" dirty="0" err="1"/>
              <a:t>ảo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(6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),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ngột</a:t>
            </a:r>
            <a:r>
              <a:rPr lang="en-US" sz="2800" dirty="0"/>
              <a:t> </a:t>
            </a:r>
            <a:r>
              <a:rPr lang="en-US" sz="2800" i="1" dirty="0"/>
              <a:t>=&gt; </a:t>
            </a:r>
            <a:r>
              <a:rPr lang="en-US" sz="2800" i="1" dirty="0" err="1"/>
              <a:t>Tự</a:t>
            </a:r>
            <a:r>
              <a:rPr lang="en-US" sz="2800" i="1" dirty="0"/>
              <a:t> </a:t>
            </a:r>
            <a:r>
              <a:rPr lang="en-US" sz="2800" i="1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khép</a:t>
            </a:r>
            <a:r>
              <a:rPr lang="en-US" sz="2800" dirty="0"/>
              <a:t> lại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thách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: </a:t>
            </a:r>
            <a:r>
              <a:rPr lang="en-US" sz="2800" i="1" dirty="0" err="1"/>
              <a:t>Thân</a:t>
            </a:r>
            <a:r>
              <a:rPr lang="en-US" sz="2800" i="1" dirty="0"/>
              <a:t> </a:t>
            </a:r>
            <a:r>
              <a:rPr lang="en-US" sz="2800" i="1" dirty="0" err="1"/>
              <a:t>này</a:t>
            </a:r>
            <a:r>
              <a:rPr lang="en-US" sz="2800" i="1" dirty="0"/>
              <a:t> đâu đã </a:t>
            </a:r>
            <a:r>
              <a:rPr lang="en-US" sz="2800" i="1" dirty="0" err="1"/>
              <a:t>chịu</a:t>
            </a:r>
            <a:r>
              <a:rPr lang="en-US" sz="2800" i="1" dirty="0"/>
              <a:t> </a:t>
            </a:r>
            <a:r>
              <a:rPr lang="en-US" sz="2800" i="1" dirty="0" err="1"/>
              <a:t>già</a:t>
            </a:r>
            <a:r>
              <a:rPr lang="en-US" sz="2800" i="1" dirty="0"/>
              <a:t> tom!,</a:t>
            </a:r>
            <a:r>
              <a:rPr lang="en-US" sz="2800" dirty="0"/>
              <a:t> </a:t>
            </a:r>
            <a:r>
              <a:rPr lang="en-US" sz="2800" dirty="0" err="1"/>
              <a:t>khẳng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lĩnh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khao </a:t>
            </a:r>
            <a:r>
              <a:rPr lang="en-US" sz="2800" dirty="0" err="1"/>
              <a:t>khát</a:t>
            </a:r>
            <a:r>
              <a:rPr lang="en-US" sz="2800" dirty="0"/>
              <a:t> </a:t>
            </a:r>
            <a:r>
              <a:rPr lang="en-US" sz="2800" dirty="0" err="1"/>
              <a:t>mãnh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. </a:t>
            </a: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Qua việc </a:t>
            </a:r>
            <a:r>
              <a:rPr lang="en-US" sz="2800" dirty="0" err="1"/>
              <a:t>khẳng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lĩnh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khát</a:t>
            </a:r>
            <a:r>
              <a:rPr lang="en-US" sz="2800" dirty="0"/>
              <a:t> khao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, </a:t>
            </a:r>
            <a:r>
              <a:rPr lang="en-US" sz="2800" dirty="0" err="1"/>
              <a:t>Hồ</a:t>
            </a:r>
            <a:r>
              <a:rPr lang="en-US" sz="2800" dirty="0"/>
              <a:t> Xuân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bộc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trân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, </a:t>
            </a:r>
            <a:r>
              <a:rPr lang="en-US" sz="2800" dirty="0" err="1"/>
              <a:t>ngợi</a:t>
            </a:r>
            <a:r>
              <a:rPr lang="en-US" sz="2800" dirty="0"/>
              <a:t> ca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lĩnh</a:t>
            </a:r>
            <a:r>
              <a:rPr lang="en-US" sz="2800" dirty="0"/>
              <a:t>, ý </a:t>
            </a:r>
            <a:r>
              <a:rPr lang="en-US" sz="2800" dirty="0" err="1"/>
              <a:t>thức</a:t>
            </a:r>
            <a:r>
              <a:rPr lang="en-US" sz="2800" dirty="0"/>
              <a:t> về </a:t>
            </a:r>
            <a:r>
              <a:rPr lang="en-US" sz="2800" dirty="0" err="1"/>
              <a:t>quyền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khát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ng</a:t>
            </a:r>
            <a:r>
              <a:rPr lang="vi-VN" sz="2800" dirty="0"/>
              <a:t>ư</a:t>
            </a:r>
            <a:r>
              <a:rPr lang="en-US" sz="2800" dirty="0" err="1"/>
              <a:t>ời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x</a:t>
            </a:r>
            <a:r>
              <a:rPr lang="vi-VN" sz="2800" dirty="0"/>
              <a:t>ư</a:t>
            </a:r>
            <a:r>
              <a:rPr lang="en-US" sz="2800" dirty="0"/>
              <a:t>a.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492" y="149041"/>
            <a:ext cx="560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4. Hai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kết</a:t>
            </a:r>
            <a:endParaRPr lang="en-US" sz="3600" dirty="0">
              <a:solidFill>
                <a:srgbClr val="0070C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2628"/>
          <a:stretch/>
        </p:blipFill>
        <p:spPr>
          <a:xfrm>
            <a:off x="8097778" y="304800"/>
            <a:ext cx="4177349" cy="3725889"/>
          </a:xfr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489" y="3779376"/>
            <a:ext cx="3781511" cy="299861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226910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3675262" y="2481737"/>
            <a:ext cx="4613571" cy="1195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mpleSoft Bold" panose="02000000000000000000" pitchFamily="2" charset="0"/>
                <a:ea typeface="Calibri" panose="020F0502020204030204" pitchFamily="34" charset="0"/>
              </a:rPr>
              <a:t>IV. TỔNG KẾT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2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4A77DF-83E2-7804-113C-7AFF124B1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2071"/>
              </p:ext>
            </p:extLst>
          </p:nvPr>
        </p:nvGraphicFramePr>
        <p:xfrm>
          <a:off x="1161745" y="633411"/>
          <a:ext cx="9865461" cy="4953001"/>
        </p:xfrm>
        <a:graphic>
          <a:graphicData uri="http://schemas.openxmlformats.org/drawingml/2006/table">
            <a:tbl>
              <a:tblPr firstRow="1" firstCol="1" bandRow="1"/>
              <a:tblGrid>
                <a:gridCol w="3682378">
                  <a:extLst>
                    <a:ext uri="{9D8B030D-6E8A-4147-A177-3AD203B41FA5}">
                      <a16:colId xmlns:a16="http://schemas.microsoft.com/office/drawing/2014/main" val="266616718"/>
                    </a:ext>
                  </a:extLst>
                </a:gridCol>
                <a:gridCol w="6183083">
                  <a:extLst>
                    <a:ext uri="{9D8B030D-6E8A-4147-A177-3AD203B41FA5}">
                      <a16:colId xmlns:a16="http://schemas.microsoft.com/office/drawing/2014/main" val="2981060430"/>
                    </a:ext>
                  </a:extLst>
                </a:gridCol>
              </a:tblGrid>
              <a:tr h="2211077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sắc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dung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trích</a:t>
                      </a:r>
                      <a:endParaRPr lang="en-US" sz="3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350" marR="141350" marT="19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Chủ đề của bài thơ?</a:t>
                      </a:r>
                      <a:endParaRPr lang="vi-VN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Tư tưởng, tình cảm của tác giả</a:t>
                      </a:r>
                      <a:endParaRPr lang="vi-VN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350" marR="141350" marT="19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785747"/>
                  </a:ext>
                </a:extLst>
              </a:tr>
              <a:tr h="2741924"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sắc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nghệ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thuật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trích</a:t>
                      </a:r>
                      <a:endParaRPr lang="en-US" sz="3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350" marR="141350" marT="19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Nhận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về: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Nghệ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thuật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sử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dụng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ngôn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sử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dụng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hình ảnh, các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giọng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7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điệu</a:t>
                      </a:r>
                      <a:r>
                        <a:rPr lang="en-US" sz="2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,...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350" marR="141350" marT="196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69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91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</p:spPr>
      </p:pic>
      <p:sp>
        <p:nvSpPr>
          <p:cNvPr id="5" name="Rectangle 4"/>
          <p:cNvSpPr/>
          <p:nvPr/>
        </p:nvSpPr>
        <p:spPr>
          <a:xfrm>
            <a:off x="568036" y="537023"/>
            <a:ext cx="11055927" cy="537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tâm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muốn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họ.</a:t>
            </a:r>
          </a:p>
        </p:txBody>
      </p:sp>
    </p:spTree>
    <p:extLst>
      <p:ext uri="{BB962C8B-B14F-4D97-AF65-F5344CB8AC3E}">
        <p14:creationId xmlns:p14="http://schemas.microsoft.com/office/powerpoint/2010/main" val="69585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</p:spPr>
      </p:pic>
      <p:sp>
        <p:nvSpPr>
          <p:cNvPr id="5" name="Rectangle 4"/>
          <p:cNvSpPr/>
          <p:nvPr/>
        </p:nvSpPr>
        <p:spPr>
          <a:xfrm>
            <a:off x="568036" y="-23495"/>
            <a:ext cx="11055927" cy="6262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bài thơ có cách gieo vần độc đáo (vần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sử dụng nhiều từ láy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văng vẳng, rầu rĩ, mõm mòm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nhiều kết hợp từ mới lạ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mõ thảm, chuông sầu, duyên mõm mòm, già tom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 khơi gợi nhiều liên tưởng, cảm xúc.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nhiều hình ảnh mang tính ẩn dụ, ngụ ý. Tiếng gà, tiếng chuông, tiếng mõ cũng chính là tiếng lòng khắc khoải của người phụ nữ.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Giọng điệu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vừa xót xa, tha thiết vừa thách thức, ngạo nghễ; vừa trữ tình vừa cười cợt, trào lộng.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7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" action="ppaction://noaction"/>
            <a:extLst>
              <a:ext uri="{FF2B5EF4-FFF2-40B4-BE49-F238E27FC236}">
                <a16:creationId xmlns:a16="http://schemas.microsoft.com/office/drawing/2014/main" id="{E482D71E-6BDF-4EA5-87A2-BB048CF4C15B}"/>
              </a:ext>
            </a:extLst>
          </p:cNvPr>
          <p:cNvSpPr/>
          <p:nvPr/>
        </p:nvSpPr>
        <p:spPr>
          <a:xfrm flipH="1">
            <a:off x="8375650" y="5962650"/>
            <a:ext cx="2000250" cy="755650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08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7D4E1-E7B8-485A-B2B0-D7091A888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33" b="6800"/>
          <a:stretch/>
        </p:blipFill>
        <p:spPr>
          <a:xfrm>
            <a:off x="0" y="3553328"/>
            <a:ext cx="11896090" cy="33046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D4943-0ACF-FD9B-AD5D-56B92BCD32F2}"/>
              </a:ext>
            </a:extLst>
          </p:cNvPr>
          <p:cNvSpPr txBox="1"/>
          <p:nvPr/>
        </p:nvSpPr>
        <p:spPr>
          <a:xfrm>
            <a:off x="671512" y="179755"/>
            <a:ext cx="11124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đã học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FAC55-6586-FC5B-428E-898B04A9B04F}"/>
              </a:ext>
            </a:extLst>
          </p:cNvPr>
          <p:cNvSpPr txBox="1"/>
          <p:nvPr/>
        </p:nvSpPr>
        <p:spPr>
          <a:xfrm>
            <a:off x="2228850" y="1778582"/>
            <a:ext cx="9063989" cy="417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0" algn="just">
              <a:lnSpc>
                <a:spcPct val="130000"/>
              </a:lnSpc>
              <a:spcAft>
                <a:spcPts val="1000"/>
              </a:spcAft>
              <a:tabLst>
                <a:tab pos="57150" algn="l"/>
                <a:tab pos="152400" algn="l"/>
              </a:tabLs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Chùm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R="57150" algn="just">
              <a:lnSpc>
                <a:spcPct val="130000"/>
              </a:lnSpc>
              <a:spcAft>
                <a:spcPts val="1000"/>
              </a:spcAft>
              <a:tabLst>
                <a:tab pos="57150" algn="l"/>
                <a:tab pos="1524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57150" algn="just">
              <a:lnSpc>
                <a:spcPct val="130000"/>
              </a:lnSpc>
              <a:spcAft>
                <a:spcPts val="1000"/>
              </a:spcAft>
              <a:tabLst>
                <a:tab pos="57150" algn="l"/>
                <a:tab pos="152400" algn="l"/>
              </a:tabLst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Phất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phơ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ai.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57150" lvl="0" indent="-342900" algn="just">
              <a:lnSpc>
                <a:spcPct val="13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57150" algn="l"/>
                <a:tab pos="152400" algn="l"/>
              </a:tabLs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 algn="just">
              <a:lnSpc>
                <a:spcPct val="13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57150" algn="l"/>
                <a:tab pos="152400" algn="l"/>
              </a:tabLst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Bánh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Xuân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 algn="just">
              <a:lnSpc>
                <a:spcPct val="13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57150" algn="l"/>
                <a:tab pos="152400" algn="l"/>
              </a:tabLst>
            </a:pP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 algn="just">
              <a:lnSpc>
                <a:spcPct val="13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57150" algn="l"/>
                <a:tab pos="152400" algn="l"/>
              </a:tabLst>
            </a:pP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911040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</p:spPr>
      </p:pic>
      <p:sp>
        <p:nvSpPr>
          <p:cNvPr id="5" name="Rectangle 4"/>
          <p:cNvSpPr/>
          <p:nvPr/>
        </p:nvSpPr>
        <p:spPr>
          <a:xfrm>
            <a:off x="838201" y="365125"/>
            <a:ext cx="10706100" cy="4970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tu 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sử dụng linh hoạt các biện pháp tu từ để biểu đạt thế giới nội tâm chất chứa sầu hận và khao khát: nhân hoá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mõ thảm, chuông sầu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tương phản, đối lập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(không - mà cũng, chẳng - cớ sao),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 (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duyên mõm mòm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66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8075" y="2654094"/>
            <a:ext cx="388978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HOẠT ĐỘNG 3</a:t>
            </a:r>
          </a:p>
          <a:p>
            <a:r>
              <a:rPr lang="en-US" sz="54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</a:rPr>
              <a:t> LUYỆN TẬP</a:t>
            </a:r>
            <a:endParaRPr lang="en-US" sz="5400" dirty="0">
              <a:solidFill>
                <a:srgbClr val="FF0000"/>
              </a:solidFill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56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9038" y="1449243"/>
            <a:ext cx="8405091" cy="242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để lại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cảm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xúc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hoặc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ấn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tượng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gì? Viết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ngắn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(8 – 10 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)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ghi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lại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điều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 đó.</a:t>
            </a:r>
            <a:endParaRPr lang="en-US" sz="54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7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56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90" y="228599"/>
            <a:ext cx="10575982" cy="648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2) là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Xuân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” 3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đã để lại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về bi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là tâm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HXH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phẫn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uất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muốn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lên trên bi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 Tâm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đó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gửi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qua các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“bà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882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56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660" y="480059"/>
            <a:ext cx="10575982" cy="519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thấy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thương,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cảm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khi họ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làm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làm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mọn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là tâm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chỉ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Xuân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mà còn là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cảm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học, ta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811305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56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908" y="180513"/>
            <a:ext cx="10584873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68756"/>
              </p:ext>
            </p:extLst>
          </p:nvPr>
        </p:nvGraphicFramePr>
        <p:xfrm>
          <a:off x="637309" y="1106386"/>
          <a:ext cx="10270835" cy="5270500"/>
        </p:xfrm>
        <a:graphic>
          <a:graphicData uri="http://schemas.openxmlformats.org/drawingml/2006/table">
            <a:tbl>
              <a:tblPr firstRow="1" firstCol="1" bandRow="1"/>
              <a:tblGrid>
                <a:gridCol w="1043709">
                  <a:extLst>
                    <a:ext uri="{9D8B030D-6E8A-4147-A177-3AD203B41FA5}">
                      <a16:colId xmlns:a16="http://schemas.microsoft.com/office/drawing/2014/main" val="3224312075"/>
                    </a:ext>
                  </a:extLst>
                </a:gridCol>
                <a:gridCol w="6465455">
                  <a:extLst>
                    <a:ext uri="{9D8B030D-6E8A-4147-A177-3AD203B41FA5}">
                      <a16:colId xmlns:a16="http://schemas.microsoft.com/office/drawing/2014/main" val="823786284"/>
                    </a:ext>
                  </a:extLst>
                </a:gridCol>
                <a:gridCol w="1376218">
                  <a:extLst>
                    <a:ext uri="{9D8B030D-6E8A-4147-A177-3AD203B41FA5}">
                      <a16:colId xmlns:a16="http://schemas.microsoft.com/office/drawing/2014/main" val="3482709965"/>
                    </a:ext>
                  </a:extLst>
                </a:gridCol>
                <a:gridCol w="1385453">
                  <a:extLst>
                    <a:ext uri="{9D8B030D-6E8A-4147-A177-3AD203B41FA5}">
                      <a16:colId xmlns:a16="http://schemas.microsoft.com/office/drawing/2014/main" val="1781512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65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6- 8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045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mà nhà thơ Hồ Xuân Hương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muốn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 tỏ ở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bài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“Mời trầu”</a:t>
                      </a:r>
                      <a:r>
                        <a:rPr lang="en-US" sz="28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727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2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31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941276" y="215376"/>
            <a:ext cx="4263924" cy="226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#9Slide03 Ample" panose="02000000000000000000" pitchFamily="2" charset="0"/>
                <a:ea typeface="Calibri" panose="020F0502020204030204" pitchFamily="34" charset="0"/>
              </a:rPr>
              <a:t>HOẠT ĐỘNG 4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6600" b="1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</a:rPr>
              <a:t>VẬN DỤNG </a:t>
            </a:r>
            <a:endParaRPr lang="en-US" sz="66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8254" y="1177655"/>
            <a:ext cx="8719127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3238" y="2843111"/>
            <a:ext cx="7721600" cy="295390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ngắn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gọn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phẩm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học viết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Nôm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viết về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thân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phận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phụ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nữ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</a:p>
          <a:p>
            <a:pPr lvl="0" algn="just"/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</a:rPr>
              <a:t>                     (làm ở nhà).</a:t>
            </a:r>
            <a:endParaRPr lang="en-US" sz="4800" dirty="0">
              <a:solidFill>
                <a:srgbClr val="0070C0"/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83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826"/>
            <a:ext cx="12191999" cy="6959600"/>
          </a:xfrm>
        </p:spPr>
      </p:pic>
      <p:sp>
        <p:nvSpPr>
          <p:cNvPr id="5" name="Rectangle 4"/>
          <p:cNvSpPr/>
          <p:nvPr/>
        </p:nvSpPr>
        <p:spPr>
          <a:xfrm>
            <a:off x="3757928" y="1222772"/>
            <a:ext cx="4859022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Hình </a:t>
            </a:r>
            <a:r>
              <a:rPr lang="en-US" sz="7200" b="1" dirty="0" err="1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7200" b="1" dirty="0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kiến</a:t>
            </a:r>
            <a:r>
              <a:rPr lang="en-US" sz="7200" b="1" dirty="0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7200" b="1" dirty="0">
                <a:solidFill>
                  <a:srgbClr val="0070C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86" y="0"/>
            <a:ext cx="122648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9510" y="2763489"/>
            <a:ext cx="92432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I. ĐỌC – KHÁM PHÁ CHUNG</a:t>
            </a:r>
            <a:endParaRPr lang="en-US" sz="6000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1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6173" y="2625577"/>
            <a:ext cx="52629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bản</a:t>
            </a:r>
            <a:endParaRPr lang="en-US" sz="3200" dirty="0">
              <a:solidFill>
                <a:srgbClr val="FF0000"/>
              </a:solidFill>
              <a:latin typeface="#9Slide03 Ample" panose="02000000000000000000" pitchFamily="2" charset="0"/>
            </a:endParaRPr>
          </a:p>
          <a:p>
            <a:r>
              <a:rPr lang="en-US" sz="2800" dirty="0">
                <a:latin typeface="#9Slide03 Ample" panose="02000000000000000000" pitchFamily="2" charset="0"/>
              </a:rPr>
              <a:t>- </a:t>
            </a:r>
            <a:r>
              <a:rPr lang="en-US" sz="2800" dirty="0" err="1">
                <a:latin typeface="#9Slide03 Ample" panose="02000000000000000000" pitchFamily="2" charset="0"/>
              </a:rPr>
              <a:t>Đọc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văn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bản</a:t>
            </a:r>
            <a:r>
              <a:rPr lang="en-US" sz="2800" dirty="0">
                <a:latin typeface="#9Slide03 Ample" panose="02000000000000000000" pitchFamily="2" charset="0"/>
              </a:rPr>
              <a:t>.</a:t>
            </a:r>
          </a:p>
          <a:p>
            <a:r>
              <a:rPr lang="en-US" sz="2800" dirty="0">
                <a:latin typeface="#9Slide03 Ample" panose="02000000000000000000" pitchFamily="2" charset="0"/>
              </a:rPr>
              <a:t>- </a:t>
            </a:r>
            <a:r>
              <a:rPr lang="en-US" sz="2800" dirty="0" err="1">
                <a:latin typeface="#9Slide03 Ample" panose="02000000000000000000" pitchFamily="2" charset="0"/>
              </a:rPr>
              <a:t>Tìm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hiểu</a:t>
            </a:r>
            <a:r>
              <a:rPr lang="en-US" sz="2800" dirty="0">
                <a:latin typeface="#9Slide03 Ample" panose="02000000000000000000" pitchFamily="2" charset="0"/>
              </a:rPr>
              <a:t> chú thích, </a:t>
            </a:r>
            <a:r>
              <a:rPr lang="en-US" sz="2800" dirty="0" err="1">
                <a:latin typeface="#9Slide03 Ample" panose="02000000000000000000" pitchFamily="2" charset="0"/>
              </a:rPr>
              <a:t>từ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khó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hiểu</a:t>
            </a:r>
            <a:r>
              <a:rPr lang="en-US" sz="2800" dirty="0">
                <a:latin typeface="#9Slide03 Ampl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00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23434" y="1113183"/>
            <a:ext cx="5163181" cy="5312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9419" y="494881"/>
            <a:ext cx="4009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HƯỚNG DẪN ĐỌC</a:t>
            </a:r>
            <a:endParaRPr lang="en-US" sz="4000" dirty="0">
              <a:latin typeface="#9Slide03 AmpleSoft Bold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6071" y="2057285"/>
            <a:ext cx="7275443" cy="274343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HS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diễn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cảm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đoạn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trích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: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giọng đọc chậm rãi, trầm buồn, xót xa,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vừa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gai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góc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thách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thức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hai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câu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cuối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3 Ample" panose="02000000000000000000" pitchFamily="2" charset="0"/>
              </a:rPr>
              <a:t>).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#9Slide03 Ample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83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9023" y="2899897"/>
            <a:ext cx="5760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Xuân </a:t>
            </a:r>
            <a:r>
              <a:rPr lang="en-US" sz="4000" b="1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Hương</a:t>
            </a:r>
            <a:endParaRPr lang="en-US" sz="40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3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7C298D-D84F-1BD3-329D-7674520D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81551"/>
              </p:ext>
            </p:extLst>
          </p:nvPr>
        </p:nvGraphicFramePr>
        <p:xfrm>
          <a:off x="481739" y="1645698"/>
          <a:ext cx="10905067" cy="4848363"/>
        </p:xfrm>
        <a:graphic>
          <a:graphicData uri="http://schemas.openxmlformats.org/drawingml/2006/table">
            <a:tbl>
              <a:tblPr firstRow="1" firstCol="1" bandRow="1"/>
              <a:tblGrid>
                <a:gridCol w="5872984">
                  <a:extLst>
                    <a:ext uri="{9D8B030D-6E8A-4147-A177-3AD203B41FA5}">
                      <a16:colId xmlns:a16="http://schemas.microsoft.com/office/drawing/2014/main" val="3956935799"/>
                    </a:ext>
                  </a:extLst>
                </a:gridCol>
                <a:gridCol w="5032083">
                  <a:extLst>
                    <a:ext uri="{9D8B030D-6E8A-4147-A177-3AD203B41FA5}">
                      <a16:colId xmlns:a16="http://schemas.microsoft.com/office/drawing/2014/main" val="1780248644"/>
                    </a:ext>
                  </a:extLst>
                </a:gridCol>
              </a:tblGrid>
              <a:tr h="750122">
                <a:tc gridSpan="2">
                  <a:txBody>
                    <a:bodyPr/>
                    <a:lstStyle/>
                    <a:p>
                      <a:pPr marL="685800" marR="54864"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5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 </a:t>
                      </a:r>
                      <a:r>
                        <a:rPr lang="en-US" sz="25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5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25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chung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894" marR="177894" marT="88947" marB="889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73820"/>
                  </a:ext>
                </a:extLst>
              </a:tr>
              <a:tr h="4098241">
                <a:tc>
                  <a:txBody>
                    <a:bodyPr/>
                    <a:lstStyle/>
                    <a:p>
                      <a:pPr marL="457200" marR="54864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r>
                        <a:rPr lang="en-US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giả Hồ Xuân Hương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Cuộc đời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nghiệp sáng tác: </a:t>
                      </a:r>
                      <a:r>
                        <a:rPr lang="vi-VN" sz="2500" b="0" i="1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 lượng tác phẩm, phong cách nghệ thuật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21" marR="133421" marT="18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54864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lang="en-US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500" b="1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phẩm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 xứ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thơ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 tài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 thể trữ tình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Nhan đề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54864" indent="-347472" algn="l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ü"/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Bố cục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28600" marR="54864" algn="ctr" fontAlgn="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vi-VN" sz="2500" b="0" i="0" u="none" strike="noStrike" dirty="0">
                          <a:solidFill>
                            <a:srgbClr val="1D1B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21" marR="133421" marT="185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618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B2C1E2-9303-301A-C10A-B78FC4E8BEDF}"/>
              </a:ext>
            </a:extLst>
          </p:cNvPr>
          <p:cNvSpPr txBox="1"/>
          <p:nvPr/>
        </p:nvSpPr>
        <p:spPr>
          <a:xfrm>
            <a:off x="1785183" y="68236"/>
            <a:ext cx="8298180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57150" algn="ctr">
              <a:lnSpc>
                <a:spcPct val="130000"/>
              </a:lnSpc>
              <a:spcAft>
                <a:spcPts val="1000"/>
              </a:spcAft>
              <a:tabLst>
                <a:tab pos="57150" algn="l"/>
                <a:tab pos="1524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01: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" marR="57150" algn="ctr">
              <a:lnSpc>
                <a:spcPct val="130000"/>
              </a:lnSpc>
              <a:spcAft>
                <a:spcPts val="1000"/>
              </a:spcAft>
              <a:tabLst>
                <a:tab pos="57150" algn="l"/>
                <a:tab pos="152400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(Hoàn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nhà)</a:t>
            </a:r>
          </a:p>
        </p:txBody>
      </p:sp>
    </p:spTree>
    <p:extLst>
      <p:ext uri="{BB962C8B-B14F-4D97-AF65-F5344CB8AC3E}">
        <p14:creationId xmlns:p14="http://schemas.microsoft.com/office/powerpoint/2010/main" val="2834630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2412</Words>
  <Application>Microsoft Office PowerPoint</Application>
  <PresentationFormat>Widescreen</PresentationFormat>
  <Paragraphs>177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Calibri</vt:lpstr>
      <vt:lpstr>#9Slide06 IcielBC Seinna Grace</vt:lpstr>
      <vt:lpstr>Franklin Gothic Medium</vt:lpstr>
      <vt:lpstr>Calibri Light</vt:lpstr>
      <vt:lpstr>Source Sans Pro</vt:lpstr>
      <vt:lpstr>#9Slide03 AmpleSoft Bold</vt:lpstr>
      <vt:lpstr>#9Slide03 Ample</vt:lpstr>
      <vt:lpstr>Oswald</vt:lpstr>
      <vt:lpstr>Franklin Gothic Demi Cond</vt:lpstr>
      <vt:lpstr>#9Slide03 AmpleSoft</vt:lpstr>
      <vt:lpstr>Arial</vt:lpstr>
      <vt:lpstr>Wingdings</vt:lpstr>
      <vt:lpstr>Times New Roman</vt:lpstr>
      <vt:lpstr>Office Theme</vt:lpstr>
      <vt:lpstr>1-https://www.freeppt7.com</vt:lpstr>
      <vt:lpstr>1_Quince template</vt:lpstr>
      <vt:lpstr>JuxtaposeVTI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 câu đầu cho thấy tâm trạng buồn bã, chán chường, bế tắc, ngao ngán trước sự bẽ bàng của duyên phận của nhân vật trữ tình.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kimhuong8784@gmail.com</cp:lastModifiedBy>
  <cp:revision>45</cp:revision>
  <dcterms:created xsi:type="dcterms:W3CDTF">2023-11-02T00:47:28Z</dcterms:created>
  <dcterms:modified xsi:type="dcterms:W3CDTF">2024-07-28T04:08:42Z</dcterms:modified>
</cp:coreProperties>
</file>