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257" r:id="rId3"/>
    <p:sldId id="377" r:id="rId4"/>
    <p:sldId id="379" r:id="rId5"/>
    <p:sldId id="385" r:id="rId6"/>
    <p:sldId id="372" r:id="rId7"/>
    <p:sldId id="366" r:id="rId8"/>
    <p:sldId id="345" r:id="rId9"/>
    <p:sldId id="368" r:id="rId10"/>
    <p:sldId id="361" r:id="rId11"/>
    <p:sldId id="382" r:id="rId12"/>
    <p:sldId id="373" r:id="rId13"/>
    <p:sldId id="384" r:id="rId14"/>
    <p:sldId id="375" r:id="rId15"/>
    <p:sldId id="37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3" autoAdjust="0"/>
    <p:restoredTop sz="94660"/>
  </p:normalViewPr>
  <p:slideViewPr>
    <p:cSldViewPr snapToGrid="0">
      <p:cViewPr varScale="1">
        <p:scale>
          <a:sx n="68" d="100"/>
          <a:sy n="68" d="100"/>
        </p:scale>
        <p:origin x="-512" y="-6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10/20/2024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35113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10/20/2024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7459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41"/>
            <a:ext cx="36576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274641"/>
            <a:ext cx="10769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10/20/2024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96173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10/20/2024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7493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6518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1BEF0D-F0BB-DE4B-95CE-6DB70DBA9567}" type="datetimeFigureOut">
              <a:rPr lang="en-US" smtClean="0"/>
              <a:pPr/>
              <a:t>10/20/2024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42173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1BEF0D-F0BB-DE4B-95CE-6DB70DBA9567}" type="datetimeFigureOut">
              <a:rPr lang="en-US" smtClean="0"/>
              <a:pPr/>
              <a:t>10/20/2024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34594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1BEF0D-F0BB-DE4B-95CE-6DB70DBA9567}" type="datetimeFigureOut">
              <a:rPr lang="en-US" smtClean="0"/>
              <a:pPr/>
              <a:t>10/20/2024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95640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8479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9551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9214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10/20/2024</a:t>
            </a:fld>
            <a:endParaRPr lang="en-US" dirty="0"/>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3093622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50502" y="196567"/>
            <a:ext cx="8854081" cy="461665"/>
          </a:xfrm>
          <a:prstGeom prst="rect">
            <a:avLst/>
          </a:prstGeom>
        </p:spPr>
        <p:txBody>
          <a:bodyPr wrap="square">
            <a:spAutoFit/>
          </a:bodyPr>
          <a:lstStyle/>
          <a:p>
            <a:r>
              <a:rPr lang="vi-VN" sz="2400" b="1" smtClean="0">
                <a:solidFill>
                  <a:srgbClr val="FF0000"/>
                </a:solidFill>
                <a:latin typeface="Times New Roman" panose="02020603050405020304" pitchFamily="18" charset="0"/>
                <a:cs typeface="Times New Roman" panose="02020603050405020304" pitchFamily="18" charset="0"/>
              </a:rPr>
              <a:t>BÀI 5. TÍNH TOÁN CHI PHÍ MẠNG ĐIỆN TRONG NHÀ</a:t>
            </a:r>
            <a:endParaRPr lang="en-US" sz="2400" b="1">
              <a:solidFill>
                <a:srgbClr val="FF0000"/>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547" y="763740"/>
            <a:ext cx="11240599" cy="5909255"/>
          </a:xfrm>
          <a:prstGeom prst="rect">
            <a:avLst/>
          </a:prstGeom>
        </p:spPr>
      </p:pic>
    </p:spTree>
    <p:extLst>
      <p:ext uri="{BB962C8B-B14F-4D97-AF65-F5344CB8AC3E}">
        <p14:creationId xmlns:p14="http://schemas.microsoft.com/office/powerpoint/2010/main" val="77055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0058" y="213345"/>
            <a:ext cx="9769150" cy="461665"/>
          </a:xfrm>
          <a:prstGeom prst="rect">
            <a:avLst/>
          </a:prstGeom>
        </p:spPr>
        <p:txBody>
          <a:bodyPr wrap="square">
            <a:spAutoFit/>
          </a:bodyPr>
          <a:lstStyle/>
          <a:p>
            <a:pPr>
              <a:spcAft>
                <a:spcPts val="0"/>
              </a:spcAft>
            </a:pPr>
            <a:r>
              <a:rPr lang="vi-VN" sz="2400" i="1">
                <a:solidFill>
                  <a:srgbClr val="000000"/>
                </a:solidFill>
                <a:latin typeface="Times New Roman" panose="02020603050405020304" pitchFamily="18" charset="0"/>
                <a:ea typeface="Times New Roman" panose="02020603050405020304" pitchFamily="18" charset="0"/>
              </a:rPr>
              <a:t>Bảng 5.4. Bảng kê số lượng vật liệu, thiết bị lắp đặt mạng điện trong nhà</a:t>
            </a:r>
            <a:endParaRPr lang="en-US" sz="2400">
              <a:effectLst/>
              <a:latin typeface="Times New Roman" panose="02020603050405020304" pitchFamily="18" charset="0"/>
              <a:ea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777560124"/>
              </p:ext>
            </p:extLst>
          </p:nvPr>
        </p:nvGraphicFramePr>
        <p:xfrm>
          <a:off x="419880" y="915488"/>
          <a:ext cx="11131419" cy="4876800"/>
        </p:xfrm>
        <a:graphic>
          <a:graphicData uri="http://schemas.openxmlformats.org/drawingml/2006/table">
            <a:tbl>
              <a:tblPr firstRow="1" firstCol="1" bandRow="1"/>
              <a:tblGrid>
                <a:gridCol w="805660">
                  <a:extLst>
                    <a:ext uri="{9D8B030D-6E8A-4147-A177-3AD203B41FA5}">
                      <a16:colId xmlns:a16="http://schemas.microsoft.com/office/drawing/2014/main" xmlns="" val="596058745"/>
                    </a:ext>
                  </a:extLst>
                </a:gridCol>
                <a:gridCol w="2509507">
                  <a:extLst>
                    <a:ext uri="{9D8B030D-6E8A-4147-A177-3AD203B41FA5}">
                      <a16:colId xmlns:a16="http://schemas.microsoft.com/office/drawing/2014/main" xmlns="" val="223847936"/>
                    </a:ext>
                  </a:extLst>
                </a:gridCol>
                <a:gridCol w="1765906">
                  <a:extLst>
                    <a:ext uri="{9D8B030D-6E8A-4147-A177-3AD203B41FA5}">
                      <a16:colId xmlns:a16="http://schemas.microsoft.com/office/drawing/2014/main" xmlns="" val="3085151965"/>
                    </a:ext>
                  </a:extLst>
                </a:gridCol>
                <a:gridCol w="1359692">
                  <a:extLst>
                    <a:ext uri="{9D8B030D-6E8A-4147-A177-3AD203B41FA5}">
                      <a16:colId xmlns:a16="http://schemas.microsoft.com/office/drawing/2014/main" xmlns="" val="965394235"/>
                    </a:ext>
                  </a:extLst>
                </a:gridCol>
                <a:gridCol w="1998352">
                  <a:extLst>
                    <a:ext uri="{9D8B030D-6E8A-4147-A177-3AD203B41FA5}">
                      <a16:colId xmlns:a16="http://schemas.microsoft.com/office/drawing/2014/main" xmlns="" val="2745566854"/>
                    </a:ext>
                  </a:extLst>
                </a:gridCol>
                <a:gridCol w="1600035">
                  <a:extLst>
                    <a:ext uri="{9D8B030D-6E8A-4147-A177-3AD203B41FA5}">
                      <a16:colId xmlns:a16="http://schemas.microsoft.com/office/drawing/2014/main" xmlns="" val="169654116"/>
                    </a:ext>
                  </a:extLst>
                </a:gridCol>
                <a:gridCol w="1092267">
                  <a:extLst>
                    <a:ext uri="{9D8B030D-6E8A-4147-A177-3AD203B41FA5}">
                      <a16:colId xmlns:a16="http://schemas.microsoft.com/office/drawing/2014/main" xmlns="" val="3014276122"/>
                    </a:ext>
                  </a:extLst>
                </a:gridCol>
              </a:tblGrid>
              <a:tr h="0">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thiết bị</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vị tính</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 lượng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giá tham khảo</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 tiền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Ghi chú</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66739578"/>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Dây dẫn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18462735"/>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2x2,5mm2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25 000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75 000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17061358"/>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2x1,5mm2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150 000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17684871"/>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cách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28134575"/>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Ø20mm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20 000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60 000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157946798"/>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Ø16mm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27379087"/>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 bị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778465928"/>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Aptomat20A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100 000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100 000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401576"/>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 cắm điện 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60 000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60 000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34338992"/>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 tắc 5A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50 000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50 000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87448583"/>
                  </a:ext>
                </a:extLst>
              </a:tr>
              <a:tr h="0">
                <a:tc gridSpan="5">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 cộng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645 000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95517831"/>
                  </a:ext>
                </a:extLst>
              </a:tr>
            </a:tbl>
          </a:graphicData>
        </a:graphic>
      </p:graphicFrame>
      <p:sp>
        <p:nvSpPr>
          <p:cNvPr id="8" name="TextBox 7"/>
          <p:cNvSpPr txBox="1"/>
          <p:nvPr/>
        </p:nvSpPr>
        <p:spPr>
          <a:xfrm>
            <a:off x="1716834" y="6102221"/>
            <a:ext cx="4917232" cy="461665"/>
          </a:xfrm>
          <a:prstGeom prst="rect">
            <a:avLst/>
          </a:prstGeom>
          <a:noFill/>
        </p:spPr>
        <p:txBody>
          <a:bodyPr wrap="square" rtlCol="0">
            <a:spAutoFit/>
          </a:bodyPr>
          <a:lstStyle/>
          <a:p>
            <a:r>
              <a:rPr lang="vi-VN" sz="2400" b="1" smtClean="0">
                <a:solidFill>
                  <a:srgbClr val="0000FF"/>
                </a:solidFill>
                <a:latin typeface="Times New Roman" panose="02020603050405020304" pitchFamily="18" charset="0"/>
                <a:cs typeface="Times New Roman" panose="02020603050405020304" pitchFamily="18" charset="0"/>
              </a:rPr>
              <a:t>Bước 3. Lập bảng tính toán chi phí</a:t>
            </a:r>
            <a:endParaRPr lang="en-US" sz="2400" b="1">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217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569660"/>
          </a:xfrm>
          <a:prstGeom prst="rect">
            <a:avLst/>
          </a:prstGeom>
        </p:spPr>
        <p:txBody>
          <a:bodyPr wrap="square">
            <a:spAutoFit/>
          </a:bodyPr>
          <a:lstStyle/>
          <a:p>
            <a:r>
              <a:rPr lang="vi-VN" sz="2400" b="1" smtClean="0">
                <a:latin typeface="Times New Roman" panose="02020603050405020304" pitchFamily="18" charset="0"/>
                <a:cs typeface="Times New Roman" panose="02020603050405020304" pitchFamily="18" charset="0"/>
              </a:rPr>
              <a:t>4</a:t>
            </a:r>
            <a:r>
              <a:rPr lang="vi-VN" sz="2400" b="1">
                <a:latin typeface="Times New Roman" panose="02020603050405020304" pitchFamily="18" charset="0"/>
                <a:cs typeface="Times New Roman" panose="02020603050405020304" pitchFamily="18" charset="0"/>
              </a:rPr>
              <a:t>. Các bước tiến hành</a:t>
            </a:r>
            <a:endParaRPr lang="en-US" sz="2400" b="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1. Nghiên cứu sơ đồ lắp đặt mạng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2. Lập bảng kê số lượng thiết bị, vật liệu</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3. Lập bảng tính toán chi phí</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5160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4729965"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LUYỆN TẬP</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164122" y="584775"/>
            <a:ext cx="11594123" cy="3046988"/>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Hãy tính chi phí lắp đặt mạng điện trong Hình 5.3.</a:t>
            </a:r>
          </a:p>
          <a:p>
            <a:r>
              <a:rPr lang="en-US" sz="2400" b="1">
                <a:solidFill>
                  <a:srgbClr val="0000FF"/>
                </a:solidFill>
                <a:latin typeface="Times New Roman" panose="02020603050405020304" pitchFamily="18" charset="0"/>
                <a:cs typeface="Times New Roman" panose="02020603050405020304" pitchFamily="18" charset="0"/>
              </a:rPr>
              <a:t>- Đồ dùng điện bao gồm: 2 đèn, mỗi đèn có công suất 100 W, 2 quạt trần, mỗi quạt có công suất 250 W. Bảng điện gồm công tắc chung cho các đèn, công tắc chung cho các quạt, ổ cắm lấy điện cung cấp điện cho đồ dùng là máy tính để bàn công suất 500 W.</a:t>
            </a:r>
          </a:p>
          <a:p>
            <a:r>
              <a:rPr lang="en-US" sz="2400" b="1">
                <a:solidFill>
                  <a:srgbClr val="0000FF"/>
                </a:solidFill>
                <a:latin typeface="Times New Roman" panose="02020603050405020304" pitchFamily="18" charset="0"/>
                <a:cs typeface="Times New Roman" panose="02020603050405020304" pitchFamily="18" charset="0"/>
              </a:rPr>
              <a:t>- Khoảng cách từ nguồn điện đến bảng điện là 7 m.</a:t>
            </a:r>
          </a:p>
          <a:p>
            <a:r>
              <a:rPr lang="en-US" sz="2400" b="1">
                <a:solidFill>
                  <a:srgbClr val="0000FF"/>
                </a:solidFill>
                <a:latin typeface="Times New Roman" panose="02020603050405020304" pitchFamily="18" charset="0"/>
                <a:cs typeface="Times New Roman" panose="02020603050405020304" pitchFamily="18" charset="0"/>
              </a:rPr>
              <a:t>- Khoảng cách từ bảng điện đến đèn 1 là 10m, đến đèn 2 là 15m.</a:t>
            </a:r>
          </a:p>
          <a:p>
            <a:r>
              <a:rPr lang="en-US" sz="2400" b="1">
                <a:solidFill>
                  <a:srgbClr val="0000FF"/>
                </a:solidFill>
                <a:latin typeface="Times New Roman" panose="02020603050405020304" pitchFamily="18" charset="0"/>
                <a:cs typeface="Times New Roman" panose="02020603050405020304" pitchFamily="18" charset="0"/>
              </a:rPr>
              <a:t>- Khoảng cách từ bảng điện đến quạt trần thứ nhất là 12 m, đến quạt trần thứ hai là 20 m.</a:t>
            </a:r>
          </a:p>
        </p:txBody>
      </p:sp>
      <p:pic>
        <p:nvPicPr>
          <p:cNvPr id="5" name="Picture 4" descr="C:\Users\DELL\Desktop\image_307.png"/>
          <p:cNvPicPr/>
          <p:nvPr/>
        </p:nvPicPr>
        <p:blipFill>
          <a:blip r:embed="rId3">
            <a:extLst>
              <a:ext uri="{28A0092B-C50C-407E-A947-70E740481C1C}">
                <a14:useLocalDpi xmlns:a14="http://schemas.microsoft.com/office/drawing/2010/main" val="0"/>
              </a:ext>
            </a:extLst>
          </a:blip>
          <a:srcRect/>
          <a:stretch>
            <a:fillRect/>
          </a:stretch>
        </p:blipFill>
        <p:spPr bwMode="auto">
          <a:xfrm>
            <a:off x="324873" y="3566448"/>
            <a:ext cx="4788301" cy="3123600"/>
          </a:xfrm>
          <a:prstGeom prst="rect">
            <a:avLst/>
          </a:prstGeom>
          <a:noFill/>
          <a:ln>
            <a:noFill/>
          </a:ln>
        </p:spPr>
      </p:pic>
    </p:spTree>
    <p:extLst>
      <p:ext uri="{BB962C8B-B14F-4D97-AF65-F5344CB8AC3E}">
        <p14:creationId xmlns:p14="http://schemas.microsoft.com/office/powerpoint/2010/main" val="4024592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4729965"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LUYỆN TẬP</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164122" y="584775"/>
            <a:ext cx="11594123" cy="3046988"/>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Hãy tính chi phí lắp đặt mạng điện trong Hình 5.3.</a:t>
            </a:r>
          </a:p>
          <a:p>
            <a:r>
              <a:rPr lang="en-US" sz="2400" b="1">
                <a:solidFill>
                  <a:srgbClr val="0000FF"/>
                </a:solidFill>
                <a:latin typeface="Times New Roman" panose="02020603050405020304" pitchFamily="18" charset="0"/>
                <a:cs typeface="Times New Roman" panose="02020603050405020304" pitchFamily="18" charset="0"/>
              </a:rPr>
              <a:t>- Đồ dùng điện bao gồm: 2 đèn, mỗi đèn có công suất 100 W, 2 quạt trần, mỗi quạt có công suất 250 W. Bảng điện gồm công tắc chung cho các đèn, công tắc chung cho các quạt, ổ cắm lấy điện cung cấp điện cho đồ dùng là máy tính để bàn công suất 500 W.</a:t>
            </a:r>
          </a:p>
          <a:p>
            <a:r>
              <a:rPr lang="en-US" sz="2400" b="1">
                <a:solidFill>
                  <a:srgbClr val="0000FF"/>
                </a:solidFill>
                <a:latin typeface="Times New Roman" panose="02020603050405020304" pitchFamily="18" charset="0"/>
                <a:cs typeface="Times New Roman" panose="02020603050405020304" pitchFamily="18" charset="0"/>
              </a:rPr>
              <a:t>- Khoảng cách từ nguồn điện đến bảng điện là 7 m.</a:t>
            </a:r>
          </a:p>
          <a:p>
            <a:r>
              <a:rPr lang="en-US" sz="2400" b="1">
                <a:solidFill>
                  <a:srgbClr val="0000FF"/>
                </a:solidFill>
                <a:latin typeface="Times New Roman" panose="02020603050405020304" pitchFamily="18" charset="0"/>
                <a:cs typeface="Times New Roman" panose="02020603050405020304" pitchFamily="18" charset="0"/>
              </a:rPr>
              <a:t>- Khoảng cách từ bảng điện đến đèn 1 là 10m, đến đèn 2 là 15m.</a:t>
            </a:r>
          </a:p>
          <a:p>
            <a:r>
              <a:rPr lang="en-US" sz="2400" b="1">
                <a:solidFill>
                  <a:srgbClr val="0000FF"/>
                </a:solidFill>
                <a:latin typeface="Times New Roman" panose="02020603050405020304" pitchFamily="18" charset="0"/>
                <a:cs typeface="Times New Roman" panose="02020603050405020304" pitchFamily="18" charset="0"/>
              </a:rPr>
              <a:t>- Khoảng cách từ bảng điện đến quạt trần thứ nhất là 12 m, đến quạt trần thứ hai là 20 m.</a:t>
            </a:r>
          </a:p>
        </p:txBody>
      </p:sp>
      <p:pic>
        <p:nvPicPr>
          <p:cNvPr id="5" name="Picture 4" descr="C:\Users\DELL\Desktop\image_307.png"/>
          <p:cNvPicPr/>
          <p:nvPr/>
        </p:nvPicPr>
        <p:blipFill>
          <a:blip r:embed="rId3">
            <a:extLst>
              <a:ext uri="{28A0092B-C50C-407E-A947-70E740481C1C}">
                <a14:useLocalDpi xmlns:a14="http://schemas.microsoft.com/office/drawing/2010/main" val="0"/>
              </a:ext>
            </a:extLst>
          </a:blip>
          <a:srcRect/>
          <a:stretch>
            <a:fillRect/>
          </a:stretch>
        </p:blipFill>
        <p:spPr bwMode="auto">
          <a:xfrm>
            <a:off x="324873" y="3566448"/>
            <a:ext cx="4788301" cy="3123600"/>
          </a:xfrm>
          <a:prstGeom prst="rect">
            <a:avLst/>
          </a:prstGeom>
          <a:noFill/>
          <a:ln>
            <a:noFill/>
          </a:ln>
        </p:spPr>
      </p:pic>
      <p:graphicFrame>
        <p:nvGraphicFramePr>
          <p:cNvPr id="2" name="Table 1"/>
          <p:cNvGraphicFramePr>
            <a:graphicFrameLocks noGrp="1"/>
          </p:cNvGraphicFramePr>
          <p:nvPr>
            <p:extLst>
              <p:ext uri="{D42A27DB-BD31-4B8C-83A1-F6EECF244321}">
                <p14:modId xmlns:p14="http://schemas.microsoft.com/office/powerpoint/2010/main" val="1857886579"/>
              </p:ext>
            </p:extLst>
          </p:nvPr>
        </p:nvGraphicFramePr>
        <p:xfrm>
          <a:off x="5273925" y="3631763"/>
          <a:ext cx="6756516" cy="2614676"/>
        </p:xfrm>
        <a:graphic>
          <a:graphicData uri="http://schemas.openxmlformats.org/drawingml/2006/table">
            <a:tbl>
              <a:tblPr firstRow="1" firstCol="1" bandRow="1"/>
              <a:tblGrid>
                <a:gridCol w="487153">
                  <a:extLst>
                    <a:ext uri="{9D8B030D-6E8A-4147-A177-3AD203B41FA5}">
                      <a16:colId xmlns:a16="http://schemas.microsoft.com/office/drawing/2014/main" xmlns="" val="780342083"/>
                    </a:ext>
                  </a:extLst>
                </a:gridCol>
                <a:gridCol w="1305769">
                  <a:extLst>
                    <a:ext uri="{9D8B030D-6E8A-4147-A177-3AD203B41FA5}">
                      <a16:colId xmlns:a16="http://schemas.microsoft.com/office/drawing/2014/main" xmlns="" val="3363954987"/>
                    </a:ext>
                  </a:extLst>
                </a:gridCol>
                <a:gridCol w="1078096">
                  <a:extLst>
                    <a:ext uri="{9D8B030D-6E8A-4147-A177-3AD203B41FA5}">
                      <a16:colId xmlns:a16="http://schemas.microsoft.com/office/drawing/2014/main" xmlns="" val="1012989874"/>
                    </a:ext>
                  </a:extLst>
                </a:gridCol>
                <a:gridCol w="873860">
                  <a:extLst>
                    <a:ext uri="{9D8B030D-6E8A-4147-A177-3AD203B41FA5}">
                      <a16:colId xmlns:a16="http://schemas.microsoft.com/office/drawing/2014/main" xmlns="" val="3099833052"/>
                    </a:ext>
                  </a:extLst>
                </a:gridCol>
                <a:gridCol w="828661">
                  <a:extLst>
                    <a:ext uri="{9D8B030D-6E8A-4147-A177-3AD203B41FA5}">
                      <a16:colId xmlns:a16="http://schemas.microsoft.com/office/drawing/2014/main" xmlns="" val="2227136868"/>
                    </a:ext>
                  </a:extLst>
                </a:gridCol>
                <a:gridCol w="1116600">
                  <a:extLst>
                    <a:ext uri="{9D8B030D-6E8A-4147-A177-3AD203B41FA5}">
                      <a16:colId xmlns:a16="http://schemas.microsoft.com/office/drawing/2014/main" xmlns="" val="1469575505"/>
                    </a:ext>
                  </a:extLst>
                </a:gridCol>
                <a:gridCol w="1066377">
                  <a:extLst>
                    <a:ext uri="{9D8B030D-6E8A-4147-A177-3AD203B41FA5}">
                      <a16:colId xmlns:a16="http://schemas.microsoft.com/office/drawing/2014/main" xmlns="" val="2986811330"/>
                    </a:ext>
                  </a:extLst>
                </a:gridCol>
              </a:tblGrid>
              <a:tr h="370840">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Tên thiết bị, vật liệu</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 số kĩ thuật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vị tính</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 lượng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giá (VNĐ)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 tiền (VNĐ)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51609213"/>
                  </a:ext>
                </a:extLst>
              </a:tr>
              <a:tr h="213995">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Quạt trần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250 W</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859.000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1.718.000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7158524"/>
                  </a:ext>
                </a:extLst>
              </a:tr>
              <a:tr h="213995">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Bóng đèn led</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 W</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63.000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126.000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201725208"/>
                  </a:ext>
                </a:extLst>
              </a:tr>
              <a:tr h="181610">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 cắm điện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500 W</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527815557"/>
                  </a:ext>
                </a:extLst>
              </a:tr>
              <a:tr h="175260">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 tắc</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 A - 250 V</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54.000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077628840"/>
                  </a:ext>
                </a:extLst>
              </a:tr>
              <a:tr h="181610">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Dây dẫn điện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2×2,5 mm2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15.900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222.600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4233892721"/>
                  </a:ext>
                </a:extLst>
              </a:tr>
              <a:tr h="213995">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2×1,5 mm2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9.800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921.200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4229301989"/>
                  </a:ext>
                </a:extLst>
              </a:tr>
              <a:tr h="213995">
                <a:tc gridSpan="6">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 chi phí</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3.091.800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21298642"/>
                  </a:ext>
                </a:extLst>
              </a:tr>
            </a:tbl>
          </a:graphicData>
        </a:graphic>
      </p:graphicFrame>
    </p:spTree>
    <p:extLst>
      <p:ext uri="{BB962C8B-B14F-4D97-AF65-F5344CB8AC3E}">
        <p14:creationId xmlns:p14="http://schemas.microsoft.com/office/powerpoint/2010/main" val="1740407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5096107"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VẬN DỤNG</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460916" y="584775"/>
            <a:ext cx="11537795" cy="830997"/>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Hãy tính toán chi phí cho mạng ở lên trong lớp học của em (giá thiết bị, vật liệu tính theo giá thị trường). </a:t>
            </a:r>
          </a:p>
        </p:txBody>
      </p:sp>
    </p:spTree>
    <p:extLst>
      <p:ext uri="{BB962C8B-B14F-4D97-AF65-F5344CB8AC3E}">
        <p14:creationId xmlns:p14="http://schemas.microsoft.com/office/powerpoint/2010/main" val="1002283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5096107"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VẬN DỤNG</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460916" y="584775"/>
            <a:ext cx="11537795" cy="830997"/>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Hãy tính toán chi phí cho mạng ở lên trong lớp học của em (giá thiết bị, vật liệu tính theo giá thị trường). </a:t>
            </a:r>
          </a:p>
        </p:txBody>
      </p:sp>
      <p:sp>
        <p:nvSpPr>
          <p:cNvPr id="2" name="Rectangle 1"/>
          <p:cNvSpPr/>
          <p:nvPr/>
        </p:nvSpPr>
        <p:spPr>
          <a:xfrm>
            <a:off x="401253" y="1415772"/>
            <a:ext cx="11597457" cy="5078313"/>
          </a:xfrm>
          <a:prstGeom prst="rect">
            <a:avLst/>
          </a:prstGeom>
        </p:spPr>
        <p:txBody>
          <a:bodyPr wrap="square">
            <a:spAutoFit/>
          </a:bodyPr>
          <a:lstStyle/>
          <a:p>
            <a:pPr>
              <a:spcAft>
                <a:spcPts val="0"/>
              </a:spcAft>
            </a:pPr>
            <a:r>
              <a:rPr lang="en-US">
                <a:solidFill>
                  <a:srgbClr val="FF0000"/>
                </a:solidFill>
                <a:latin typeface="Times New Roman" panose="02020603050405020304" pitchFamily="18" charset="0"/>
                <a:ea typeface="Times New Roman" panose="02020603050405020304" pitchFamily="18" charset="0"/>
              </a:rPr>
              <a:t>Để tính toán chi phí cho mạng điện trong lớp học, trước tiên chúng ta cần xác định các thiết bị và vật liệu cụ thể cần sử dụng, sau đó tìm kiếm giá cả của chúng trên thị trường. Dưới đây là một danh sách các thiết bị và vật liệu điện thông thường cần thiết trong một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1. Đèn chiếu sáng (hoặc đèn panel): Số lượng và công suất của đèn sẽ phụ thuộc vào diện tích và mức độ sáng cần thiết cho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2. Ổ cắm điện: Số lượng và loại ổ cắm điện cần tùy thuộc vào nhu cầu sử dụng của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3. Công tắc điện: Số lượng và loại công tắc cần thiết để điều khiển ánh sáng trong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4. Aptomat và thiết bị bảo vệ: Aptomat được sử dụng để bảo vệ mạng điện khỏi quá tải và ngắn mạch.</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5. Dây dẫn điện và ống ruột gà: Dây dẫn điện và ống ruột gà dùng để dẫn điện từ nguồn cung cấp đến các thiết bị điện trong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6. Các thiết bị điện khác: Bao gồm các thiết bị như quạt, máy chiếu, máy tính, loa, và các thiết bị điện tử khác có thể cần thiết cho môi trường học tập.</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Để tính toán chi phí cho mạng điện trong lớp học, bạn có thể thực hiện các bước sau:</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1. Xác định số lượng và loại thiết bị và vật liệu cần thiết.</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2. Tìm kiếm giá cả của từng loại thiết bị và vật liệu trên thị trường hoặc từ các nhà cung cấp.</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3. Tính tổng chi phí bằng cách nhân số lượng của mỗi loại thiết bị và vật liệu với giá cả tương ứng.</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4. Nếu có, tính thêm chi phí lắp đặt và công suất tiêu thụ điện của các thiết bị để ước lượng chi phí hoạt động trong thời gian dài.</a:t>
            </a:r>
            <a:endParaRPr lang="en-US" sz="16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86130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arn(inVertical)">
                                      <p:cBhvr>
                                        <p:cTn id="13" dur="500"/>
                                        <p:tgtEl>
                                          <p:spTgt spid="2">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arn(inVertical)">
                                      <p:cBhvr>
                                        <p:cTn id="16" dur="500"/>
                                        <p:tgtEl>
                                          <p:spTgt spid="2">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barn(inVertical)">
                                      <p:cBhvr>
                                        <p:cTn id="19" dur="500"/>
                                        <p:tgtEl>
                                          <p:spTgt spid="2">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arn(inVertical)">
                                      <p:cBhvr>
                                        <p:cTn id="22" dur="500"/>
                                        <p:tgtEl>
                                          <p:spTgt spid="2">
                                            <p:txEl>
                                              <p:pRg st="5" end="5"/>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barn(inVertical)">
                                      <p:cBhvr>
                                        <p:cTn id="25" dur="500"/>
                                        <p:tgtEl>
                                          <p:spTgt spid="2">
                                            <p:txEl>
                                              <p:pRg st="6" end="6"/>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2">
                                            <p:txEl>
                                              <p:pRg st="7" end="7"/>
                                            </p:txEl>
                                          </p:spTgt>
                                        </p:tgtEl>
                                        <p:attrNameLst>
                                          <p:attrName>style.visibility</p:attrName>
                                        </p:attrNameLst>
                                      </p:cBhvr>
                                      <p:to>
                                        <p:strVal val="visible"/>
                                      </p:to>
                                    </p:set>
                                    <p:animEffect transition="in" filter="barn(inVertical)">
                                      <p:cBhvr>
                                        <p:cTn id="28" dur="500"/>
                                        <p:tgtEl>
                                          <p:spTgt spid="2">
                                            <p:txEl>
                                              <p:pRg st="7" end="7"/>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Effect transition="in" filter="barn(inVertical)">
                                      <p:cBhvr>
                                        <p:cTn id="31" dur="500"/>
                                        <p:tgtEl>
                                          <p:spTgt spid="2">
                                            <p:txEl>
                                              <p:pRg st="8" end="8"/>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2">
                                            <p:txEl>
                                              <p:pRg st="9" end="9"/>
                                            </p:txEl>
                                          </p:spTgt>
                                        </p:tgtEl>
                                        <p:attrNameLst>
                                          <p:attrName>style.visibility</p:attrName>
                                        </p:attrNameLst>
                                      </p:cBhvr>
                                      <p:to>
                                        <p:strVal val="visible"/>
                                      </p:to>
                                    </p:set>
                                    <p:animEffect transition="in" filter="barn(inVertical)">
                                      <p:cBhvr>
                                        <p:cTn id="34" dur="500"/>
                                        <p:tgtEl>
                                          <p:spTgt spid="2">
                                            <p:txEl>
                                              <p:pRg st="9" end="9"/>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animEffect transition="in" filter="barn(inVertical)">
                                      <p:cBhvr>
                                        <p:cTn id="37" dur="500"/>
                                        <p:tgtEl>
                                          <p:spTgt spid="2">
                                            <p:txEl>
                                              <p:pRg st="10" end="10"/>
                                            </p:txEl>
                                          </p:spTgt>
                                        </p:tgtEl>
                                      </p:cBhvr>
                                    </p:animEffect>
                                  </p:childTnLst>
                                </p:cTn>
                              </p:par>
                              <p:par>
                                <p:cTn id="38" presetID="16" presetClass="entr" presetSubtype="21" fill="hold" nodeType="withEffect">
                                  <p:stCondLst>
                                    <p:cond delay="0"/>
                                  </p:stCondLst>
                                  <p:childTnLst>
                                    <p:set>
                                      <p:cBhvr>
                                        <p:cTn id="39" dur="1" fill="hold">
                                          <p:stCondLst>
                                            <p:cond delay="0"/>
                                          </p:stCondLst>
                                        </p:cTn>
                                        <p:tgtEl>
                                          <p:spTgt spid="2">
                                            <p:txEl>
                                              <p:pRg st="11" end="11"/>
                                            </p:txEl>
                                          </p:spTgt>
                                        </p:tgtEl>
                                        <p:attrNameLst>
                                          <p:attrName>style.visibility</p:attrName>
                                        </p:attrNameLst>
                                      </p:cBhvr>
                                      <p:to>
                                        <p:strVal val="visible"/>
                                      </p:to>
                                    </p:set>
                                    <p:animEffect transition="in" filter="barn(inVertical)">
                                      <p:cBhvr>
                                        <p:cTn id="40"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8706678" y="390293"/>
            <a:ext cx="3485322" cy="5363736"/>
          </a:xfrm>
          <a:prstGeom prst="cloudCallout">
            <a:avLst>
              <a:gd name="adj1" fmla="val -55497"/>
              <a:gd name="adj2" fmla="val 47682"/>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0000FF"/>
                </a:solidFill>
                <a:latin typeface="Times New Roman" panose="02020603050405020304" pitchFamily="18" charset="0"/>
                <a:cs typeface="Times New Roman" panose="02020603050405020304" pitchFamily="18" charset="0"/>
              </a:rPr>
              <a:t>Sắp xếp các thiết bị trong Hình 5.1 thành hai nhóm theo tiêu chí giá thành.</a:t>
            </a:r>
          </a:p>
        </p:txBody>
      </p:sp>
      <p:pic>
        <p:nvPicPr>
          <p:cNvPr id="5" name="Picture 4" descr="C:\Users\DELL\Desktop\image_306.png"/>
          <p:cNvPicPr/>
          <p:nvPr/>
        </p:nvPicPr>
        <p:blipFill>
          <a:blip r:embed="rId2">
            <a:extLst>
              <a:ext uri="{28A0092B-C50C-407E-A947-70E740481C1C}">
                <a14:useLocalDpi xmlns:a14="http://schemas.microsoft.com/office/drawing/2010/main" val="0"/>
              </a:ext>
            </a:extLst>
          </a:blip>
          <a:srcRect/>
          <a:stretch>
            <a:fillRect/>
          </a:stretch>
        </p:blipFill>
        <p:spPr bwMode="auto">
          <a:xfrm>
            <a:off x="2159048" y="1173625"/>
            <a:ext cx="5331998" cy="3653351"/>
          </a:xfrm>
          <a:prstGeom prst="rect">
            <a:avLst/>
          </a:prstGeom>
          <a:noFill/>
          <a:ln>
            <a:noFill/>
          </a:ln>
        </p:spPr>
      </p:pic>
    </p:spTree>
    <p:extLst>
      <p:ext uri="{BB962C8B-B14F-4D97-AF65-F5344CB8AC3E}">
        <p14:creationId xmlns:p14="http://schemas.microsoft.com/office/powerpoint/2010/main" val="3999940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6684447" y="316522"/>
            <a:ext cx="3485322" cy="4443975"/>
          </a:xfrm>
          <a:prstGeom prst="cloudCallout">
            <a:avLst>
              <a:gd name="adj1" fmla="val -55497"/>
              <a:gd name="adj2" fmla="val 47682"/>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0000FF"/>
                </a:solidFill>
                <a:latin typeface="Times New Roman" panose="02020603050405020304" pitchFamily="18" charset="0"/>
                <a:cs typeface="Times New Roman" panose="02020603050405020304" pitchFamily="18" charset="0"/>
              </a:rPr>
              <a:t>Sắp xếp các thiết bị trong Hình 5.1 thành hai nhóm theo tiêu chí giá thành.</a:t>
            </a:r>
          </a:p>
        </p:txBody>
      </p:sp>
      <p:pic>
        <p:nvPicPr>
          <p:cNvPr id="5" name="Picture 4" descr="C:\Users\DELL\Desktop\image_306.png"/>
          <p:cNvPicPr/>
          <p:nvPr/>
        </p:nvPicPr>
        <p:blipFill>
          <a:blip r:embed="rId2">
            <a:extLst>
              <a:ext uri="{28A0092B-C50C-407E-A947-70E740481C1C}">
                <a14:useLocalDpi xmlns:a14="http://schemas.microsoft.com/office/drawing/2010/main" val="0"/>
              </a:ext>
            </a:extLst>
          </a:blip>
          <a:srcRect/>
          <a:stretch>
            <a:fillRect/>
          </a:stretch>
        </p:blipFill>
        <p:spPr bwMode="auto">
          <a:xfrm>
            <a:off x="734694" y="390293"/>
            <a:ext cx="5331998" cy="3653351"/>
          </a:xfrm>
          <a:prstGeom prst="rect">
            <a:avLst/>
          </a:prstGeom>
          <a:noFill/>
          <a:ln>
            <a:noFill/>
          </a:ln>
        </p:spPr>
      </p:pic>
      <p:sp>
        <p:nvSpPr>
          <p:cNvPr id="3" name="Rectangle 2"/>
          <p:cNvSpPr/>
          <p:nvPr/>
        </p:nvSpPr>
        <p:spPr>
          <a:xfrm>
            <a:off x="1878623" y="4437331"/>
            <a:ext cx="6096000" cy="830997"/>
          </a:xfrm>
          <a:prstGeom prst="rect">
            <a:avLst/>
          </a:prstGeom>
        </p:spPr>
        <p:txBody>
          <a:bodyPr>
            <a:spAutoFit/>
          </a:bodyPr>
          <a:lstStyle/>
          <a:p>
            <a:pPr>
              <a:spcAft>
                <a:spcPts val="0"/>
              </a:spcAft>
            </a:pPr>
            <a:r>
              <a:rPr lang="en-US" sz="2400">
                <a:solidFill>
                  <a:srgbClr val="FF0000"/>
                </a:solidFill>
                <a:latin typeface="Times New Roman" panose="02020603050405020304" pitchFamily="18" charset="0"/>
                <a:ea typeface="Times New Roman" panose="02020603050405020304" pitchFamily="18" charset="0"/>
              </a:rPr>
              <a:t>- Giá rẻ: a), b), d)</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 </a:t>
            </a:r>
            <a:r>
              <a:rPr lang="vi-VN" sz="2400" smtClean="0">
                <a:solidFill>
                  <a:srgbClr val="FF0000"/>
                </a:solidFill>
                <a:latin typeface="Times New Roman" panose="02020603050405020304" pitchFamily="18" charset="0"/>
                <a:ea typeface="Times New Roman" panose="02020603050405020304" pitchFamily="18" charset="0"/>
              </a:rPr>
              <a:t>Giá cao</a:t>
            </a:r>
            <a:r>
              <a:rPr lang="en-US" sz="2400" smtClean="0">
                <a:solidFill>
                  <a:srgbClr val="FF0000"/>
                </a:solidFill>
                <a:latin typeface="Times New Roman" panose="02020603050405020304" pitchFamily="18" charset="0"/>
                <a:ea typeface="Times New Roman" panose="02020603050405020304" pitchFamily="18" charset="0"/>
              </a:rPr>
              <a:t>: </a:t>
            </a:r>
            <a:r>
              <a:rPr lang="en-US" sz="2400">
                <a:solidFill>
                  <a:srgbClr val="FF0000"/>
                </a:solidFill>
                <a:latin typeface="Times New Roman" panose="02020603050405020304" pitchFamily="18" charset="0"/>
                <a:ea typeface="Times New Roman" panose="02020603050405020304" pitchFamily="18" charset="0"/>
              </a:rPr>
              <a:t>c), e), g)</a:t>
            </a:r>
            <a:endParaRPr lang="en-US" sz="24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09795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50502" y="196567"/>
            <a:ext cx="8854081" cy="461665"/>
          </a:xfrm>
          <a:prstGeom prst="rect">
            <a:avLst/>
          </a:prstGeom>
        </p:spPr>
        <p:txBody>
          <a:bodyPr wrap="square">
            <a:spAutoFit/>
          </a:bodyPr>
          <a:lstStyle/>
          <a:p>
            <a:r>
              <a:rPr lang="vi-VN" sz="2400" b="1" smtClean="0">
                <a:solidFill>
                  <a:srgbClr val="FF0000"/>
                </a:solidFill>
                <a:latin typeface="Times New Roman" panose="02020603050405020304" pitchFamily="18" charset="0"/>
                <a:cs typeface="Times New Roman" panose="02020603050405020304" pitchFamily="18" charset="0"/>
              </a:rPr>
              <a:t>BÀI 5. TÍNH TOÁN CHI PHÍ MẠNG ĐIỆN TRONG NHÀ</a:t>
            </a:r>
            <a:endParaRPr lang="en-US" sz="2400" b="1">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612710" y="748109"/>
            <a:ext cx="10723983" cy="1569660"/>
          </a:xfrm>
          <a:prstGeom prst="rect">
            <a:avLst/>
          </a:prstGeom>
        </p:spPr>
        <p:txBody>
          <a:bodyPr wrap="square">
            <a:spAutoFit/>
          </a:bodyPr>
          <a:lstStyle/>
          <a:p>
            <a:pPr>
              <a:spcAft>
                <a:spcPts val="0"/>
              </a:spcAft>
            </a:pPr>
            <a:r>
              <a:rPr lang="vi-VN" sz="2400" b="1">
                <a:solidFill>
                  <a:srgbClr val="000000"/>
                </a:solidFill>
                <a:latin typeface="Times New Roman" panose="02020603050405020304" pitchFamily="18" charset="0"/>
                <a:ea typeface="Times New Roman" panose="02020603050405020304" pitchFamily="18" charset="0"/>
              </a:rPr>
              <a:t>I. Các bước tính toán chi phí cho mạng điện trong nhà đơn giản</a:t>
            </a:r>
            <a:endParaRPr lang="en-US" sz="2400" b="1">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Bước 1. Nghiên cứu sơ đồ lắp đặt mạng điện</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Bước 2. Lập bảng kê số lượng thiết bị, vật liệu</a:t>
            </a:r>
            <a:endParaRPr lang="en-US" sz="2400">
              <a:latin typeface="Times New Roman" panose="02020603050405020304" pitchFamily="18" charset="0"/>
              <a:ea typeface="Times New Roman" panose="02020603050405020304" pitchFamily="18" charset="0"/>
            </a:endParaRPr>
          </a:p>
          <a:p>
            <a:r>
              <a:rPr lang="vi-VN" sz="2400">
                <a:solidFill>
                  <a:srgbClr val="000000"/>
                </a:solidFill>
                <a:latin typeface="Times New Roman" panose="02020603050405020304" pitchFamily="18" charset="0"/>
                <a:ea typeface="Times New Roman" panose="02020603050405020304" pitchFamily="18" charset="0"/>
              </a:rPr>
              <a:t>Bước 3. Lập bảng tính toán chi phí</a:t>
            </a:r>
            <a:endParaRPr lang="en-US" sz="2400"/>
          </a:p>
        </p:txBody>
      </p:sp>
    </p:spTree>
    <p:extLst>
      <p:ext uri="{BB962C8B-B14F-4D97-AF65-F5344CB8AC3E}">
        <p14:creationId xmlns:p14="http://schemas.microsoft.com/office/powerpoint/2010/main" val="2419807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50502" y="196567"/>
            <a:ext cx="8854081" cy="461665"/>
          </a:xfrm>
          <a:prstGeom prst="rect">
            <a:avLst/>
          </a:prstGeom>
        </p:spPr>
        <p:txBody>
          <a:bodyPr wrap="square">
            <a:spAutoFit/>
          </a:bodyPr>
          <a:lstStyle/>
          <a:p>
            <a:r>
              <a:rPr lang="vi-VN" sz="2400" b="1" smtClean="0">
                <a:solidFill>
                  <a:srgbClr val="FF0000"/>
                </a:solidFill>
                <a:latin typeface="Times New Roman" panose="02020603050405020304" pitchFamily="18" charset="0"/>
                <a:cs typeface="Times New Roman" panose="02020603050405020304" pitchFamily="18" charset="0"/>
              </a:rPr>
              <a:t>BÀI 5. TÍNH TOÁN CHI PHÍ MẠNG ĐIỆN TRONG NHÀ</a:t>
            </a:r>
            <a:endParaRPr lang="en-US" sz="2400" b="1">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612710" y="978941"/>
            <a:ext cx="10723983" cy="461665"/>
          </a:xfrm>
          <a:prstGeom prst="rect">
            <a:avLst/>
          </a:prstGeom>
        </p:spPr>
        <p:txBody>
          <a:bodyPr wrap="square">
            <a:spAutoFit/>
          </a:bodyPr>
          <a:lstStyle/>
          <a:p>
            <a:pPr>
              <a:spcAft>
                <a:spcPts val="0"/>
              </a:spcAft>
            </a:pPr>
            <a:r>
              <a:rPr lang="en-US" sz="2400" b="1" dirty="0" smtClean="0">
                <a:solidFill>
                  <a:srgbClr val="000000"/>
                </a:solidFill>
                <a:latin typeface="Times New Roman" panose="02020603050405020304" pitchFamily="18" charset="0"/>
                <a:ea typeface="Times New Roman" panose="02020603050405020304" pitchFamily="18" charset="0"/>
              </a:rPr>
              <a:t>II. </a:t>
            </a:r>
            <a:r>
              <a:rPr lang="en-US" sz="2400" b="1" dirty="0" err="1" smtClean="0">
                <a:solidFill>
                  <a:srgbClr val="000000"/>
                </a:solidFill>
                <a:latin typeface="Times New Roman" panose="02020603050405020304" pitchFamily="18" charset="0"/>
                <a:ea typeface="Times New Roman" panose="02020603050405020304" pitchFamily="18" charset="0"/>
              </a:rPr>
              <a:t>Thực</a:t>
            </a:r>
            <a:r>
              <a:rPr lang="en-US" sz="2400" b="1" dirty="0" smtClean="0">
                <a:solidFill>
                  <a:srgbClr val="000000"/>
                </a:solidFill>
                <a:latin typeface="Times New Roman" panose="02020603050405020304" pitchFamily="18" charset="0"/>
                <a:ea typeface="Times New Roman" panose="02020603050405020304" pitchFamily="18" charset="0"/>
              </a:rPr>
              <a:t> </a:t>
            </a:r>
            <a:r>
              <a:rPr lang="en-US" sz="2400" b="1" dirty="0" err="1" smtClean="0">
                <a:solidFill>
                  <a:srgbClr val="000000"/>
                </a:solidFill>
                <a:latin typeface="Times New Roman" panose="02020603050405020304" pitchFamily="18" charset="0"/>
                <a:ea typeface="Times New Roman" panose="02020603050405020304" pitchFamily="18" charset="0"/>
              </a:rPr>
              <a:t>hành</a:t>
            </a:r>
            <a:r>
              <a:rPr lang="en-US" sz="2400" b="1" dirty="0" smtClean="0">
                <a:solidFill>
                  <a:srgbClr val="000000"/>
                </a:solidFill>
                <a:latin typeface="Times New Roman" panose="02020603050405020304" pitchFamily="18" charset="0"/>
                <a:ea typeface="Times New Roman" panose="02020603050405020304" pitchFamily="18" charset="0"/>
              </a:rPr>
              <a:t> </a:t>
            </a:r>
            <a:r>
              <a:rPr lang="en-US" sz="2400" b="1" dirty="0" err="1" smtClean="0">
                <a:solidFill>
                  <a:srgbClr val="000000"/>
                </a:solidFill>
                <a:latin typeface="Times New Roman" panose="02020603050405020304" pitchFamily="18" charset="0"/>
                <a:ea typeface="Times New Roman" panose="02020603050405020304" pitchFamily="18" charset="0"/>
              </a:rPr>
              <a:t>tính</a:t>
            </a:r>
            <a:r>
              <a:rPr lang="en-US" sz="2400" b="1" dirty="0" smtClean="0">
                <a:solidFill>
                  <a:srgbClr val="000000"/>
                </a:solidFill>
                <a:latin typeface="Times New Roman" panose="02020603050405020304" pitchFamily="18" charset="0"/>
                <a:ea typeface="Times New Roman" panose="02020603050405020304" pitchFamily="18" charset="0"/>
              </a:rPr>
              <a:t> </a:t>
            </a:r>
            <a:r>
              <a:rPr lang="en-US" sz="2400" b="1" dirty="0" err="1" smtClean="0">
                <a:solidFill>
                  <a:srgbClr val="000000"/>
                </a:solidFill>
                <a:latin typeface="Times New Roman" panose="02020603050405020304" pitchFamily="18" charset="0"/>
                <a:ea typeface="Times New Roman" panose="02020603050405020304" pitchFamily="18" charset="0"/>
              </a:rPr>
              <a:t>toán</a:t>
            </a:r>
            <a:r>
              <a:rPr lang="en-US" sz="2400" b="1" dirty="0" smtClean="0">
                <a:solidFill>
                  <a:srgbClr val="000000"/>
                </a:solidFill>
                <a:latin typeface="Times New Roman" panose="02020603050405020304" pitchFamily="18" charset="0"/>
                <a:ea typeface="Times New Roman" panose="02020603050405020304" pitchFamily="18" charset="0"/>
              </a:rPr>
              <a:t> chi </a:t>
            </a:r>
            <a:r>
              <a:rPr lang="en-US" sz="2400" b="1" dirty="0" err="1" smtClean="0">
                <a:solidFill>
                  <a:srgbClr val="000000"/>
                </a:solidFill>
                <a:latin typeface="Times New Roman" panose="02020603050405020304" pitchFamily="18" charset="0"/>
                <a:ea typeface="Times New Roman" panose="02020603050405020304" pitchFamily="18" charset="0"/>
              </a:rPr>
              <a:t>phí</a:t>
            </a:r>
            <a:r>
              <a:rPr lang="en-US" sz="2400" b="1" dirty="0" smtClean="0">
                <a:solidFill>
                  <a:srgbClr val="000000"/>
                </a:solidFill>
                <a:latin typeface="Times New Roman" panose="02020603050405020304" pitchFamily="18" charset="0"/>
                <a:ea typeface="Times New Roman" panose="02020603050405020304" pitchFamily="18" charset="0"/>
              </a:rPr>
              <a:t> </a:t>
            </a:r>
            <a:r>
              <a:rPr lang="en-US" sz="2400" b="1" dirty="0" err="1" smtClean="0">
                <a:solidFill>
                  <a:srgbClr val="000000"/>
                </a:solidFill>
                <a:latin typeface="Times New Roman" panose="02020603050405020304" pitchFamily="18" charset="0"/>
                <a:ea typeface="Times New Roman" panose="02020603050405020304" pitchFamily="18" charset="0"/>
              </a:rPr>
              <a:t>mạng</a:t>
            </a:r>
            <a:r>
              <a:rPr lang="en-US" sz="2400" b="1" dirty="0" smtClean="0">
                <a:solidFill>
                  <a:srgbClr val="000000"/>
                </a:solidFill>
                <a:latin typeface="Times New Roman" panose="02020603050405020304" pitchFamily="18" charset="0"/>
                <a:ea typeface="Times New Roman" panose="02020603050405020304" pitchFamily="18" charset="0"/>
              </a:rPr>
              <a:t> </a:t>
            </a:r>
            <a:r>
              <a:rPr lang="en-US" sz="2400" b="1" dirty="0" err="1" smtClean="0">
                <a:solidFill>
                  <a:srgbClr val="000000"/>
                </a:solidFill>
                <a:latin typeface="Times New Roman" panose="02020603050405020304" pitchFamily="18" charset="0"/>
                <a:ea typeface="Times New Roman" panose="02020603050405020304" pitchFamily="18" charset="0"/>
              </a:rPr>
              <a:t>điện</a:t>
            </a:r>
            <a:r>
              <a:rPr lang="en-US" sz="2400" b="1" dirty="0" smtClean="0">
                <a:solidFill>
                  <a:srgbClr val="000000"/>
                </a:solidFill>
                <a:latin typeface="Times New Roman" panose="02020603050405020304" pitchFamily="18" charset="0"/>
                <a:ea typeface="Times New Roman" panose="02020603050405020304" pitchFamily="18" charset="0"/>
              </a:rPr>
              <a:t> </a:t>
            </a:r>
            <a:r>
              <a:rPr lang="en-US" sz="2400" b="1" dirty="0" err="1" smtClean="0">
                <a:solidFill>
                  <a:srgbClr val="000000"/>
                </a:solidFill>
                <a:latin typeface="Times New Roman" panose="02020603050405020304" pitchFamily="18" charset="0"/>
                <a:ea typeface="Times New Roman" panose="02020603050405020304" pitchFamily="18" charset="0"/>
              </a:rPr>
              <a:t>trong</a:t>
            </a:r>
            <a:r>
              <a:rPr lang="en-US" sz="2400" b="1" dirty="0" smtClean="0">
                <a:solidFill>
                  <a:srgbClr val="000000"/>
                </a:solidFill>
                <a:latin typeface="Times New Roman" panose="02020603050405020304" pitchFamily="18" charset="0"/>
                <a:ea typeface="Times New Roman" panose="02020603050405020304" pitchFamily="18" charset="0"/>
              </a:rPr>
              <a:t> </a:t>
            </a:r>
            <a:r>
              <a:rPr lang="en-US" sz="2400" b="1" dirty="0" err="1" smtClean="0">
                <a:solidFill>
                  <a:srgbClr val="000000"/>
                </a:solidFill>
                <a:latin typeface="Times New Roman" panose="02020603050405020304" pitchFamily="18" charset="0"/>
                <a:ea typeface="Times New Roman" panose="02020603050405020304" pitchFamily="18" charset="0"/>
              </a:rPr>
              <a:t>nhà</a:t>
            </a:r>
            <a:r>
              <a:rPr lang="en-US" sz="2400" b="1" dirty="0" smtClean="0">
                <a:solidFill>
                  <a:srgbClr val="000000"/>
                </a:solidFill>
                <a:latin typeface="Times New Roman" panose="02020603050405020304" pitchFamily="18" charset="0"/>
                <a:ea typeface="Times New Roman" panose="02020603050405020304" pitchFamily="18" charset="0"/>
              </a:rPr>
              <a:t> </a:t>
            </a:r>
            <a:r>
              <a:rPr lang="en-US" sz="2400" b="1" dirty="0" err="1" smtClean="0">
                <a:solidFill>
                  <a:srgbClr val="000000"/>
                </a:solidFill>
                <a:latin typeface="Times New Roman" panose="02020603050405020304" pitchFamily="18" charset="0"/>
                <a:ea typeface="Times New Roman" panose="02020603050405020304" pitchFamily="18" charset="0"/>
              </a:rPr>
              <a:t>đơn</a:t>
            </a:r>
            <a:r>
              <a:rPr lang="en-US" sz="2400" b="1" dirty="0" smtClean="0">
                <a:solidFill>
                  <a:srgbClr val="000000"/>
                </a:solidFill>
                <a:latin typeface="Times New Roman" panose="02020603050405020304" pitchFamily="18" charset="0"/>
                <a:ea typeface="Times New Roman" panose="02020603050405020304" pitchFamily="18" charset="0"/>
              </a:rPr>
              <a:t> </a:t>
            </a:r>
            <a:r>
              <a:rPr lang="en-US" sz="2400" b="1" dirty="0" err="1" smtClean="0">
                <a:solidFill>
                  <a:srgbClr val="000000"/>
                </a:solidFill>
                <a:latin typeface="Times New Roman" panose="02020603050405020304" pitchFamily="18" charset="0"/>
                <a:ea typeface="Times New Roman" panose="02020603050405020304" pitchFamily="18" charset="0"/>
              </a:rPr>
              <a:t>giản</a:t>
            </a:r>
            <a:endParaRPr lang="en-US" sz="2400"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37132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6139" y="129370"/>
            <a:ext cx="6096000" cy="830997"/>
          </a:xfrm>
          <a:prstGeom prst="rect">
            <a:avLst/>
          </a:prstGeom>
        </p:spPr>
        <p:txBody>
          <a:bodyPr>
            <a:spAutoFit/>
          </a:bodyPr>
          <a:lstStyle/>
          <a:p>
            <a:pPr>
              <a:spcAft>
                <a:spcPts val="0"/>
              </a:spcAft>
            </a:pPr>
            <a:r>
              <a:rPr lang="vi-VN" sz="2400" b="1" dirty="0" smtClean="0">
                <a:solidFill>
                  <a:srgbClr val="000000"/>
                </a:solidFill>
                <a:latin typeface="Times New Roman" panose="02020603050405020304" pitchFamily="18" charset="0"/>
                <a:ea typeface="Times New Roman" panose="02020603050405020304" pitchFamily="18" charset="0"/>
              </a:rPr>
              <a:t>1</a:t>
            </a:r>
            <a:r>
              <a:rPr lang="vi-VN" sz="2400" b="1" dirty="0" smtClean="0">
                <a:solidFill>
                  <a:srgbClr val="000000"/>
                </a:solidFill>
                <a:latin typeface="Times New Roman" panose="02020603050405020304" pitchFamily="18" charset="0"/>
                <a:ea typeface="Times New Roman" panose="02020603050405020304" pitchFamily="18" charset="0"/>
              </a:rPr>
              <a:t>.</a:t>
            </a:r>
            <a:r>
              <a:rPr lang="en-US" sz="2400" b="1" dirty="0" smtClean="0">
                <a:solidFill>
                  <a:srgbClr val="000000"/>
                </a:solidFill>
                <a:latin typeface="Times New Roman" panose="02020603050405020304" pitchFamily="18" charset="0"/>
                <a:ea typeface="Times New Roman" panose="02020603050405020304" pitchFamily="18" charset="0"/>
              </a:rPr>
              <a:t> </a:t>
            </a:r>
            <a:r>
              <a:rPr lang="vi-VN" sz="2400" b="1" dirty="0" smtClean="0">
                <a:solidFill>
                  <a:srgbClr val="000000"/>
                </a:solidFill>
                <a:latin typeface="Times New Roman" panose="02020603050405020304" pitchFamily="18" charset="0"/>
                <a:ea typeface="Times New Roman" panose="02020603050405020304" pitchFamily="18" charset="0"/>
              </a:rPr>
              <a:t>Nội </a:t>
            </a:r>
            <a:r>
              <a:rPr lang="vi-VN" sz="2400" b="1" dirty="0" smtClean="0">
                <a:solidFill>
                  <a:srgbClr val="000000"/>
                </a:solidFill>
                <a:latin typeface="Times New Roman" panose="02020603050405020304" pitchFamily="18" charset="0"/>
                <a:ea typeface="Times New Roman" panose="02020603050405020304" pitchFamily="18" charset="0"/>
              </a:rPr>
              <a:t>dung thực hành</a:t>
            </a:r>
            <a:endParaRPr lang="en-US" sz="2400" b="1" dirty="0" smtClean="0">
              <a:latin typeface="Times New Roman" panose="02020603050405020304" pitchFamily="18" charset="0"/>
              <a:ea typeface="Times New Roman" panose="02020603050405020304" pitchFamily="18" charset="0"/>
            </a:endParaRPr>
          </a:p>
          <a:p>
            <a:pPr>
              <a:spcAft>
                <a:spcPts val="0"/>
              </a:spcAft>
            </a:pPr>
            <a:r>
              <a:rPr lang="vi-VN" sz="2400" dirty="0" smtClean="0">
                <a:solidFill>
                  <a:srgbClr val="000000"/>
                </a:solidFill>
                <a:latin typeface="Times New Roman" panose="02020603050405020304" pitchFamily="18" charset="0"/>
                <a:ea typeface="Times New Roman" panose="02020603050405020304" pitchFamily="18" charset="0"/>
              </a:rPr>
              <a:t>Tính toán chi phí lắp đặt mạng điện hình 5.2</a:t>
            </a:r>
            <a:endParaRPr lang="en-US" sz="2400" dirty="0">
              <a:effectLst/>
              <a:latin typeface="Times New Roman" panose="02020603050405020304" pitchFamily="18" charset="0"/>
              <a:ea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497083" y="1123008"/>
            <a:ext cx="4821366" cy="5212478"/>
          </a:xfrm>
          <a:prstGeom prst="rect">
            <a:avLst/>
          </a:prstGeom>
        </p:spPr>
      </p:pic>
      <p:pic>
        <p:nvPicPr>
          <p:cNvPr id="5" name="Picture 4"/>
          <p:cNvPicPr>
            <a:picLocks noChangeAspect="1"/>
          </p:cNvPicPr>
          <p:nvPr/>
        </p:nvPicPr>
        <p:blipFill>
          <a:blip r:embed="rId3"/>
          <a:stretch>
            <a:fillRect/>
          </a:stretch>
        </p:blipFill>
        <p:spPr>
          <a:xfrm>
            <a:off x="5579706" y="1123008"/>
            <a:ext cx="5701004" cy="5212478"/>
          </a:xfrm>
          <a:prstGeom prst="rect">
            <a:avLst/>
          </a:prstGeom>
        </p:spPr>
      </p:pic>
    </p:spTree>
    <p:extLst>
      <p:ext uri="{BB962C8B-B14F-4D97-AF65-F5344CB8AC3E}">
        <p14:creationId xmlns:p14="http://schemas.microsoft.com/office/powerpoint/2010/main" val="3615483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20258" y="362864"/>
            <a:ext cx="9252542" cy="3695951"/>
          </a:xfrm>
          <a:prstGeom prst="rect">
            <a:avLst/>
          </a:prstGeom>
        </p:spPr>
      </p:pic>
    </p:spTree>
    <p:extLst>
      <p:ext uri="{BB962C8B-B14F-4D97-AF65-F5344CB8AC3E}">
        <p14:creationId xmlns:p14="http://schemas.microsoft.com/office/powerpoint/2010/main" val="4147608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21860" y="277199"/>
            <a:ext cx="5867440" cy="400110"/>
          </a:xfrm>
          <a:prstGeom prst="rect">
            <a:avLst/>
          </a:prstGeom>
        </p:spPr>
        <p:txBody>
          <a:bodyPr wrap="none">
            <a:spAutoFit/>
          </a:bodyPr>
          <a:lstStyle/>
          <a:p>
            <a:pPr>
              <a:spcAft>
                <a:spcPts val="0"/>
              </a:spcAft>
            </a:pPr>
            <a:r>
              <a:rPr lang="vi-VN" sz="2000" i="1">
                <a:solidFill>
                  <a:srgbClr val="000000"/>
                </a:solidFill>
                <a:latin typeface="Times New Roman" panose="02020603050405020304" pitchFamily="18" charset="0"/>
                <a:ea typeface="Times New Roman" panose="02020603050405020304" pitchFamily="18" charset="0"/>
              </a:rPr>
              <a:t>Bảng 5.2. Vật liệu, thiết bị lắp đặt mạng điện trong nhà</a:t>
            </a:r>
            <a:endParaRPr lang="en-US" sz="2000">
              <a:effectLst/>
              <a:latin typeface="Times New Roman" panose="02020603050405020304" pitchFamily="18" charset="0"/>
              <a:ea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101457597"/>
              </p:ext>
            </p:extLst>
          </p:nvPr>
        </p:nvGraphicFramePr>
        <p:xfrm>
          <a:off x="1306446" y="822183"/>
          <a:ext cx="10328826" cy="4876800"/>
        </p:xfrm>
        <a:graphic>
          <a:graphicData uri="http://schemas.openxmlformats.org/drawingml/2006/table">
            <a:tbl>
              <a:tblPr firstRow="1" firstCol="1" bandRow="1"/>
              <a:tblGrid>
                <a:gridCol w="747571">
                  <a:extLst>
                    <a:ext uri="{9D8B030D-6E8A-4147-A177-3AD203B41FA5}">
                      <a16:colId xmlns:a16="http://schemas.microsoft.com/office/drawing/2014/main" xmlns="" val="2190992541"/>
                    </a:ext>
                  </a:extLst>
                </a:gridCol>
                <a:gridCol w="2328566">
                  <a:extLst>
                    <a:ext uri="{9D8B030D-6E8A-4147-A177-3AD203B41FA5}">
                      <a16:colId xmlns:a16="http://schemas.microsoft.com/office/drawing/2014/main" xmlns="" val="322712062"/>
                    </a:ext>
                  </a:extLst>
                </a:gridCol>
                <a:gridCol w="1638582">
                  <a:extLst>
                    <a:ext uri="{9D8B030D-6E8A-4147-A177-3AD203B41FA5}">
                      <a16:colId xmlns:a16="http://schemas.microsoft.com/office/drawing/2014/main" xmlns="" val="916353151"/>
                    </a:ext>
                  </a:extLst>
                </a:gridCol>
                <a:gridCol w="1261656">
                  <a:extLst>
                    <a:ext uri="{9D8B030D-6E8A-4147-A177-3AD203B41FA5}">
                      <a16:colId xmlns:a16="http://schemas.microsoft.com/office/drawing/2014/main" xmlns="" val="32359101"/>
                    </a:ext>
                  </a:extLst>
                </a:gridCol>
                <a:gridCol w="1854268">
                  <a:extLst>
                    <a:ext uri="{9D8B030D-6E8A-4147-A177-3AD203B41FA5}">
                      <a16:colId xmlns:a16="http://schemas.microsoft.com/office/drawing/2014/main" xmlns="" val="2510355587"/>
                    </a:ext>
                  </a:extLst>
                </a:gridCol>
                <a:gridCol w="1484671">
                  <a:extLst>
                    <a:ext uri="{9D8B030D-6E8A-4147-A177-3AD203B41FA5}">
                      <a16:colId xmlns:a16="http://schemas.microsoft.com/office/drawing/2014/main" xmlns="" val="3169188006"/>
                    </a:ext>
                  </a:extLst>
                </a:gridCol>
                <a:gridCol w="1013512">
                  <a:extLst>
                    <a:ext uri="{9D8B030D-6E8A-4147-A177-3AD203B41FA5}">
                      <a16:colId xmlns:a16="http://schemas.microsoft.com/office/drawing/2014/main" xmlns="" val="4118497607"/>
                    </a:ext>
                  </a:extLst>
                </a:gridCol>
              </a:tblGrid>
              <a:tr h="0">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thiết bị</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vị tính</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 lượng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giá tham khảo</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 tiền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Ghi chú</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43189043"/>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Dây dẫn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07273589"/>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2x2,5mm2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16822092"/>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2x1,5mm2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264968"/>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cách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52129012"/>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Ø20mm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52937488"/>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Ø16mm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80547494"/>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 bị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91642299"/>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Aptomat20A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77786095"/>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 cắm điện 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53741889"/>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 tắc 5A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451505"/>
                  </a:ext>
                </a:extLst>
              </a:tr>
              <a:tr h="0">
                <a:tc gridSpan="5">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 cộng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73698699"/>
                  </a:ext>
                </a:extLst>
              </a:tr>
            </a:tbl>
          </a:graphicData>
        </a:graphic>
      </p:graphicFrame>
      <p:sp>
        <p:nvSpPr>
          <p:cNvPr id="5" name="TextBox 4"/>
          <p:cNvSpPr txBox="1"/>
          <p:nvPr/>
        </p:nvSpPr>
        <p:spPr>
          <a:xfrm>
            <a:off x="1623528" y="5784980"/>
            <a:ext cx="4917232" cy="461665"/>
          </a:xfrm>
          <a:prstGeom prst="rect">
            <a:avLst/>
          </a:prstGeom>
          <a:noFill/>
        </p:spPr>
        <p:txBody>
          <a:bodyPr wrap="square" rtlCol="0">
            <a:spAutoFit/>
          </a:bodyPr>
          <a:lstStyle/>
          <a:p>
            <a:r>
              <a:rPr lang="vi-VN" sz="2400" b="1" smtClean="0">
                <a:solidFill>
                  <a:srgbClr val="0000FF"/>
                </a:solidFill>
                <a:latin typeface="Times New Roman" panose="02020603050405020304" pitchFamily="18" charset="0"/>
                <a:cs typeface="Times New Roman" panose="02020603050405020304" pitchFamily="18" charset="0"/>
              </a:rPr>
              <a:t>Bước 1. Nghiên cứu sơ đồ lắp đặt</a:t>
            </a:r>
            <a:endParaRPr lang="en-US" sz="2400" b="1">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9584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8376" y="298780"/>
            <a:ext cx="9610529" cy="461665"/>
          </a:xfrm>
          <a:prstGeom prst="rect">
            <a:avLst/>
          </a:prstGeom>
        </p:spPr>
        <p:txBody>
          <a:bodyPr wrap="square">
            <a:spAutoFit/>
          </a:bodyPr>
          <a:lstStyle/>
          <a:p>
            <a:pPr>
              <a:spcAft>
                <a:spcPts val="0"/>
              </a:spcAft>
            </a:pPr>
            <a:r>
              <a:rPr lang="vi-VN">
                <a:solidFill>
                  <a:srgbClr val="000000"/>
                </a:solidFill>
                <a:latin typeface="Times New Roman" panose="02020603050405020304" pitchFamily="18" charset="0"/>
                <a:ea typeface="Times New Roman" panose="02020603050405020304" pitchFamily="18" charset="0"/>
              </a:rPr>
              <a:t> </a:t>
            </a:r>
            <a:r>
              <a:rPr lang="vi-VN" sz="2400" i="1" smtClean="0">
                <a:solidFill>
                  <a:srgbClr val="000000"/>
                </a:solidFill>
                <a:latin typeface="Times New Roman" panose="02020603050405020304" pitchFamily="18" charset="0"/>
                <a:ea typeface="Times New Roman" panose="02020603050405020304" pitchFamily="18" charset="0"/>
              </a:rPr>
              <a:t>Bảng </a:t>
            </a:r>
            <a:r>
              <a:rPr lang="vi-VN" sz="2400" i="1">
                <a:solidFill>
                  <a:srgbClr val="000000"/>
                </a:solidFill>
                <a:latin typeface="Times New Roman" panose="02020603050405020304" pitchFamily="18" charset="0"/>
                <a:ea typeface="Times New Roman" panose="02020603050405020304" pitchFamily="18" charset="0"/>
              </a:rPr>
              <a:t>5.3. Bảng kê số lượng vật liệu, thiết bị lắp đặt mạng điện trong nhà</a:t>
            </a:r>
            <a:endParaRPr lang="en-US" sz="2400">
              <a:effectLst/>
              <a:latin typeface="Times New Roman" panose="02020603050405020304" pitchFamily="18" charset="0"/>
              <a:ea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739515557"/>
              </p:ext>
            </p:extLst>
          </p:nvPr>
        </p:nvGraphicFramePr>
        <p:xfrm>
          <a:off x="425125" y="934149"/>
          <a:ext cx="11182157" cy="4876800"/>
        </p:xfrm>
        <a:graphic>
          <a:graphicData uri="http://schemas.openxmlformats.org/drawingml/2006/table">
            <a:tbl>
              <a:tblPr firstRow="1" firstCol="1" bandRow="1"/>
              <a:tblGrid>
                <a:gridCol w="809332">
                  <a:extLst>
                    <a:ext uri="{9D8B030D-6E8A-4147-A177-3AD203B41FA5}">
                      <a16:colId xmlns:a16="http://schemas.microsoft.com/office/drawing/2014/main" xmlns="" val="677204538"/>
                    </a:ext>
                  </a:extLst>
                </a:gridCol>
                <a:gridCol w="2520944">
                  <a:extLst>
                    <a:ext uri="{9D8B030D-6E8A-4147-A177-3AD203B41FA5}">
                      <a16:colId xmlns:a16="http://schemas.microsoft.com/office/drawing/2014/main" xmlns="" val="2997206968"/>
                    </a:ext>
                  </a:extLst>
                </a:gridCol>
                <a:gridCol w="1773956">
                  <a:extLst>
                    <a:ext uri="{9D8B030D-6E8A-4147-A177-3AD203B41FA5}">
                      <a16:colId xmlns:a16="http://schemas.microsoft.com/office/drawing/2014/main" xmlns="" val="4030807674"/>
                    </a:ext>
                  </a:extLst>
                </a:gridCol>
                <a:gridCol w="1365889">
                  <a:extLst>
                    <a:ext uri="{9D8B030D-6E8A-4147-A177-3AD203B41FA5}">
                      <a16:colId xmlns:a16="http://schemas.microsoft.com/office/drawing/2014/main" xmlns="" val="3684808418"/>
                    </a:ext>
                  </a:extLst>
                </a:gridCol>
                <a:gridCol w="2007461">
                  <a:extLst>
                    <a:ext uri="{9D8B030D-6E8A-4147-A177-3AD203B41FA5}">
                      <a16:colId xmlns:a16="http://schemas.microsoft.com/office/drawing/2014/main" xmlns="" val="3400691995"/>
                    </a:ext>
                  </a:extLst>
                </a:gridCol>
                <a:gridCol w="1607329">
                  <a:extLst>
                    <a:ext uri="{9D8B030D-6E8A-4147-A177-3AD203B41FA5}">
                      <a16:colId xmlns:a16="http://schemas.microsoft.com/office/drawing/2014/main" xmlns="" val="2640731649"/>
                    </a:ext>
                  </a:extLst>
                </a:gridCol>
                <a:gridCol w="1097246">
                  <a:extLst>
                    <a:ext uri="{9D8B030D-6E8A-4147-A177-3AD203B41FA5}">
                      <a16:colId xmlns:a16="http://schemas.microsoft.com/office/drawing/2014/main" xmlns="" val="3920881279"/>
                    </a:ext>
                  </a:extLst>
                </a:gridCol>
              </a:tblGrid>
              <a:tr h="0">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thiết bị</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vị tính</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 lượng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giá tham khảo</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 tiền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Ghi chú</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742514437"/>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Dây dẫn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23435411"/>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2x2,5mm2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44946763"/>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2x1,5mm2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845013"/>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cách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14756591"/>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Ø20mm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13766441"/>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Ø16mm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79264288"/>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 bị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76563994"/>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Aptomat20A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16274470"/>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 cắm điện 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757070752"/>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 tắc 5A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06110207"/>
                  </a:ext>
                </a:extLst>
              </a:tr>
              <a:tr h="0">
                <a:tc gridSpan="5">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 cộng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40353692"/>
                  </a:ext>
                </a:extLst>
              </a:tr>
            </a:tbl>
          </a:graphicData>
        </a:graphic>
      </p:graphicFrame>
      <p:sp>
        <p:nvSpPr>
          <p:cNvPr id="8" name="TextBox 7"/>
          <p:cNvSpPr txBox="1"/>
          <p:nvPr/>
        </p:nvSpPr>
        <p:spPr>
          <a:xfrm>
            <a:off x="1642188" y="6111552"/>
            <a:ext cx="7501811" cy="461665"/>
          </a:xfrm>
          <a:prstGeom prst="rect">
            <a:avLst/>
          </a:prstGeom>
          <a:noFill/>
        </p:spPr>
        <p:txBody>
          <a:bodyPr wrap="square" rtlCol="0">
            <a:spAutoFit/>
          </a:bodyPr>
          <a:lstStyle/>
          <a:p>
            <a:r>
              <a:rPr lang="vi-VN" sz="2400" b="1" smtClean="0">
                <a:solidFill>
                  <a:srgbClr val="0000FF"/>
                </a:solidFill>
                <a:latin typeface="Times New Roman" panose="02020603050405020304" pitchFamily="18" charset="0"/>
                <a:cs typeface="Times New Roman" panose="02020603050405020304" pitchFamily="18" charset="0"/>
              </a:rPr>
              <a:t>Bước 2. Lập bảng kê số lượng vật liệu, thiết bị</a:t>
            </a:r>
            <a:endParaRPr lang="en-US" sz="2400" b="1">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5697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22" presetClass="entr" presetSubtype="4"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587</TotalTime>
  <Words>1427</Words>
  <Application>Microsoft Office PowerPoint</Application>
  <PresentationFormat>Custom</PresentationFormat>
  <Paragraphs>369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HP</cp:lastModifiedBy>
  <cp:revision>155</cp:revision>
  <dcterms:created xsi:type="dcterms:W3CDTF">2023-06-21T22:05:51Z</dcterms:created>
  <dcterms:modified xsi:type="dcterms:W3CDTF">2024-10-20T13:26:58Z</dcterms:modified>
</cp:coreProperties>
</file>