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77" r:id="rId2"/>
    <p:sldMasterId id="2147483690" r:id="rId3"/>
  </p:sldMasterIdLst>
  <p:notesMasterIdLst>
    <p:notesMasterId r:id="rId47"/>
  </p:notesMasterIdLst>
  <p:sldIdLst>
    <p:sldId id="256" r:id="rId4"/>
    <p:sldId id="372" r:id="rId5"/>
    <p:sldId id="383" r:id="rId6"/>
    <p:sldId id="373" r:id="rId7"/>
    <p:sldId id="374" r:id="rId8"/>
    <p:sldId id="375" r:id="rId9"/>
    <p:sldId id="376" r:id="rId10"/>
    <p:sldId id="379" r:id="rId11"/>
    <p:sldId id="380" r:id="rId12"/>
    <p:sldId id="257" r:id="rId13"/>
    <p:sldId id="355" r:id="rId14"/>
    <p:sldId id="329" r:id="rId15"/>
    <p:sldId id="347" r:id="rId16"/>
    <p:sldId id="330" r:id="rId17"/>
    <p:sldId id="356" r:id="rId18"/>
    <p:sldId id="346" r:id="rId19"/>
    <p:sldId id="381" r:id="rId20"/>
    <p:sldId id="357" r:id="rId21"/>
    <p:sldId id="358" r:id="rId22"/>
    <p:sldId id="359" r:id="rId23"/>
    <p:sldId id="382" r:id="rId24"/>
    <p:sldId id="328" r:id="rId25"/>
    <p:sldId id="360" r:id="rId26"/>
    <p:sldId id="312" r:id="rId27"/>
    <p:sldId id="345" r:id="rId28"/>
    <p:sldId id="361" r:id="rId29"/>
    <p:sldId id="351" r:id="rId30"/>
    <p:sldId id="362" r:id="rId31"/>
    <p:sldId id="363" r:id="rId32"/>
    <p:sldId id="364" r:id="rId33"/>
    <p:sldId id="313" r:id="rId34"/>
    <p:sldId id="365" r:id="rId35"/>
    <p:sldId id="366" r:id="rId36"/>
    <p:sldId id="367" r:id="rId37"/>
    <p:sldId id="368" r:id="rId38"/>
    <p:sldId id="369" r:id="rId39"/>
    <p:sldId id="350" r:id="rId40"/>
    <p:sldId id="370" r:id="rId41"/>
    <p:sldId id="371" r:id="rId42"/>
    <p:sldId id="271" r:id="rId43"/>
    <p:sldId id="340" r:id="rId44"/>
    <p:sldId id="276" r:id="rId45"/>
    <p:sldId id="35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8" d="100"/>
          <a:sy n="68" d="100"/>
        </p:scale>
        <p:origin x="-51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A1893-33EC-4172-AAFB-9C0A5C7DECE6}" type="datetimeFigureOut">
              <a:rPr lang="en-US" smtClean="0"/>
              <a:t>9/15/2024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D2C5F-6E03-4417-8AEB-2201526E76A0}" type="slidenum">
              <a:rPr lang="en-US" smtClean="0"/>
              <a:t>‹#›</a:t>
            </a:fld>
            <a:endParaRPr lang="en-US"/>
          </a:p>
        </p:txBody>
      </p:sp>
    </p:spTree>
    <p:extLst>
      <p:ext uri="{BB962C8B-B14F-4D97-AF65-F5344CB8AC3E}">
        <p14:creationId xmlns:p14="http://schemas.microsoft.com/office/powerpoint/2010/main" val="181988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fld id="{29F6CAF0-936D-49AF-BBC3-0F802283FE01}" type="slidenum">
              <a:rPr lang="en-US" altLang="vi-VN" sz="1200">
                <a:solidFill>
                  <a:prstClr val="black"/>
                </a:solidFill>
                <a:latin typeface="Calibri" pitchFamily="34" charset="0"/>
              </a:rPr>
              <a:pPr/>
              <a:t>4</a:t>
            </a:fld>
            <a:endParaRPr lang="en-US" altLang="vi-VN" sz="1200">
              <a:solidFill>
                <a:prstClr val="black"/>
              </a:solidFill>
              <a:latin typeface="Calibri" pitchFamily="34" charset="0"/>
            </a:endParaRPr>
          </a:p>
        </p:txBody>
      </p:sp>
      <p:sp>
        <p:nvSpPr>
          <p:cNvPr id="4301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defTabSz="914400" fontAlgn="base">
              <a:spcBef>
                <a:spcPct val="0"/>
              </a:spcBef>
              <a:spcAft>
                <a:spcPct val="0"/>
              </a:spcAft>
            </a:pPr>
            <a:fld id="{143261D2-A31E-43E4-9C0C-7D5FA723EE51}" type="slidenum">
              <a:rPr lang="en-US" altLang="vi-VN" sz="1200" smtClean="0">
                <a:solidFill>
                  <a:prstClr val="black"/>
                </a:solidFill>
                <a:latin typeface="Calibri" pitchFamily="34" charset="0"/>
              </a:rPr>
              <a:pPr algn="r" defTabSz="914400" fontAlgn="base">
                <a:spcBef>
                  <a:spcPct val="0"/>
                </a:spcBef>
                <a:spcAft>
                  <a:spcPct val="0"/>
                </a:spcAft>
              </a:pPr>
              <a:t>5</a:t>
            </a:fld>
            <a:endParaRPr lang="en-US" altLang="vi-VN" sz="1200" smtClean="0">
              <a:solidFill>
                <a:prstClr val="black"/>
              </a:solidFill>
              <a:latin typeface="Calibri" pitchFamily="34" charset="0"/>
            </a:endParaRPr>
          </a:p>
        </p:txBody>
      </p:sp>
      <p:sp>
        <p:nvSpPr>
          <p:cNvPr id="4403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defTabSz="914400" fontAlgn="base">
              <a:spcBef>
                <a:spcPct val="0"/>
              </a:spcBef>
              <a:spcAft>
                <a:spcPct val="0"/>
              </a:spcAft>
            </a:pPr>
            <a:fld id="{EEA07F8E-C79C-44CD-B309-7A2E7097A225}" type="slidenum">
              <a:rPr lang="en-US" altLang="vi-VN" sz="1200" smtClean="0">
                <a:solidFill>
                  <a:prstClr val="black"/>
                </a:solidFill>
                <a:latin typeface="Calibri" pitchFamily="34" charset="0"/>
              </a:rPr>
              <a:pPr algn="r" defTabSz="914400" fontAlgn="base">
                <a:spcBef>
                  <a:spcPct val="0"/>
                </a:spcBef>
                <a:spcAft>
                  <a:spcPct val="0"/>
                </a:spcAft>
              </a:pPr>
              <a:t>6</a:t>
            </a:fld>
            <a:endParaRPr lang="en-US" altLang="vi-VN" sz="1200" smtClean="0">
              <a:solidFill>
                <a:prstClr val="black"/>
              </a:solidFill>
              <a:latin typeface="Calibri" pitchFamily="34" charset="0"/>
            </a:endParaRPr>
          </a:p>
        </p:txBody>
      </p:sp>
      <p:sp>
        <p:nvSpPr>
          <p:cNvPr id="450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defTabSz="914400" fontAlgn="base">
              <a:spcBef>
                <a:spcPct val="0"/>
              </a:spcBef>
              <a:spcAft>
                <a:spcPct val="0"/>
              </a:spcAft>
            </a:pPr>
            <a:fld id="{6F525BC0-0415-473E-ADE6-32BA732B2B02}" type="slidenum">
              <a:rPr lang="en-US" altLang="vi-VN" sz="1200" smtClean="0">
                <a:solidFill>
                  <a:prstClr val="black"/>
                </a:solidFill>
                <a:latin typeface="Calibri" pitchFamily="34" charset="0"/>
              </a:rPr>
              <a:pPr algn="r" defTabSz="914400" fontAlgn="base">
                <a:spcBef>
                  <a:spcPct val="0"/>
                </a:spcBef>
                <a:spcAft>
                  <a:spcPct val="0"/>
                </a:spcAft>
              </a:pPr>
              <a:t>7</a:t>
            </a:fld>
            <a:endParaRPr lang="en-US" altLang="vi-VN" sz="1200" smtClean="0">
              <a:solidFill>
                <a:prstClr val="black"/>
              </a:solidFill>
              <a:latin typeface="Calibri" pitchFamily="34" charset="0"/>
            </a:endParaRPr>
          </a:p>
        </p:txBody>
      </p:sp>
      <p:sp>
        <p:nvSpPr>
          <p:cNvPr id="460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11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074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425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a:solidFill>
                <a:srgbClr val="FFFFFF"/>
              </a:solidFill>
            </a:endParaRPr>
          </a:p>
        </p:txBody>
      </p:sp>
      <p:sp>
        <p:nvSpPr>
          <p:cNvPr id="5" name="Freeform 4"/>
          <p:cNvSpPr/>
          <p:nvPr/>
        </p:nvSpPr>
        <p:spPr>
          <a:xfrm>
            <a:off x="-2117" y="-1588"/>
            <a:ext cx="12194117"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a:solidFill>
                <a:srgbClr val="FFFFFF"/>
              </a:solidFill>
            </a:endParaRPr>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smtClean="0"/>
            </a:lvl1pPr>
          </a:lstStyle>
          <a:p>
            <a:pPr>
              <a:defRPr/>
            </a:pPr>
            <a:fld id="{05D974C1-1A57-48CF-83FB-3A3919FE0200}" type="datetimeFigureOut">
              <a:rPr lang="en-US"/>
              <a:pPr>
                <a:defRPr/>
              </a:pPr>
              <a:t>9/15/2024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BA0439F-F6E4-40FE-9717-46666925C8AC}" type="slidenum">
              <a:rPr lang="en-US" altLang="vi-VN"/>
              <a:pPr>
                <a:defRPr/>
              </a:pPr>
              <a:t>‹#›</a:t>
            </a:fld>
            <a:endParaRPr lang="en-US" altLang="vi-VN"/>
          </a:p>
        </p:txBody>
      </p:sp>
    </p:spTree>
    <p:extLst>
      <p:ext uri="{BB962C8B-B14F-4D97-AF65-F5344CB8AC3E}">
        <p14:creationId xmlns:p14="http://schemas.microsoft.com/office/powerpoint/2010/main" val="197730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8564412C-56C6-49C4-9000-23CD190A5186}" type="datetimeFigureOut">
              <a:rPr lang="en-US"/>
              <a:pPr>
                <a:defRPr/>
              </a:pPr>
              <a:t>9/15/2024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3F1A9A-3D58-42FB-A765-0C2CFADABF0F}" type="slidenum">
              <a:rPr lang="en-US" altLang="vi-VN"/>
              <a:pPr>
                <a:defRPr/>
              </a:pPr>
              <a:t>‹#›</a:t>
            </a:fld>
            <a:endParaRPr lang="en-US" altLang="vi-VN"/>
          </a:p>
        </p:txBody>
      </p:sp>
    </p:spTree>
    <p:extLst>
      <p:ext uri="{BB962C8B-B14F-4D97-AF65-F5344CB8AC3E}">
        <p14:creationId xmlns:p14="http://schemas.microsoft.com/office/powerpoint/2010/main" val="44171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2117" y="-1588"/>
            <a:ext cx="12194117"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a:solidFill>
                <a:srgbClr val="FFFFFF"/>
              </a:solidFill>
            </a:endParaRPr>
          </a:p>
        </p:txBody>
      </p:sp>
      <p:sp>
        <p:nvSpPr>
          <p:cNvPr id="5" name="Right Triangle 4"/>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a:solidFill>
                <a:srgbClr val="FFFFFF"/>
              </a:solidFill>
            </a:endParaRPr>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5BEEC0FA-3700-46D4-B65F-FD57896BD273}" type="datetimeFigureOut">
              <a:rPr lang="en-US"/>
              <a:pPr>
                <a:defRPr/>
              </a:pPr>
              <a:t>9/15/2024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75F87AB-D015-4ABD-9C84-44BF04ABC573}" type="slidenum">
              <a:rPr lang="en-US" altLang="vi-VN"/>
              <a:pPr>
                <a:defRPr/>
              </a:pPr>
              <a:t>‹#›</a:t>
            </a:fld>
            <a:endParaRPr lang="en-US" altLang="vi-VN"/>
          </a:p>
        </p:txBody>
      </p:sp>
    </p:spTree>
    <p:extLst>
      <p:ext uri="{BB962C8B-B14F-4D97-AF65-F5344CB8AC3E}">
        <p14:creationId xmlns:p14="http://schemas.microsoft.com/office/powerpoint/2010/main" val="326902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lstStyle>
          <a:p>
            <a:pPr>
              <a:defRPr/>
            </a:pPr>
            <a:fld id="{E9286609-9C44-412E-93A8-3D2177D3BD8E}" type="datetimeFigureOut">
              <a:rPr lang="en-US"/>
              <a:pPr>
                <a:defRPr/>
              </a:pPr>
              <a:t>9/15/2024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EB8DC22-9DCD-4376-A904-E56A6C26CA1D}" type="slidenum">
              <a:rPr lang="en-US" altLang="vi-VN"/>
              <a:pPr>
                <a:defRPr/>
              </a:pPr>
              <a:t>‹#›</a:t>
            </a:fld>
            <a:endParaRPr lang="en-US" altLang="vi-VN"/>
          </a:p>
        </p:txBody>
      </p:sp>
    </p:spTree>
    <p:extLst>
      <p:ext uri="{BB962C8B-B14F-4D97-AF65-F5344CB8AC3E}">
        <p14:creationId xmlns:p14="http://schemas.microsoft.com/office/powerpoint/2010/main" val="313296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smtClean="0"/>
            </a:lvl1pPr>
          </a:lstStyle>
          <a:p>
            <a:pPr>
              <a:defRPr/>
            </a:pPr>
            <a:fld id="{68CAF34D-8566-4744-B1EE-78F89D162258}" type="datetimeFigureOut">
              <a:rPr lang="en-US"/>
              <a:pPr>
                <a:defRPr/>
              </a:pPr>
              <a:t>9/15/2024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FF316CA-614C-4882-A7A9-1CC21B0DA70F}" type="slidenum">
              <a:rPr lang="en-US" altLang="vi-VN"/>
              <a:pPr>
                <a:defRPr/>
              </a:pPr>
              <a:t>‹#›</a:t>
            </a:fld>
            <a:endParaRPr lang="en-US" altLang="vi-VN"/>
          </a:p>
        </p:txBody>
      </p:sp>
    </p:spTree>
    <p:extLst>
      <p:ext uri="{BB962C8B-B14F-4D97-AF65-F5344CB8AC3E}">
        <p14:creationId xmlns:p14="http://schemas.microsoft.com/office/powerpoint/2010/main" val="99294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1F45BC30-50A2-4E94-8306-297DD773A765}" type="datetimeFigureOut">
              <a:rPr lang="en-US"/>
              <a:pPr>
                <a:defRPr/>
              </a:pPr>
              <a:t>9/15/2024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D4A1EC-A9A0-4ED2-9719-1143288C9659}" type="slidenum">
              <a:rPr lang="en-US" altLang="vi-VN"/>
              <a:pPr>
                <a:defRPr/>
              </a:pPr>
              <a:t>‹#›</a:t>
            </a:fld>
            <a:endParaRPr lang="en-US" altLang="vi-VN"/>
          </a:p>
        </p:txBody>
      </p:sp>
    </p:spTree>
    <p:extLst>
      <p:ext uri="{BB962C8B-B14F-4D97-AF65-F5344CB8AC3E}">
        <p14:creationId xmlns:p14="http://schemas.microsoft.com/office/powerpoint/2010/main" val="327364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DE704A38-EC6A-4034-905A-33D042A6627F}" type="datetimeFigureOut">
              <a:rPr lang="en-US"/>
              <a:pPr>
                <a:defRPr/>
              </a:pPr>
              <a:t>9/15/2024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E5DDA05-45EF-4AE4-B265-721D602082B2}" type="slidenum">
              <a:rPr lang="en-US" altLang="vi-VN"/>
              <a:pPr>
                <a:defRPr/>
              </a:pPr>
              <a:t>‹#›</a:t>
            </a:fld>
            <a:endParaRPr lang="en-US" altLang="vi-VN"/>
          </a:p>
        </p:txBody>
      </p:sp>
    </p:spTree>
    <p:extLst>
      <p:ext uri="{BB962C8B-B14F-4D97-AF65-F5344CB8AC3E}">
        <p14:creationId xmlns:p14="http://schemas.microsoft.com/office/powerpoint/2010/main" val="2086943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a:solidFill>
                <a:srgbClr val="FFFFFF"/>
              </a:solidFill>
            </a:endParaRPr>
          </a:p>
        </p:txBody>
      </p:sp>
      <p:sp>
        <p:nvSpPr>
          <p:cNvPr id="6" name="Right Triangle 5"/>
          <p:cNvSpPr/>
          <p:nvPr/>
        </p:nvSpPr>
        <p:spPr>
          <a:xfrm rot="5400000">
            <a:off x="1720851" y="-1720850"/>
            <a:ext cx="6858000" cy="102997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fld id="{19F518A7-531D-4A6A-BF52-037802491D19}" type="datetimeFigureOut">
              <a:rPr lang="en-US"/>
              <a:pPr>
                <a:defRPr/>
              </a:pPr>
              <a:t>9/15/2024</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solidFill>
                <a:srgbClr val="434342"/>
              </a:solidFill>
            </a:endParaRPr>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8C2443E1-E3A8-403F-B7EB-2DEA02625F5B}" type="slidenum">
              <a:rPr lang="en-US" altLang="vi-VN">
                <a:solidFill>
                  <a:srgbClr val="434342"/>
                </a:solidFill>
              </a:rPr>
              <a:pPr>
                <a:defRPr/>
              </a:pPr>
              <a:t>‹#›</a:t>
            </a:fld>
            <a:endParaRPr lang="en-US" altLang="vi-VN">
              <a:solidFill>
                <a:srgbClr val="434342"/>
              </a:solidFill>
            </a:endParaRPr>
          </a:p>
        </p:txBody>
      </p:sp>
    </p:spTree>
    <p:extLst>
      <p:ext uri="{BB962C8B-B14F-4D97-AF65-F5344CB8AC3E}">
        <p14:creationId xmlns:p14="http://schemas.microsoft.com/office/powerpoint/2010/main" val="27738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103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a:solidFill>
                <a:srgbClr val="FFFFFF"/>
              </a:solidFill>
            </a:endParaRPr>
          </a:p>
        </p:txBody>
      </p:sp>
      <p:sp>
        <p:nvSpPr>
          <p:cNvPr id="6" name="Freeform 5"/>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a:solidFill>
                <a:srgbClr val="FFFFFF"/>
              </a:solidFill>
            </a:endParaRPr>
          </a:p>
        </p:txBody>
      </p:sp>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smtClean="0"/>
            </a:lvl1pPr>
          </a:lstStyle>
          <a:p>
            <a:pPr>
              <a:defRPr/>
            </a:pPr>
            <a:fld id="{C7AE0315-EAAD-4871-AB85-F2D284FA5B4D}" type="datetimeFigureOut">
              <a:rPr lang="en-US"/>
              <a:pPr>
                <a:defRPr/>
              </a:pPr>
              <a:t>9/15/2024</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98084DE8-41B0-4761-ABE6-476DE032A7D7}" type="slidenum">
              <a:rPr lang="en-US" altLang="vi-VN"/>
              <a:pPr>
                <a:defRPr/>
              </a:pPr>
              <a:t>‹#›</a:t>
            </a:fld>
            <a:endParaRPr lang="en-US" altLang="vi-VN"/>
          </a:p>
        </p:txBody>
      </p:sp>
    </p:spTree>
    <p:extLst>
      <p:ext uri="{BB962C8B-B14F-4D97-AF65-F5344CB8AC3E}">
        <p14:creationId xmlns:p14="http://schemas.microsoft.com/office/powerpoint/2010/main" val="3432479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48DBAEA-32C3-48E2-8774-8DC88C40B2AB}" type="datetimeFigureOut">
              <a:rPr lang="en-US"/>
              <a:pPr>
                <a:defRPr/>
              </a:pPr>
              <a:t>9/15/2024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92E5E4-A25D-4424-B32E-B3DCC7D660E2}" type="slidenum">
              <a:rPr lang="en-US" altLang="vi-VN"/>
              <a:pPr>
                <a:defRPr/>
              </a:pPr>
              <a:t>‹#›</a:t>
            </a:fld>
            <a:endParaRPr lang="en-US" altLang="vi-VN"/>
          </a:p>
        </p:txBody>
      </p:sp>
    </p:spTree>
    <p:extLst>
      <p:ext uri="{BB962C8B-B14F-4D97-AF65-F5344CB8AC3E}">
        <p14:creationId xmlns:p14="http://schemas.microsoft.com/office/powerpoint/2010/main" val="2629097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E9129D0A-7F5E-432E-91F6-088A9CDA536A}" type="datetimeFigureOut">
              <a:rPr lang="en-US"/>
              <a:pPr>
                <a:defRPr/>
              </a:pPr>
              <a:t>9/15/2024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A47419-678A-4F0A-92F9-1B5308A2C0BC}" type="slidenum">
              <a:rPr lang="en-US" altLang="vi-VN"/>
              <a:pPr>
                <a:defRPr/>
              </a:pPr>
              <a:t>‹#›</a:t>
            </a:fld>
            <a:endParaRPr lang="en-US" altLang="vi-VN"/>
          </a:p>
        </p:txBody>
      </p:sp>
    </p:spTree>
    <p:extLst>
      <p:ext uri="{BB962C8B-B14F-4D97-AF65-F5344CB8AC3E}">
        <p14:creationId xmlns:p14="http://schemas.microsoft.com/office/powerpoint/2010/main" val="3950451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49228375-47E6-4DAA-91D1-693C6D557E3F}" type="datetimeFigureOut">
              <a:rPr lang="en-US"/>
              <a:pPr>
                <a:defRPr/>
              </a:pPr>
              <a:t>9/15/2024</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A3AB1AA-0AD1-4702-A91A-77440D297352}" type="slidenum">
              <a:rPr lang="en-US" altLang="vi-VN"/>
              <a:pPr>
                <a:defRPr/>
              </a:pPr>
              <a:t>‹#›</a:t>
            </a:fld>
            <a:endParaRPr lang="en-US" altLang="vi-VN"/>
          </a:p>
        </p:txBody>
      </p:sp>
    </p:spTree>
    <p:extLst>
      <p:ext uri="{BB962C8B-B14F-4D97-AF65-F5344CB8AC3E}">
        <p14:creationId xmlns:p14="http://schemas.microsoft.com/office/powerpoint/2010/main" val="1814241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951567"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278033"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053667" y="3525839"/>
            <a:ext cx="61384"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609600" y="1433732"/>
            <a:ext cx="110744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B5463099-BDFB-4C52-B7CC-BBFA10289A9A}" type="slidenum">
              <a:rPr lang="en-US" altLang="vi-VN">
                <a:solidFill>
                  <a:srgbClr val="FEFAC9"/>
                </a:solidFill>
              </a:rPr>
              <a:pPr>
                <a:defRPr/>
              </a:pPr>
              <a:t>‹#›</a:t>
            </a:fld>
            <a:endParaRPr lang="en-US" altLang="vi-VN">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268067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2381E1B4-CC65-4311-8D0E-04E67E2DEA0B}" type="slidenum">
              <a:rPr lang="en-US" altLang="vi-VN">
                <a:solidFill>
                  <a:srgbClr val="FEFAC9"/>
                </a:solidFill>
              </a:rPr>
              <a:pPr>
                <a:defRPr/>
              </a:pPr>
              <a:t>‹#›</a:t>
            </a:fld>
            <a:endParaRPr lang="en-US" altLang="vi-VN">
              <a:solidFill>
                <a:srgbClr val="FEFAC9"/>
              </a:solidFill>
            </a:endParaRPr>
          </a:p>
        </p:txBody>
      </p:sp>
    </p:spTree>
    <p:extLst>
      <p:ext uri="{BB962C8B-B14F-4D97-AF65-F5344CB8AC3E}">
        <p14:creationId xmlns:p14="http://schemas.microsoft.com/office/powerpoint/2010/main" val="3089752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914400" y="4916488"/>
            <a:ext cx="105664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14400" y="4958864"/>
            <a:ext cx="105664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C1FC626-A465-4D66-98F9-5C7B63B07C00}" type="slidenum">
              <a:rPr lang="en-US" altLang="vi-VN">
                <a:solidFill>
                  <a:srgbClr val="FEFAC9"/>
                </a:solidFill>
              </a:rPr>
              <a:pPr>
                <a:defRPr/>
              </a:pPr>
              <a:t>‹#›</a:t>
            </a:fld>
            <a:endParaRPr lang="en-US" altLang="vi-VN">
              <a:solidFill>
                <a:srgbClr val="FEFAC9"/>
              </a:solidFill>
            </a:endParaRPr>
          </a:p>
        </p:txBody>
      </p:sp>
    </p:spTree>
    <p:extLst>
      <p:ext uri="{BB962C8B-B14F-4D97-AF65-F5344CB8AC3E}">
        <p14:creationId xmlns:p14="http://schemas.microsoft.com/office/powerpoint/2010/main" val="3835013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609600" y="1524000"/>
            <a:ext cx="541324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524000"/>
            <a:ext cx="5413248"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1E326F24-53DF-4380-B952-8FD5DD64DFE7}" type="slidenum">
              <a:rPr lang="en-US" altLang="vi-VN">
                <a:solidFill>
                  <a:srgbClr val="FEFAC9"/>
                </a:solidFill>
              </a:rPr>
              <a:pPr>
                <a:defRPr/>
              </a:pPr>
              <a:t>‹#›</a:t>
            </a:fld>
            <a:endParaRPr lang="en-US" altLang="vi-VN">
              <a:solidFill>
                <a:srgbClr val="FEFAC9"/>
              </a:solidFill>
            </a:endParaRPr>
          </a:p>
        </p:txBody>
      </p:sp>
    </p:spTree>
    <p:extLst>
      <p:ext uri="{BB962C8B-B14F-4D97-AF65-F5344CB8AC3E}">
        <p14:creationId xmlns:p14="http://schemas.microsoft.com/office/powerpoint/2010/main" val="2871066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1420" y="2179641"/>
            <a:ext cx="4997449"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39419" y="2179641"/>
            <a:ext cx="499956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6199717" y="2201896"/>
            <a:ext cx="53848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09600" y="155448"/>
            <a:ext cx="109728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7B081623-76A3-4CCD-BB49-7096076B67DC}" type="slidenum">
              <a:rPr lang="en-US" altLang="vi-VN">
                <a:solidFill>
                  <a:srgbClr val="FEFAC9"/>
                </a:solidFill>
              </a:rPr>
              <a:pPr>
                <a:defRPr/>
              </a:pPr>
              <a:t>‹#›</a:t>
            </a:fld>
            <a:endParaRPr lang="en-US" altLang="vi-VN">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967408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61F31BEC-9220-4DBC-92DB-30C8F7A268B3}" type="slidenum">
              <a:rPr lang="en-US" altLang="vi-VN">
                <a:solidFill>
                  <a:srgbClr val="FEFAC9"/>
                </a:solidFill>
              </a:rPr>
              <a:pPr>
                <a:defRPr/>
              </a:pPr>
              <a:t>‹#›</a:t>
            </a:fld>
            <a:endParaRPr lang="en-US" altLang="vi-VN">
              <a:solidFill>
                <a:srgbClr val="FEFAC9"/>
              </a:solidFill>
            </a:endParaRPr>
          </a:p>
        </p:txBody>
      </p:sp>
    </p:spTree>
    <p:extLst>
      <p:ext uri="{BB962C8B-B14F-4D97-AF65-F5344CB8AC3E}">
        <p14:creationId xmlns:p14="http://schemas.microsoft.com/office/powerpoint/2010/main" val="124515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930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7A3832F6-6895-4BE4-A5F0-7CAA50F2F6CF}" type="slidenum">
              <a:rPr lang="en-US" altLang="vi-VN">
                <a:solidFill>
                  <a:srgbClr val="FEFAC9"/>
                </a:solidFill>
              </a:rPr>
              <a:pPr>
                <a:defRPr/>
              </a:pPr>
              <a:t>‹#›</a:t>
            </a:fld>
            <a:endParaRPr lang="en-US" altLang="vi-VN">
              <a:solidFill>
                <a:srgbClr val="FEFAC9"/>
              </a:solidFill>
            </a:endParaRPr>
          </a:p>
        </p:txBody>
      </p:sp>
    </p:spTree>
    <p:extLst>
      <p:ext uri="{BB962C8B-B14F-4D97-AF65-F5344CB8AC3E}">
        <p14:creationId xmlns:p14="http://schemas.microsoft.com/office/powerpoint/2010/main" val="2504976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9042400" y="1600200"/>
            <a:ext cx="2645664"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9042400" y="457200"/>
            <a:ext cx="26416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A819945-D4E2-4E6D-98D2-1A9E4468E5F1}" type="slidenum">
              <a:rPr lang="en-US" altLang="vi-VN">
                <a:solidFill>
                  <a:srgbClr val="FEFAC9"/>
                </a:solidFill>
              </a:rPr>
              <a:pPr>
                <a:defRPr/>
              </a:pPr>
              <a:t>‹#›</a:t>
            </a:fld>
            <a:endParaRPr lang="en-US" altLang="vi-VN">
              <a:solidFill>
                <a:srgbClr val="FEFAC9"/>
              </a:solidFill>
            </a:endParaRPr>
          </a:p>
        </p:txBody>
      </p:sp>
    </p:spTree>
    <p:extLst>
      <p:ext uri="{BB962C8B-B14F-4D97-AF65-F5344CB8AC3E}">
        <p14:creationId xmlns:p14="http://schemas.microsoft.com/office/powerpoint/2010/main" val="357447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839200" y="1600200"/>
            <a:ext cx="27432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9592F6D-BC05-4D38-A356-FC2F0590EACC}" type="slidenum">
              <a:rPr lang="en-US" altLang="vi-VN">
                <a:solidFill>
                  <a:srgbClr val="FEFAC9"/>
                </a:solidFill>
              </a:rPr>
              <a:pPr>
                <a:defRPr/>
              </a:pPr>
              <a:t>‹#›</a:t>
            </a:fld>
            <a:endParaRPr lang="en-US" altLang="vi-VN">
              <a:solidFill>
                <a:srgbClr val="FEFAC9"/>
              </a:solidFill>
            </a:endParaRPr>
          </a:p>
        </p:txBody>
      </p:sp>
    </p:spTree>
    <p:extLst>
      <p:ext uri="{BB962C8B-B14F-4D97-AF65-F5344CB8AC3E}">
        <p14:creationId xmlns:p14="http://schemas.microsoft.com/office/powerpoint/2010/main" val="1981384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544027A4-3F07-49C4-A264-C7A226AFD67B}" type="slidenum">
              <a:rPr lang="en-US" altLang="vi-VN">
                <a:solidFill>
                  <a:srgbClr val="FEFAC9"/>
                </a:solidFill>
              </a:rPr>
              <a:pPr>
                <a:defRPr/>
              </a:pPr>
              <a:t>‹#›</a:t>
            </a:fld>
            <a:endParaRPr lang="en-US" altLang="vi-VN">
              <a:solidFill>
                <a:srgbClr val="FEFAC9"/>
              </a:solidFill>
            </a:endParaRPr>
          </a:p>
        </p:txBody>
      </p:sp>
    </p:spTree>
    <p:extLst>
      <p:ext uri="{BB962C8B-B14F-4D97-AF65-F5344CB8AC3E}">
        <p14:creationId xmlns:p14="http://schemas.microsoft.com/office/powerpoint/2010/main" val="837708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2A35ECFA-AEBF-4C52-8C1A-B4B4219E2073}" type="slidenum">
              <a:rPr lang="en-US" altLang="vi-VN">
                <a:solidFill>
                  <a:srgbClr val="FEFAC9"/>
                </a:solidFill>
              </a:rPr>
              <a:pPr>
                <a:defRPr/>
              </a:pPr>
              <a:t>‹#›</a:t>
            </a:fld>
            <a:endParaRPr lang="en-US" altLang="vi-VN">
              <a:solidFill>
                <a:srgbClr val="FEFAC9"/>
              </a:solidFill>
            </a:endParaRPr>
          </a:p>
        </p:txBody>
      </p:sp>
    </p:spTree>
    <p:extLst>
      <p:ext uri="{BB962C8B-B14F-4D97-AF65-F5344CB8AC3E}">
        <p14:creationId xmlns:p14="http://schemas.microsoft.com/office/powerpoint/2010/main" val="96946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97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474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06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649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8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571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9/15/2024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9681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4233" y="5051426"/>
            <a:ext cx="4766733"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a:solidFill>
                <a:srgbClr val="FFFFFF"/>
              </a:solidFill>
            </a:endParaRPr>
          </a:p>
        </p:txBody>
      </p:sp>
      <p:sp>
        <p:nvSpPr>
          <p:cNvPr id="8" name="Freeform 7"/>
          <p:cNvSpPr/>
          <p:nvPr/>
        </p:nvSpPr>
        <p:spPr>
          <a:xfrm>
            <a:off x="-2117" y="5051426"/>
            <a:ext cx="12194117"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000">
              <a:solidFill>
                <a:srgbClr val="FFFFFF"/>
              </a:solidFill>
            </a:endParaRPr>
          </a:p>
        </p:txBody>
      </p:sp>
      <p:sp>
        <p:nvSpPr>
          <p:cNvPr id="2" name="Title Placeholder 1"/>
          <p:cNvSpPr>
            <a:spLocks noGrp="1"/>
          </p:cNvSpPr>
          <p:nvPr>
            <p:ph type="title"/>
          </p:nvPr>
        </p:nvSpPr>
        <p:spPr>
          <a:xfrm>
            <a:off x="1096434" y="365126"/>
            <a:ext cx="10028767"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3" name="Text Placeholder 2"/>
          <p:cNvSpPr>
            <a:spLocks noGrp="1"/>
          </p:cNvSpPr>
          <p:nvPr>
            <p:ph type="body" idx="1"/>
          </p:nvPr>
        </p:nvSpPr>
        <p:spPr bwMode="auto">
          <a:xfrm>
            <a:off x="1096434" y="1100138"/>
            <a:ext cx="10028767"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68818" y="5870576"/>
            <a:ext cx="2901949" cy="201613"/>
          </a:xfrm>
          <a:prstGeom prst="rect">
            <a:avLst/>
          </a:prstGeom>
        </p:spPr>
        <p:txBody>
          <a:bodyPr vert="horz" lIns="91440" tIns="45720" rIns="91440" bIns="45720" rtlCol="0" anchor="ctr"/>
          <a:lstStyle>
            <a:lvl1pPr algn="l">
              <a:defRPr sz="1200">
                <a:solidFill>
                  <a:srgbClr val="FFFFFF"/>
                </a:solidFill>
                <a:latin typeface="Arial" charset="0"/>
              </a:defRPr>
            </a:lvl1pPr>
          </a:lstStyle>
          <a:p>
            <a:pPr defTabSz="914400"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4690533" y="6284914"/>
            <a:ext cx="6299200" cy="274637"/>
          </a:xfrm>
          <a:prstGeom prst="rect">
            <a:avLst/>
          </a:prstGeom>
        </p:spPr>
        <p:txBody>
          <a:bodyPr vert="horz" lIns="91440" tIns="45720" rIns="91440" bIns="45720" rtlCol="0" anchor="ctr"/>
          <a:lstStyle>
            <a:lvl1pPr algn="r">
              <a:defRPr sz="1000" cap="all" spc="200" baseline="0">
                <a:solidFill>
                  <a:srgbClr val="FFFFFF"/>
                </a:solidFill>
                <a:latin typeface="Arial" charset="0"/>
              </a:defRPr>
            </a:lvl1pPr>
          </a:lstStyle>
          <a:p>
            <a:pPr defTabSz="914400"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11201400" y="6170614"/>
            <a:ext cx="670984" cy="503237"/>
          </a:xfrm>
          <a:prstGeom prst="ellipse">
            <a:avLst/>
          </a:prstGeom>
          <a:ln w="19050">
            <a:solidFill>
              <a:srgbClr val="FFFFFF"/>
            </a:solidFill>
          </a:ln>
        </p:spPr>
        <p:txBody>
          <a:bodyPr vert="horz" lIns="9144" tIns="9144" rIns="9144" bIns="9144" rtlCol="0" anchor="ctr">
            <a:normAutofit/>
          </a:bodyPr>
          <a:lstStyle>
            <a:lvl1pPr algn="ctr">
              <a:defRPr sz="1650" smtClean="0">
                <a:solidFill>
                  <a:srgbClr val="FFFFFF"/>
                </a:solidFill>
                <a:latin typeface="Arial" charset="0"/>
              </a:defRPr>
            </a:lvl1pPr>
          </a:lstStyle>
          <a:p>
            <a:pPr defTabSz="914400" eaLnBrk="0" fontAlgn="base" hangingPunct="0">
              <a:spcBef>
                <a:spcPct val="0"/>
              </a:spcBef>
              <a:spcAft>
                <a:spcPct val="0"/>
              </a:spcAft>
              <a:defRPr/>
            </a:pPr>
            <a:fld id="{8F5EA3B8-2561-4D2D-87CF-06EBA122A74D}" type="slidenum">
              <a:rPr lang="en-US" altLang="vi-VN"/>
              <a:pPr defTabSz="914400" eaLnBrk="0" fontAlgn="base" hangingPunct="0">
                <a:spcBef>
                  <a:spcPct val="0"/>
                </a:spcBef>
                <a:spcAft>
                  <a:spcPct val="0"/>
                </a:spcAft>
                <a:defRPr/>
              </a:pPr>
              <a:t>‹#›</a:t>
            </a:fld>
            <a:endParaRPr lang="en-US" altLang="vi-VN"/>
          </a:p>
        </p:txBody>
      </p:sp>
    </p:spTree>
    <p:extLst>
      <p:ext uri="{BB962C8B-B14F-4D97-AF65-F5344CB8AC3E}">
        <p14:creationId xmlns:p14="http://schemas.microsoft.com/office/powerpoint/2010/main" val="28676337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pitchFamily="34"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24" name="Date Placeholder 23"/>
          <p:cNvSpPr>
            <a:spLocks noGrp="1"/>
          </p:cNvSpPr>
          <p:nvPr>
            <p:ph type="dt" sz="half" idx="2"/>
          </p:nvPr>
        </p:nvSpPr>
        <p:spPr>
          <a:xfrm>
            <a:off x="7721600" y="6203953"/>
            <a:ext cx="34544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defTabSz="914400" fontAlgn="base">
              <a:spcBef>
                <a:spcPct val="0"/>
              </a:spcBef>
              <a:spcAft>
                <a:spcPct val="0"/>
              </a:spcAft>
              <a:defRPr/>
            </a:pPr>
            <a:endParaRPr lang="en-US">
              <a:solidFill>
                <a:srgbClr val="FEFAC9"/>
              </a:solidFill>
            </a:endParaRPr>
          </a:p>
        </p:txBody>
      </p:sp>
      <p:sp>
        <p:nvSpPr>
          <p:cNvPr id="10" name="Footer Placeholder 9"/>
          <p:cNvSpPr>
            <a:spLocks noGrp="1"/>
          </p:cNvSpPr>
          <p:nvPr>
            <p:ph type="ftr" sz="quarter" idx="3"/>
          </p:nvPr>
        </p:nvSpPr>
        <p:spPr>
          <a:xfrm>
            <a:off x="2844800" y="6203953"/>
            <a:ext cx="4775200"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defTabSz="914400" fontAlgn="base">
              <a:spcBef>
                <a:spcPct val="0"/>
              </a:spcBef>
              <a:spcAft>
                <a:spcPct val="0"/>
              </a:spcAft>
              <a:defRPr/>
            </a:pPr>
            <a:endParaRPr lang="en-US">
              <a:solidFill>
                <a:srgbClr val="FEFAC9"/>
              </a:solidFill>
            </a:endParaRPr>
          </a:p>
        </p:txBody>
      </p:sp>
      <p:sp>
        <p:nvSpPr>
          <p:cNvPr id="22" name="Slide Number Placeholder 21"/>
          <p:cNvSpPr>
            <a:spLocks noGrp="1"/>
          </p:cNvSpPr>
          <p:nvPr>
            <p:ph type="sldNum" sz="quarter" idx="4"/>
          </p:nvPr>
        </p:nvSpPr>
        <p:spPr>
          <a:xfrm>
            <a:off x="11214100" y="6181725"/>
            <a:ext cx="8128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latin typeface="Arial" charset="0"/>
              </a:defRPr>
            </a:lvl1pPr>
          </a:lstStyle>
          <a:p>
            <a:pPr defTabSz="914400" fontAlgn="base">
              <a:spcBef>
                <a:spcPct val="0"/>
              </a:spcBef>
              <a:spcAft>
                <a:spcPct val="0"/>
              </a:spcAft>
              <a:defRPr/>
            </a:pPr>
            <a:fld id="{E9872883-5897-4419-A87B-E11E4D7B952E}" type="slidenum">
              <a:rPr lang="en-US" altLang="vi-VN">
                <a:solidFill>
                  <a:srgbClr val="FEFAC9"/>
                </a:solidFill>
              </a:rPr>
              <a:pPr defTabSz="914400" fontAlgn="base">
                <a:spcBef>
                  <a:spcPct val="0"/>
                </a:spcBef>
                <a:spcAft>
                  <a:spcPct val="0"/>
                </a:spcAft>
                <a:defRPr/>
              </a:pPr>
              <a:t>‹#›</a:t>
            </a:fld>
            <a:endParaRPr lang="en-US" altLang="vi-VN">
              <a:solidFill>
                <a:srgbClr val="FEFAC9"/>
              </a:solidFill>
            </a:endParaRPr>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11606836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6.jpeg"/><Relationship Id="rId5" Type="http://schemas.openxmlformats.org/officeDocument/2006/relationships/image" Target="../media/image7.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9.jpeg"/><Relationship Id="rId5" Type="http://schemas.openxmlformats.org/officeDocument/2006/relationships/image" Target="../media/image8.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9.jpeg"/><Relationship Id="rId5" Type="http://schemas.openxmlformats.org/officeDocument/2006/relationships/image" Target="../media/image2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TIẾT 4 - BÀI 2. </a:t>
            </a:r>
            <a:r>
              <a:rPr lang="vi-VN" sz="2400" b="1" dirty="0"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Dụng cụ đo điện đang được sử dụng để đo điện áp.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299788" y="1469782"/>
            <a:ext cx="6288831" cy="461665"/>
          </a:xfrm>
          <a:prstGeom prst="rect">
            <a:avLst/>
          </a:prstGeom>
        </p:spPr>
        <p:txBody>
          <a:bodyPr wrap="square">
            <a:spAutoFit/>
          </a:bodyPr>
          <a:lstStyle/>
          <a:p>
            <a:r>
              <a:rPr lang="en-US" sz="2400" dirty="0" err="1">
                <a:solidFill>
                  <a:srgbClr val="FF0000"/>
                </a:solidFill>
                <a:latin typeface="Times New Roman" panose="02020603050405020304" pitchFamily="18" charset="0"/>
                <a:ea typeface="Times New Roman" panose="02020603050405020304" pitchFamily="18" charset="0"/>
              </a:rPr>
              <a:t>Đồng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hồ</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áp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một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chiều</a:t>
            </a:r>
            <a:endParaRPr lang="en-US" sz="2400" dirty="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2" y="906786"/>
            <a:ext cx="8049753" cy="4738235"/>
          </a:xfrm>
          <a:prstGeom prst="rect">
            <a:avLst/>
          </a:prstGeom>
          <a:noFill/>
          <a:ln>
            <a:noFill/>
          </a:ln>
        </p:spPr>
      </p:pic>
    </p:spTree>
    <p:extLst>
      <p:ext uri="{BB962C8B-B14F-4D97-AF65-F5344CB8AC3E}">
        <p14:creationId xmlns:p14="http://schemas.microsoft.com/office/powerpoint/2010/main" val="422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 </a:t>
            </a:r>
            <a:r>
              <a:rPr lang="en-US" sz="2400" smtClean="0">
                <a:solidFill>
                  <a:srgbClr val="FF0000"/>
                </a:solidFill>
                <a:latin typeface="Times New Roman" panose="02020603050405020304" pitchFamily="18" charset="0"/>
                <a:ea typeface="Times New Roman" panose="02020603050405020304" pitchFamily="18" charset="0"/>
              </a:rPr>
              <a:t>Nút </a:t>
            </a:r>
            <a:r>
              <a:rPr lang="en-US" sz="2400">
                <a:solidFill>
                  <a:srgbClr val="FF0000"/>
                </a:solidFill>
                <a:latin typeface="Times New Roman" panose="02020603050405020304" pitchFamily="18" charset="0"/>
                <a:ea typeface="Times New Roman" panose="02020603050405020304" pitchFamily="18" charset="0"/>
              </a:rPr>
              <a:t>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I</a:t>
            </a:r>
            <a:r>
              <a:rPr lang="vi-VN" sz="2400" b="1" dirty="0" smtClean="0">
                <a:latin typeface="Times New Roman" panose="02020603050405020304" pitchFamily="18" charset="0"/>
                <a:cs typeface="Times New Roman" panose="02020603050405020304" pitchFamily="18" charset="0"/>
              </a:rPr>
              <a:t>. Một </a:t>
            </a:r>
            <a:r>
              <a:rPr lang="vi-VN" sz="2400" b="1" dirty="0">
                <a:latin typeface="Times New Roman" panose="02020603050405020304" pitchFamily="18" charset="0"/>
                <a:cs typeface="Times New Roman" panose="02020603050405020304" pitchFamily="18" charset="0"/>
              </a:rPr>
              <a:t>số dụng cụ đo điện đơn giản</a:t>
            </a:r>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1. Đồng hồ vạn năng</a:t>
            </a:r>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a:t>
            </a:r>
            <a:r>
              <a:rPr lang="vi-VN"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Chức </a:t>
            </a:r>
            <a:r>
              <a:rPr lang="vi-VN" sz="2400" b="1" dirty="0">
                <a:latin typeface="Times New Roman" panose="02020603050405020304" pitchFamily="18" charset="0"/>
                <a:cs typeface="Times New Roman" panose="02020603050405020304" pitchFamily="18" charset="0"/>
              </a:rPr>
              <a:t>năng</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 đo hiệu điện thế, đo điện trở...</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loại hiển thị kim và loại hiển thị số.</a:t>
            </a:r>
            <a:endParaRPr lang="en-US" sz="2400" dirty="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b</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Cấu </a:t>
            </a:r>
            <a:r>
              <a:rPr lang="vi-VN" sz="2400" b="1" dirty="0">
                <a:latin typeface="Times New Roman" panose="02020603050405020304" pitchFamily="18" charset="0"/>
                <a:cs typeface="Times New Roman" panose="02020603050405020304" pitchFamily="18" charset="0"/>
              </a:rPr>
              <a:t>tạo</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a:t>
            </a:r>
            <a:r>
              <a:rPr lang="vi-VN" sz="2400" dirty="0" smtClean="0">
                <a:latin typeface="Times New Roman" panose="02020603050405020304" pitchFamily="18" charset="0"/>
                <a:cs typeface="Times New Roman" panose="02020603050405020304" pitchFamily="18" charset="0"/>
              </a:rPr>
              <a:t>ỏ</a:t>
            </a:r>
            <a:r>
              <a:rPr lang="vi-VN" sz="2400" dirty="0">
                <a:latin typeface="Times New Roman" panose="02020603050405020304" pitchFamily="18" charset="0"/>
                <a:cs typeface="Times New Roman" panose="02020603050405020304" pitchFamily="18" charset="0"/>
              </a:rPr>
              <a:t>, nút nguồn, màn hình hiển thị, núm xoay chọn thang đo; que đo; các thang đo, giắc cắm que đo.</a:t>
            </a:r>
            <a:endParaRPr lang="en-US" sz="2400" dirty="0">
              <a:latin typeface="Times New Roman" panose="02020603050405020304" pitchFamily="18" charset="0"/>
              <a:cs typeface="Times New Roman" panose="02020603050405020304" pitchFamily="18" charset="0"/>
            </a:endParaRPr>
          </a:p>
        </p:txBody>
      </p:sp>
      <p:pic>
        <p:nvPicPr>
          <p:cNvPr id="5" name="Picture 4"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6615402" y="3801508"/>
            <a:ext cx="3750907" cy="3056492"/>
          </a:xfrm>
          <a:prstGeom prst="rect">
            <a:avLst/>
          </a:prstGeom>
          <a:noFill/>
          <a:ln>
            <a:noFill/>
          </a:ln>
        </p:spPr>
      </p:pic>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circle(in)">
                                      <p:cBhvr>
                                        <p:cTn id="29" dur="2000"/>
                                        <p:tgtEl>
                                          <p:spTgt spid="2">
                                            <p:txEl>
                                              <p:pRg st="5" end="5"/>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circle(in)">
                                      <p:cBhvr>
                                        <p:cTn id="3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7" y="526408"/>
            <a:ext cx="11383157" cy="461665"/>
          </a:xfrm>
          <a:prstGeom prst="rect">
            <a:avLst/>
          </a:prstGeom>
        </p:spPr>
        <p:txBody>
          <a:bodyPr wrap="square">
            <a:spAutoFit/>
          </a:bodyPr>
          <a:lstStyle/>
          <a:p>
            <a:r>
              <a:rPr lang="en-US" sz="2400" b="1" dirty="0" err="1">
                <a:solidFill>
                  <a:srgbClr val="0000FF"/>
                </a:solidFill>
                <a:latin typeface="Times New Roman" panose="02020603050405020304" pitchFamily="18" charset="0"/>
                <a:ea typeface="Times New Roman" panose="02020603050405020304" pitchFamily="18" charset="0"/>
              </a:rPr>
              <a:t>Ampe</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kìm</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kẹp</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có</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điện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áp</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chiều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được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không</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299788" y="1469782"/>
            <a:ext cx="6288831" cy="461665"/>
          </a:xfrm>
          <a:prstGeom prst="rect">
            <a:avLst/>
          </a:prstGeom>
        </p:spPr>
        <p:txBody>
          <a:bodyPr wrap="square">
            <a:spAutoFit/>
          </a:bodyPr>
          <a:lstStyle/>
          <a:p>
            <a:r>
              <a:rPr lang="en-US" sz="2400" dirty="0" err="1" smtClean="0">
                <a:solidFill>
                  <a:srgbClr val="FF0000"/>
                </a:solidFill>
                <a:latin typeface="Times New Roman" panose="02020603050405020304" pitchFamily="18" charset="0"/>
                <a:ea typeface="Times New Roman" panose="02020603050405020304" pitchFamily="18" charset="0"/>
              </a:rPr>
              <a:t>Ampe</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kìm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chỉ</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đo</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được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dòng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điện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xoay</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chiều</a:t>
            </a:r>
            <a:endParaRPr lang="en-US" sz="2400" dirty="0">
              <a:solidFill>
                <a:srgbClr val="FF0000"/>
              </a:solidFill>
            </a:endParaRPr>
          </a:p>
        </p:txBody>
      </p:sp>
      <p:sp>
        <p:nvSpPr>
          <p:cNvPr id="8" name="Rectangle 7"/>
          <p:cNvSpPr/>
          <p:nvPr/>
        </p:nvSpPr>
        <p:spPr>
          <a:xfrm>
            <a:off x="429398" y="86123"/>
            <a:ext cx="2613857" cy="461665"/>
          </a:xfrm>
          <a:prstGeom prst="rect">
            <a:avLst/>
          </a:prstGeom>
        </p:spPr>
        <p:txBody>
          <a:bodyPr wrap="none">
            <a:spAutoFit/>
          </a:bodyPr>
          <a:lstStyle/>
          <a:p>
            <a:pPr>
              <a:spcAft>
                <a:spcPts val="0"/>
              </a:spcAft>
            </a:pPr>
            <a:r>
              <a:rPr lang="en-US" sz="2400" b="1" dirty="0" smtClean="0">
                <a:solidFill>
                  <a:srgbClr val="FF0000"/>
                </a:solidFill>
                <a:latin typeface="Times New Roman" panose="02020603050405020304" pitchFamily="18" charset="0"/>
                <a:ea typeface="Times New Roman" panose="02020603050405020304" pitchFamily="18" charset="0"/>
              </a:rPr>
              <a:t>2. </a:t>
            </a:r>
            <a:r>
              <a:rPr lang="en-US" sz="2400" b="1" dirty="0" err="1" smtClean="0">
                <a:solidFill>
                  <a:srgbClr val="FF0000"/>
                </a:solidFill>
                <a:latin typeface="Times New Roman" panose="02020603050405020304" pitchFamily="18" charset="0"/>
                <a:ea typeface="Times New Roman" panose="02020603050405020304" pitchFamily="18" charset="0"/>
              </a:rPr>
              <a:t>Ampe</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kìm</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kẹp</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932" y="988073"/>
            <a:ext cx="1968014" cy="554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45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 y="1214438"/>
            <a:ext cx="5810251" cy="804862"/>
          </a:xfrm>
        </p:spPr>
        <p:txBody>
          <a:bodyPr rtlCol="0">
            <a:normAutofit/>
          </a:bodyPr>
          <a:lstStyle/>
          <a:p>
            <a:pPr fontAlgn="auto">
              <a:spcAft>
                <a:spcPts val="0"/>
              </a:spcAft>
              <a:defRPr/>
            </a:pPr>
            <a:r>
              <a:rPr lang="en-US" altLang="vi-VN" sz="3000" dirty="0" smtClean="0">
                <a:solidFill>
                  <a:srgbClr val="FFFF00"/>
                </a:solidFill>
                <a:latin typeface="Times New Roman" pitchFamily="18" charset="0"/>
                <a:cs typeface="Times New Roman" pitchFamily="18" charset="0"/>
              </a:rPr>
              <a:t>I – </a:t>
            </a:r>
            <a:r>
              <a:rPr lang="en-US" altLang="vi-VN" sz="3000" dirty="0" err="1" smtClean="0">
                <a:solidFill>
                  <a:srgbClr val="FFFF00"/>
                </a:solidFill>
                <a:latin typeface="Times New Roman" pitchFamily="18" charset="0"/>
                <a:cs typeface="Times New Roman" pitchFamily="18" charset="0"/>
              </a:rPr>
              <a:t>Một</a:t>
            </a:r>
            <a:r>
              <a:rPr lang="en-US" altLang="vi-VN" sz="3000" dirty="0" smtClean="0">
                <a:solidFill>
                  <a:srgbClr val="FFFF00"/>
                </a:solidFill>
                <a:latin typeface="Times New Roman" pitchFamily="18" charset="0"/>
                <a:cs typeface="Times New Roman" pitchFamily="18" charset="0"/>
              </a:rPr>
              <a:t> </a:t>
            </a:r>
            <a:r>
              <a:rPr lang="en-US" altLang="vi-VN" sz="3000" dirty="0" err="1" smtClean="0">
                <a:solidFill>
                  <a:srgbClr val="FFFF00"/>
                </a:solidFill>
                <a:latin typeface="Times New Roman" pitchFamily="18" charset="0"/>
                <a:cs typeface="Times New Roman" pitchFamily="18" charset="0"/>
              </a:rPr>
              <a:t>số</a:t>
            </a:r>
            <a:r>
              <a:rPr lang="en-US" altLang="vi-VN" sz="3000" dirty="0" smtClean="0">
                <a:solidFill>
                  <a:srgbClr val="FFFF00"/>
                </a:solidFill>
                <a:latin typeface="Times New Roman" pitchFamily="18" charset="0"/>
                <a:cs typeface="Times New Roman" pitchFamily="18" charset="0"/>
              </a:rPr>
              <a:t> </a:t>
            </a:r>
            <a:r>
              <a:rPr lang="en-US" altLang="vi-VN" sz="3000" dirty="0" err="1" smtClean="0">
                <a:solidFill>
                  <a:srgbClr val="FFFF00"/>
                </a:solidFill>
                <a:latin typeface="Times New Roman" pitchFamily="18" charset="0"/>
                <a:cs typeface="Times New Roman" pitchFamily="18" charset="0"/>
              </a:rPr>
              <a:t>dụng</a:t>
            </a:r>
            <a:r>
              <a:rPr lang="en-US" altLang="vi-VN" sz="3000" dirty="0" smtClean="0">
                <a:solidFill>
                  <a:srgbClr val="FFFF00"/>
                </a:solidFill>
                <a:latin typeface="Times New Roman" pitchFamily="18" charset="0"/>
                <a:cs typeface="Times New Roman" pitchFamily="18" charset="0"/>
              </a:rPr>
              <a:t> </a:t>
            </a:r>
            <a:r>
              <a:rPr lang="en-US" altLang="vi-VN" sz="3000" dirty="0" err="1" smtClean="0">
                <a:solidFill>
                  <a:srgbClr val="FFFF00"/>
                </a:solidFill>
                <a:latin typeface="Times New Roman" pitchFamily="18" charset="0"/>
                <a:cs typeface="Times New Roman" pitchFamily="18" charset="0"/>
              </a:rPr>
              <a:t>cụ</a:t>
            </a:r>
            <a:r>
              <a:rPr lang="en-US" altLang="vi-VN" sz="3000" dirty="0" smtClean="0">
                <a:solidFill>
                  <a:srgbClr val="FFFF00"/>
                </a:solidFill>
                <a:latin typeface="Times New Roman" pitchFamily="18" charset="0"/>
                <a:cs typeface="Times New Roman" pitchFamily="18" charset="0"/>
              </a:rPr>
              <a:t> </a:t>
            </a:r>
            <a:r>
              <a:rPr lang="en-US" altLang="vi-VN" sz="3000" dirty="0" err="1" smtClean="0">
                <a:solidFill>
                  <a:srgbClr val="FFFF00"/>
                </a:solidFill>
                <a:latin typeface="Times New Roman" pitchFamily="18" charset="0"/>
                <a:cs typeface="Times New Roman" pitchFamily="18" charset="0"/>
              </a:rPr>
              <a:t>đo</a:t>
            </a:r>
            <a:r>
              <a:rPr lang="en-US" altLang="vi-VN" sz="3000" dirty="0" smtClean="0">
                <a:solidFill>
                  <a:srgbClr val="FFFF00"/>
                </a:solidFill>
                <a:latin typeface="Times New Roman" pitchFamily="18" charset="0"/>
                <a:cs typeface="Times New Roman" pitchFamily="18" charset="0"/>
              </a:rPr>
              <a:t> </a:t>
            </a:r>
            <a:r>
              <a:rPr lang="en-US" altLang="vi-VN" sz="3000" dirty="0" err="1" smtClean="0">
                <a:solidFill>
                  <a:srgbClr val="FFFF00"/>
                </a:solidFill>
                <a:latin typeface="Times New Roman" pitchFamily="18" charset="0"/>
                <a:cs typeface="Times New Roman" pitchFamily="18" charset="0"/>
              </a:rPr>
              <a:t>điện</a:t>
            </a:r>
            <a:r>
              <a:rPr lang="en-US" altLang="vi-VN" sz="3000" dirty="0" smtClean="0">
                <a:solidFill>
                  <a:srgbClr val="FFFF00"/>
                </a:solidFill>
                <a:latin typeface="Times New Roman" pitchFamily="18" charset="0"/>
                <a:cs typeface="Times New Roman" pitchFamily="18" charset="0"/>
              </a:rPr>
              <a:t> </a:t>
            </a:r>
            <a:r>
              <a:rPr lang="en-US" altLang="vi-VN" sz="3000" dirty="0" err="1" smtClean="0">
                <a:solidFill>
                  <a:srgbClr val="FFFF00"/>
                </a:solidFill>
                <a:latin typeface="Times New Roman" pitchFamily="18" charset="0"/>
                <a:cs typeface="Times New Roman" pitchFamily="18" charset="0"/>
              </a:rPr>
              <a:t>cơ</a:t>
            </a:r>
            <a:r>
              <a:rPr lang="en-US" altLang="vi-VN" sz="3000" dirty="0" smtClean="0">
                <a:solidFill>
                  <a:srgbClr val="FFFF00"/>
                </a:solidFill>
                <a:latin typeface="Times New Roman" pitchFamily="18" charset="0"/>
                <a:cs typeface="Times New Roman" pitchFamily="18" charset="0"/>
              </a:rPr>
              <a:t> </a:t>
            </a:r>
            <a:r>
              <a:rPr lang="en-US" altLang="vi-VN" sz="3000" dirty="0" err="1" smtClean="0">
                <a:solidFill>
                  <a:srgbClr val="FFFF00"/>
                </a:solidFill>
                <a:latin typeface="Times New Roman" pitchFamily="18" charset="0"/>
                <a:cs typeface="Times New Roman" pitchFamily="18" charset="0"/>
              </a:rPr>
              <a:t>bản</a:t>
            </a:r>
            <a:endParaRPr lang="en-US" altLang="vi-VN" sz="3000" dirty="0" smtClean="0">
              <a:solidFill>
                <a:srgbClr val="FFFF00"/>
              </a:solidFill>
              <a:latin typeface="Times New Roman" pitchFamily="18" charset="0"/>
              <a:cs typeface="Times New Roman" pitchFamily="18" charset="0"/>
            </a:endParaRPr>
          </a:p>
        </p:txBody>
      </p:sp>
      <p:cxnSp>
        <p:nvCxnSpPr>
          <p:cNvPr id="6" name="Straight Connector 5"/>
          <p:cNvCxnSpPr/>
          <p:nvPr/>
        </p:nvCxnSpPr>
        <p:spPr>
          <a:xfrm rot="5400000">
            <a:off x="3226595" y="3988597"/>
            <a:ext cx="5643562" cy="95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rrowheads="1"/>
          </p:cNvSpPr>
          <p:nvPr/>
        </p:nvSpPr>
        <p:spPr bwMode="auto">
          <a:xfrm>
            <a:off x="6000753" y="1249363"/>
            <a:ext cx="6191249" cy="1644650"/>
          </a:xfrm>
          <a:prstGeom prst="cloudCallout">
            <a:avLst>
              <a:gd name="adj1" fmla="val -46903"/>
              <a:gd name="adj2" fmla="val 69412"/>
            </a:avLst>
          </a:prstGeom>
          <a:gradFill rotWithShape="1">
            <a:gsLst>
              <a:gs pos="0">
                <a:srgbClr val="6B8EB2"/>
              </a:gs>
              <a:gs pos="50000">
                <a:srgbClr val="99CCFF"/>
              </a:gs>
              <a:gs pos="100000">
                <a:srgbClr val="6B8EB2"/>
              </a:gs>
            </a:gsLst>
            <a:lin ang="2700000" scaled="1"/>
          </a:gradFill>
          <a:ln w="9525">
            <a:solidFill>
              <a:schemeClr val="tx1"/>
            </a:solidFill>
            <a:round/>
            <a:headEnd/>
            <a:tailEnd/>
          </a:ln>
        </p:spPr>
        <p:txBody>
          <a:bodyPr/>
          <a:lstStyle/>
          <a:p>
            <a:pPr algn="ctr" defTabSz="914400" eaLnBrk="0" fontAlgn="base" hangingPunct="0">
              <a:spcBef>
                <a:spcPct val="0"/>
              </a:spcBef>
              <a:spcAft>
                <a:spcPct val="0"/>
              </a:spcAft>
            </a:pPr>
            <a:r>
              <a:rPr lang="en-US" altLang="vi-VN" sz="2400" i="1" smtClean="0">
                <a:solidFill>
                  <a:srgbClr val="000000"/>
                </a:solidFill>
                <a:latin typeface="Arial" pitchFamily="34" charset="0"/>
              </a:rPr>
              <a:t>Hãy kể tên một số đồng hồ đo điện ?</a:t>
            </a:r>
          </a:p>
        </p:txBody>
      </p:sp>
      <p:sp>
        <p:nvSpPr>
          <p:cNvPr id="8" name="Text Box 10"/>
          <p:cNvSpPr txBox="1">
            <a:spLocks noChangeArrowheads="1"/>
          </p:cNvSpPr>
          <p:nvPr/>
        </p:nvSpPr>
        <p:spPr bwMode="auto">
          <a:xfrm>
            <a:off x="6083300" y="3473450"/>
            <a:ext cx="6096000" cy="3232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ct val="50000"/>
              </a:spcBef>
              <a:spcAft>
                <a:spcPct val="0"/>
              </a:spcAft>
              <a:defRPr/>
            </a:pPr>
            <a:r>
              <a:rPr lang="en-US" sz="2400">
                <a:solidFill>
                  <a:srgbClr val="FF6600"/>
                </a:solidFill>
                <a:latin typeface="Arial" charset="0"/>
              </a:rPr>
              <a:t>Vôn kế</a:t>
            </a:r>
          </a:p>
          <a:p>
            <a:pPr defTabSz="914400" fontAlgn="base">
              <a:spcBef>
                <a:spcPct val="50000"/>
              </a:spcBef>
              <a:spcAft>
                <a:spcPct val="0"/>
              </a:spcAft>
              <a:defRPr/>
            </a:pPr>
            <a:r>
              <a:rPr lang="en-US" sz="2400">
                <a:solidFill>
                  <a:srgbClr val="FF6600"/>
                </a:solidFill>
                <a:latin typeface="Arial" charset="0"/>
              </a:rPr>
              <a:t>Ampe kế</a:t>
            </a:r>
          </a:p>
          <a:p>
            <a:pPr defTabSz="914400" fontAlgn="base">
              <a:spcBef>
                <a:spcPct val="50000"/>
              </a:spcBef>
              <a:spcAft>
                <a:spcPct val="0"/>
              </a:spcAft>
              <a:defRPr/>
            </a:pPr>
            <a:r>
              <a:rPr lang="en-US" sz="2400">
                <a:solidFill>
                  <a:srgbClr val="FF6600"/>
                </a:solidFill>
                <a:latin typeface="Arial" charset="0"/>
              </a:rPr>
              <a:t>Oát kế</a:t>
            </a:r>
          </a:p>
          <a:p>
            <a:pPr defTabSz="914400" fontAlgn="base">
              <a:spcBef>
                <a:spcPct val="50000"/>
              </a:spcBef>
              <a:spcAft>
                <a:spcPct val="0"/>
              </a:spcAft>
              <a:defRPr/>
            </a:pPr>
            <a:r>
              <a:rPr lang="en-US" sz="2400">
                <a:solidFill>
                  <a:srgbClr val="FF6600"/>
                </a:solidFill>
                <a:latin typeface="Arial" charset="0"/>
              </a:rPr>
              <a:t>Công tơ điên</a:t>
            </a:r>
          </a:p>
          <a:p>
            <a:pPr defTabSz="914400" fontAlgn="base">
              <a:spcBef>
                <a:spcPct val="50000"/>
              </a:spcBef>
              <a:spcAft>
                <a:spcPct val="0"/>
              </a:spcAft>
              <a:defRPr/>
            </a:pPr>
            <a:r>
              <a:rPr lang="en-US" sz="2400">
                <a:solidFill>
                  <a:srgbClr val="FF6600"/>
                </a:solidFill>
                <a:latin typeface="Arial" charset="0"/>
              </a:rPr>
              <a:t>Ôm kế</a:t>
            </a:r>
          </a:p>
          <a:p>
            <a:pPr defTabSz="914400" fontAlgn="base">
              <a:spcBef>
                <a:spcPct val="50000"/>
              </a:spcBef>
              <a:spcAft>
                <a:spcPct val="0"/>
              </a:spcAft>
              <a:defRPr/>
            </a:pPr>
            <a:r>
              <a:rPr lang="en-US" sz="2400">
                <a:solidFill>
                  <a:srgbClr val="FF6600"/>
                </a:solidFill>
                <a:latin typeface="Arial" charset="0"/>
              </a:rPr>
              <a:t>Đồng hồ vạn năng.</a:t>
            </a:r>
          </a:p>
        </p:txBody>
      </p:sp>
      <p:pic>
        <p:nvPicPr>
          <p:cNvPr id="9" name="Picture 16" descr="voltmeter_l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2" y="2262191"/>
            <a:ext cx="5594349"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amperemeter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2" y="2286000"/>
            <a:ext cx="5619749"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W4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2" y="2286000"/>
            <a:ext cx="5524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watt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2286000"/>
            <a:ext cx="561975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creenshot_20160915-21301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 y="2071688"/>
            <a:ext cx="59055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voltme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2000250"/>
            <a:ext cx="59055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0" y="558225"/>
            <a:ext cx="12192000" cy="584775"/>
          </a:xfrm>
          <a:prstGeom prst="rect">
            <a:avLst/>
          </a:prstGeom>
        </p:spPr>
        <p:txBody>
          <a:bodyPr wrap="square">
            <a:spAutoFit/>
          </a:bodyPr>
          <a:lstStyle/>
          <a:p>
            <a:pPr algn="ctr"/>
            <a:r>
              <a:rPr lang="en-US" sz="3200" b="1" dirty="0" smtClean="0">
                <a:solidFill>
                  <a:srgbClr val="FFFF00"/>
                </a:solidFill>
                <a:latin typeface="Times New Roman" panose="02020603050405020304" pitchFamily="18" charset="0"/>
                <a:cs typeface="Times New Roman" panose="02020603050405020304" pitchFamily="18" charset="0"/>
              </a:rPr>
              <a:t>TIẾT 4 - BÀI 2. </a:t>
            </a:r>
            <a:r>
              <a:rPr lang="vi-VN" sz="3200" b="1" dirty="0" smtClean="0">
                <a:solidFill>
                  <a:srgbClr val="FFFF00"/>
                </a:solidFill>
                <a:latin typeface="Times New Roman" panose="02020603050405020304" pitchFamily="18" charset="0"/>
                <a:cs typeface="Times New Roman" panose="02020603050405020304" pitchFamily="18" charset="0"/>
              </a:rPr>
              <a:t>DỤNG CỤ ĐO ĐIỆN CƠ BẢN</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279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500"/>
                                        <p:tgtEl>
                                          <p:spTgt spid="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linds(horizontal)">
                                      <p:cBhvr>
                                        <p:cTn id="28" dur="500"/>
                                        <p:tgtEl>
                                          <p:spTgt spid="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blinds(horizontal)">
                                      <p:cBhvr>
                                        <p:cTn id="38" dur="500"/>
                                        <p:tgtEl>
                                          <p:spTgt spid="8">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blinds(horizontal)">
                                      <p:cBhvr>
                                        <p:cTn id="48" dur="500"/>
                                        <p:tgtEl>
                                          <p:spTgt spid="8">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linds(horizontal)">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Effect transition="in" filter="blinds(horizontal)">
                                      <p:cBhvr>
                                        <p:cTn id="58" dur="500"/>
                                        <p:tgtEl>
                                          <p:spTgt spid="8">
                                            <p:txEl>
                                              <p:pRg st="4" end="4"/>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diamond(in)">
                                      <p:cBhvr>
                                        <p:cTn id="63" dur="2000"/>
                                        <p:tgtEl>
                                          <p:spTgt spid="1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8">
                                            <p:txEl>
                                              <p:pRg st="5" end="5"/>
                                            </p:txEl>
                                          </p:spTgt>
                                        </p:tgtEl>
                                        <p:attrNameLst>
                                          <p:attrName>style.visibility</p:attrName>
                                        </p:attrNameLst>
                                      </p:cBhvr>
                                      <p:to>
                                        <p:strVal val="visible"/>
                                      </p:to>
                                    </p:set>
                                    <p:animEffect transition="in" filter="blinds(horizontal)">
                                      <p:cBhvr>
                                        <p:cTn id="6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I</a:t>
            </a:r>
            <a:r>
              <a:rPr lang="vi-VN" sz="2400" b="1" dirty="0" smtClean="0">
                <a:latin typeface="Times New Roman" panose="02020603050405020304" pitchFamily="18" charset="0"/>
                <a:cs typeface="Times New Roman" panose="02020603050405020304" pitchFamily="18" charset="0"/>
              </a:rPr>
              <a:t>. Một </a:t>
            </a:r>
            <a:r>
              <a:rPr lang="vi-VN" sz="2400" b="1" dirty="0">
                <a:latin typeface="Times New Roman" panose="02020603050405020304" pitchFamily="18" charset="0"/>
                <a:cs typeface="Times New Roman" panose="02020603050405020304" pitchFamily="18" charset="0"/>
              </a:rPr>
              <a:t>số dụng cụ đo điện đơn giản</a:t>
            </a:r>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2. Ampe kìm</a:t>
            </a:r>
            <a:endParaRPr lang="en-US" sz="2400" b="1" dirty="0">
              <a:latin typeface="Times New Roman" panose="02020603050405020304" pitchFamily="18" charset="0"/>
              <a:cs typeface="Times New Roman" panose="02020603050405020304" pitchFamily="18" charset="0"/>
            </a:endParaRPr>
          </a:p>
          <a:p>
            <a:r>
              <a:rPr lang="vi-VN" sz="2400" b="1" dirty="0">
                <a:solidFill>
                  <a:srgbClr val="0070C0"/>
                </a:solidFill>
                <a:latin typeface="Times New Roman" panose="02020603050405020304" pitchFamily="18" charset="0"/>
                <a:cs typeface="Times New Roman" panose="02020603050405020304" pitchFamily="18" charset="0"/>
              </a:rPr>
              <a:t>a. Chức năng</a:t>
            </a:r>
            <a:endParaRPr lang="en-US" sz="2400" b="1" dirty="0">
              <a:solidFill>
                <a:srgbClr val="0070C0"/>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Là dụng cụ dùng để đo cường độ dòng điện xoay chiều</a:t>
            </a:r>
            <a:endParaRPr lang="en-US" sz="2400" dirty="0">
              <a:latin typeface="Times New Roman" panose="02020603050405020304" pitchFamily="18" charset="0"/>
              <a:cs typeface="Times New Roman" panose="02020603050405020304" pitchFamily="18" charset="0"/>
            </a:endParaRPr>
          </a:p>
          <a:p>
            <a:r>
              <a:rPr lang="vi-VN" sz="2400" b="1" dirty="0">
                <a:solidFill>
                  <a:srgbClr val="0070C0"/>
                </a:solidFill>
                <a:latin typeface="Times New Roman" panose="02020603050405020304" pitchFamily="18" charset="0"/>
                <a:cs typeface="Times New Roman" panose="02020603050405020304" pitchFamily="18" charset="0"/>
              </a:rPr>
              <a:t>b. Cấu tạo</a:t>
            </a:r>
            <a:endParaRPr lang="en-US" sz="2400" b="1" dirty="0">
              <a:solidFill>
                <a:srgbClr val="0070C0"/>
              </a:solidFill>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dirty="0">
              <a:latin typeface="Times New Roman" panose="02020603050405020304" pitchFamily="18" charset="0"/>
              <a:cs typeface="Times New Roman" panose="02020603050405020304" pitchFamily="18" charset="0"/>
            </a:endParaRP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2957803" y="3361424"/>
            <a:ext cx="4348066" cy="2864498"/>
          </a:xfrm>
          <a:prstGeom prst="rect">
            <a:avLst/>
          </a:prstGeom>
          <a:noFill/>
          <a:ln>
            <a:noFill/>
          </a:ln>
        </p:spPr>
      </p:pic>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circle(in)">
                                      <p:cBhvr>
                                        <p:cTn id="20" dur="2000"/>
                                        <p:tgtEl>
                                          <p:spTgt spid="2">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in)">
                                      <p:cBhvr>
                                        <p:cTn id="23"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7" y="526408"/>
            <a:ext cx="11383157" cy="461665"/>
          </a:xfrm>
          <a:prstGeom prst="rect">
            <a:avLst/>
          </a:prstGeom>
        </p:spPr>
        <p:txBody>
          <a:bodyPr wrap="square">
            <a:spAutoFit/>
          </a:bodyPr>
          <a:lstStyle/>
          <a:p>
            <a:r>
              <a:rPr lang="en-US" sz="2400" b="1" dirty="0" err="1" smtClean="0">
                <a:solidFill>
                  <a:srgbClr val="0000FF"/>
                </a:solidFill>
                <a:latin typeface="Times New Roman" panose="02020603050405020304" pitchFamily="18" charset="0"/>
                <a:ea typeface="Times New Roman" panose="02020603050405020304" pitchFamily="18" charset="0"/>
              </a:rPr>
              <a:t>Nêu</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chức</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năng</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của</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công</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tơ</a:t>
            </a:r>
            <a:r>
              <a:rPr lang="en-US" sz="2400" b="1" dirty="0" smtClean="0">
                <a:solidFill>
                  <a:srgbClr val="0000FF"/>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điện</a:t>
            </a:r>
            <a:r>
              <a:rPr lang="en-US" sz="2400" b="1" dirty="0" smtClean="0">
                <a:solidFill>
                  <a:srgbClr val="0000FF"/>
                </a:solidFill>
                <a:latin typeface="Times New Roman" panose="02020603050405020304" pitchFamily="18" charset="0"/>
                <a:ea typeface="Times New Roman" panose="02020603050405020304" pitchFamily="18" charset="0"/>
              </a:rPr>
              <a:t> ?</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299788" y="1469782"/>
            <a:ext cx="6288831" cy="461665"/>
          </a:xfrm>
          <a:prstGeom prst="rect">
            <a:avLst/>
          </a:prstGeom>
        </p:spPr>
        <p:txBody>
          <a:bodyPr wrap="square">
            <a:spAutoFit/>
          </a:bodyPr>
          <a:lstStyle/>
          <a:p>
            <a:r>
              <a:rPr lang="en-US" sz="2400" dirty="0" err="1" smtClean="0">
                <a:solidFill>
                  <a:srgbClr val="FF0000"/>
                </a:solidFill>
                <a:latin typeface="Times New Roman" panose="02020603050405020304" pitchFamily="18" charset="0"/>
                <a:ea typeface="Times New Roman" panose="02020603050405020304" pitchFamily="18" charset="0"/>
              </a:rPr>
              <a:t>Dùng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để</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đo</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điện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năng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tiêu</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thụ</a:t>
            </a:r>
            <a:endParaRPr lang="en-US" sz="2400" dirty="0">
              <a:solidFill>
                <a:srgbClr val="FF0000"/>
              </a:solidFill>
            </a:endParaRPr>
          </a:p>
        </p:txBody>
      </p:sp>
      <p:sp>
        <p:nvSpPr>
          <p:cNvPr id="8" name="Rectangle 7"/>
          <p:cNvSpPr/>
          <p:nvPr/>
        </p:nvSpPr>
        <p:spPr>
          <a:xfrm>
            <a:off x="429398" y="86123"/>
            <a:ext cx="2185214" cy="461665"/>
          </a:xfrm>
          <a:prstGeom prst="rect">
            <a:avLst/>
          </a:prstGeom>
        </p:spPr>
        <p:txBody>
          <a:bodyPr wrap="none">
            <a:spAutoFit/>
          </a:bodyPr>
          <a:lstStyle/>
          <a:p>
            <a:pPr>
              <a:spcAft>
                <a:spcPts val="0"/>
              </a:spcAft>
            </a:pPr>
            <a:r>
              <a:rPr lang="en-US" sz="2400" b="1" dirty="0" smtClean="0">
                <a:solidFill>
                  <a:srgbClr val="FF0000"/>
                </a:solidFill>
                <a:latin typeface="Times New Roman" panose="02020603050405020304" pitchFamily="18" charset="0"/>
                <a:ea typeface="Times New Roman" panose="02020603050405020304" pitchFamily="18" charset="0"/>
              </a:rPr>
              <a:t>2. </a:t>
            </a:r>
            <a:r>
              <a:rPr lang="en-US" sz="2400" b="1" dirty="0" err="1" smtClean="0">
                <a:solidFill>
                  <a:srgbClr val="FF0000"/>
                </a:solidFill>
                <a:latin typeface="Times New Roman" panose="02020603050405020304" pitchFamily="18" charset="0"/>
                <a:ea typeface="Times New Roman" panose="02020603050405020304" pitchFamily="18" charset="0"/>
              </a:rPr>
              <a:t>Công</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tơ</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điện</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58" y="910902"/>
            <a:ext cx="3144686" cy="542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11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44" y="1436059"/>
            <a:ext cx="6652440" cy="4852774"/>
          </a:xfrm>
          <a:prstGeom prst="rect">
            <a:avLst/>
          </a:prstGeom>
          <a:noFill/>
          <a:ln>
            <a:noFill/>
          </a:ln>
        </p:spPr>
      </p:pic>
    </p:spTree>
    <p:extLst>
      <p:ext uri="{BB962C8B-B14F-4D97-AF65-F5344CB8AC3E}">
        <p14:creationId xmlns:p14="http://schemas.microsoft.com/office/powerpoint/2010/main" val="16452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461665"/>
          </a:xfrm>
          <a:prstGeom prst="rect">
            <a:avLst/>
          </a:prstGeom>
        </p:spPr>
        <p:txBody>
          <a:bodyPr wrap="none">
            <a:spAutoFit/>
          </a:bodyPr>
          <a:lstStyle/>
          <a:p>
            <a:r>
              <a:rPr lang="vi-VN"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2.4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bộ</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1200329"/>
          </a:xfrm>
          <a:prstGeom prst="rect">
            <a:avLst/>
          </a:prstGeom>
        </p:spPr>
        <p:txBody>
          <a:bodyPr wrap="square">
            <a:spAutoFit/>
          </a:bodyPr>
          <a:lstStyle/>
          <a:p>
            <a:pPr>
              <a:spcAft>
                <a:spcPts val="0"/>
              </a:spcAft>
            </a:pPr>
            <a:r>
              <a:rPr lang="vi-VN" sz="2400" dirty="0" smtClean="0">
                <a:solidFill>
                  <a:srgbClr val="FF0000"/>
                </a:solidFill>
                <a:latin typeface="Times New Roman" panose="02020603050405020304" pitchFamily="18" charset="0"/>
                <a:ea typeface="Times New Roman" panose="02020603050405020304" pitchFamily="18" charset="0"/>
              </a:rPr>
              <a:t> </a:t>
            </a:r>
            <a:r>
              <a:rPr lang="vi-VN" sz="2400" dirty="0">
                <a:solidFill>
                  <a:srgbClr val="FF0000"/>
                </a:solidFill>
                <a:latin typeface="Times New Roman" panose="02020603050405020304" pitchFamily="18" charset="0"/>
                <a:ea typeface="Times New Roman" panose="02020603050405020304" pitchFamily="18" charset="0"/>
              </a:rPr>
              <a:t>Công tơ điện có một số bộ phận chính: Vỏ, màn hình hiện số, các cực nối điện.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Tree>
    <p:extLst>
      <p:ext uri="{BB962C8B-B14F-4D97-AF65-F5344CB8AC3E}">
        <p14:creationId xmlns:p14="http://schemas.microsoft.com/office/powerpoint/2010/main" val="3505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a:t>
            </a:r>
            <a:r>
              <a:rPr lang="vi-VN" sz="2400" b="1" smtClean="0">
                <a:latin typeface="Times New Roman" panose="02020603050405020304" pitchFamily="18" charset="0"/>
                <a:cs typeface="Times New Roman" panose="02020603050405020304" pitchFamily="18" charset="0"/>
              </a:rPr>
              <a:t>. Công </a:t>
            </a:r>
            <a:r>
              <a:rPr lang="vi-VN" sz="2400" b="1">
                <a:latin typeface="Times New Roman" panose="02020603050405020304" pitchFamily="18" charset="0"/>
                <a:cs typeface="Times New Roman" panose="02020603050405020304" pitchFamily="18" charset="0"/>
              </a:rPr>
              <a:t>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pic>
        <p:nvPicPr>
          <p:cNvPr id="5" name="Picture 4"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1782147" y="3361423"/>
            <a:ext cx="5486400" cy="3300633"/>
          </a:xfrm>
          <a:prstGeom prst="rect">
            <a:avLst/>
          </a:prstGeom>
          <a:noFill/>
          <a:ln>
            <a:noFill/>
          </a:ln>
        </p:spPr>
      </p:pic>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830997"/>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a:t>
            </a:r>
            <a:r>
              <a:rPr lang="vi-VN" sz="2400" b="1" smtClean="0">
                <a:solidFill>
                  <a:srgbClr val="000000"/>
                </a:solidFill>
                <a:latin typeface="Times New Roman" panose="02020603050405020304" pitchFamily="18" charset="0"/>
                <a:ea typeface="Times New Roman" panose="02020603050405020304" pitchFamily="18" charset="0"/>
              </a:rPr>
              <a:t>. Mục </a:t>
            </a:r>
            <a:r>
              <a:rPr lang="vi-VN" sz="2400" b="1">
                <a:solidFill>
                  <a:srgbClr val="000000"/>
                </a:solidFill>
                <a:latin typeface="Times New Roman" panose="02020603050405020304" pitchFamily="18" charset="0"/>
                <a:ea typeface="Times New Roman" panose="02020603050405020304" pitchFamily="18" charset="0"/>
              </a:rPr>
              <a:t>tiêu</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2. </a:t>
            </a:r>
            <a:r>
              <a:rPr lang="vi-VN" sz="2400" b="1">
                <a:latin typeface="Times New Roman" panose="02020603050405020304" pitchFamily="18" charset="0"/>
                <a:cs typeface="Times New Roman" panose="02020603050405020304" pitchFamily="18" charset="0"/>
              </a:rPr>
              <a:t>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vi-VN" b="1"/>
              <a:t>3</a:t>
            </a:r>
            <a:r>
              <a:rPr lang="vi-VN" sz="2400" b="1">
                <a:latin typeface="Times New Roman" panose="02020603050405020304" pitchFamily="18" charset="0"/>
                <a:cs typeface="Times New Roman" panose="02020603050405020304" pitchFamily="18" charset="0"/>
              </a:rPr>
              <a:t>. Chuẩn bị</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432" y="0"/>
            <a:ext cx="3684069" cy="530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82751" y="5523017"/>
            <a:ext cx="6465231" cy="523220"/>
          </a:xfrm>
          <a:prstGeom prst="rect">
            <a:avLst/>
          </a:prstGeom>
          <a:noFill/>
        </p:spPr>
        <p:txBody>
          <a:bodyPr wrap="none" rtlCol="0">
            <a:spAutoFit/>
          </a:bodyPr>
          <a:lstStyle/>
          <a:p>
            <a:r>
              <a:rPr lang="en-US" sz="2800" b="1" dirty="0" err="1" smtClean="0">
                <a:solidFill>
                  <a:srgbClr val="FF0000"/>
                </a:solidFill>
                <a:latin typeface="Times New Roman" pitchFamily="18" charset="0"/>
                <a:cs typeface="Times New Roman" pitchFamily="18" charset="0"/>
              </a:rPr>
              <a:t>Ampe</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kìm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kẹp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xoay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chiều</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503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4. Các bước tiến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smtClean="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smtClean="0">
                <a:latin typeface="Times New Roman" panose="02020603050405020304" pitchFamily="18" charset="0"/>
                <a:cs typeface="Times New Roman" panose="02020603050405020304" pitchFamily="18" charset="0"/>
              </a:rPr>
              <a:t>Để đồng hồ ở thang đo điện trở </a:t>
            </a:r>
            <a:r>
              <a:rPr lang="el-GR" sz="2400" smtClean="0">
                <a:latin typeface="Times New Roman" panose="02020603050405020304" pitchFamily="18" charset="0"/>
                <a:cs typeface="Times New Roman" panose="02020603050405020304" pitchFamily="18" charset="0"/>
              </a:rPr>
              <a:t>ῼ</a:t>
            </a:r>
            <a:endParaRPr lang="vi-VN" sz="2400" smtClean="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a:t>
            </a:r>
            <a:r>
              <a:rPr lang="el-GR" sz="2400" smtClean="0">
                <a:latin typeface="Times New Roman" panose="02020603050405020304" pitchFamily="18" charset="0"/>
                <a:cs typeface="Times New Roman" panose="02020603050405020304" pitchFamily="18" charset="0"/>
              </a:rPr>
              <a:t>ῼ</a:t>
            </a:r>
            <a:endParaRPr lang="vi-VN" sz="2400" smtClean="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6001643"/>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II</a:t>
            </a:r>
            <a:r>
              <a:rPr lang="vi-VN" sz="2400" b="1">
                <a:latin typeface="Times New Roman" panose="02020603050405020304" pitchFamily="18" charset="0"/>
                <a:cs typeface="Times New Roman" panose="02020603050405020304" pitchFamily="18" charset="0"/>
              </a:rPr>
              <a:t>. Sử dụng một số dụng cụ đo điện cơ bản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1.Mục tiêu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Sử dụng được đồng hồ vạn năng và ampe kìm để đo được một số thông số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Tiêu chí đánh giá</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Chuẩn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Các bước tiến hành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5. Thực hiện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Sử </a:t>
            </a:r>
            <a:r>
              <a:rPr lang="vi-VN" sz="2400">
                <a:latin typeface="Times New Roman" panose="02020603050405020304" pitchFamily="18" charset="0"/>
                <a:cs typeface="Times New Roman" panose="02020603050405020304" pitchFamily="18" charset="0"/>
              </a:rPr>
              <a:t>dụng đồng hồ vạn năng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8373537" y="857251"/>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fontAlgn="base">
              <a:spcBef>
                <a:spcPct val="0"/>
              </a:spcBef>
              <a:spcAft>
                <a:spcPct val="0"/>
              </a:spcAft>
              <a:defRPr/>
            </a:pPr>
            <a:endParaRPr lang="en-US">
              <a:solidFill>
                <a:prstClr val="white"/>
              </a:solidFill>
              <a:latin typeface="Arial" charset="0"/>
            </a:endParaRPr>
          </a:p>
        </p:txBody>
      </p:sp>
      <p:pic>
        <p:nvPicPr>
          <p:cNvPr id="21507" name="Picture 13" descr="400px-Tongte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537" y="404818"/>
            <a:ext cx="672041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6" descr="voltmeter_lg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487" y="260350"/>
            <a:ext cx="3761316"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7" descr="ist2_2874889_voltme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052" y="3429000"/>
            <a:ext cx="408093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8" descr="voltmete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7333" y="3509968"/>
            <a:ext cx="5715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949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5470" y="584775"/>
            <a:ext cx="11629052" cy="1138773"/>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 xmlns:a16="http://schemas.microsoft.com/office/drawing/2014/main" val="3635685397"/>
                    </a:ext>
                  </a:extLst>
                </a:gridCol>
                <a:gridCol w="2508105">
                  <a:extLst>
                    <a:ext uri="{9D8B030D-6E8A-4147-A177-3AD203B41FA5}">
                      <a16:colId xmlns="" xmlns:a16="http://schemas.microsoft.com/office/drawing/2014/main"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 xmlns:a16="http://schemas.microsoft.com/office/drawing/2014/main" val="2060457962"/>
                    </a:ext>
                  </a:extLst>
                </a:gridCol>
                <a:gridCol w="5103845">
                  <a:extLst>
                    <a:ext uri="{9D8B030D-6E8A-4147-A177-3AD203B41FA5}">
                      <a16:colId xmlns="" xmlns:a16="http://schemas.microsoft.com/office/drawing/2014/main"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8373537" y="857251"/>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fontAlgn="base">
              <a:spcBef>
                <a:spcPct val="0"/>
              </a:spcBef>
              <a:spcAft>
                <a:spcPct val="0"/>
              </a:spcAft>
              <a:defRPr/>
            </a:pPr>
            <a:endParaRPr lang="en-US">
              <a:solidFill>
                <a:prstClr val="white"/>
              </a:solidFill>
              <a:latin typeface="Arial" charset="0"/>
            </a:endParaRPr>
          </a:p>
        </p:txBody>
      </p:sp>
      <p:pic>
        <p:nvPicPr>
          <p:cNvPr id="22531" name="Picture 4" descr="ampere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137" y="3789368"/>
            <a:ext cx="585681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amperemeter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2" y="260350"/>
            <a:ext cx="451273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ist2_1743779_ampereme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418" y="3644905"/>
            <a:ext cx="4320116"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amperez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4" y="582617"/>
            <a:ext cx="633518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017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8373537" y="857251"/>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fontAlgn="base">
              <a:spcBef>
                <a:spcPct val="0"/>
              </a:spcBef>
              <a:spcAft>
                <a:spcPct val="0"/>
              </a:spcAft>
              <a:defRPr/>
            </a:pPr>
            <a:endParaRPr lang="en-US">
              <a:solidFill>
                <a:prstClr val="white"/>
              </a:solidFill>
              <a:latin typeface="Arial" charset="0"/>
            </a:endParaRPr>
          </a:p>
        </p:txBody>
      </p:sp>
      <p:pic>
        <p:nvPicPr>
          <p:cNvPr id="23555" name="Picture 7" descr="volt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617" y="404818"/>
            <a:ext cx="32512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8" descr="voltmeter-battery-pack1-005-320x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15888"/>
            <a:ext cx="4811184"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tkmm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052" y="4043368"/>
            <a:ext cx="4705349"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703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8373537" y="857251"/>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fontAlgn="base">
              <a:spcBef>
                <a:spcPct val="0"/>
              </a:spcBef>
              <a:spcAft>
                <a:spcPct val="0"/>
              </a:spcAft>
              <a:defRPr/>
            </a:pPr>
            <a:endParaRPr lang="en-US">
              <a:solidFill>
                <a:prstClr val="white"/>
              </a:solidFill>
              <a:latin typeface="Arial" charset="0"/>
            </a:endParaRPr>
          </a:p>
        </p:txBody>
      </p:sp>
      <p:pic>
        <p:nvPicPr>
          <p:cNvPr id="24579" name="Picture 7" descr="watt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3670300"/>
            <a:ext cx="7160684"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descr="wattmete_th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8237" y="3860800"/>
            <a:ext cx="312843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W4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70" y="331788"/>
            <a:ext cx="323003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voltcraft_energy_check_30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770" y="428625"/>
            <a:ext cx="432223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86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6769" y="333378"/>
            <a:ext cx="3829051"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8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cxnSp>
        <p:nvCxnSpPr>
          <p:cNvPr id="6" name="Straight Connector 5"/>
          <p:cNvCxnSpPr/>
          <p:nvPr/>
        </p:nvCxnSpPr>
        <p:spPr>
          <a:xfrm rot="5400000">
            <a:off x="3226595" y="3988599"/>
            <a:ext cx="5643562" cy="95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653" name="TextBox 15"/>
          <p:cNvSpPr txBox="1">
            <a:spLocks noChangeArrowheads="1"/>
          </p:cNvSpPr>
          <p:nvPr/>
        </p:nvSpPr>
        <p:spPr bwMode="auto">
          <a:xfrm>
            <a:off x="3" y="1928815"/>
            <a:ext cx="60007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defTabSz="914400" fontAlgn="base">
              <a:spcBef>
                <a:spcPct val="0"/>
              </a:spcBef>
              <a:spcAft>
                <a:spcPct val="0"/>
              </a:spcAft>
              <a:buFontTx/>
              <a:buChar char="•"/>
            </a:pPr>
            <a:r>
              <a:rPr lang="en-US" sz="2300" smtClean="0">
                <a:solidFill>
                  <a:prstClr val="white"/>
                </a:solidFill>
                <a:latin typeface="Times New Roman" pitchFamily="18" charset="0"/>
                <a:cs typeface="Times New Roman" pitchFamily="18" charset="0"/>
              </a:rPr>
              <a:t>Biết được tình trạng làm việc của các thiết bị điện.</a:t>
            </a:r>
          </a:p>
          <a:p>
            <a:pPr defTabSz="914400" fontAlgn="base">
              <a:spcBef>
                <a:spcPct val="0"/>
              </a:spcBef>
              <a:spcAft>
                <a:spcPct val="0"/>
              </a:spcAft>
              <a:buFontTx/>
              <a:buChar char="•"/>
            </a:pPr>
            <a:r>
              <a:rPr lang="en-US" sz="2300" smtClean="0">
                <a:solidFill>
                  <a:prstClr val="white"/>
                </a:solidFill>
                <a:latin typeface="Times New Roman" pitchFamily="18" charset="0"/>
                <a:cs typeface="Times New Roman" pitchFamily="18" charset="0"/>
              </a:rPr>
              <a:t> Phán đoán được nguyên nhân những hư hỏng, sự cố kĩ thuật.</a:t>
            </a:r>
          </a:p>
          <a:p>
            <a:pPr defTabSz="914400" fontAlgn="base">
              <a:spcBef>
                <a:spcPct val="0"/>
              </a:spcBef>
              <a:spcAft>
                <a:spcPct val="0"/>
              </a:spcAft>
              <a:buFontTx/>
              <a:buChar char="•"/>
            </a:pPr>
            <a:r>
              <a:rPr lang="en-US" sz="2300" smtClean="0">
                <a:solidFill>
                  <a:prstClr val="white"/>
                </a:solidFill>
                <a:latin typeface="Times New Roman" pitchFamily="18" charset="0"/>
                <a:cs typeface="Times New Roman" pitchFamily="18" charset="0"/>
              </a:rPr>
              <a:t> Phán đoán hiện tượng làm việc không bình thường của mạch điện  và đồ dùng điện.</a:t>
            </a:r>
          </a:p>
        </p:txBody>
      </p:sp>
      <p:sp>
        <p:nvSpPr>
          <p:cNvPr id="27654" name="TextBox 17"/>
          <p:cNvSpPr txBox="1">
            <a:spLocks noChangeArrowheads="1"/>
          </p:cNvSpPr>
          <p:nvPr/>
        </p:nvSpPr>
        <p:spPr bwMode="auto">
          <a:xfrm>
            <a:off x="2" y="1214442"/>
            <a:ext cx="395492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defTabSz="914400" eaLnBrk="0" fontAlgn="base" hangingPunct="0">
              <a:spcBef>
                <a:spcPct val="0"/>
              </a:spcBef>
              <a:spcAft>
                <a:spcPct val="0"/>
              </a:spcAft>
            </a:pPr>
            <a:r>
              <a:rPr lang="en-US" altLang="vi-VN" sz="2300" dirty="0" err="1" smtClean="0">
                <a:solidFill>
                  <a:srgbClr val="FFFF00"/>
                </a:solidFill>
                <a:latin typeface="Times New Roman" pitchFamily="18" charset="0"/>
                <a:cs typeface="Times New Roman" pitchFamily="18" charset="0"/>
              </a:rPr>
              <a:t>Công</a:t>
            </a:r>
            <a:r>
              <a:rPr lang="en-US" altLang="vi-VN" sz="2300" dirty="0" smtClean="0">
                <a:solidFill>
                  <a:srgbClr val="FFFF00"/>
                </a:solidFill>
                <a:latin typeface="Times New Roman" pitchFamily="18" charset="0"/>
                <a:cs typeface="Times New Roman" pitchFamily="18" charset="0"/>
              </a:rPr>
              <a:t> </a:t>
            </a:r>
            <a:r>
              <a:rPr lang="en-US" altLang="vi-VN" sz="2300" dirty="0" err="1" smtClean="0">
                <a:solidFill>
                  <a:srgbClr val="FFFF00"/>
                </a:solidFill>
                <a:latin typeface="Times New Roman" pitchFamily="18" charset="0"/>
                <a:cs typeface="Times New Roman" pitchFamily="18" charset="0"/>
              </a:rPr>
              <a:t>dụng</a:t>
            </a:r>
            <a:r>
              <a:rPr lang="en-US" altLang="vi-VN" sz="2300" dirty="0" smtClean="0">
                <a:solidFill>
                  <a:srgbClr val="FFFF00"/>
                </a:solidFill>
                <a:latin typeface="Times New Roman" pitchFamily="18" charset="0"/>
                <a:cs typeface="Times New Roman" pitchFamily="18" charset="0"/>
              </a:rPr>
              <a:t> </a:t>
            </a:r>
            <a:r>
              <a:rPr lang="en-US" altLang="vi-VN" sz="2300" dirty="0" err="1" smtClean="0">
                <a:solidFill>
                  <a:srgbClr val="FFFF00"/>
                </a:solidFill>
                <a:latin typeface="Times New Roman" pitchFamily="18" charset="0"/>
                <a:cs typeface="Times New Roman" pitchFamily="18" charset="0"/>
              </a:rPr>
              <a:t>của</a:t>
            </a:r>
            <a:r>
              <a:rPr lang="en-US" altLang="vi-VN" sz="2300" dirty="0" smtClean="0">
                <a:solidFill>
                  <a:srgbClr val="FFFF00"/>
                </a:solidFill>
                <a:latin typeface="Times New Roman" pitchFamily="18" charset="0"/>
                <a:cs typeface="Times New Roman" pitchFamily="18" charset="0"/>
              </a:rPr>
              <a:t> </a:t>
            </a:r>
            <a:r>
              <a:rPr lang="en-US" altLang="vi-VN" sz="2300" dirty="0" err="1" smtClean="0">
                <a:solidFill>
                  <a:srgbClr val="FFFF00"/>
                </a:solidFill>
                <a:latin typeface="Times New Roman" pitchFamily="18" charset="0"/>
                <a:cs typeface="Times New Roman" pitchFamily="18" charset="0"/>
              </a:rPr>
              <a:t>đồng</a:t>
            </a:r>
            <a:r>
              <a:rPr lang="en-US" altLang="vi-VN" sz="2300" dirty="0" smtClean="0">
                <a:solidFill>
                  <a:srgbClr val="FFFF00"/>
                </a:solidFill>
                <a:latin typeface="Times New Roman" pitchFamily="18" charset="0"/>
                <a:cs typeface="Times New Roman" pitchFamily="18" charset="0"/>
              </a:rPr>
              <a:t> </a:t>
            </a:r>
            <a:r>
              <a:rPr lang="en-US" altLang="vi-VN" sz="2300" dirty="0" err="1" smtClean="0">
                <a:solidFill>
                  <a:srgbClr val="FFFF00"/>
                </a:solidFill>
                <a:latin typeface="Times New Roman" pitchFamily="18" charset="0"/>
                <a:cs typeface="Times New Roman" pitchFamily="18" charset="0"/>
              </a:rPr>
              <a:t>hồ</a:t>
            </a:r>
            <a:r>
              <a:rPr lang="en-US" altLang="vi-VN" sz="2300" dirty="0" smtClean="0">
                <a:solidFill>
                  <a:srgbClr val="FFFF00"/>
                </a:solidFill>
                <a:latin typeface="Times New Roman" pitchFamily="18" charset="0"/>
                <a:cs typeface="Times New Roman" pitchFamily="18" charset="0"/>
              </a:rPr>
              <a:t> </a:t>
            </a:r>
            <a:r>
              <a:rPr lang="en-US" altLang="vi-VN" sz="2300" dirty="0" err="1" smtClean="0">
                <a:solidFill>
                  <a:srgbClr val="FFFF00"/>
                </a:solidFill>
                <a:latin typeface="Times New Roman" pitchFamily="18" charset="0"/>
                <a:cs typeface="Times New Roman" pitchFamily="18" charset="0"/>
              </a:rPr>
              <a:t>đo</a:t>
            </a:r>
            <a:r>
              <a:rPr lang="en-US" altLang="vi-VN" sz="2300" dirty="0" smtClean="0">
                <a:solidFill>
                  <a:srgbClr val="FFFF00"/>
                </a:solidFill>
                <a:latin typeface="Times New Roman" pitchFamily="18" charset="0"/>
                <a:cs typeface="Times New Roman" pitchFamily="18" charset="0"/>
              </a:rPr>
              <a:t> </a:t>
            </a:r>
            <a:r>
              <a:rPr lang="en-US" altLang="vi-VN" sz="2300" dirty="0" err="1" smtClean="0">
                <a:solidFill>
                  <a:srgbClr val="FFFF00"/>
                </a:solidFill>
                <a:latin typeface="Times New Roman" pitchFamily="18" charset="0"/>
                <a:cs typeface="Times New Roman" pitchFamily="18" charset="0"/>
              </a:rPr>
              <a:t>điện</a:t>
            </a:r>
            <a:endParaRPr lang="vi-VN" altLang="vi-VN" sz="2300" dirty="0" smtClean="0">
              <a:solidFill>
                <a:srgbClr val="FFFF00"/>
              </a:solidFill>
              <a:latin typeface="Times New Roman" pitchFamily="18" charset="0"/>
              <a:cs typeface="Times New Roman" pitchFamily="18" charset="0"/>
            </a:endParaRPr>
          </a:p>
        </p:txBody>
      </p:sp>
      <p:graphicFrame>
        <p:nvGraphicFramePr>
          <p:cNvPr id="8" name="Group 57"/>
          <p:cNvGraphicFramePr>
            <a:graphicFrameLocks noGrp="1"/>
          </p:cNvGraphicFramePr>
          <p:nvPr/>
        </p:nvGraphicFramePr>
        <p:xfrm>
          <a:off x="6096000" y="1214438"/>
          <a:ext cx="6096000" cy="5494338"/>
        </p:xfrm>
        <a:graphic>
          <a:graphicData uri="http://schemas.openxmlformats.org/drawingml/2006/table">
            <a:tbl>
              <a:tblPr/>
              <a:tblGrid>
                <a:gridCol w="2325243"/>
                <a:gridCol w="3770757"/>
              </a:tblGrid>
              <a:tr h="971271">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0" i="0" u="none" strike="noStrike" cap="none" normalizeH="0" baseline="0" dirty="0" err="1" smtClean="0">
                          <a:ln>
                            <a:noFill/>
                          </a:ln>
                          <a:solidFill>
                            <a:schemeClr val="tx1"/>
                          </a:solidFill>
                          <a:effectLst/>
                          <a:latin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hồ</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điện</a:t>
                      </a:r>
                      <a:endParaRPr kumimoji="0" lang="en-US" sz="2400" b="0" i="0" u="none" strike="noStrike" cap="none" normalizeH="0" baseline="0" dirty="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0" i="0" u="none" strike="noStrike" cap="none" normalizeH="0" baseline="0" dirty="0" err="1" smtClean="0">
                          <a:ln>
                            <a:noFill/>
                          </a:ln>
                          <a:solidFill>
                            <a:schemeClr val="tx1"/>
                          </a:solidFill>
                          <a:effectLst/>
                          <a:latin typeface="Times New Roman" pitchFamily="18" charset="0"/>
                        </a:rPr>
                        <a:t>Đại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lượng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đo</a:t>
                      </a:r>
                      <a:endParaRPr kumimoji="0" lang="en-US" sz="2400" b="0" i="0" u="none" strike="noStrike" cap="none" normalizeH="0" baseline="0" dirty="0" smtClean="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139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0" i="0" u="none" strike="noStrike" cap="none" normalizeH="0" baseline="0" smtClean="0">
                          <a:ln>
                            <a:noFill/>
                          </a:ln>
                          <a:solidFill>
                            <a:srgbClr val="FF6600"/>
                          </a:solidFill>
                          <a:effectLst/>
                          <a:latin typeface="Times New Roman" pitchFamily="18" charset="0"/>
                        </a:rPr>
                        <a:t>Ampe kế</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400" b="0" i="0" u="none" strike="noStrike" cap="none" normalizeH="0" baseline="0" smtClean="0">
                        <a:ln>
                          <a:noFill/>
                        </a:ln>
                        <a:solidFill>
                          <a:srgbClr val="FF6600"/>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3356">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0" i="0" u="none" strike="noStrike" cap="none" normalizeH="0" baseline="0" smtClean="0">
                          <a:ln>
                            <a:noFill/>
                          </a:ln>
                          <a:solidFill>
                            <a:srgbClr val="FF6600"/>
                          </a:solidFill>
                          <a:effectLst/>
                          <a:latin typeface="Times New Roman" pitchFamily="18" charset="0"/>
                        </a:rPr>
                        <a:t>Oát kế</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400" b="0" i="0" u="none" strike="noStrike" cap="none" normalizeH="0" baseline="0" smtClean="0">
                        <a:ln>
                          <a:noFill/>
                        </a:ln>
                        <a:solidFill>
                          <a:srgbClr val="FF6600"/>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139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0" i="0" u="none" strike="noStrike" cap="none" normalizeH="0" baseline="0" dirty="0" err="1" smtClean="0">
                          <a:ln>
                            <a:noFill/>
                          </a:ln>
                          <a:solidFill>
                            <a:srgbClr val="FF6600"/>
                          </a:solidFill>
                          <a:effectLst/>
                          <a:latin typeface="Times New Roman" pitchFamily="18" charset="0"/>
                        </a:rPr>
                        <a:t>Vôn</a:t>
                      </a:r>
                      <a:r>
                        <a:rPr kumimoji="0" lang="en-US" sz="2400" b="0" i="0" u="none" strike="noStrike" cap="none" normalizeH="0" baseline="0" dirty="0" smtClean="0">
                          <a:ln>
                            <a:noFill/>
                          </a:ln>
                          <a:solidFill>
                            <a:srgbClr val="FF6600"/>
                          </a:solidFill>
                          <a:effectLst/>
                          <a:latin typeface="Times New Roman" pitchFamily="18" charset="0"/>
                        </a:rPr>
                        <a:t> </a:t>
                      </a:r>
                      <a:r>
                        <a:rPr kumimoji="0" lang="en-US" sz="2400" b="0" i="0" u="none" strike="noStrike" cap="none" normalizeH="0" baseline="0" dirty="0" err="1" smtClean="0">
                          <a:ln>
                            <a:noFill/>
                          </a:ln>
                          <a:solidFill>
                            <a:srgbClr val="FF6600"/>
                          </a:solidFill>
                          <a:effectLst/>
                          <a:latin typeface="Times New Roman" pitchFamily="18" charset="0"/>
                        </a:rPr>
                        <a:t>kế</a:t>
                      </a:r>
                      <a:endParaRPr kumimoji="0" lang="en-US" sz="2400" b="0" i="0" u="none" strike="noStrike" cap="none" normalizeH="0" baseline="0" dirty="0" smtClean="0">
                        <a:ln>
                          <a:noFill/>
                        </a:ln>
                        <a:solidFill>
                          <a:srgbClr val="FF6600"/>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400" b="0" i="0" u="none" strike="noStrike" cap="none" normalizeH="0" baseline="0" smtClean="0">
                        <a:ln>
                          <a:noFill/>
                        </a:ln>
                        <a:solidFill>
                          <a:srgbClr val="FF6600"/>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425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0" i="0" u="none" strike="noStrike" cap="none" normalizeH="0" baseline="0" smtClean="0">
                          <a:ln>
                            <a:noFill/>
                          </a:ln>
                          <a:solidFill>
                            <a:srgbClr val="FF6600"/>
                          </a:solidFill>
                          <a:effectLst/>
                          <a:latin typeface="Times New Roman" pitchFamily="18" charset="0"/>
                        </a:rPr>
                        <a:t>Công tơ</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400" b="0" i="0" u="none" strike="noStrike" cap="none" normalizeH="0" baseline="0" smtClean="0">
                        <a:ln>
                          <a:noFill/>
                        </a:ln>
                        <a:solidFill>
                          <a:srgbClr val="FF6600"/>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139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0" i="0" u="none" strike="noStrike" cap="none" normalizeH="0" baseline="0" smtClean="0">
                          <a:ln>
                            <a:noFill/>
                          </a:ln>
                          <a:solidFill>
                            <a:srgbClr val="FF6600"/>
                          </a:solidFill>
                          <a:effectLst/>
                          <a:latin typeface="Times New Roman" pitchFamily="18" charset="0"/>
                        </a:rPr>
                        <a:t>Ôm kế</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400" b="0" i="0" u="none" strike="noStrike" cap="none" normalizeH="0" baseline="0" smtClean="0">
                        <a:ln>
                          <a:noFill/>
                        </a:ln>
                        <a:solidFill>
                          <a:srgbClr val="FF6600"/>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71271">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0" i="0" u="none" strike="noStrike" cap="none" normalizeH="0" baseline="0" smtClean="0">
                          <a:ln>
                            <a:noFill/>
                          </a:ln>
                          <a:solidFill>
                            <a:srgbClr val="FF6600"/>
                          </a:solidFill>
                          <a:effectLst/>
                          <a:latin typeface="Times New Roman" pitchFamily="18" charset="0"/>
                        </a:rPr>
                        <a:t>Đồng hồ vạn năng</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400" b="0" i="0" u="none" strike="noStrike" cap="none" normalizeH="0" baseline="0" dirty="0" smtClean="0">
                        <a:ln>
                          <a:noFill/>
                        </a:ln>
                        <a:solidFill>
                          <a:srgbClr val="FF6600"/>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 Box 47"/>
          <p:cNvSpPr txBox="1">
            <a:spLocks noChangeArrowheads="1"/>
          </p:cNvSpPr>
          <p:nvPr/>
        </p:nvSpPr>
        <p:spPr bwMode="auto">
          <a:xfrm>
            <a:off x="8468785" y="2276480"/>
            <a:ext cx="4199467"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ts val="600"/>
              </a:spcBef>
              <a:spcAft>
                <a:spcPct val="0"/>
              </a:spcAft>
              <a:buClr>
                <a:srgbClr val="F3A447"/>
              </a:buClr>
              <a:buSzPct val="85000"/>
              <a:buFont typeface="Wingdings 2" pitchFamily="18" charset="2"/>
              <a:buNone/>
              <a:defRPr/>
            </a:pPr>
            <a:r>
              <a:rPr lang="en-US" sz="2400">
                <a:solidFill>
                  <a:srgbClr val="FF6600"/>
                </a:solidFill>
                <a:latin typeface="Times New Roman" pitchFamily="18" charset="0"/>
                <a:cs typeface="Times New Roman" pitchFamily="18" charset="0"/>
              </a:rPr>
              <a:t>Cường độ dòng điện</a:t>
            </a:r>
            <a:endParaRPr lang="en-US" sz="2400">
              <a:solidFill>
                <a:prstClr val="white"/>
              </a:solidFill>
              <a:latin typeface="Times New Roman" pitchFamily="18" charset="0"/>
              <a:cs typeface="Times New Roman" pitchFamily="18" charset="0"/>
            </a:endParaRPr>
          </a:p>
        </p:txBody>
      </p:sp>
      <p:sp>
        <p:nvSpPr>
          <p:cNvPr id="11" name="Text Box 48"/>
          <p:cNvSpPr txBox="1">
            <a:spLocks noChangeArrowheads="1"/>
          </p:cNvSpPr>
          <p:nvPr/>
        </p:nvSpPr>
        <p:spPr bwMode="auto">
          <a:xfrm>
            <a:off x="8477252" y="2928938"/>
            <a:ext cx="3714749" cy="4619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ct val="50000"/>
              </a:spcBef>
              <a:spcAft>
                <a:spcPct val="0"/>
              </a:spcAft>
              <a:defRPr/>
            </a:pPr>
            <a:r>
              <a:rPr lang="en-US" sz="2400">
                <a:solidFill>
                  <a:srgbClr val="FF6600"/>
                </a:solidFill>
                <a:latin typeface="Times New Roman" pitchFamily="18" charset="0"/>
                <a:cs typeface="Times New Roman" pitchFamily="18" charset="0"/>
              </a:rPr>
              <a:t>Công suất</a:t>
            </a:r>
          </a:p>
        </p:txBody>
      </p:sp>
      <p:sp>
        <p:nvSpPr>
          <p:cNvPr id="12" name="Text Box 50"/>
          <p:cNvSpPr txBox="1">
            <a:spLocks noChangeArrowheads="1"/>
          </p:cNvSpPr>
          <p:nvPr/>
        </p:nvSpPr>
        <p:spPr bwMode="auto">
          <a:xfrm>
            <a:off x="8468785" y="3643313"/>
            <a:ext cx="2294467" cy="4619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ts val="600"/>
              </a:spcBef>
              <a:spcAft>
                <a:spcPct val="0"/>
              </a:spcAft>
              <a:buClr>
                <a:srgbClr val="F3A447"/>
              </a:buClr>
              <a:buSzPct val="85000"/>
              <a:buFont typeface="Wingdings 2" pitchFamily="18" charset="2"/>
              <a:buNone/>
              <a:defRPr/>
            </a:pPr>
            <a:r>
              <a:rPr lang="en-US" sz="2400">
                <a:solidFill>
                  <a:srgbClr val="FF6600"/>
                </a:solidFill>
                <a:latin typeface="Times New Roman" pitchFamily="18" charset="0"/>
                <a:cs typeface="Times New Roman" pitchFamily="18" charset="0"/>
              </a:rPr>
              <a:t>Điện áp</a:t>
            </a:r>
            <a:endParaRPr lang="en-US" sz="3200">
              <a:solidFill>
                <a:prstClr val="white"/>
              </a:solidFill>
              <a:latin typeface="Arial" charset="0"/>
            </a:endParaRPr>
          </a:p>
        </p:txBody>
      </p:sp>
      <p:sp>
        <p:nvSpPr>
          <p:cNvPr id="13" name="Text Box 52"/>
          <p:cNvSpPr txBox="1">
            <a:spLocks noChangeArrowheads="1"/>
          </p:cNvSpPr>
          <p:nvPr/>
        </p:nvSpPr>
        <p:spPr bwMode="auto">
          <a:xfrm>
            <a:off x="8468784" y="4214813"/>
            <a:ext cx="7152216" cy="9080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ts val="600"/>
              </a:spcBef>
              <a:spcAft>
                <a:spcPct val="0"/>
              </a:spcAft>
              <a:buClr>
                <a:srgbClr val="F3A447"/>
              </a:buClr>
              <a:buSzPct val="85000"/>
              <a:buFont typeface="Wingdings 2" pitchFamily="18" charset="2"/>
              <a:buNone/>
              <a:defRPr/>
            </a:pPr>
            <a:r>
              <a:rPr lang="en-US" sz="2400">
                <a:solidFill>
                  <a:srgbClr val="FF6600"/>
                </a:solidFill>
                <a:latin typeface="Times New Roman" pitchFamily="18" charset="0"/>
                <a:cs typeface="Times New Roman" pitchFamily="18" charset="0"/>
              </a:rPr>
              <a:t>Điện năng tiêu thụ </a:t>
            </a:r>
            <a:endParaRPr lang="vi-VN" sz="2400">
              <a:solidFill>
                <a:srgbClr val="FF6600"/>
              </a:solidFill>
              <a:cs typeface="Times New Roman" pitchFamily="18" charset="0"/>
            </a:endParaRPr>
          </a:p>
          <a:p>
            <a:pPr defTabSz="914400" fontAlgn="base">
              <a:spcBef>
                <a:spcPts val="600"/>
              </a:spcBef>
              <a:spcAft>
                <a:spcPct val="0"/>
              </a:spcAft>
              <a:buClr>
                <a:srgbClr val="F3A447"/>
              </a:buClr>
              <a:buSzPct val="85000"/>
              <a:buFont typeface="Wingdings 2" pitchFamily="18" charset="2"/>
              <a:buNone/>
              <a:defRPr/>
            </a:pPr>
            <a:r>
              <a:rPr lang="en-US" sz="2400">
                <a:solidFill>
                  <a:srgbClr val="FF6600"/>
                </a:solidFill>
                <a:latin typeface="Times New Roman" pitchFamily="18" charset="0"/>
                <a:cs typeface="Times New Roman" pitchFamily="18" charset="0"/>
              </a:rPr>
              <a:t>của mạch điện</a:t>
            </a:r>
            <a:endParaRPr lang="en-US" sz="3200">
              <a:solidFill>
                <a:prstClr val="white"/>
              </a:solidFill>
              <a:latin typeface="Arial" charset="0"/>
            </a:endParaRPr>
          </a:p>
        </p:txBody>
      </p:sp>
      <p:sp>
        <p:nvSpPr>
          <p:cNvPr id="15" name="Text Box 53"/>
          <p:cNvSpPr txBox="1">
            <a:spLocks noChangeArrowheads="1"/>
          </p:cNvSpPr>
          <p:nvPr/>
        </p:nvSpPr>
        <p:spPr bwMode="auto">
          <a:xfrm>
            <a:off x="8468784" y="5110163"/>
            <a:ext cx="3723216" cy="4619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ts val="600"/>
              </a:spcBef>
              <a:spcAft>
                <a:spcPct val="0"/>
              </a:spcAft>
              <a:buClr>
                <a:srgbClr val="F3A447"/>
              </a:buClr>
              <a:buSzPct val="85000"/>
              <a:buFont typeface="Wingdings 2" pitchFamily="18" charset="2"/>
              <a:buNone/>
              <a:defRPr/>
            </a:pPr>
            <a:r>
              <a:rPr lang="en-US" sz="2400">
                <a:solidFill>
                  <a:srgbClr val="FF6600"/>
                </a:solidFill>
                <a:latin typeface="Times New Roman" pitchFamily="18" charset="0"/>
                <a:cs typeface="Times New Roman" pitchFamily="18" charset="0"/>
              </a:rPr>
              <a:t>Điện trở mạch điện</a:t>
            </a:r>
            <a:endParaRPr lang="en-US" sz="3200">
              <a:solidFill>
                <a:prstClr val="white"/>
              </a:solidFill>
              <a:latin typeface="Arial" charset="0"/>
            </a:endParaRPr>
          </a:p>
        </p:txBody>
      </p:sp>
      <p:sp>
        <p:nvSpPr>
          <p:cNvPr id="17" name="Text Box 54"/>
          <p:cNvSpPr txBox="1">
            <a:spLocks noChangeArrowheads="1"/>
          </p:cNvSpPr>
          <p:nvPr/>
        </p:nvSpPr>
        <p:spPr bwMode="auto">
          <a:xfrm>
            <a:off x="8473021" y="5786442"/>
            <a:ext cx="3718983" cy="4616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ts val="600"/>
              </a:spcBef>
              <a:spcAft>
                <a:spcPct val="0"/>
              </a:spcAft>
              <a:buClr>
                <a:srgbClr val="F3A447"/>
              </a:buClr>
              <a:buSzPct val="85000"/>
              <a:buFont typeface="Wingdings 2" pitchFamily="18" charset="2"/>
              <a:buNone/>
              <a:defRPr/>
            </a:pPr>
            <a:r>
              <a:rPr lang="en-US" sz="2400">
                <a:solidFill>
                  <a:srgbClr val="FF6600"/>
                </a:solidFill>
                <a:latin typeface="Times New Roman" pitchFamily="18" charset="0"/>
                <a:cs typeface="Times New Roman" pitchFamily="18" charset="0"/>
              </a:rPr>
              <a:t>Điện áp, dòng điện, điện trở</a:t>
            </a:r>
            <a:endParaRPr lang="en-US" sz="2400">
              <a:solidFill>
                <a:prstClr val="white"/>
              </a:solidFill>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79649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143000"/>
          </a:xfrm>
          <a:solidFill>
            <a:srgbClr val="0070C0"/>
          </a:solidFill>
          <a:ln>
            <a:solidFill>
              <a:srgbClr val="FF0000"/>
            </a:solidFill>
          </a:ln>
        </p:spPr>
        <p:txBody>
          <a:bodyPr>
            <a:noAutofit/>
          </a:bodyPr>
          <a:lstStyle/>
          <a:p>
            <a:pPr algn="ctr">
              <a:defRPr/>
            </a:pPr>
            <a:endParaRPr sz="3500" dirty="0"/>
          </a:p>
        </p:txBody>
      </p:sp>
      <p:sp>
        <p:nvSpPr>
          <p:cNvPr id="4" name="Text Placeholder 3"/>
          <p:cNvSpPr>
            <a:spLocks noGrp="1"/>
          </p:cNvSpPr>
          <p:nvPr>
            <p:ph type="body" sz="half" idx="2"/>
          </p:nvPr>
        </p:nvSpPr>
        <p:spPr>
          <a:xfrm>
            <a:off x="3" y="1714505"/>
            <a:ext cx="6477000" cy="571500"/>
          </a:xfrm>
        </p:spPr>
        <p:txBody>
          <a:bodyPr/>
          <a:lstStyle/>
          <a:p>
            <a:r>
              <a:rPr lang="vi-VN" sz="2300" dirty="0" smtClean="0">
                <a:solidFill>
                  <a:srgbClr val="FFFF00"/>
                </a:solidFill>
              </a:rPr>
              <a:t> Một số kí hiệu của đồng hồ đo điện</a:t>
            </a:r>
            <a:endParaRPr lang="en-US" sz="2300" dirty="0" smtClean="0">
              <a:solidFill>
                <a:srgbClr val="FFFF00"/>
              </a:solidFill>
            </a:endParaRPr>
          </a:p>
        </p:txBody>
      </p:sp>
      <p:cxnSp>
        <p:nvCxnSpPr>
          <p:cNvPr id="6" name="Straight Connector 5"/>
          <p:cNvCxnSpPr/>
          <p:nvPr/>
        </p:nvCxnSpPr>
        <p:spPr>
          <a:xfrm rot="5400000">
            <a:off x="3226595" y="3988599"/>
            <a:ext cx="5643562" cy="95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Group 143"/>
          <p:cNvGraphicFramePr>
            <a:graphicFrameLocks noGrp="1"/>
          </p:cNvGraphicFramePr>
          <p:nvPr/>
        </p:nvGraphicFramePr>
        <p:xfrm>
          <a:off x="6096000" y="1214443"/>
          <a:ext cx="6096000" cy="5572125"/>
        </p:xfrm>
        <a:graphic>
          <a:graphicData uri="http://schemas.openxmlformats.org/drawingml/2006/table">
            <a:tbl>
              <a:tblPr/>
              <a:tblGrid>
                <a:gridCol w="3905277"/>
                <a:gridCol w="2190723"/>
              </a:tblGrid>
              <a:tr h="619125">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2">
                              <a:lumMod val="75000"/>
                            </a:schemeClr>
                          </a:solidFill>
                          <a:effectLst/>
                          <a:latin typeface="Times New Roman" pitchFamily="18" charset="0"/>
                          <a:cs typeface="Times New Roman" pitchFamily="18" charset="0"/>
                        </a:rPr>
                        <a:t>Tên gọi</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2">
                              <a:lumMod val="75000"/>
                            </a:schemeClr>
                          </a:solidFill>
                          <a:effectLst/>
                          <a:latin typeface="Times New Roman" pitchFamily="18" charset="0"/>
                          <a:cs typeface="Times New Roman" pitchFamily="18" charset="0"/>
                        </a:rPr>
                        <a:t>Kí hiệu</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Vôn kế</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300" b="0" i="0" u="none" strike="noStrike" cap="none" normalizeH="0" baseline="0" smtClean="0">
                        <a:ln>
                          <a:noFill/>
                        </a:ln>
                        <a:solidFill>
                          <a:srgbClr val="660033"/>
                        </a:solidFill>
                        <a:effectLst/>
                        <a:latin typeface="Times New Roman" pitchFamily="18" charset="0"/>
                        <a:cs typeface="Times New Roman" pitchFamily="18"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Ampe kế</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300" b="0" i="0" u="none" strike="noStrike" cap="none" normalizeH="0" baseline="0" smtClean="0">
                        <a:ln>
                          <a:noFill/>
                        </a:ln>
                        <a:solidFill>
                          <a:srgbClr val="660033"/>
                        </a:solidFill>
                        <a:effectLst/>
                        <a:latin typeface="Times New Roman" pitchFamily="18" charset="0"/>
                        <a:cs typeface="Times New Roman" pitchFamily="18"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Oát kế</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300" b="0" i="0" u="none" strike="noStrike" cap="none" normalizeH="0" baseline="0" smtClean="0">
                        <a:ln>
                          <a:noFill/>
                        </a:ln>
                        <a:solidFill>
                          <a:srgbClr val="660033"/>
                        </a:solidFill>
                        <a:effectLst/>
                        <a:latin typeface="Times New Roman" pitchFamily="18" charset="0"/>
                        <a:cs typeface="Times New Roman" pitchFamily="18"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Công tơ điện</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300" b="0" i="0" u="none" strike="noStrike" cap="none" normalizeH="0" baseline="0" smtClean="0">
                        <a:ln>
                          <a:noFill/>
                        </a:ln>
                        <a:solidFill>
                          <a:srgbClr val="660033"/>
                        </a:solidFill>
                        <a:effectLst/>
                        <a:latin typeface="Times New Roman" pitchFamily="18" charset="0"/>
                        <a:cs typeface="Times New Roman" pitchFamily="18"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Ôm kế</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300" b="0" i="0" u="none" strike="noStrike" cap="none" normalizeH="0" baseline="0" smtClean="0">
                        <a:ln>
                          <a:noFill/>
                        </a:ln>
                        <a:solidFill>
                          <a:srgbClr val="660033"/>
                        </a:solidFill>
                        <a:effectLst/>
                        <a:latin typeface="Times New Roman" pitchFamily="18" charset="0"/>
                        <a:cs typeface="Times New Roman" pitchFamily="18"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Cấp chính xác</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300" b="0" i="0" u="none" strike="noStrike" cap="none" normalizeH="0" baseline="0" smtClean="0">
                        <a:ln>
                          <a:noFill/>
                        </a:ln>
                        <a:solidFill>
                          <a:srgbClr val="660033"/>
                        </a:solidFill>
                        <a:effectLst/>
                        <a:latin typeface="Times New Roman" pitchFamily="18" charset="0"/>
                        <a:cs typeface="Times New Roman" pitchFamily="18"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Điện áp thử cách điện</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300" b="0" i="0" u="none" strike="noStrike" cap="none" normalizeH="0" baseline="0" smtClean="0">
                        <a:ln>
                          <a:noFill/>
                        </a:ln>
                        <a:solidFill>
                          <a:srgbClr val="660033"/>
                        </a:solidFill>
                        <a:effectLst/>
                        <a:latin typeface="Times New Roman" pitchFamily="18" charset="0"/>
                        <a:cs typeface="Times New Roman" pitchFamily="18"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Phương đặt dụng cụ đo</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300" b="0" i="0" u="none" strike="noStrike" cap="none" normalizeH="0" baseline="0" smtClean="0">
                        <a:ln>
                          <a:noFill/>
                        </a:ln>
                        <a:solidFill>
                          <a:srgbClr val="660033"/>
                        </a:solidFill>
                        <a:effectLst/>
                        <a:latin typeface="Times New Roman" pitchFamily="18" charset="0"/>
                        <a:cs typeface="Times New Roman" pitchFamily="18"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9" name="Oval 135"/>
          <p:cNvSpPr>
            <a:spLocks noChangeArrowheads="1"/>
          </p:cNvSpPr>
          <p:nvPr/>
        </p:nvSpPr>
        <p:spPr bwMode="auto">
          <a:xfrm>
            <a:off x="10750554" y="1997080"/>
            <a:ext cx="679449" cy="288925"/>
          </a:xfrm>
          <a:prstGeom prst="ellipse">
            <a:avLst/>
          </a:prstGeom>
          <a:noFill/>
          <a:ln w="12700">
            <a:solidFill>
              <a:schemeClr val="tx1"/>
            </a:solidFill>
            <a:round/>
            <a:headEnd/>
            <a:tailEnd/>
          </a:ln>
          <a:effectLst>
            <a:prstShdw prst="shdw17" dist="17961" dir="2700000">
              <a:schemeClr val="bg1">
                <a:gamma/>
                <a:shade val="60000"/>
                <a:invGamma/>
              </a:schemeClr>
            </a:prstShdw>
          </a:effectLst>
        </p:spPr>
        <p:txBody>
          <a:bodyPr wrap="none" anchor="ctr"/>
          <a:lstStyle/>
          <a:p>
            <a:pPr algn="ctr" defTabSz="914400" fontAlgn="base">
              <a:spcBef>
                <a:spcPct val="0"/>
              </a:spcBef>
              <a:spcAft>
                <a:spcPct val="0"/>
              </a:spcAft>
              <a:defRPr/>
            </a:pPr>
            <a:r>
              <a:rPr lang="en-US" sz="3200">
                <a:solidFill>
                  <a:srgbClr val="FFFFFF"/>
                </a:solidFill>
                <a:latin typeface="Arial" charset="0"/>
              </a:rPr>
              <a:t>V</a:t>
            </a:r>
          </a:p>
        </p:txBody>
      </p:sp>
      <p:sp>
        <p:nvSpPr>
          <p:cNvPr id="20" name="Oval 136"/>
          <p:cNvSpPr>
            <a:spLocks noChangeArrowheads="1"/>
          </p:cNvSpPr>
          <p:nvPr/>
        </p:nvSpPr>
        <p:spPr bwMode="auto">
          <a:xfrm>
            <a:off x="10668003" y="2571755"/>
            <a:ext cx="632884" cy="288925"/>
          </a:xfrm>
          <a:prstGeom prst="ellipse">
            <a:avLst/>
          </a:prstGeom>
          <a:noFill/>
          <a:ln w="12700">
            <a:solidFill>
              <a:schemeClr val="tx1"/>
            </a:solidFill>
            <a:round/>
            <a:headEnd/>
            <a:tailEnd/>
          </a:ln>
          <a:effectLst>
            <a:prstShdw prst="shdw17" dist="17961" dir="2700000">
              <a:schemeClr val="bg1">
                <a:gamma/>
                <a:shade val="60000"/>
                <a:invGamma/>
              </a:schemeClr>
            </a:prstShdw>
          </a:effectLst>
        </p:spPr>
        <p:txBody>
          <a:bodyPr wrap="none" anchor="ctr"/>
          <a:lstStyle/>
          <a:p>
            <a:pPr algn="ctr" defTabSz="914400" fontAlgn="base">
              <a:spcBef>
                <a:spcPct val="0"/>
              </a:spcBef>
              <a:spcAft>
                <a:spcPct val="0"/>
              </a:spcAft>
              <a:defRPr/>
            </a:pPr>
            <a:r>
              <a:rPr lang="en-US" sz="3200">
                <a:solidFill>
                  <a:srgbClr val="FFFFFF"/>
                </a:solidFill>
                <a:latin typeface="Arial" charset="0"/>
              </a:rPr>
              <a:t>A</a:t>
            </a:r>
          </a:p>
        </p:txBody>
      </p:sp>
      <p:sp>
        <p:nvSpPr>
          <p:cNvPr id="21" name="Oval 137"/>
          <p:cNvSpPr>
            <a:spLocks noChangeArrowheads="1"/>
          </p:cNvSpPr>
          <p:nvPr/>
        </p:nvSpPr>
        <p:spPr bwMode="auto">
          <a:xfrm>
            <a:off x="10668003" y="3214693"/>
            <a:ext cx="723900" cy="288925"/>
          </a:xfrm>
          <a:prstGeom prst="ellipse">
            <a:avLst/>
          </a:prstGeom>
          <a:noFill/>
          <a:ln w="12700">
            <a:solidFill>
              <a:schemeClr val="tx1"/>
            </a:solidFill>
            <a:round/>
            <a:headEnd/>
            <a:tailEnd/>
          </a:ln>
          <a:effectLst>
            <a:prstShdw prst="shdw17" dist="17961" dir="2700000">
              <a:schemeClr val="bg1">
                <a:gamma/>
                <a:shade val="60000"/>
                <a:invGamma/>
              </a:schemeClr>
            </a:prstShdw>
          </a:effectLst>
        </p:spPr>
        <p:txBody>
          <a:bodyPr wrap="none" anchor="ctr"/>
          <a:lstStyle/>
          <a:p>
            <a:pPr algn="ctr" defTabSz="914400" fontAlgn="base">
              <a:spcBef>
                <a:spcPct val="0"/>
              </a:spcBef>
              <a:spcAft>
                <a:spcPct val="0"/>
              </a:spcAft>
              <a:defRPr/>
            </a:pPr>
            <a:r>
              <a:rPr lang="en-US" sz="2000">
                <a:solidFill>
                  <a:srgbClr val="FFFFFF"/>
                </a:solidFill>
                <a:latin typeface="Arial" charset="0"/>
              </a:rPr>
              <a:t>W</a:t>
            </a:r>
          </a:p>
        </p:txBody>
      </p:sp>
      <p:sp>
        <p:nvSpPr>
          <p:cNvPr id="22" name="Oval 138"/>
          <p:cNvSpPr>
            <a:spLocks noChangeArrowheads="1"/>
          </p:cNvSpPr>
          <p:nvPr/>
        </p:nvSpPr>
        <p:spPr bwMode="auto">
          <a:xfrm>
            <a:off x="10572752" y="4429125"/>
            <a:ext cx="1047749" cy="357188"/>
          </a:xfrm>
          <a:prstGeom prst="ellipse">
            <a:avLst/>
          </a:prstGeom>
          <a:noFill/>
          <a:ln w="12700">
            <a:solidFill>
              <a:schemeClr val="tx1"/>
            </a:solidFill>
            <a:round/>
            <a:headEnd/>
            <a:tailEnd/>
          </a:ln>
          <a:effectLst>
            <a:prstShdw prst="shdw17" dist="17961" dir="2700000">
              <a:schemeClr val="bg1">
                <a:gamma/>
                <a:shade val="60000"/>
                <a:invGamma/>
              </a:schemeClr>
            </a:prstShdw>
          </a:effectLst>
        </p:spPr>
        <p:txBody>
          <a:bodyPr wrap="none" anchor="ctr"/>
          <a:lstStyle/>
          <a:p>
            <a:pPr algn="ctr" defTabSz="914400" fontAlgn="base">
              <a:spcBef>
                <a:spcPct val="0"/>
              </a:spcBef>
              <a:spcAft>
                <a:spcPct val="0"/>
              </a:spcAft>
              <a:defRPr/>
            </a:pPr>
            <a:r>
              <a:rPr lang="en-US" sz="2400">
                <a:solidFill>
                  <a:srgbClr val="FFFFFF"/>
                </a:solidFill>
                <a:latin typeface="Wide Latin" pitchFamily="18" charset="0"/>
              </a:rPr>
              <a:t>Ω</a:t>
            </a:r>
          </a:p>
        </p:txBody>
      </p:sp>
      <p:sp>
        <p:nvSpPr>
          <p:cNvPr id="23" name="Text Box 139"/>
          <p:cNvSpPr txBox="1">
            <a:spLocks noChangeArrowheads="1"/>
          </p:cNvSpPr>
          <p:nvPr/>
        </p:nvSpPr>
        <p:spPr bwMode="auto">
          <a:xfrm>
            <a:off x="10191752" y="3752855"/>
            <a:ext cx="1809749" cy="461963"/>
          </a:xfrm>
          <a:prstGeom prst="rect">
            <a:avLst/>
          </a:prstGeom>
          <a:noFill/>
          <a:ln w="12700">
            <a:solidFill>
              <a:schemeClr val="tx1"/>
            </a:solidFill>
            <a:miter lim="800000"/>
            <a:headEnd/>
            <a:tailEnd/>
          </a:ln>
          <a:effectLst>
            <a:prstShdw prst="shdw17" dist="17961" dir="2700000">
              <a:schemeClr val="bg1">
                <a:gamma/>
                <a:shade val="60000"/>
                <a:invGamma/>
              </a:schemeClr>
            </a:prstShdw>
          </a:effectLst>
        </p:spPr>
        <p:txBody>
          <a:bodyPr>
            <a:spAutoFit/>
          </a:bodyPr>
          <a:lstStyle/>
          <a:p>
            <a:pPr algn="ctr" defTabSz="914400" fontAlgn="base">
              <a:spcBef>
                <a:spcPct val="0"/>
              </a:spcBef>
              <a:spcAft>
                <a:spcPct val="0"/>
              </a:spcAft>
              <a:defRPr/>
            </a:pPr>
            <a:r>
              <a:rPr lang="en-US" sz="2400">
                <a:solidFill>
                  <a:srgbClr val="FFFFFF"/>
                </a:solidFill>
                <a:latin typeface="Arial" charset="0"/>
              </a:rPr>
              <a:t>kWh</a:t>
            </a:r>
          </a:p>
        </p:txBody>
      </p:sp>
      <p:sp>
        <p:nvSpPr>
          <p:cNvPr id="24" name="Text Box 140"/>
          <p:cNvSpPr txBox="1">
            <a:spLocks noChangeArrowheads="1"/>
          </p:cNvSpPr>
          <p:nvPr/>
        </p:nvSpPr>
        <p:spPr bwMode="auto">
          <a:xfrm>
            <a:off x="10001251" y="4967288"/>
            <a:ext cx="2095500" cy="461962"/>
          </a:xfrm>
          <a:prstGeom prst="rect">
            <a:avLst/>
          </a:prstGeom>
          <a:noFill/>
          <a:ln w="12700">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ct val="0"/>
              </a:spcBef>
              <a:spcAft>
                <a:spcPct val="0"/>
              </a:spcAft>
              <a:defRPr/>
            </a:pPr>
            <a:r>
              <a:rPr lang="en-US" sz="2400">
                <a:solidFill>
                  <a:srgbClr val="FFFFFF"/>
                </a:solidFill>
                <a:latin typeface="Arial" charset="0"/>
              </a:rPr>
              <a:t>0,1; 0,5;</a:t>
            </a:r>
            <a:r>
              <a:rPr lang="vi-VN" sz="2400">
                <a:solidFill>
                  <a:srgbClr val="FFFFFF"/>
                </a:solidFill>
                <a:latin typeface="Arial" charset="0"/>
              </a:rPr>
              <a:t>...</a:t>
            </a:r>
          </a:p>
        </p:txBody>
      </p:sp>
      <p:sp>
        <p:nvSpPr>
          <p:cNvPr id="25" name="Text Box 141"/>
          <p:cNvSpPr txBox="1">
            <a:spLocks noChangeArrowheads="1"/>
          </p:cNvSpPr>
          <p:nvPr/>
        </p:nvSpPr>
        <p:spPr bwMode="auto">
          <a:xfrm>
            <a:off x="10001254" y="5681663"/>
            <a:ext cx="2000249" cy="461962"/>
          </a:xfrm>
          <a:prstGeom prst="rect">
            <a:avLst/>
          </a:prstGeom>
          <a:noFill/>
          <a:ln w="12700">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ct val="0"/>
              </a:spcBef>
              <a:spcAft>
                <a:spcPct val="0"/>
              </a:spcAft>
              <a:defRPr/>
            </a:pPr>
            <a:r>
              <a:rPr lang="en-US" sz="2400">
                <a:solidFill>
                  <a:srgbClr val="FFFFFF"/>
                </a:solidFill>
                <a:latin typeface="Arial" charset="0"/>
              </a:rPr>
              <a:t>2kV</a:t>
            </a:r>
            <a:r>
              <a:rPr lang="vi-VN" sz="2400">
                <a:solidFill>
                  <a:srgbClr val="FFFFFF"/>
                </a:solidFill>
                <a:latin typeface="Arial" charset="0"/>
              </a:rPr>
              <a:t>;</a:t>
            </a:r>
            <a:r>
              <a:rPr lang="el-GR" sz="2400">
                <a:solidFill>
                  <a:srgbClr val="FFFFFF"/>
                </a:solidFill>
                <a:latin typeface="Times New Roman"/>
                <a:cs typeface="Times New Roman"/>
              </a:rPr>
              <a:t>ϟ</a:t>
            </a:r>
            <a:r>
              <a:rPr lang="en-US" sz="2400">
                <a:solidFill>
                  <a:srgbClr val="FFFFFF"/>
                </a:solidFill>
                <a:latin typeface="Arial" charset="0"/>
              </a:rPr>
              <a:t> </a:t>
            </a:r>
            <a:r>
              <a:rPr lang="vi-VN" sz="2400">
                <a:solidFill>
                  <a:srgbClr val="FFFFFF"/>
                </a:solidFill>
                <a:latin typeface="Arial" charset="0"/>
              </a:rPr>
              <a:t>;</a:t>
            </a:r>
            <a:endParaRPr lang="en-US" sz="2400">
              <a:solidFill>
                <a:srgbClr val="FFFFFF"/>
              </a:solidFill>
              <a:latin typeface="Arial" charset="0"/>
            </a:endParaRPr>
          </a:p>
        </p:txBody>
      </p:sp>
      <p:sp>
        <p:nvSpPr>
          <p:cNvPr id="26" name="Text Box 142"/>
          <p:cNvSpPr txBox="1">
            <a:spLocks noChangeArrowheads="1"/>
          </p:cNvSpPr>
          <p:nvPr/>
        </p:nvSpPr>
        <p:spPr bwMode="auto">
          <a:xfrm>
            <a:off x="10001251" y="6253163"/>
            <a:ext cx="1780116" cy="461962"/>
          </a:xfrm>
          <a:prstGeom prst="rect">
            <a:avLst/>
          </a:prstGeom>
          <a:noFill/>
          <a:ln w="12700">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ct val="0"/>
              </a:spcBef>
              <a:spcAft>
                <a:spcPct val="0"/>
              </a:spcAft>
              <a:defRPr/>
            </a:pPr>
            <a:r>
              <a:rPr lang="en-US" sz="2400">
                <a:solidFill>
                  <a:srgbClr val="FFFFFF"/>
                </a:solidFill>
                <a:effectLst>
                  <a:outerShdw blurRad="38100" dist="38100" dir="2700000" algn="tl">
                    <a:srgbClr val="FFFFFF"/>
                  </a:outerShdw>
                </a:effectLst>
                <a:latin typeface="Arial" charset="0"/>
                <a:cs typeface="Arial" charset="0"/>
              </a:rPr>
              <a:t>→ ; ┴</a:t>
            </a:r>
            <a:r>
              <a:rPr lang="vi-VN" sz="2400">
                <a:solidFill>
                  <a:srgbClr val="FFFFFF"/>
                </a:solidFill>
                <a:effectLst>
                  <a:outerShdw blurRad="38100" dist="38100" dir="2700000" algn="tl">
                    <a:srgbClr val="FFFFFF"/>
                  </a:outerShdw>
                </a:effectLst>
                <a:latin typeface="Arial" charset="0"/>
                <a:cs typeface="Arial" charset="0"/>
              </a:rPr>
              <a:t>; </a:t>
            </a:r>
            <a:r>
              <a:rPr lang="vi-VN" sz="2400">
                <a:solidFill>
                  <a:srgbClr val="FFFFFF"/>
                </a:solidFill>
                <a:effectLst>
                  <a:outerShdw blurRad="38100" dist="38100" dir="2700000" algn="tl">
                    <a:srgbClr val="FFFFFF"/>
                  </a:outerShdw>
                </a:effectLst>
                <a:cs typeface="Times New Roman"/>
              </a:rPr>
              <a:t>&gt;</a:t>
            </a:r>
            <a:endParaRPr lang="en-US" sz="2400">
              <a:solidFill>
                <a:srgbClr val="FFFFFF"/>
              </a:solidFill>
              <a:effectLst>
                <a:outerShdw blurRad="38100" dist="38100" dir="2700000" algn="tl">
                  <a:srgbClr val="FFFFFF"/>
                </a:outerShdw>
              </a:effectLst>
              <a:latin typeface="Arial" charset="0"/>
              <a:cs typeface="Arial" charset="0"/>
            </a:endParaRPr>
          </a:p>
        </p:txBody>
      </p:sp>
      <p:sp>
        <p:nvSpPr>
          <p:cNvPr id="27" name="5-Point Star 26"/>
          <p:cNvSpPr/>
          <p:nvPr/>
        </p:nvSpPr>
        <p:spPr>
          <a:xfrm>
            <a:off x="11334751" y="5643568"/>
            <a:ext cx="762000" cy="357187"/>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vi-VN" sz="2000">
                <a:solidFill>
                  <a:prstClr val="white"/>
                </a:solidFill>
              </a:rPr>
              <a:t>2</a:t>
            </a:r>
            <a:endParaRPr lang="en-US" sz="2000">
              <a:solidFill>
                <a:prstClr val="white"/>
              </a:solidFill>
            </a:endParaRPr>
          </a:p>
        </p:txBody>
      </p:sp>
      <p:sp>
        <p:nvSpPr>
          <p:cNvPr id="33" name="Text Box 6"/>
          <p:cNvSpPr txBox="1">
            <a:spLocks noChangeArrowheads="1"/>
          </p:cNvSpPr>
          <p:nvPr/>
        </p:nvSpPr>
        <p:spPr bwMode="auto">
          <a:xfrm>
            <a:off x="3" y="2786063"/>
            <a:ext cx="5905500" cy="152349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fontAlgn="base">
              <a:spcBef>
                <a:spcPct val="0"/>
              </a:spcBef>
              <a:spcAft>
                <a:spcPct val="0"/>
              </a:spcAft>
              <a:defRPr/>
            </a:pPr>
            <a:r>
              <a:rPr lang="en-US" sz="2400">
                <a:solidFill>
                  <a:prstClr val="white"/>
                </a:solidFill>
                <a:latin typeface="Times New Roman" pitchFamily="18" charset="0"/>
                <a:cs typeface="Times New Roman" pitchFamily="18" charset="0"/>
              </a:rPr>
              <a:t>Cấp chính xác thể hiện sai số của phép đo. </a:t>
            </a:r>
            <a:endParaRPr lang="vi-VN" sz="2400">
              <a:solidFill>
                <a:prstClr val="white"/>
              </a:solidFill>
              <a:cs typeface="Times New Roman" pitchFamily="18" charset="0"/>
            </a:endParaRPr>
          </a:p>
          <a:p>
            <a:pPr defTabSz="914400" fontAlgn="base">
              <a:spcBef>
                <a:spcPct val="0"/>
              </a:spcBef>
              <a:spcAft>
                <a:spcPct val="0"/>
              </a:spcAft>
              <a:defRPr/>
            </a:pPr>
            <a:r>
              <a:rPr lang="en-US" sz="2300">
                <a:solidFill>
                  <a:prstClr val="white"/>
                </a:solidFill>
                <a:latin typeface="Times New Roman" pitchFamily="18" charset="0"/>
                <a:cs typeface="Times New Roman" pitchFamily="18" charset="0"/>
              </a:rPr>
              <a:t>Ví dụ: Vôn kế có thang đo 300V, cấp chính xác là 1,5 thì sai số tuyệt đối lớn nhất là:</a:t>
            </a:r>
            <a:r>
              <a:rPr lang="vi-VN" sz="2300">
                <a:solidFill>
                  <a:prstClr val="white"/>
                </a:solidFill>
                <a:cs typeface="Times New Roman" pitchFamily="18" charset="0"/>
              </a:rPr>
              <a:t> 300x1,5:100=4,5V</a:t>
            </a:r>
            <a:endParaRPr lang="en-US" sz="23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887238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5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70" decel="100000"/>
                                        <p:tgtEl>
                                          <p:spTgt spid="19"/>
                                        </p:tgtEl>
                                      </p:cBhvr>
                                    </p:animEffect>
                                    <p:animScale>
                                      <p:cBhvr>
                                        <p:cTn id="16" dur="770" decel="100000"/>
                                        <p:tgtEl>
                                          <p:spTgt spid="19"/>
                                        </p:tgtEl>
                                      </p:cBhvr>
                                      <p:from x="10000" y="10000"/>
                                      <p:to x="200000" y="450000"/>
                                    </p:animScale>
                                    <p:animScale>
                                      <p:cBhvr>
                                        <p:cTn id="17" dur="1230" accel="100000" fill="hold">
                                          <p:stCondLst>
                                            <p:cond delay="770"/>
                                          </p:stCondLst>
                                        </p:cTn>
                                        <p:tgtEl>
                                          <p:spTgt spid="19"/>
                                        </p:tgtEl>
                                      </p:cBhvr>
                                      <p:from x="200000" y="450000"/>
                                      <p:to x="100000" y="100000"/>
                                    </p:animScale>
                                    <p:set>
                                      <p:cBhvr>
                                        <p:cTn id="18" dur="770" fill="hold"/>
                                        <p:tgtEl>
                                          <p:spTgt spid="19"/>
                                        </p:tgtEl>
                                        <p:attrNameLst>
                                          <p:attrName>ppt_x</p:attrName>
                                        </p:attrNameLst>
                                      </p:cBhvr>
                                      <p:to>
                                        <p:strVal val="(0.5)"/>
                                      </p:to>
                                    </p:set>
                                    <p:anim from="(0.5)" to="(#ppt_x)" calcmode="lin" valueType="num">
                                      <p:cBhvr>
                                        <p:cTn id="19" dur="1230" accel="100000" fill="hold">
                                          <p:stCondLst>
                                            <p:cond delay="770"/>
                                          </p:stCondLst>
                                        </p:cTn>
                                        <p:tgtEl>
                                          <p:spTgt spid="19"/>
                                        </p:tgtEl>
                                        <p:attrNameLst>
                                          <p:attrName>ppt_x</p:attrName>
                                        </p:attrNameLst>
                                      </p:cBhvr>
                                    </p:anim>
                                    <p:set>
                                      <p:cBhvr>
                                        <p:cTn id="20" dur="770" fill="hold"/>
                                        <p:tgtEl>
                                          <p:spTgt spid="19"/>
                                        </p:tgtEl>
                                        <p:attrNameLst>
                                          <p:attrName>ppt_y</p:attrName>
                                        </p:attrNameLst>
                                      </p:cBhvr>
                                      <p:to>
                                        <p:strVal val="(#ppt_y+0.4)"/>
                                      </p:to>
                                    </p:set>
                                    <p:anim from="(#ppt_y+0.4)" to="(#ppt_y)" calcmode="lin" valueType="num">
                                      <p:cBhvr>
                                        <p:cTn id="21" dur="1230" accel="100000" fill="hold">
                                          <p:stCondLst>
                                            <p:cond delay="770"/>
                                          </p:stCondLst>
                                        </p:cTn>
                                        <p:tgtEl>
                                          <p:spTgt spid="19"/>
                                        </p:tgtEl>
                                        <p:attrNameLst>
                                          <p:attrName>ppt_y</p:attrName>
                                        </p:attrNameLst>
                                      </p:cBhvr>
                                    </p:anim>
                                  </p:childTnLst>
                                </p:cTn>
                              </p:par>
                              <p:par>
                                <p:cTn id="22" presetID="5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70" decel="100000"/>
                                        <p:tgtEl>
                                          <p:spTgt spid="20"/>
                                        </p:tgtEl>
                                      </p:cBhvr>
                                    </p:animEffect>
                                    <p:animScale>
                                      <p:cBhvr>
                                        <p:cTn id="25" dur="770" decel="100000"/>
                                        <p:tgtEl>
                                          <p:spTgt spid="20"/>
                                        </p:tgtEl>
                                      </p:cBhvr>
                                      <p:from x="10000" y="10000"/>
                                      <p:to x="200000" y="450000"/>
                                    </p:animScale>
                                    <p:animScale>
                                      <p:cBhvr>
                                        <p:cTn id="26" dur="1230" accel="100000" fill="hold">
                                          <p:stCondLst>
                                            <p:cond delay="770"/>
                                          </p:stCondLst>
                                        </p:cTn>
                                        <p:tgtEl>
                                          <p:spTgt spid="20"/>
                                        </p:tgtEl>
                                      </p:cBhvr>
                                      <p:from x="200000" y="450000"/>
                                      <p:to x="100000" y="100000"/>
                                    </p:animScale>
                                    <p:set>
                                      <p:cBhvr>
                                        <p:cTn id="27" dur="770" fill="hold"/>
                                        <p:tgtEl>
                                          <p:spTgt spid="20"/>
                                        </p:tgtEl>
                                        <p:attrNameLst>
                                          <p:attrName>ppt_x</p:attrName>
                                        </p:attrNameLst>
                                      </p:cBhvr>
                                      <p:to>
                                        <p:strVal val="(0.5)"/>
                                      </p:to>
                                    </p:set>
                                    <p:anim from="(0.5)" to="(#ppt_x)" calcmode="lin" valueType="num">
                                      <p:cBhvr>
                                        <p:cTn id="28" dur="1230" accel="100000" fill="hold">
                                          <p:stCondLst>
                                            <p:cond delay="770"/>
                                          </p:stCondLst>
                                        </p:cTn>
                                        <p:tgtEl>
                                          <p:spTgt spid="20"/>
                                        </p:tgtEl>
                                        <p:attrNameLst>
                                          <p:attrName>ppt_x</p:attrName>
                                        </p:attrNameLst>
                                      </p:cBhvr>
                                    </p:anim>
                                    <p:set>
                                      <p:cBhvr>
                                        <p:cTn id="29" dur="770" fill="hold"/>
                                        <p:tgtEl>
                                          <p:spTgt spid="20"/>
                                        </p:tgtEl>
                                        <p:attrNameLst>
                                          <p:attrName>ppt_y</p:attrName>
                                        </p:attrNameLst>
                                      </p:cBhvr>
                                      <p:to>
                                        <p:strVal val="(#ppt_y+0.4)"/>
                                      </p:to>
                                    </p:set>
                                    <p:anim from="(#ppt_y+0.4)" to="(#ppt_y)" calcmode="lin" valueType="num">
                                      <p:cBhvr>
                                        <p:cTn id="30" dur="1230" accel="100000" fill="hold">
                                          <p:stCondLst>
                                            <p:cond delay="770"/>
                                          </p:stCondLst>
                                        </p:cTn>
                                        <p:tgtEl>
                                          <p:spTgt spid="20"/>
                                        </p:tgtEl>
                                        <p:attrNameLst>
                                          <p:attrName>ppt_y</p:attrName>
                                        </p:attrNameLst>
                                      </p:cBhvr>
                                    </p:anim>
                                  </p:childTnLst>
                                </p:cTn>
                              </p:par>
                              <p:par>
                                <p:cTn id="31" presetID="5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770" decel="100000"/>
                                        <p:tgtEl>
                                          <p:spTgt spid="21"/>
                                        </p:tgtEl>
                                      </p:cBhvr>
                                    </p:animEffect>
                                    <p:animScale>
                                      <p:cBhvr>
                                        <p:cTn id="34" dur="770" decel="100000"/>
                                        <p:tgtEl>
                                          <p:spTgt spid="21"/>
                                        </p:tgtEl>
                                      </p:cBhvr>
                                      <p:from x="10000" y="10000"/>
                                      <p:to x="200000" y="450000"/>
                                    </p:animScale>
                                    <p:animScale>
                                      <p:cBhvr>
                                        <p:cTn id="35" dur="1230" accel="100000" fill="hold">
                                          <p:stCondLst>
                                            <p:cond delay="770"/>
                                          </p:stCondLst>
                                        </p:cTn>
                                        <p:tgtEl>
                                          <p:spTgt spid="21"/>
                                        </p:tgtEl>
                                      </p:cBhvr>
                                      <p:from x="200000" y="450000"/>
                                      <p:to x="100000" y="100000"/>
                                    </p:animScale>
                                    <p:set>
                                      <p:cBhvr>
                                        <p:cTn id="36" dur="770" fill="hold"/>
                                        <p:tgtEl>
                                          <p:spTgt spid="21"/>
                                        </p:tgtEl>
                                        <p:attrNameLst>
                                          <p:attrName>ppt_x</p:attrName>
                                        </p:attrNameLst>
                                      </p:cBhvr>
                                      <p:to>
                                        <p:strVal val="(0.5)"/>
                                      </p:to>
                                    </p:set>
                                    <p:anim from="(0.5)" to="(#ppt_x)" calcmode="lin" valueType="num">
                                      <p:cBhvr>
                                        <p:cTn id="37" dur="1230" accel="100000" fill="hold">
                                          <p:stCondLst>
                                            <p:cond delay="770"/>
                                          </p:stCondLst>
                                        </p:cTn>
                                        <p:tgtEl>
                                          <p:spTgt spid="21"/>
                                        </p:tgtEl>
                                        <p:attrNameLst>
                                          <p:attrName>ppt_x</p:attrName>
                                        </p:attrNameLst>
                                      </p:cBhvr>
                                    </p:anim>
                                    <p:set>
                                      <p:cBhvr>
                                        <p:cTn id="38" dur="770" fill="hold"/>
                                        <p:tgtEl>
                                          <p:spTgt spid="21"/>
                                        </p:tgtEl>
                                        <p:attrNameLst>
                                          <p:attrName>ppt_y</p:attrName>
                                        </p:attrNameLst>
                                      </p:cBhvr>
                                      <p:to>
                                        <p:strVal val="(#ppt_y+0.4)"/>
                                      </p:to>
                                    </p:set>
                                    <p:anim from="(#ppt_y+0.4)" to="(#ppt_y)" calcmode="lin" valueType="num">
                                      <p:cBhvr>
                                        <p:cTn id="39" dur="1230" accel="100000" fill="hold">
                                          <p:stCondLst>
                                            <p:cond delay="770"/>
                                          </p:stCondLst>
                                        </p:cTn>
                                        <p:tgtEl>
                                          <p:spTgt spid="21"/>
                                        </p:tgtEl>
                                        <p:attrNameLst>
                                          <p:attrName>ppt_y</p:attrName>
                                        </p:attrNameLst>
                                      </p:cBhvr>
                                    </p:anim>
                                  </p:childTnLst>
                                </p:cTn>
                              </p:par>
                              <p:par>
                                <p:cTn id="40" presetID="51"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770" decel="100000"/>
                                        <p:tgtEl>
                                          <p:spTgt spid="23"/>
                                        </p:tgtEl>
                                      </p:cBhvr>
                                    </p:animEffect>
                                    <p:animScale>
                                      <p:cBhvr>
                                        <p:cTn id="43" dur="770" decel="100000"/>
                                        <p:tgtEl>
                                          <p:spTgt spid="23"/>
                                        </p:tgtEl>
                                      </p:cBhvr>
                                      <p:from x="10000" y="10000"/>
                                      <p:to x="200000" y="450000"/>
                                    </p:animScale>
                                    <p:animScale>
                                      <p:cBhvr>
                                        <p:cTn id="44" dur="1230" accel="100000" fill="hold">
                                          <p:stCondLst>
                                            <p:cond delay="770"/>
                                          </p:stCondLst>
                                        </p:cTn>
                                        <p:tgtEl>
                                          <p:spTgt spid="23"/>
                                        </p:tgtEl>
                                      </p:cBhvr>
                                      <p:from x="200000" y="450000"/>
                                      <p:to x="100000" y="100000"/>
                                    </p:animScale>
                                    <p:set>
                                      <p:cBhvr>
                                        <p:cTn id="45" dur="770" fill="hold"/>
                                        <p:tgtEl>
                                          <p:spTgt spid="23"/>
                                        </p:tgtEl>
                                        <p:attrNameLst>
                                          <p:attrName>ppt_x</p:attrName>
                                        </p:attrNameLst>
                                      </p:cBhvr>
                                      <p:to>
                                        <p:strVal val="(0.5)"/>
                                      </p:to>
                                    </p:set>
                                    <p:anim from="(0.5)" to="(#ppt_x)" calcmode="lin" valueType="num">
                                      <p:cBhvr>
                                        <p:cTn id="46" dur="1230" accel="100000" fill="hold">
                                          <p:stCondLst>
                                            <p:cond delay="770"/>
                                          </p:stCondLst>
                                        </p:cTn>
                                        <p:tgtEl>
                                          <p:spTgt spid="23"/>
                                        </p:tgtEl>
                                        <p:attrNameLst>
                                          <p:attrName>ppt_x</p:attrName>
                                        </p:attrNameLst>
                                      </p:cBhvr>
                                    </p:anim>
                                    <p:set>
                                      <p:cBhvr>
                                        <p:cTn id="47" dur="770" fill="hold"/>
                                        <p:tgtEl>
                                          <p:spTgt spid="23"/>
                                        </p:tgtEl>
                                        <p:attrNameLst>
                                          <p:attrName>ppt_y</p:attrName>
                                        </p:attrNameLst>
                                      </p:cBhvr>
                                      <p:to>
                                        <p:strVal val="(#ppt_y+0.4)"/>
                                      </p:to>
                                    </p:set>
                                    <p:anim from="(#ppt_y+0.4)" to="(#ppt_y)" calcmode="lin" valueType="num">
                                      <p:cBhvr>
                                        <p:cTn id="48" dur="1230" accel="100000" fill="hold">
                                          <p:stCondLst>
                                            <p:cond delay="770"/>
                                          </p:stCondLst>
                                        </p:cTn>
                                        <p:tgtEl>
                                          <p:spTgt spid="23"/>
                                        </p:tgtEl>
                                        <p:attrNameLst>
                                          <p:attrName>ppt_y</p:attrName>
                                        </p:attrNameLst>
                                      </p:cBhvr>
                                    </p:anim>
                                  </p:childTnLst>
                                </p:cTn>
                              </p:par>
                              <p:par>
                                <p:cTn id="49" presetID="5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770" decel="100000"/>
                                        <p:tgtEl>
                                          <p:spTgt spid="22"/>
                                        </p:tgtEl>
                                      </p:cBhvr>
                                    </p:animEffect>
                                    <p:animScale>
                                      <p:cBhvr>
                                        <p:cTn id="52" dur="770" decel="100000"/>
                                        <p:tgtEl>
                                          <p:spTgt spid="22"/>
                                        </p:tgtEl>
                                      </p:cBhvr>
                                      <p:from x="10000" y="10000"/>
                                      <p:to x="200000" y="450000"/>
                                    </p:animScale>
                                    <p:animScale>
                                      <p:cBhvr>
                                        <p:cTn id="53" dur="1230" accel="100000" fill="hold">
                                          <p:stCondLst>
                                            <p:cond delay="770"/>
                                          </p:stCondLst>
                                        </p:cTn>
                                        <p:tgtEl>
                                          <p:spTgt spid="22"/>
                                        </p:tgtEl>
                                      </p:cBhvr>
                                      <p:from x="200000" y="450000"/>
                                      <p:to x="100000" y="100000"/>
                                    </p:animScale>
                                    <p:set>
                                      <p:cBhvr>
                                        <p:cTn id="54" dur="770" fill="hold"/>
                                        <p:tgtEl>
                                          <p:spTgt spid="22"/>
                                        </p:tgtEl>
                                        <p:attrNameLst>
                                          <p:attrName>ppt_x</p:attrName>
                                        </p:attrNameLst>
                                      </p:cBhvr>
                                      <p:to>
                                        <p:strVal val="(0.5)"/>
                                      </p:to>
                                    </p:set>
                                    <p:anim from="(0.5)" to="(#ppt_x)" calcmode="lin" valueType="num">
                                      <p:cBhvr>
                                        <p:cTn id="55" dur="1230" accel="100000" fill="hold">
                                          <p:stCondLst>
                                            <p:cond delay="770"/>
                                          </p:stCondLst>
                                        </p:cTn>
                                        <p:tgtEl>
                                          <p:spTgt spid="22"/>
                                        </p:tgtEl>
                                        <p:attrNameLst>
                                          <p:attrName>ppt_x</p:attrName>
                                        </p:attrNameLst>
                                      </p:cBhvr>
                                    </p:anim>
                                    <p:set>
                                      <p:cBhvr>
                                        <p:cTn id="56" dur="770" fill="hold"/>
                                        <p:tgtEl>
                                          <p:spTgt spid="22"/>
                                        </p:tgtEl>
                                        <p:attrNameLst>
                                          <p:attrName>ppt_y</p:attrName>
                                        </p:attrNameLst>
                                      </p:cBhvr>
                                      <p:to>
                                        <p:strVal val="(#ppt_y+0.4)"/>
                                      </p:to>
                                    </p:set>
                                    <p:anim from="(#ppt_y+0.4)" to="(#ppt_y)" calcmode="lin" valueType="num">
                                      <p:cBhvr>
                                        <p:cTn id="57" dur="1230" accel="100000" fill="hold">
                                          <p:stCondLst>
                                            <p:cond delay="770"/>
                                          </p:stCondLst>
                                        </p:cTn>
                                        <p:tgtEl>
                                          <p:spTgt spid="22"/>
                                        </p:tgtEl>
                                        <p:attrNameLst>
                                          <p:attrName>ppt_y</p:attrName>
                                        </p:attrNameLst>
                                      </p:cBhvr>
                                    </p:anim>
                                  </p:childTnLst>
                                </p:cTn>
                              </p:par>
                              <p:par>
                                <p:cTn id="58" presetID="51"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770" decel="100000"/>
                                        <p:tgtEl>
                                          <p:spTgt spid="24"/>
                                        </p:tgtEl>
                                      </p:cBhvr>
                                    </p:animEffect>
                                    <p:animScale>
                                      <p:cBhvr>
                                        <p:cTn id="61" dur="770" decel="100000"/>
                                        <p:tgtEl>
                                          <p:spTgt spid="24"/>
                                        </p:tgtEl>
                                      </p:cBhvr>
                                      <p:from x="10000" y="10000"/>
                                      <p:to x="200000" y="450000"/>
                                    </p:animScale>
                                    <p:animScale>
                                      <p:cBhvr>
                                        <p:cTn id="62" dur="1230" accel="100000" fill="hold">
                                          <p:stCondLst>
                                            <p:cond delay="770"/>
                                          </p:stCondLst>
                                        </p:cTn>
                                        <p:tgtEl>
                                          <p:spTgt spid="24"/>
                                        </p:tgtEl>
                                      </p:cBhvr>
                                      <p:from x="200000" y="450000"/>
                                      <p:to x="100000" y="100000"/>
                                    </p:animScale>
                                    <p:set>
                                      <p:cBhvr>
                                        <p:cTn id="63" dur="770" fill="hold"/>
                                        <p:tgtEl>
                                          <p:spTgt spid="24"/>
                                        </p:tgtEl>
                                        <p:attrNameLst>
                                          <p:attrName>ppt_x</p:attrName>
                                        </p:attrNameLst>
                                      </p:cBhvr>
                                      <p:to>
                                        <p:strVal val="(0.5)"/>
                                      </p:to>
                                    </p:set>
                                    <p:anim from="(0.5)" to="(#ppt_x)" calcmode="lin" valueType="num">
                                      <p:cBhvr>
                                        <p:cTn id="64" dur="1230" accel="100000" fill="hold">
                                          <p:stCondLst>
                                            <p:cond delay="770"/>
                                          </p:stCondLst>
                                        </p:cTn>
                                        <p:tgtEl>
                                          <p:spTgt spid="24"/>
                                        </p:tgtEl>
                                        <p:attrNameLst>
                                          <p:attrName>ppt_x</p:attrName>
                                        </p:attrNameLst>
                                      </p:cBhvr>
                                    </p:anim>
                                    <p:set>
                                      <p:cBhvr>
                                        <p:cTn id="65" dur="770" fill="hold"/>
                                        <p:tgtEl>
                                          <p:spTgt spid="24"/>
                                        </p:tgtEl>
                                        <p:attrNameLst>
                                          <p:attrName>ppt_y</p:attrName>
                                        </p:attrNameLst>
                                      </p:cBhvr>
                                      <p:to>
                                        <p:strVal val="(#ppt_y+0.4)"/>
                                      </p:to>
                                    </p:set>
                                    <p:anim from="(#ppt_y+0.4)" to="(#ppt_y)" calcmode="lin" valueType="num">
                                      <p:cBhvr>
                                        <p:cTn id="66" dur="1230" accel="100000" fill="hold">
                                          <p:stCondLst>
                                            <p:cond delay="770"/>
                                          </p:stCondLst>
                                        </p:cTn>
                                        <p:tgtEl>
                                          <p:spTgt spid="24"/>
                                        </p:tgtEl>
                                        <p:attrNameLst>
                                          <p:attrName>ppt_y</p:attrName>
                                        </p:attrNameLst>
                                      </p:cBhvr>
                                    </p:anim>
                                  </p:childTnLst>
                                </p:cTn>
                              </p:par>
                              <p:par>
                                <p:cTn id="67" presetID="5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770" decel="100000"/>
                                        <p:tgtEl>
                                          <p:spTgt spid="25"/>
                                        </p:tgtEl>
                                      </p:cBhvr>
                                    </p:animEffect>
                                    <p:animScale>
                                      <p:cBhvr>
                                        <p:cTn id="70" dur="770" decel="100000"/>
                                        <p:tgtEl>
                                          <p:spTgt spid="25"/>
                                        </p:tgtEl>
                                      </p:cBhvr>
                                      <p:from x="10000" y="10000"/>
                                      <p:to x="200000" y="450000"/>
                                    </p:animScale>
                                    <p:animScale>
                                      <p:cBhvr>
                                        <p:cTn id="71" dur="1230" accel="100000" fill="hold">
                                          <p:stCondLst>
                                            <p:cond delay="770"/>
                                          </p:stCondLst>
                                        </p:cTn>
                                        <p:tgtEl>
                                          <p:spTgt spid="25"/>
                                        </p:tgtEl>
                                      </p:cBhvr>
                                      <p:from x="200000" y="450000"/>
                                      <p:to x="100000" y="100000"/>
                                    </p:animScale>
                                    <p:set>
                                      <p:cBhvr>
                                        <p:cTn id="72" dur="770" fill="hold"/>
                                        <p:tgtEl>
                                          <p:spTgt spid="25"/>
                                        </p:tgtEl>
                                        <p:attrNameLst>
                                          <p:attrName>ppt_x</p:attrName>
                                        </p:attrNameLst>
                                      </p:cBhvr>
                                      <p:to>
                                        <p:strVal val="(0.5)"/>
                                      </p:to>
                                    </p:set>
                                    <p:anim from="(0.5)" to="(#ppt_x)" calcmode="lin" valueType="num">
                                      <p:cBhvr>
                                        <p:cTn id="73" dur="1230" accel="100000" fill="hold">
                                          <p:stCondLst>
                                            <p:cond delay="770"/>
                                          </p:stCondLst>
                                        </p:cTn>
                                        <p:tgtEl>
                                          <p:spTgt spid="25"/>
                                        </p:tgtEl>
                                        <p:attrNameLst>
                                          <p:attrName>ppt_x</p:attrName>
                                        </p:attrNameLst>
                                      </p:cBhvr>
                                    </p:anim>
                                    <p:set>
                                      <p:cBhvr>
                                        <p:cTn id="74" dur="770" fill="hold"/>
                                        <p:tgtEl>
                                          <p:spTgt spid="25"/>
                                        </p:tgtEl>
                                        <p:attrNameLst>
                                          <p:attrName>ppt_y</p:attrName>
                                        </p:attrNameLst>
                                      </p:cBhvr>
                                      <p:to>
                                        <p:strVal val="(#ppt_y+0.4)"/>
                                      </p:to>
                                    </p:set>
                                    <p:anim from="(#ppt_y+0.4)" to="(#ppt_y)" calcmode="lin" valueType="num">
                                      <p:cBhvr>
                                        <p:cTn id="75" dur="1230" accel="100000" fill="hold">
                                          <p:stCondLst>
                                            <p:cond delay="770"/>
                                          </p:stCondLst>
                                        </p:cTn>
                                        <p:tgtEl>
                                          <p:spTgt spid="25"/>
                                        </p:tgtEl>
                                        <p:attrNameLst>
                                          <p:attrName>ppt_y</p:attrName>
                                        </p:attrNameLst>
                                      </p:cBhvr>
                                    </p:anim>
                                  </p:childTnLst>
                                </p:cTn>
                              </p:par>
                              <p:par>
                                <p:cTn id="76" presetID="51"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770" decel="100000"/>
                                        <p:tgtEl>
                                          <p:spTgt spid="26"/>
                                        </p:tgtEl>
                                      </p:cBhvr>
                                    </p:animEffect>
                                    <p:animScale>
                                      <p:cBhvr>
                                        <p:cTn id="79" dur="770" decel="100000"/>
                                        <p:tgtEl>
                                          <p:spTgt spid="26"/>
                                        </p:tgtEl>
                                      </p:cBhvr>
                                      <p:from x="10000" y="10000"/>
                                      <p:to x="200000" y="450000"/>
                                    </p:animScale>
                                    <p:animScale>
                                      <p:cBhvr>
                                        <p:cTn id="80" dur="1230" accel="100000" fill="hold">
                                          <p:stCondLst>
                                            <p:cond delay="770"/>
                                          </p:stCondLst>
                                        </p:cTn>
                                        <p:tgtEl>
                                          <p:spTgt spid="26"/>
                                        </p:tgtEl>
                                      </p:cBhvr>
                                      <p:from x="200000" y="450000"/>
                                      <p:to x="100000" y="100000"/>
                                    </p:animScale>
                                    <p:set>
                                      <p:cBhvr>
                                        <p:cTn id="81" dur="770" fill="hold"/>
                                        <p:tgtEl>
                                          <p:spTgt spid="26"/>
                                        </p:tgtEl>
                                        <p:attrNameLst>
                                          <p:attrName>ppt_x</p:attrName>
                                        </p:attrNameLst>
                                      </p:cBhvr>
                                      <p:to>
                                        <p:strVal val="(0.5)"/>
                                      </p:to>
                                    </p:set>
                                    <p:anim from="(0.5)" to="(#ppt_x)" calcmode="lin" valueType="num">
                                      <p:cBhvr>
                                        <p:cTn id="82" dur="1230" accel="100000" fill="hold">
                                          <p:stCondLst>
                                            <p:cond delay="770"/>
                                          </p:stCondLst>
                                        </p:cTn>
                                        <p:tgtEl>
                                          <p:spTgt spid="26"/>
                                        </p:tgtEl>
                                        <p:attrNameLst>
                                          <p:attrName>ppt_x</p:attrName>
                                        </p:attrNameLst>
                                      </p:cBhvr>
                                    </p:anim>
                                    <p:set>
                                      <p:cBhvr>
                                        <p:cTn id="83" dur="770" fill="hold"/>
                                        <p:tgtEl>
                                          <p:spTgt spid="26"/>
                                        </p:tgtEl>
                                        <p:attrNameLst>
                                          <p:attrName>ppt_y</p:attrName>
                                        </p:attrNameLst>
                                      </p:cBhvr>
                                      <p:to>
                                        <p:strVal val="(#ppt_y+0.4)"/>
                                      </p:to>
                                    </p:set>
                                    <p:anim from="(#ppt_y+0.4)" to="(#ppt_y)" calcmode="lin" valueType="num">
                                      <p:cBhvr>
                                        <p:cTn id="84" dur="1230" accel="100000" fill="hold">
                                          <p:stCondLst>
                                            <p:cond delay="770"/>
                                          </p:stCondLst>
                                        </p:cTn>
                                        <p:tgtEl>
                                          <p:spTgt spid="26"/>
                                        </p:tgtEl>
                                        <p:attrNameLst>
                                          <p:attrName>ppt_y</p:attrName>
                                        </p:attrNameLst>
                                      </p:cBhvr>
                                    </p:anim>
                                  </p:childTnLst>
                                </p:cTn>
                              </p:par>
                              <p:par>
                                <p:cTn id="85" presetID="3" presetClass="entr" presetSubtype="1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linds(horizontal)">
                                      <p:cBhvr>
                                        <p:cTn id="87" dur="500"/>
                                        <p:tgtEl>
                                          <p:spTgt spid="2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box(in)">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9" grpId="0" animBg="1"/>
      <p:bldP spid="20" grpId="0" animBg="1"/>
      <p:bldP spid="21" grpId="0" animBg="1"/>
      <p:bldP spid="22" grpId="0" animBg="1"/>
      <p:bldP spid="23" grpId="0" animBg="1"/>
      <p:bldP spid="24" grpId="0"/>
      <p:bldP spid="25" grpId="0"/>
      <p:bldP spid="26" grpId="0"/>
      <p:bldP spid="27" grpId="0" animBg="1"/>
      <p:bldP spid="33"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TotalTime>
  <Words>1888</Words>
  <Application>Microsoft Office PowerPoint</Application>
  <PresentationFormat>Custom</PresentationFormat>
  <Paragraphs>252</Paragraphs>
  <Slides>43</Slides>
  <Notes>4</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Angles</vt:lpstr>
      <vt:lpstr>Paper</vt:lpstr>
      <vt:lpstr>PowerPoint Presentation</vt:lpstr>
      <vt:lpstr>TIẾT 4 - BÀI 2. DỤNG CỤ ĐO ĐIỆN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98</cp:revision>
  <dcterms:created xsi:type="dcterms:W3CDTF">2023-06-21T22:05:51Z</dcterms:created>
  <dcterms:modified xsi:type="dcterms:W3CDTF">2024-09-15T15:00:34Z</dcterms:modified>
</cp:coreProperties>
</file>